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bookmarkIdSeed="2">
  <p:sldMasterIdLst>
    <p:sldMasterId id="2147483648" r:id="rId1"/>
  </p:sldMasterIdLst>
  <p:notesMasterIdLst>
    <p:notesMasterId r:id="rId23"/>
  </p:notesMasterIdLst>
  <p:handoutMasterIdLst>
    <p:handoutMasterId r:id="rId24"/>
  </p:handoutMasterIdLst>
  <p:sldIdLst>
    <p:sldId id="309" r:id="rId2"/>
    <p:sldId id="615" r:id="rId3"/>
    <p:sldId id="707" r:id="rId4"/>
    <p:sldId id="690" r:id="rId5"/>
    <p:sldId id="734" r:id="rId6"/>
    <p:sldId id="748" r:id="rId7"/>
    <p:sldId id="617" r:id="rId8"/>
    <p:sldId id="738" r:id="rId9"/>
    <p:sldId id="740" r:id="rId10"/>
    <p:sldId id="746" r:id="rId11"/>
    <p:sldId id="747" r:id="rId12"/>
    <p:sldId id="742" r:id="rId13"/>
    <p:sldId id="743" r:id="rId14"/>
    <p:sldId id="735" r:id="rId15"/>
    <p:sldId id="737" r:id="rId16"/>
    <p:sldId id="749" r:id="rId17"/>
    <p:sldId id="736" r:id="rId18"/>
    <p:sldId id="718" r:id="rId19"/>
    <p:sldId id="752" r:id="rId20"/>
    <p:sldId id="751" r:id="rId21"/>
    <p:sldId id="659" r:id="rId22"/>
  </p:sldIdLst>
  <p:sldSz cx="9906000" cy="6858000" type="A4"/>
  <p:notesSz cx="6807200" cy="9939338"/>
  <p:defaultTextStyle>
    <a:defPPr>
      <a:defRPr lang="ko-KR"/>
    </a:defPPr>
    <a:lvl1pPr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1pPr>
    <a:lvl2pPr marL="4572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2pPr>
    <a:lvl3pPr marL="9144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3pPr>
    <a:lvl4pPr marL="13716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4pPr>
    <a:lvl5pPr marL="18288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5pPr>
    <a:lvl6pPr marL="2286000" algn="l" defTabSz="914400" rtl="0" eaLnBrk="1" latinLnBrk="1" hangingPunct="1">
      <a:defRPr kumimoji="1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6pPr>
    <a:lvl7pPr marL="2743200" algn="l" defTabSz="914400" rtl="0" eaLnBrk="1" latinLnBrk="1" hangingPunct="1">
      <a:defRPr kumimoji="1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7pPr>
    <a:lvl8pPr marL="3200400" algn="l" defTabSz="914400" rtl="0" eaLnBrk="1" latinLnBrk="1" hangingPunct="1">
      <a:defRPr kumimoji="1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8pPr>
    <a:lvl9pPr marL="3657600" algn="l" defTabSz="914400" rtl="0" eaLnBrk="1" latinLnBrk="1" hangingPunct="1">
      <a:defRPr kumimoji="1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12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31" userDrawn="1">
          <p15:clr>
            <a:srgbClr val="A4A3A4"/>
          </p15:clr>
        </p15:guide>
        <p15:guide id="2" pos="2145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5ACD"/>
    <a:srgbClr val="DBEEF4"/>
    <a:srgbClr val="FF3A41"/>
    <a:srgbClr val="111312"/>
    <a:srgbClr val="2598F5"/>
    <a:srgbClr val="C9E9EE"/>
    <a:srgbClr val="2A4361"/>
    <a:srgbClr val="0C5698"/>
    <a:srgbClr val="FF3F44"/>
    <a:srgbClr val="A4263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보통 스타일 2 - 강조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68D230F3-CF80-4859-8CE7-A43EE81993B5}" styleName="밝은 스타일 1 - 강조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6E25E649-3F16-4E02-A733-19D2CDBF48F0}" styleName="보통 스타일 3 - 강조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CF1AB2-1976-4502-BF36-3FF5EA218861}" styleName="보통 스타일 4 - 강조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3B4B98B0-60AC-42C2-AFA5-B58CD77FA1E5}" styleName="밝은 스타일 1 - 강조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0505E3EF-67EA-436B-97B2-0124C06EBD24}" styleName="보통 스타일 4 - 강조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22838BEF-8BB2-4498-84A7-C5851F593DF1}" styleName="보통 스타일 4 - 강조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16D9F66E-5EB9-4882-86FB-DCBF35E3C3E4}" styleName="보통 스타일 4 - 강조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2D5ABB26-0587-4C30-8999-92F81FD0307C}" styleName="스타일 없음, 눈금 없음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404" autoAdjust="0"/>
    <p:restoredTop sz="94610" autoAdjust="0"/>
  </p:normalViewPr>
  <p:slideViewPr>
    <p:cSldViewPr>
      <p:cViewPr varScale="1">
        <p:scale>
          <a:sx n="86" d="100"/>
          <a:sy n="86" d="100"/>
        </p:scale>
        <p:origin x="1188" y="90"/>
      </p:cViewPr>
      <p:guideLst>
        <p:guide orient="horz" pos="2160"/>
        <p:guide pos="312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90" d="100"/>
          <a:sy n="90" d="100"/>
        </p:scale>
        <p:origin x="-3756" y="-126"/>
      </p:cViewPr>
      <p:guideLst>
        <p:guide orient="horz" pos="3131"/>
        <p:guide pos="2145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0E61279-8377-4CCB-BF69-27A3CCD4F1EC}" type="doc">
      <dgm:prSet loTypeId="urn:microsoft.com/office/officeart/2005/8/layout/hChevron3" loCatId="process" qsTypeId="urn:microsoft.com/office/officeart/2005/8/quickstyle/simple1" qsCatId="simple" csTypeId="urn:microsoft.com/office/officeart/2005/8/colors/accent1_2" csCatId="accent1" phldr="1"/>
      <dgm:spPr/>
    </dgm:pt>
    <dgm:pt modelId="{6024F801-4618-4881-BF96-AD19C1E54BBB}">
      <dgm:prSet phldrT="[텍스트]"/>
      <dgm:spPr>
        <a:solidFill>
          <a:srgbClr val="0C5698"/>
        </a:solidFill>
      </dgm:spPr>
      <dgm:t>
        <a:bodyPr/>
        <a:lstStyle/>
        <a:p>
          <a:pPr latinLnBrk="1"/>
          <a:r>
            <a:rPr lang="en-US" altLang="ko-KR" b="1" dirty="0" smtClean="0">
              <a:solidFill>
                <a:schemeClr val="tx1"/>
              </a:solidFill>
              <a:latin typeface="맑은 고딕" panose="020B0503020000020004" pitchFamily="50" charset="-127"/>
              <a:ea typeface="맑은 고딕" panose="020B0503020000020004" pitchFamily="50" charset="-127"/>
              <a:cs typeface="Arial" panose="020B0604020202020204" pitchFamily="34" charset="0"/>
            </a:rPr>
            <a:t>Ocean</a:t>
          </a:r>
          <a:endParaRPr lang="ko-KR" altLang="en-US" dirty="0">
            <a:solidFill>
              <a:schemeClr val="tx1"/>
            </a:solidFill>
          </a:endParaRPr>
        </a:p>
      </dgm:t>
    </dgm:pt>
    <dgm:pt modelId="{0BDCFCF9-4B6F-433E-8899-E5BFABA106DE}" type="parTrans" cxnId="{324EE0BF-0F41-4C4F-88A5-B1865BBF16EB}">
      <dgm:prSet/>
      <dgm:spPr/>
      <dgm:t>
        <a:bodyPr/>
        <a:lstStyle/>
        <a:p>
          <a:pPr latinLnBrk="1"/>
          <a:endParaRPr lang="ko-KR" altLang="en-US"/>
        </a:p>
      </dgm:t>
    </dgm:pt>
    <dgm:pt modelId="{25116AEA-5848-49F4-BCAF-D32A8394FD11}" type="sibTrans" cxnId="{324EE0BF-0F41-4C4F-88A5-B1865BBF16EB}">
      <dgm:prSet/>
      <dgm:spPr/>
      <dgm:t>
        <a:bodyPr/>
        <a:lstStyle/>
        <a:p>
          <a:pPr latinLnBrk="1"/>
          <a:endParaRPr lang="ko-KR" altLang="en-US"/>
        </a:p>
      </dgm:t>
    </dgm:pt>
    <dgm:pt modelId="{0CF14AED-B9F8-4748-8B03-3881F645D08C}">
      <dgm:prSet phldrT="[텍스트]"/>
      <dgm:spPr>
        <a:solidFill>
          <a:srgbClr val="2A4361"/>
        </a:solidFill>
      </dgm:spPr>
      <dgm:t>
        <a:bodyPr/>
        <a:lstStyle/>
        <a:p>
          <a:pPr latinLnBrk="1"/>
          <a:r>
            <a:rPr lang="en-US" altLang="ko-KR" b="1" dirty="0" smtClean="0">
              <a:solidFill>
                <a:schemeClr val="tx1"/>
              </a:solidFill>
              <a:latin typeface="맑은 고딕" panose="020B0503020000020004" pitchFamily="50" charset="-127"/>
              <a:ea typeface="맑은 고딕" panose="020B0503020000020004" pitchFamily="50" charset="-127"/>
              <a:cs typeface="Arial" panose="020B0604020202020204" pitchFamily="34" charset="0"/>
            </a:rPr>
            <a:t>Ground</a:t>
          </a:r>
          <a:endParaRPr lang="ko-KR" altLang="en-US" dirty="0">
            <a:solidFill>
              <a:schemeClr val="tx1"/>
            </a:solidFill>
          </a:endParaRPr>
        </a:p>
      </dgm:t>
    </dgm:pt>
    <dgm:pt modelId="{07B0EABC-0226-47B3-8F53-2C2564F2D699}" type="parTrans" cxnId="{D96A3ACB-248E-4BD6-BBA9-AEBBF4152927}">
      <dgm:prSet/>
      <dgm:spPr/>
      <dgm:t>
        <a:bodyPr/>
        <a:lstStyle/>
        <a:p>
          <a:pPr latinLnBrk="1"/>
          <a:endParaRPr lang="ko-KR" altLang="en-US"/>
        </a:p>
      </dgm:t>
    </dgm:pt>
    <dgm:pt modelId="{EB1CD5C6-6670-478F-9761-C0B7442CD2FA}" type="sibTrans" cxnId="{D96A3ACB-248E-4BD6-BBA9-AEBBF4152927}">
      <dgm:prSet/>
      <dgm:spPr/>
      <dgm:t>
        <a:bodyPr/>
        <a:lstStyle/>
        <a:p>
          <a:pPr latinLnBrk="1"/>
          <a:endParaRPr lang="ko-KR" altLang="en-US"/>
        </a:p>
      </dgm:t>
    </dgm:pt>
    <dgm:pt modelId="{2DE34190-6F1B-4B57-A6E4-C32DF9F2EB5A}">
      <dgm:prSet phldrT="[텍스트]"/>
      <dgm:spPr>
        <a:solidFill>
          <a:srgbClr val="C9E9EE"/>
        </a:solidFill>
      </dgm:spPr>
      <dgm:t>
        <a:bodyPr/>
        <a:lstStyle/>
        <a:p>
          <a:pPr latinLnBrk="1"/>
          <a:r>
            <a:rPr lang="en-US" altLang="ko-KR" b="1" dirty="0" smtClean="0">
              <a:solidFill>
                <a:schemeClr val="tx1"/>
              </a:solidFill>
              <a:latin typeface="맑은 고딕" panose="020B0503020000020004" pitchFamily="50" charset="-127"/>
              <a:ea typeface="맑은 고딕" panose="020B0503020000020004" pitchFamily="50" charset="-127"/>
              <a:cs typeface="Arial" panose="020B0604020202020204" pitchFamily="34" charset="0"/>
            </a:rPr>
            <a:t>Sea Ice</a:t>
          </a:r>
          <a:endParaRPr lang="ko-KR" altLang="en-US" dirty="0">
            <a:solidFill>
              <a:schemeClr val="tx1"/>
            </a:solidFill>
          </a:endParaRPr>
        </a:p>
      </dgm:t>
    </dgm:pt>
    <dgm:pt modelId="{97F91E81-043D-4ECE-8CE7-EE2D38204625}" type="parTrans" cxnId="{78E68E42-0DEE-479B-952F-0233847637CA}">
      <dgm:prSet/>
      <dgm:spPr/>
      <dgm:t>
        <a:bodyPr/>
        <a:lstStyle/>
        <a:p>
          <a:pPr latinLnBrk="1"/>
          <a:endParaRPr lang="ko-KR" altLang="en-US"/>
        </a:p>
      </dgm:t>
    </dgm:pt>
    <dgm:pt modelId="{5B33D930-3015-4732-AA82-8B749ED93672}" type="sibTrans" cxnId="{78E68E42-0DEE-479B-952F-0233847637CA}">
      <dgm:prSet/>
      <dgm:spPr/>
      <dgm:t>
        <a:bodyPr/>
        <a:lstStyle/>
        <a:p>
          <a:pPr latinLnBrk="1"/>
          <a:endParaRPr lang="ko-KR" altLang="en-US"/>
        </a:p>
      </dgm:t>
    </dgm:pt>
    <dgm:pt modelId="{145154BF-178A-4AC7-868B-9338246A0718}">
      <dgm:prSet phldrT="[텍스트]"/>
      <dgm:spPr>
        <a:solidFill>
          <a:srgbClr val="2598F5"/>
        </a:solidFill>
      </dgm:spPr>
      <dgm:t>
        <a:bodyPr/>
        <a:lstStyle/>
        <a:p>
          <a:pPr latinLnBrk="1"/>
          <a:r>
            <a:rPr lang="en-US" altLang="ko-KR" b="1" dirty="0" smtClean="0">
              <a:solidFill>
                <a:schemeClr val="tx1"/>
              </a:solidFill>
              <a:latin typeface="맑은 고딕" panose="020B0503020000020004" pitchFamily="50" charset="-127"/>
              <a:ea typeface="맑은 고딕" panose="020B0503020000020004" pitchFamily="50" charset="-127"/>
              <a:cs typeface="Arial" panose="020B0604020202020204" pitchFamily="34" charset="0"/>
            </a:rPr>
            <a:t>Post-Process</a:t>
          </a:r>
          <a:endParaRPr lang="ko-KR" altLang="en-US" dirty="0">
            <a:solidFill>
              <a:schemeClr val="tx1"/>
            </a:solidFill>
          </a:endParaRPr>
        </a:p>
      </dgm:t>
    </dgm:pt>
    <dgm:pt modelId="{00FB3560-397A-402A-A109-45348A303B62}" type="parTrans" cxnId="{DF200C17-8618-492F-8BAD-2AC38A209405}">
      <dgm:prSet/>
      <dgm:spPr/>
      <dgm:t>
        <a:bodyPr/>
        <a:lstStyle/>
        <a:p>
          <a:pPr latinLnBrk="1"/>
          <a:endParaRPr lang="ko-KR" altLang="en-US"/>
        </a:p>
      </dgm:t>
    </dgm:pt>
    <dgm:pt modelId="{9B0DADB2-573D-4D07-A16A-B4A3642364E4}" type="sibTrans" cxnId="{DF200C17-8618-492F-8BAD-2AC38A209405}">
      <dgm:prSet/>
      <dgm:spPr/>
      <dgm:t>
        <a:bodyPr/>
        <a:lstStyle/>
        <a:p>
          <a:pPr latinLnBrk="1"/>
          <a:endParaRPr lang="ko-KR" altLang="en-US"/>
        </a:p>
      </dgm:t>
    </dgm:pt>
    <dgm:pt modelId="{821811FD-3874-445A-B460-02E3AD9989A4}">
      <dgm:prSet phldrT="[텍스트]"/>
      <dgm:spPr>
        <a:solidFill>
          <a:srgbClr val="FF3A41"/>
        </a:solidFill>
      </dgm:spPr>
      <dgm:t>
        <a:bodyPr/>
        <a:lstStyle/>
        <a:p>
          <a:pPr latinLnBrk="1"/>
          <a:r>
            <a:rPr lang="en-US" altLang="ko-KR" b="1" dirty="0" smtClean="0">
              <a:solidFill>
                <a:schemeClr val="tx1"/>
              </a:solidFill>
              <a:latin typeface="맑은 고딕" panose="020B0503020000020004" pitchFamily="50" charset="-127"/>
              <a:ea typeface="맑은 고딕" panose="020B0503020000020004" pitchFamily="50" charset="-127"/>
              <a:cs typeface="Arial" panose="020B0604020202020204" pitchFamily="34" charset="0"/>
            </a:rPr>
            <a:t>Atmospheric</a:t>
          </a:r>
          <a:endParaRPr lang="ko-KR" altLang="en-US" dirty="0"/>
        </a:p>
      </dgm:t>
    </dgm:pt>
    <dgm:pt modelId="{0951B064-6D43-4C81-9ACD-1BFAEFB6F988}" type="parTrans" cxnId="{8CA79E8E-FE92-4A9F-8B5F-B120A54609F3}">
      <dgm:prSet/>
      <dgm:spPr/>
      <dgm:t>
        <a:bodyPr/>
        <a:lstStyle/>
        <a:p>
          <a:pPr latinLnBrk="1"/>
          <a:endParaRPr lang="ko-KR" altLang="en-US"/>
        </a:p>
      </dgm:t>
    </dgm:pt>
    <dgm:pt modelId="{97316977-35C0-44C6-A55C-232EFD64291A}" type="sibTrans" cxnId="{8CA79E8E-FE92-4A9F-8B5F-B120A54609F3}">
      <dgm:prSet/>
      <dgm:spPr/>
      <dgm:t>
        <a:bodyPr/>
        <a:lstStyle/>
        <a:p>
          <a:pPr latinLnBrk="1"/>
          <a:endParaRPr lang="ko-KR" altLang="en-US"/>
        </a:p>
      </dgm:t>
    </dgm:pt>
    <dgm:pt modelId="{3794612E-D7C6-437E-9E9F-A06B4A98AFEF}">
      <dgm:prSet phldrT="[텍스트]"/>
      <dgm:spPr>
        <a:solidFill>
          <a:srgbClr val="A42630"/>
        </a:solidFill>
      </dgm:spPr>
      <dgm:t>
        <a:bodyPr/>
        <a:lstStyle/>
        <a:p>
          <a:pPr latinLnBrk="1"/>
          <a:r>
            <a:rPr lang="en-US" altLang="ko-KR" b="1" dirty="0" smtClean="0">
              <a:solidFill>
                <a:schemeClr val="tx1"/>
              </a:solidFill>
              <a:latin typeface="맑은 고딕" panose="020B0503020000020004" pitchFamily="50" charset="-127"/>
              <a:ea typeface="맑은 고딕" panose="020B0503020000020004" pitchFamily="50" charset="-127"/>
              <a:cs typeface="Arial" panose="020B0604020202020204" pitchFamily="34" charset="0"/>
            </a:rPr>
            <a:t>Initialization</a:t>
          </a:r>
          <a:endParaRPr lang="ko-KR" altLang="en-US" dirty="0"/>
        </a:p>
      </dgm:t>
    </dgm:pt>
    <dgm:pt modelId="{803C1322-DACC-480A-B0A0-2A30DC4BF204}" type="parTrans" cxnId="{0A3542EA-36F1-4084-BFC5-03E86FE44CA2}">
      <dgm:prSet/>
      <dgm:spPr/>
      <dgm:t>
        <a:bodyPr/>
        <a:lstStyle/>
        <a:p>
          <a:pPr latinLnBrk="1"/>
          <a:endParaRPr lang="ko-KR" altLang="en-US"/>
        </a:p>
      </dgm:t>
    </dgm:pt>
    <dgm:pt modelId="{C7533B09-98E3-419C-A1AD-84FA2D264749}" type="sibTrans" cxnId="{0A3542EA-36F1-4084-BFC5-03E86FE44CA2}">
      <dgm:prSet/>
      <dgm:spPr/>
      <dgm:t>
        <a:bodyPr/>
        <a:lstStyle/>
        <a:p>
          <a:pPr latinLnBrk="1"/>
          <a:endParaRPr lang="ko-KR" altLang="en-US"/>
        </a:p>
      </dgm:t>
    </dgm:pt>
    <dgm:pt modelId="{91FBD8E0-6B2F-4BCE-B81D-0B3D4AB3E921}" type="pres">
      <dgm:prSet presAssocID="{B0E61279-8377-4CCB-BF69-27A3CCD4F1EC}" presName="Name0" presStyleCnt="0">
        <dgm:presLayoutVars>
          <dgm:dir/>
          <dgm:resizeHandles val="exact"/>
        </dgm:presLayoutVars>
      </dgm:prSet>
      <dgm:spPr/>
    </dgm:pt>
    <dgm:pt modelId="{0F5E2C6E-5FE0-415F-A6B2-2580BB784752}" type="pres">
      <dgm:prSet presAssocID="{3794612E-D7C6-437E-9E9F-A06B4A98AFEF}" presName="parTxOnly" presStyleLbl="node1" presStyleIdx="0" presStyleCnt="6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A29A0CE5-806D-4BF2-B30A-B4D7DF8EF21B}" type="pres">
      <dgm:prSet presAssocID="{C7533B09-98E3-419C-A1AD-84FA2D264749}" presName="parSpace" presStyleCnt="0"/>
      <dgm:spPr/>
    </dgm:pt>
    <dgm:pt modelId="{0403D2FF-DE6A-4DEB-B913-9F7576FE245D}" type="pres">
      <dgm:prSet presAssocID="{821811FD-3874-445A-B460-02E3AD9989A4}" presName="parTxOnly" presStyleLbl="node1" presStyleIdx="1" presStyleCnt="6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CB877BAC-327B-4090-AA62-D43B8E44DC2C}" type="pres">
      <dgm:prSet presAssocID="{97316977-35C0-44C6-A55C-232EFD64291A}" presName="parSpace" presStyleCnt="0"/>
      <dgm:spPr/>
    </dgm:pt>
    <dgm:pt modelId="{E029527D-1513-4E22-AF21-359BBB0317F2}" type="pres">
      <dgm:prSet presAssocID="{6024F801-4618-4881-BF96-AD19C1E54BBB}" presName="parTxOnly" presStyleLbl="node1" presStyleIdx="2" presStyleCnt="6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2A2E3FFD-785F-4322-97EF-81DF9D4B0B0A}" type="pres">
      <dgm:prSet presAssocID="{25116AEA-5848-49F4-BCAF-D32A8394FD11}" presName="parSpace" presStyleCnt="0"/>
      <dgm:spPr/>
    </dgm:pt>
    <dgm:pt modelId="{3D3C2B1E-EF46-4E6F-9EEC-83D6908ED925}" type="pres">
      <dgm:prSet presAssocID="{0CF14AED-B9F8-4748-8B03-3881F645D08C}" presName="parTxOnly" presStyleLbl="node1" presStyleIdx="3" presStyleCnt="6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9D1BC1A2-46E2-49B5-A5A2-11249D008AAF}" type="pres">
      <dgm:prSet presAssocID="{EB1CD5C6-6670-478F-9761-C0B7442CD2FA}" presName="parSpace" presStyleCnt="0"/>
      <dgm:spPr/>
    </dgm:pt>
    <dgm:pt modelId="{4F4A0BC5-9C01-4A24-B883-CEB1E2FE04A4}" type="pres">
      <dgm:prSet presAssocID="{2DE34190-6F1B-4B57-A6E4-C32DF9F2EB5A}" presName="parTxOnly" presStyleLbl="node1" presStyleIdx="4" presStyleCnt="6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EF5DCE46-C000-4424-B775-C18B2CCFB0EC}" type="pres">
      <dgm:prSet presAssocID="{5B33D930-3015-4732-AA82-8B749ED93672}" presName="parSpace" presStyleCnt="0"/>
      <dgm:spPr/>
    </dgm:pt>
    <dgm:pt modelId="{5FF4BCA7-A52E-4041-8308-8057E17E31F4}" type="pres">
      <dgm:prSet presAssocID="{145154BF-178A-4AC7-868B-9338246A0718}" presName="parTxOnly" presStyleLbl="node1" presStyleIdx="5" presStyleCnt="6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</dgm:ptLst>
  <dgm:cxnLst>
    <dgm:cxn modelId="{78E68E42-0DEE-479B-952F-0233847637CA}" srcId="{B0E61279-8377-4CCB-BF69-27A3CCD4F1EC}" destId="{2DE34190-6F1B-4B57-A6E4-C32DF9F2EB5A}" srcOrd="4" destOrd="0" parTransId="{97F91E81-043D-4ECE-8CE7-EE2D38204625}" sibTransId="{5B33D930-3015-4732-AA82-8B749ED93672}"/>
    <dgm:cxn modelId="{9F045998-EB3C-4414-88D0-668C92D44D4F}" type="presOf" srcId="{821811FD-3874-445A-B460-02E3AD9989A4}" destId="{0403D2FF-DE6A-4DEB-B913-9F7576FE245D}" srcOrd="0" destOrd="0" presId="urn:microsoft.com/office/officeart/2005/8/layout/hChevron3"/>
    <dgm:cxn modelId="{2ED84983-732D-4735-B3B4-9AD3436B7A0D}" type="presOf" srcId="{6024F801-4618-4881-BF96-AD19C1E54BBB}" destId="{E029527D-1513-4E22-AF21-359BBB0317F2}" srcOrd="0" destOrd="0" presId="urn:microsoft.com/office/officeart/2005/8/layout/hChevron3"/>
    <dgm:cxn modelId="{9894B1FF-8990-463C-A31D-D0540EDBA378}" type="presOf" srcId="{2DE34190-6F1B-4B57-A6E4-C32DF9F2EB5A}" destId="{4F4A0BC5-9C01-4A24-B883-CEB1E2FE04A4}" srcOrd="0" destOrd="0" presId="urn:microsoft.com/office/officeart/2005/8/layout/hChevron3"/>
    <dgm:cxn modelId="{8CA79E8E-FE92-4A9F-8B5F-B120A54609F3}" srcId="{B0E61279-8377-4CCB-BF69-27A3CCD4F1EC}" destId="{821811FD-3874-445A-B460-02E3AD9989A4}" srcOrd="1" destOrd="0" parTransId="{0951B064-6D43-4C81-9ACD-1BFAEFB6F988}" sibTransId="{97316977-35C0-44C6-A55C-232EFD64291A}"/>
    <dgm:cxn modelId="{0A3542EA-36F1-4084-BFC5-03E86FE44CA2}" srcId="{B0E61279-8377-4CCB-BF69-27A3CCD4F1EC}" destId="{3794612E-D7C6-437E-9E9F-A06B4A98AFEF}" srcOrd="0" destOrd="0" parTransId="{803C1322-DACC-480A-B0A0-2A30DC4BF204}" sibTransId="{C7533B09-98E3-419C-A1AD-84FA2D264749}"/>
    <dgm:cxn modelId="{DF200C17-8618-492F-8BAD-2AC38A209405}" srcId="{B0E61279-8377-4CCB-BF69-27A3CCD4F1EC}" destId="{145154BF-178A-4AC7-868B-9338246A0718}" srcOrd="5" destOrd="0" parTransId="{00FB3560-397A-402A-A109-45348A303B62}" sibTransId="{9B0DADB2-573D-4D07-A16A-B4A3642364E4}"/>
    <dgm:cxn modelId="{D9B0C9D0-418C-48A8-944B-89D13544CBE1}" type="presOf" srcId="{145154BF-178A-4AC7-868B-9338246A0718}" destId="{5FF4BCA7-A52E-4041-8308-8057E17E31F4}" srcOrd="0" destOrd="0" presId="urn:microsoft.com/office/officeart/2005/8/layout/hChevron3"/>
    <dgm:cxn modelId="{D96A3ACB-248E-4BD6-BBA9-AEBBF4152927}" srcId="{B0E61279-8377-4CCB-BF69-27A3CCD4F1EC}" destId="{0CF14AED-B9F8-4748-8B03-3881F645D08C}" srcOrd="3" destOrd="0" parTransId="{07B0EABC-0226-47B3-8F53-2C2564F2D699}" sibTransId="{EB1CD5C6-6670-478F-9761-C0B7442CD2FA}"/>
    <dgm:cxn modelId="{9B0F86B4-3735-482C-8C93-7277C120252E}" type="presOf" srcId="{3794612E-D7C6-437E-9E9F-A06B4A98AFEF}" destId="{0F5E2C6E-5FE0-415F-A6B2-2580BB784752}" srcOrd="0" destOrd="0" presId="urn:microsoft.com/office/officeart/2005/8/layout/hChevron3"/>
    <dgm:cxn modelId="{DF8241B2-1A10-4332-91AA-B74205601AB2}" type="presOf" srcId="{0CF14AED-B9F8-4748-8B03-3881F645D08C}" destId="{3D3C2B1E-EF46-4E6F-9EEC-83D6908ED925}" srcOrd="0" destOrd="0" presId="urn:microsoft.com/office/officeart/2005/8/layout/hChevron3"/>
    <dgm:cxn modelId="{7A30F841-DD93-406E-8286-221A895B4D68}" type="presOf" srcId="{B0E61279-8377-4CCB-BF69-27A3CCD4F1EC}" destId="{91FBD8E0-6B2F-4BCE-B81D-0B3D4AB3E921}" srcOrd="0" destOrd="0" presId="urn:microsoft.com/office/officeart/2005/8/layout/hChevron3"/>
    <dgm:cxn modelId="{324EE0BF-0F41-4C4F-88A5-B1865BBF16EB}" srcId="{B0E61279-8377-4CCB-BF69-27A3CCD4F1EC}" destId="{6024F801-4618-4881-BF96-AD19C1E54BBB}" srcOrd="2" destOrd="0" parTransId="{0BDCFCF9-4B6F-433E-8899-E5BFABA106DE}" sibTransId="{25116AEA-5848-49F4-BCAF-D32A8394FD11}"/>
    <dgm:cxn modelId="{47D98920-A749-4350-9E8D-E2048C8A1198}" type="presParOf" srcId="{91FBD8E0-6B2F-4BCE-B81D-0B3D4AB3E921}" destId="{0F5E2C6E-5FE0-415F-A6B2-2580BB784752}" srcOrd="0" destOrd="0" presId="urn:microsoft.com/office/officeart/2005/8/layout/hChevron3"/>
    <dgm:cxn modelId="{84A5E7DF-4535-418A-BB00-4336643EE29D}" type="presParOf" srcId="{91FBD8E0-6B2F-4BCE-B81D-0B3D4AB3E921}" destId="{A29A0CE5-806D-4BF2-B30A-B4D7DF8EF21B}" srcOrd="1" destOrd="0" presId="urn:microsoft.com/office/officeart/2005/8/layout/hChevron3"/>
    <dgm:cxn modelId="{D4CFB829-9671-4970-ABA7-7D90938370C8}" type="presParOf" srcId="{91FBD8E0-6B2F-4BCE-B81D-0B3D4AB3E921}" destId="{0403D2FF-DE6A-4DEB-B913-9F7576FE245D}" srcOrd="2" destOrd="0" presId="urn:microsoft.com/office/officeart/2005/8/layout/hChevron3"/>
    <dgm:cxn modelId="{13862E31-3812-4D6C-9A22-03EC27EEC007}" type="presParOf" srcId="{91FBD8E0-6B2F-4BCE-B81D-0B3D4AB3E921}" destId="{CB877BAC-327B-4090-AA62-D43B8E44DC2C}" srcOrd="3" destOrd="0" presId="urn:microsoft.com/office/officeart/2005/8/layout/hChevron3"/>
    <dgm:cxn modelId="{AA621E38-7D0F-4F48-A9ED-26DEE4458CF8}" type="presParOf" srcId="{91FBD8E0-6B2F-4BCE-B81D-0B3D4AB3E921}" destId="{E029527D-1513-4E22-AF21-359BBB0317F2}" srcOrd="4" destOrd="0" presId="urn:microsoft.com/office/officeart/2005/8/layout/hChevron3"/>
    <dgm:cxn modelId="{0974B80E-CACC-40B3-89CC-6A200D6C3289}" type="presParOf" srcId="{91FBD8E0-6B2F-4BCE-B81D-0B3D4AB3E921}" destId="{2A2E3FFD-785F-4322-97EF-81DF9D4B0B0A}" srcOrd="5" destOrd="0" presId="urn:microsoft.com/office/officeart/2005/8/layout/hChevron3"/>
    <dgm:cxn modelId="{7690FEBC-6DC5-4F94-B387-B1593986873F}" type="presParOf" srcId="{91FBD8E0-6B2F-4BCE-B81D-0B3D4AB3E921}" destId="{3D3C2B1E-EF46-4E6F-9EEC-83D6908ED925}" srcOrd="6" destOrd="0" presId="urn:microsoft.com/office/officeart/2005/8/layout/hChevron3"/>
    <dgm:cxn modelId="{A2F3CF40-9DB6-4E53-954A-7126F2551870}" type="presParOf" srcId="{91FBD8E0-6B2F-4BCE-B81D-0B3D4AB3E921}" destId="{9D1BC1A2-46E2-49B5-A5A2-11249D008AAF}" srcOrd="7" destOrd="0" presId="urn:microsoft.com/office/officeart/2005/8/layout/hChevron3"/>
    <dgm:cxn modelId="{5533F5C8-7D3B-4567-B9FE-85CBE0FBD8D8}" type="presParOf" srcId="{91FBD8E0-6B2F-4BCE-B81D-0B3D4AB3E921}" destId="{4F4A0BC5-9C01-4A24-B883-CEB1E2FE04A4}" srcOrd="8" destOrd="0" presId="urn:microsoft.com/office/officeart/2005/8/layout/hChevron3"/>
    <dgm:cxn modelId="{1C7DBDFC-F6DA-48DF-AF2A-1D816A0AC70B}" type="presParOf" srcId="{91FBD8E0-6B2F-4BCE-B81D-0B3D4AB3E921}" destId="{EF5DCE46-C000-4424-B775-C18B2CCFB0EC}" srcOrd="9" destOrd="0" presId="urn:microsoft.com/office/officeart/2005/8/layout/hChevron3"/>
    <dgm:cxn modelId="{1F345FDF-9902-4EC5-A27A-2ECE14932DC7}" type="presParOf" srcId="{91FBD8E0-6B2F-4BCE-B81D-0B3D4AB3E921}" destId="{5FF4BCA7-A52E-4041-8308-8057E17E31F4}" srcOrd="10" destOrd="0" presId="urn:microsoft.com/office/officeart/2005/8/layout/hChevron3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F5E2C6E-5FE0-415F-A6B2-2580BB784752}">
      <dsp:nvSpPr>
        <dsp:cNvPr id="0" name=""/>
        <dsp:cNvSpPr/>
      </dsp:nvSpPr>
      <dsp:spPr>
        <a:xfrm>
          <a:off x="989" y="360707"/>
          <a:ext cx="1621150" cy="648460"/>
        </a:xfrm>
        <a:prstGeom prst="homePlate">
          <a:avLst/>
        </a:prstGeom>
        <a:solidFill>
          <a:srgbClr val="A4263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8674" tIns="29337" rIns="14669" bIns="29337" numCol="1" spcCol="1270" anchor="ctr" anchorCtr="0">
          <a:noAutofit/>
        </a:bodyPr>
        <a:lstStyle/>
        <a:p>
          <a:pPr lvl="0" algn="ctr" defTabSz="48895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ko-KR" sz="1100" b="1" kern="1200" dirty="0" smtClean="0">
              <a:solidFill>
                <a:schemeClr val="tx1"/>
              </a:solidFill>
              <a:latin typeface="맑은 고딕" panose="020B0503020000020004" pitchFamily="50" charset="-127"/>
              <a:ea typeface="맑은 고딕" panose="020B0503020000020004" pitchFamily="50" charset="-127"/>
              <a:cs typeface="Arial" panose="020B0604020202020204" pitchFamily="34" charset="0"/>
            </a:rPr>
            <a:t>Initialization</a:t>
          </a:r>
          <a:endParaRPr lang="ko-KR" altLang="en-US" sz="1100" kern="1200" dirty="0"/>
        </a:p>
      </dsp:txBody>
      <dsp:txXfrm>
        <a:off x="989" y="360707"/>
        <a:ext cx="1459035" cy="648460"/>
      </dsp:txXfrm>
    </dsp:sp>
    <dsp:sp modelId="{0403D2FF-DE6A-4DEB-B913-9F7576FE245D}">
      <dsp:nvSpPr>
        <dsp:cNvPr id="0" name=""/>
        <dsp:cNvSpPr/>
      </dsp:nvSpPr>
      <dsp:spPr>
        <a:xfrm>
          <a:off x="1297910" y="360707"/>
          <a:ext cx="1621150" cy="648460"/>
        </a:xfrm>
        <a:prstGeom prst="chevron">
          <a:avLst/>
        </a:prstGeom>
        <a:solidFill>
          <a:srgbClr val="FF3A41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4006" tIns="29337" rIns="14669" bIns="29337" numCol="1" spcCol="1270" anchor="ctr" anchorCtr="0">
          <a:noAutofit/>
        </a:bodyPr>
        <a:lstStyle/>
        <a:p>
          <a:pPr lvl="0" algn="ctr" defTabSz="48895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ko-KR" sz="1100" b="1" kern="1200" dirty="0" smtClean="0">
              <a:solidFill>
                <a:schemeClr val="tx1"/>
              </a:solidFill>
              <a:latin typeface="맑은 고딕" panose="020B0503020000020004" pitchFamily="50" charset="-127"/>
              <a:ea typeface="맑은 고딕" panose="020B0503020000020004" pitchFamily="50" charset="-127"/>
              <a:cs typeface="Arial" panose="020B0604020202020204" pitchFamily="34" charset="0"/>
            </a:rPr>
            <a:t>Atmospheric</a:t>
          </a:r>
          <a:endParaRPr lang="ko-KR" altLang="en-US" sz="1100" kern="1200" dirty="0"/>
        </a:p>
      </dsp:txBody>
      <dsp:txXfrm>
        <a:off x="1622140" y="360707"/>
        <a:ext cx="972690" cy="648460"/>
      </dsp:txXfrm>
    </dsp:sp>
    <dsp:sp modelId="{E029527D-1513-4E22-AF21-359BBB0317F2}">
      <dsp:nvSpPr>
        <dsp:cNvPr id="0" name=""/>
        <dsp:cNvSpPr/>
      </dsp:nvSpPr>
      <dsp:spPr>
        <a:xfrm>
          <a:off x="2594830" y="360707"/>
          <a:ext cx="1621150" cy="648460"/>
        </a:xfrm>
        <a:prstGeom prst="chevron">
          <a:avLst/>
        </a:prstGeom>
        <a:solidFill>
          <a:srgbClr val="0C5698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4006" tIns="29337" rIns="14669" bIns="29337" numCol="1" spcCol="1270" anchor="ctr" anchorCtr="0">
          <a:noAutofit/>
        </a:bodyPr>
        <a:lstStyle/>
        <a:p>
          <a:pPr lvl="0" algn="ctr" defTabSz="48895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ko-KR" sz="1100" b="1" kern="1200" dirty="0" smtClean="0">
              <a:solidFill>
                <a:schemeClr val="tx1"/>
              </a:solidFill>
              <a:latin typeface="맑은 고딕" panose="020B0503020000020004" pitchFamily="50" charset="-127"/>
              <a:ea typeface="맑은 고딕" panose="020B0503020000020004" pitchFamily="50" charset="-127"/>
              <a:cs typeface="Arial" panose="020B0604020202020204" pitchFamily="34" charset="0"/>
            </a:rPr>
            <a:t>Ocean</a:t>
          </a:r>
          <a:endParaRPr lang="ko-KR" altLang="en-US" sz="1100" kern="1200" dirty="0">
            <a:solidFill>
              <a:schemeClr val="tx1"/>
            </a:solidFill>
          </a:endParaRPr>
        </a:p>
      </dsp:txBody>
      <dsp:txXfrm>
        <a:off x="2919060" y="360707"/>
        <a:ext cx="972690" cy="648460"/>
      </dsp:txXfrm>
    </dsp:sp>
    <dsp:sp modelId="{3D3C2B1E-EF46-4E6F-9EEC-83D6908ED925}">
      <dsp:nvSpPr>
        <dsp:cNvPr id="0" name=""/>
        <dsp:cNvSpPr/>
      </dsp:nvSpPr>
      <dsp:spPr>
        <a:xfrm>
          <a:off x="3891750" y="360707"/>
          <a:ext cx="1621150" cy="648460"/>
        </a:xfrm>
        <a:prstGeom prst="chevron">
          <a:avLst/>
        </a:prstGeom>
        <a:solidFill>
          <a:srgbClr val="2A4361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4006" tIns="29337" rIns="14669" bIns="29337" numCol="1" spcCol="1270" anchor="ctr" anchorCtr="0">
          <a:noAutofit/>
        </a:bodyPr>
        <a:lstStyle/>
        <a:p>
          <a:pPr lvl="0" algn="ctr" defTabSz="48895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ko-KR" sz="1100" b="1" kern="1200" dirty="0" smtClean="0">
              <a:solidFill>
                <a:schemeClr val="tx1"/>
              </a:solidFill>
              <a:latin typeface="맑은 고딕" panose="020B0503020000020004" pitchFamily="50" charset="-127"/>
              <a:ea typeface="맑은 고딕" panose="020B0503020000020004" pitchFamily="50" charset="-127"/>
              <a:cs typeface="Arial" panose="020B0604020202020204" pitchFamily="34" charset="0"/>
            </a:rPr>
            <a:t>Ground</a:t>
          </a:r>
          <a:endParaRPr lang="ko-KR" altLang="en-US" sz="1100" kern="1200" dirty="0">
            <a:solidFill>
              <a:schemeClr val="tx1"/>
            </a:solidFill>
          </a:endParaRPr>
        </a:p>
      </dsp:txBody>
      <dsp:txXfrm>
        <a:off x="4215980" y="360707"/>
        <a:ext cx="972690" cy="648460"/>
      </dsp:txXfrm>
    </dsp:sp>
    <dsp:sp modelId="{4F4A0BC5-9C01-4A24-B883-CEB1E2FE04A4}">
      <dsp:nvSpPr>
        <dsp:cNvPr id="0" name=""/>
        <dsp:cNvSpPr/>
      </dsp:nvSpPr>
      <dsp:spPr>
        <a:xfrm>
          <a:off x="5188671" y="360707"/>
          <a:ext cx="1621150" cy="648460"/>
        </a:xfrm>
        <a:prstGeom prst="chevron">
          <a:avLst/>
        </a:prstGeom>
        <a:solidFill>
          <a:srgbClr val="C9E9EE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4006" tIns="29337" rIns="14669" bIns="29337" numCol="1" spcCol="1270" anchor="ctr" anchorCtr="0">
          <a:noAutofit/>
        </a:bodyPr>
        <a:lstStyle/>
        <a:p>
          <a:pPr lvl="0" algn="ctr" defTabSz="48895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ko-KR" sz="1100" b="1" kern="1200" dirty="0" smtClean="0">
              <a:solidFill>
                <a:schemeClr val="tx1"/>
              </a:solidFill>
              <a:latin typeface="맑은 고딕" panose="020B0503020000020004" pitchFamily="50" charset="-127"/>
              <a:ea typeface="맑은 고딕" panose="020B0503020000020004" pitchFamily="50" charset="-127"/>
              <a:cs typeface="Arial" panose="020B0604020202020204" pitchFamily="34" charset="0"/>
            </a:rPr>
            <a:t>Sea Ice</a:t>
          </a:r>
          <a:endParaRPr lang="ko-KR" altLang="en-US" sz="1100" kern="1200" dirty="0">
            <a:solidFill>
              <a:schemeClr val="tx1"/>
            </a:solidFill>
          </a:endParaRPr>
        </a:p>
      </dsp:txBody>
      <dsp:txXfrm>
        <a:off x="5512901" y="360707"/>
        <a:ext cx="972690" cy="648460"/>
      </dsp:txXfrm>
    </dsp:sp>
    <dsp:sp modelId="{5FF4BCA7-A52E-4041-8308-8057E17E31F4}">
      <dsp:nvSpPr>
        <dsp:cNvPr id="0" name=""/>
        <dsp:cNvSpPr/>
      </dsp:nvSpPr>
      <dsp:spPr>
        <a:xfrm>
          <a:off x="6485591" y="360707"/>
          <a:ext cx="1621150" cy="648460"/>
        </a:xfrm>
        <a:prstGeom prst="chevron">
          <a:avLst/>
        </a:prstGeom>
        <a:solidFill>
          <a:srgbClr val="2598F5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4006" tIns="29337" rIns="14669" bIns="29337" numCol="1" spcCol="1270" anchor="ctr" anchorCtr="0">
          <a:noAutofit/>
        </a:bodyPr>
        <a:lstStyle/>
        <a:p>
          <a:pPr lvl="0" algn="ctr" defTabSz="48895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ko-KR" sz="1100" b="1" kern="1200" dirty="0" smtClean="0">
              <a:solidFill>
                <a:schemeClr val="tx1"/>
              </a:solidFill>
              <a:latin typeface="맑은 고딕" panose="020B0503020000020004" pitchFamily="50" charset="-127"/>
              <a:ea typeface="맑은 고딕" panose="020B0503020000020004" pitchFamily="50" charset="-127"/>
              <a:cs typeface="Arial" panose="020B0604020202020204" pitchFamily="34" charset="0"/>
            </a:rPr>
            <a:t>Post-Process</a:t>
          </a:r>
          <a:endParaRPr lang="ko-KR" altLang="en-US" sz="1100" kern="1200" dirty="0">
            <a:solidFill>
              <a:schemeClr val="tx1"/>
            </a:solidFill>
          </a:endParaRPr>
        </a:p>
      </dsp:txBody>
      <dsp:txXfrm>
        <a:off x="6809821" y="360707"/>
        <a:ext cx="972690" cy="64846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50529" cy="497444"/>
          </a:xfrm>
          <a:prstGeom prst="rect">
            <a:avLst/>
          </a:prstGeom>
        </p:spPr>
        <p:txBody>
          <a:bodyPr vert="horz" lIns="91541" tIns="45770" rIns="91541" bIns="45770" rtlCol="0"/>
          <a:lstStyle>
            <a:lvl1pPr algn="l">
              <a:defRPr sz="1200"/>
            </a:lvl1pPr>
          </a:lstStyle>
          <a:p>
            <a:pPr>
              <a:defRPr/>
            </a:pPr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3855083" y="0"/>
            <a:ext cx="2950529" cy="497444"/>
          </a:xfrm>
          <a:prstGeom prst="rect">
            <a:avLst/>
          </a:prstGeom>
        </p:spPr>
        <p:txBody>
          <a:bodyPr vert="horz" lIns="91541" tIns="45770" rIns="91541" bIns="45770" rtlCol="0"/>
          <a:lstStyle>
            <a:lvl1pPr algn="r">
              <a:defRPr sz="1200"/>
            </a:lvl1pPr>
          </a:lstStyle>
          <a:p>
            <a:pPr>
              <a:defRPr/>
            </a:pPr>
            <a:fld id="{957D3D9E-17E4-449D-91F1-A30C07197D30}" type="datetimeFigureOut">
              <a:rPr lang="ko-KR" altLang="en-US">
                <a:latin typeface="맑은 고딕" panose="020B0503020000020004" pitchFamily="50" charset="-127"/>
                <a:ea typeface="맑은 고딕" panose="020B0503020000020004" pitchFamily="50" charset="-127"/>
              </a:rPr>
              <a:pPr>
                <a:defRPr/>
              </a:pPr>
              <a:t>2024-05-07</a:t>
            </a:fld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1" y="9440305"/>
            <a:ext cx="2950529" cy="497444"/>
          </a:xfrm>
          <a:prstGeom prst="rect">
            <a:avLst/>
          </a:prstGeom>
        </p:spPr>
        <p:txBody>
          <a:bodyPr vert="horz" lIns="91541" tIns="45770" rIns="91541" bIns="4577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3855083" y="9440305"/>
            <a:ext cx="2950529" cy="497444"/>
          </a:xfrm>
          <a:prstGeom prst="rect">
            <a:avLst/>
          </a:prstGeom>
        </p:spPr>
        <p:txBody>
          <a:bodyPr vert="horz" lIns="91541" tIns="45770" rIns="91541" bIns="45770" rtlCol="0" anchor="b"/>
          <a:lstStyle>
            <a:lvl1pPr algn="r">
              <a:defRPr sz="1200"/>
            </a:lvl1pPr>
          </a:lstStyle>
          <a:p>
            <a:pPr>
              <a:defRPr/>
            </a:pPr>
            <a:fld id="{79AB59A9-7924-4F89-A16E-C85F7124C705}" type="slidenum">
              <a:rPr lang="ko-KR" altLang="en-US">
                <a:latin typeface="맑은 고딕" panose="020B0503020000020004" pitchFamily="50" charset="-127"/>
                <a:ea typeface="맑은 고딕" panose="020B0503020000020004" pitchFamily="50" charset="-127"/>
              </a:rPr>
              <a:pPr>
                <a:defRPr/>
              </a:pPr>
              <a:t>‹#›</a:t>
            </a:fld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06281054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50529" cy="497444"/>
          </a:xfrm>
          <a:prstGeom prst="rect">
            <a:avLst/>
          </a:prstGeom>
        </p:spPr>
        <p:txBody>
          <a:bodyPr vert="horz" lIns="91541" tIns="45770" rIns="91541" bIns="45770" rtlCol="0"/>
          <a:lstStyle>
            <a:lvl1pPr algn="l">
              <a:defRPr sz="1200"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</a:lstStyle>
          <a:p>
            <a:pPr>
              <a:defRPr/>
            </a:pPr>
            <a:endParaRPr lang="ko-KR" altLang="en-US" dirty="0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55083" y="0"/>
            <a:ext cx="2950529" cy="497444"/>
          </a:xfrm>
          <a:prstGeom prst="rect">
            <a:avLst/>
          </a:prstGeom>
        </p:spPr>
        <p:txBody>
          <a:bodyPr vert="horz" lIns="91541" tIns="45770" rIns="91541" bIns="45770" rtlCol="0"/>
          <a:lstStyle>
            <a:lvl1pPr algn="r">
              <a:defRPr sz="1200"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</a:lstStyle>
          <a:p>
            <a:pPr>
              <a:defRPr/>
            </a:pPr>
            <a:fld id="{4CA8C53F-D84D-4276-B31F-533BBDAC4505}" type="datetimeFigureOut">
              <a:rPr lang="ko-KR" altLang="en-US" smtClean="0"/>
              <a:pPr>
                <a:defRPr/>
              </a:pPr>
              <a:t>2024-05-07</a:t>
            </a:fld>
            <a:endParaRPr lang="ko-KR" altLang="en-US" dirty="0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712788" y="746125"/>
            <a:ext cx="5381625" cy="37258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541" tIns="45770" rIns="91541" bIns="45770" rtlCol="0" anchor="ctr"/>
          <a:lstStyle/>
          <a:p>
            <a:pPr lvl="0"/>
            <a:endParaRPr lang="ko-KR" altLang="en-US" noProof="0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0403" y="4721746"/>
            <a:ext cx="5446396" cy="4472225"/>
          </a:xfrm>
          <a:prstGeom prst="rect">
            <a:avLst/>
          </a:prstGeom>
        </p:spPr>
        <p:txBody>
          <a:bodyPr vert="horz" lIns="91541" tIns="45770" rIns="91541" bIns="45770" rtlCol="0">
            <a:normAutofit/>
          </a:bodyPr>
          <a:lstStyle/>
          <a:p>
            <a:pPr lvl="0"/>
            <a:r>
              <a:rPr lang="ko-KR" altLang="en-US" noProof="0"/>
              <a:t>마스터 텍스트 스타일을 편집합니다</a:t>
            </a:r>
          </a:p>
          <a:p>
            <a:pPr lvl="1"/>
            <a:r>
              <a:rPr lang="ko-KR" altLang="en-US" noProof="0"/>
              <a:t>둘째 수준</a:t>
            </a:r>
          </a:p>
          <a:p>
            <a:pPr lvl="2"/>
            <a:r>
              <a:rPr lang="ko-KR" altLang="en-US" noProof="0"/>
              <a:t>셋째 수준</a:t>
            </a:r>
          </a:p>
          <a:p>
            <a:pPr lvl="3"/>
            <a:r>
              <a:rPr lang="ko-KR" altLang="en-US" noProof="0"/>
              <a:t>넷째 수준</a:t>
            </a:r>
          </a:p>
          <a:p>
            <a:pPr lvl="4"/>
            <a:r>
              <a:rPr lang="ko-KR" altLang="en-US" noProof="0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1" y="9440305"/>
            <a:ext cx="2950529" cy="497444"/>
          </a:xfrm>
          <a:prstGeom prst="rect">
            <a:avLst/>
          </a:prstGeom>
        </p:spPr>
        <p:txBody>
          <a:bodyPr vert="horz" lIns="91541" tIns="45770" rIns="91541" bIns="45770" rtlCol="0" anchor="b"/>
          <a:lstStyle>
            <a:lvl1pPr algn="l">
              <a:defRPr sz="1200"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</a:lstStyle>
          <a:p>
            <a:pPr>
              <a:defRPr/>
            </a:pPr>
            <a:endParaRPr lang="ko-KR" altLang="en-US" dirty="0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55083" y="9440305"/>
            <a:ext cx="2950529" cy="497444"/>
          </a:xfrm>
          <a:prstGeom prst="rect">
            <a:avLst/>
          </a:prstGeom>
        </p:spPr>
        <p:txBody>
          <a:bodyPr vert="horz" lIns="91541" tIns="45770" rIns="91541" bIns="45770" rtlCol="0" anchor="b"/>
          <a:lstStyle>
            <a:lvl1pPr algn="r">
              <a:defRPr sz="1200"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</a:lstStyle>
          <a:p>
            <a:pPr>
              <a:defRPr/>
            </a:pPr>
            <a:fld id="{3A316625-D299-4843-B2D1-1DBE4E4277B9}" type="slidenum">
              <a:rPr lang="ko-KR" altLang="en-US" smtClean="0"/>
              <a:pPr>
                <a:defRPr/>
              </a:pPr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86662897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latinLnBrk="1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latinLnBrk="1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latinLnBrk="1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latinLnBrk="1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latinLnBrk="1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슬라이드 이미지 개체 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712788" y="746125"/>
            <a:ext cx="5381625" cy="3725863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6387" name="슬라이드 노트 개체 틀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  <p:sp>
        <p:nvSpPr>
          <p:cNvPr id="16388" name="슬라이드 번호 개체 틀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6E9EF3F4-9D32-42FE-8F4E-D7BE5A63C0C3}" type="slidenum">
              <a:rPr lang="ko-KR" altLang="en-US" smtClean="0"/>
              <a:pPr/>
              <a:t>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2246581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슬라이드 이미지 개체 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712788" y="746125"/>
            <a:ext cx="5381625" cy="3725863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411" name="슬라이드 노트 개체 틀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ko-KR" altLang="en-US" dirty="0"/>
          </a:p>
        </p:txBody>
      </p:sp>
      <p:sp>
        <p:nvSpPr>
          <p:cNvPr id="17412" name="슬라이드 번호 개체 틀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DCADE4B8-AAB4-47CA-9338-558379A86438}" type="slidenum">
              <a:rPr lang="ko-KR" altLang="en-US" smtClean="0"/>
              <a:pPr/>
              <a:t>10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1450718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슬라이드 이미지 개체 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712788" y="746125"/>
            <a:ext cx="5381625" cy="3725863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411" name="슬라이드 노트 개체 틀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ko-KR" altLang="en-US" dirty="0"/>
          </a:p>
        </p:txBody>
      </p:sp>
      <p:sp>
        <p:nvSpPr>
          <p:cNvPr id="17412" name="슬라이드 번호 개체 틀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DCADE4B8-AAB4-47CA-9338-558379A86438}" type="slidenum">
              <a:rPr lang="ko-KR" altLang="en-US" smtClean="0"/>
              <a:pPr/>
              <a:t>11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6649489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슬라이드 이미지 개체 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712788" y="746125"/>
            <a:ext cx="5381625" cy="3725863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411" name="슬라이드 노트 개체 틀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ko-KR" altLang="en-US" dirty="0"/>
          </a:p>
        </p:txBody>
      </p:sp>
      <p:sp>
        <p:nvSpPr>
          <p:cNvPr id="17412" name="슬라이드 번호 개체 틀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DCADE4B8-AAB4-47CA-9338-558379A86438}" type="slidenum">
              <a:rPr lang="ko-KR" altLang="en-US" smtClean="0"/>
              <a:pPr/>
              <a:t>12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2609732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슬라이드 이미지 개체 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712788" y="746125"/>
            <a:ext cx="5381625" cy="3725863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411" name="슬라이드 노트 개체 틀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ko-KR" altLang="en-US" dirty="0"/>
          </a:p>
        </p:txBody>
      </p:sp>
      <p:sp>
        <p:nvSpPr>
          <p:cNvPr id="17412" name="슬라이드 번호 개체 틀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DCADE4B8-AAB4-47CA-9338-558379A86438}" type="slidenum">
              <a:rPr lang="ko-KR" altLang="en-US" smtClean="0"/>
              <a:pPr/>
              <a:t>13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7376050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슬라이드 이미지 개체 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712788" y="746125"/>
            <a:ext cx="5381625" cy="3725863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411" name="슬라이드 노트 개체 틀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ko-KR" altLang="en-US" dirty="0"/>
          </a:p>
        </p:txBody>
      </p:sp>
      <p:sp>
        <p:nvSpPr>
          <p:cNvPr id="17412" name="슬라이드 번호 개체 틀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DCADE4B8-AAB4-47CA-9338-558379A86438}" type="slidenum">
              <a:rPr lang="ko-KR" altLang="en-US" smtClean="0"/>
              <a:pPr/>
              <a:t>14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8102072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슬라이드 이미지 개체 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712788" y="746125"/>
            <a:ext cx="5381625" cy="3725863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411" name="슬라이드 노트 개체 틀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ko-KR" altLang="en-US" dirty="0"/>
          </a:p>
        </p:txBody>
      </p:sp>
      <p:sp>
        <p:nvSpPr>
          <p:cNvPr id="17412" name="슬라이드 번호 개체 틀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DCADE4B8-AAB4-47CA-9338-558379A86438}" type="slidenum">
              <a:rPr lang="ko-KR" altLang="en-US" smtClean="0"/>
              <a:pPr/>
              <a:t>15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6590950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슬라이드 이미지 개체 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712788" y="746125"/>
            <a:ext cx="5381625" cy="3725863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411" name="슬라이드 노트 개체 틀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ko-KR" altLang="en-US" dirty="0"/>
          </a:p>
        </p:txBody>
      </p:sp>
      <p:sp>
        <p:nvSpPr>
          <p:cNvPr id="17412" name="슬라이드 번호 개체 틀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DCADE4B8-AAB4-47CA-9338-558379A86438}" type="slidenum">
              <a:rPr lang="ko-KR" altLang="en-US" smtClean="0"/>
              <a:pPr/>
              <a:t>16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751951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슬라이드 이미지 개체 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712788" y="746125"/>
            <a:ext cx="5381625" cy="3725863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411" name="슬라이드 노트 개체 틀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ko-KR" altLang="en-US" dirty="0"/>
          </a:p>
        </p:txBody>
      </p:sp>
      <p:sp>
        <p:nvSpPr>
          <p:cNvPr id="17412" name="슬라이드 번호 개체 틀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DCADE4B8-AAB4-47CA-9338-558379A86438}" type="slidenum">
              <a:rPr lang="ko-KR" altLang="en-US" smtClean="0"/>
              <a:pPr/>
              <a:t>17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5622929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슬라이드 이미지 개체 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712788" y="746125"/>
            <a:ext cx="5381625" cy="3725863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6627" name="슬라이드 노트 개체 틀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  <p:sp>
        <p:nvSpPr>
          <p:cNvPr id="26628" name="슬라이드 번호 개체 틀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60916F17-E149-4893-A358-06F5FCE066B3}" type="slidenum">
              <a:rPr lang="ko-KR" altLang="en-US" smtClean="0"/>
              <a:pPr/>
              <a:t>18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3860833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슬라이드 이미지 개체 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712788" y="746125"/>
            <a:ext cx="5381625" cy="3725863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411" name="슬라이드 노트 개체 틀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ko-KR" altLang="en-US" dirty="0"/>
          </a:p>
        </p:txBody>
      </p:sp>
      <p:sp>
        <p:nvSpPr>
          <p:cNvPr id="17412" name="슬라이드 번호 개체 틀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DCADE4B8-AAB4-47CA-9338-558379A86438}" type="slidenum">
              <a:rPr lang="ko-KR" altLang="en-US" smtClean="0"/>
              <a:pPr/>
              <a:t>19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5062827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슬라이드 이미지 개체 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712788" y="746125"/>
            <a:ext cx="5381625" cy="3725863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411" name="슬라이드 노트 개체 틀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ko-KR" altLang="en-US" dirty="0"/>
          </a:p>
        </p:txBody>
      </p:sp>
      <p:sp>
        <p:nvSpPr>
          <p:cNvPr id="17412" name="슬라이드 번호 개체 틀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DCADE4B8-AAB4-47CA-9338-558379A86438}" type="slidenum">
              <a:rPr lang="ko-KR" altLang="en-US" smtClean="0"/>
              <a:pPr/>
              <a:t>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9145220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슬라이드 이미지 개체 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712788" y="746125"/>
            <a:ext cx="5381625" cy="3725863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411" name="슬라이드 노트 개체 틀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ko-KR" altLang="en-US" dirty="0"/>
          </a:p>
        </p:txBody>
      </p:sp>
      <p:sp>
        <p:nvSpPr>
          <p:cNvPr id="17412" name="슬라이드 번호 개체 틀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DCADE4B8-AAB4-47CA-9338-558379A86438}" type="slidenum">
              <a:rPr lang="ko-KR" altLang="en-US" smtClean="0"/>
              <a:pPr/>
              <a:t>20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2274135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슬라이드 이미지 개체 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712788" y="746125"/>
            <a:ext cx="5381625" cy="3725863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6627" name="슬라이드 노트 개체 틀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  <p:sp>
        <p:nvSpPr>
          <p:cNvPr id="26628" name="슬라이드 번호 개체 틀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60916F17-E149-4893-A358-06F5FCE066B3}" type="slidenum">
              <a:rPr lang="ko-KR" altLang="en-US" smtClean="0"/>
              <a:pPr/>
              <a:t>21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2463500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슬라이드 이미지 개체 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712788" y="746125"/>
            <a:ext cx="5381625" cy="3725863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6627" name="슬라이드 노트 개체 틀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  <p:sp>
        <p:nvSpPr>
          <p:cNvPr id="26628" name="슬라이드 번호 개체 틀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60916F17-E149-4893-A358-06F5FCE066B3}" type="slidenum">
              <a:rPr lang="ko-KR" altLang="en-US" smtClean="0"/>
              <a:pPr/>
              <a:t>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3299450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슬라이드 이미지 개체 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712788" y="746125"/>
            <a:ext cx="5381625" cy="3725863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411" name="슬라이드 노트 개체 틀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ko-KR" altLang="en-US" dirty="0"/>
          </a:p>
        </p:txBody>
      </p:sp>
      <p:sp>
        <p:nvSpPr>
          <p:cNvPr id="17412" name="슬라이드 번호 개체 틀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DCADE4B8-AAB4-47CA-9338-558379A86438}" type="slidenum">
              <a:rPr lang="ko-KR" altLang="en-US" smtClean="0"/>
              <a:pPr/>
              <a:t>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3005697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슬라이드 이미지 개체 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712788" y="746125"/>
            <a:ext cx="5381625" cy="3725863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411" name="슬라이드 노트 개체 틀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ko-KR" altLang="en-US" dirty="0"/>
          </a:p>
        </p:txBody>
      </p:sp>
      <p:sp>
        <p:nvSpPr>
          <p:cNvPr id="17412" name="슬라이드 번호 개체 틀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DCADE4B8-AAB4-47CA-9338-558379A86438}" type="slidenum">
              <a:rPr lang="ko-KR" altLang="en-US" smtClean="0"/>
              <a:pPr/>
              <a:t>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2673639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슬라이드 이미지 개체 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712788" y="746125"/>
            <a:ext cx="5381625" cy="3725863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411" name="슬라이드 노트 개체 틀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ko-KR" altLang="en-US" dirty="0"/>
          </a:p>
        </p:txBody>
      </p:sp>
      <p:sp>
        <p:nvSpPr>
          <p:cNvPr id="17412" name="슬라이드 번호 개체 틀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DCADE4B8-AAB4-47CA-9338-558379A86438}" type="slidenum">
              <a:rPr lang="ko-KR" altLang="en-US" smtClean="0"/>
              <a:pPr/>
              <a:t>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0856989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슬라이드 이미지 개체 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712788" y="746125"/>
            <a:ext cx="5381625" cy="3725863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411" name="슬라이드 노트 개체 틀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  <a:normAutofit fontScale="92500" lnSpcReduction="10000"/>
          </a:bodyPr>
          <a:lstStyle/>
          <a:p>
            <a:r>
              <a:rPr lang="en-US" altLang="ko-KR" dirty="0"/>
              <a:t>Long-term forecast refers to forecasting average weather from 11 days or more to 1 year. Since the daily weather cannot be predicted, the average condition for a certain period of time is compared with the normal year in the form of higher (more) / similar / lower (less).</a:t>
            </a:r>
          </a:p>
          <a:p>
            <a:endParaRPr lang="en-US" altLang="ko-KR" dirty="0"/>
          </a:p>
          <a:p>
            <a:r>
              <a:rPr lang="en-US" altLang="ko-KR" dirty="0"/>
              <a:t>Long-term forecasts involve complex interactions of various climate systems, and are therefore more uncertain than short-term forecasts due to incomplete understanding. For this reason, information on the probability of occurrence is provided so that long-term forecasts can be effectively used in the decision-making process.</a:t>
            </a:r>
          </a:p>
          <a:p>
            <a:endParaRPr lang="en-US" altLang="ko-KR" dirty="0"/>
          </a:p>
          <a:p>
            <a:r>
              <a:rPr lang="en-US" altLang="ko-KR" dirty="0"/>
              <a:t>In the announcement, the temperature is classified by the probability for the third quartile of [higher, similar, or lower than normal] using anomaly from the normal year. Precipitation is divided into the three categories of the probability [more, similar, less than normal] using a percentile (%ile).</a:t>
            </a:r>
          </a:p>
          <a:p>
            <a:endParaRPr lang="en-US" altLang="ko-KR" dirty="0"/>
          </a:p>
          <a:p>
            <a:r>
              <a:rPr lang="en-US" altLang="ko-KR" dirty="0"/>
              <a:t>The 1-month outlook is released every Thursday by dividing the forecast for temperature and precipitation from the 11th day to the 4th week on a weekly basis. The 3-month outlook is released on the 23rd of each month, showing the forecast of temperature and precipitation for 3 months from next month.</a:t>
            </a:r>
          </a:p>
          <a:p>
            <a:endParaRPr lang="en-US" altLang="ko-KR" dirty="0"/>
          </a:p>
          <a:p>
            <a:r>
              <a:rPr lang="en-US" altLang="ko-KR" dirty="0"/>
              <a:t>The 6-month outlook is published four times a year on temperature, precipitation, and El Niño/La Niña outlook is published once a month. The 1-year Outlook is published once a year for the temperature, precipitation for the following year.</a:t>
            </a:r>
            <a:endParaRPr lang="ko-KR" altLang="en-US" dirty="0"/>
          </a:p>
        </p:txBody>
      </p:sp>
      <p:sp>
        <p:nvSpPr>
          <p:cNvPr id="17412" name="슬라이드 번호 개체 틀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DCADE4B8-AAB4-47CA-9338-558379A86438}" type="slidenum">
              <a:rPr lang="ko-KR" altLang="en-US" smtClean="0"/>
              <a:pPr/>
              <a:t>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7239531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슬라이드 이미지 개체 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712788" y="746125"/>
            <a:ext cx="5381625" cy="3725863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411" name="슬라이드 노트 개체 틀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ko-KR" altLang="en-US" dirty="0"/>
          </a:p>
        </p:txBody>
      </p:sp>
      <p:sp>
        <p:nvSpPr>
          <p:cNvPr id="17412" name="슬라이드 번호 개체 틀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DCADE4B8-AAB4-47CA-9338-558379A86438}" type="slidenum">
              <a:rPr lang="ko-KR" altLang="en-US" smtClean="0"/>
              <a:pPr/>
              <a:t>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3613523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슬라이드 이미지 개체 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712788" y="746125"/>
            <a:ext cx="5381625" cy="3725863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411" name="슬라이드 노트 개체 틀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ko-KR" altLang="en-US" dirty="0"/>
          </a:p>
        </p:txBody>
      </p:sp>
      <p:sp>
        <p:nvSpPr>
          <p:cNvPr id="17412" name="슬라이드 번호 개체 틀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DCADE4B8-AAB4-47CA-9338-558379A86438}" type="slidenum">
              <a:rPr lang="ko-KR" altLang="en-US" smtClean="0"/>
              <a:pPr/>
              <a:t>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301717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/>
              <a:t>마스터 부제목 스타일 편집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6BFF58-8858-4D53-83FA-A983FAD3DD4C}" type="datetime1">
              <a:rPr lang="ko-KR" altLang="en-US" smtClean="0"/>
              <a:pPr>
                <a:defRPr/>
              </a:pPr>
              <a:t>2024-05-07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pic>
        <p:nvPicPr>
          <p:cNvPr id="7" name="그림 1" descr="bbb.bmp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911160" cy="704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그림 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5335" y="6373471"/>
            <a:ext cx="1602168" cy="467112"/>
          </a:xfrm>
          <a:prstGeom prst="rect">
            <a:avLst/>
          </a:prstGeom>
        </p:spPr>
      </p:pic>
      <p:sp>
        <p:nvSpPr>
          <p:cNvPr id="9" name="슬라이드 번호 개체 틀 5"/>
          <p:cNvSpPr>
            <a:spLocks noGrp="1"/>
          </p:cNvSpPr>
          <p:nvPr>
            <p:ph type="sldNum" sz="quarter" idx="12"/>
          </p:nvPr>
        </p:nvSpPr>
        <p:spPr>
          <a:xfrm>
            <a:off x="7478137" y="6453337"/>
            <a:ext cx="23114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541FE6-54A7-4225-B110-F9523EF6E0E1}" type="slidenum">
              <a:rPr lang="ko-KR" altLang="en-US"/>
              <a:pPr>
                <a:defRPr/>
              </a:pPr>
              <a:t>‹#›</a:t>
            </a:fld>
            <a:endParaRPr lang="ko-KR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7166CC-8980-4496-968B-3D015FF11DFB}" type="datetime1">
              <a:rPr lang="ko-KR" altLang="en-US" smtClean="0"/>
              <a:pPr>
                <a:defRPr/>
              </a:pPr>
              <a:t>2024-05-07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1D2DC9-8DF2-4257-9CA7-09DF5E9531BB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7181850" y="274639"/>
            <a:ext cx="2228850" cy="5851525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95300" y="274639"/>
            <a:ext cx="6521450" cy="5851525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9231D1-DC88-4122-A15D-4F253E60AB55}" type="datetime1">
              <a:rPr lang="ko-KR" altLang="en-US" smtClean="0"/>
              <a:pPr>
                <a:defRPr/>
              </a:pPr>
              <a:t>2024-05-07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B01198-1580-464A-B607-FF0C564BA5F3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71B5B9-071E-457B-A471-844B889214FB}" type="datetime1">
              <a:rPr lang="ko-KR" altLang="en-US" smtClean="0"/>
              <a:pPr>
                <a:defRPr/>
              </a:pPr>
              <a:t>2024-05-07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>
          <a:xfrm>
            <a:off x="7478137" y="6453337"/>
            <a:ext cx="23114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541FE6-54A7-4225-B110-F9523EF6E0E1}" type="slidenum">
              <a:rPr lang="ko-KR" altLang="en-US"/>
              <a:pPr>
                <a:defRPr/>
              </a:pPr>
              <a:t>‹#›</a:t>
            </a:fld>
            <a:endParaRPr lang="ko-KR" altLang="en-US" dirty="0"/>
          </a:p>
        </p:txBody>
      </p:sp>
      <p:pic>
        <p:nvPicPr>
          <p:cNvPr id="8" name="그림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5335" y="6373471"/>
            <a:ext cx="1602168" cy="467112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950124-D24A-4552-9598-240B20779F4E}" type="datetime1">
              <a:rPr lang="ko-KR" altLang="en-US" smtClean="0"/>
              <a:pPr>
                <a:defRPr/>
              </a:pPr>
              <a:t>2024-05-07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>
          <a:xfrm>
            <a:off x="7480200" y="6454801"/>
            <a:ext cx="23114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9E23A61-4C31-46EA-8B82-4D0561C255F7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  <p:pic>
        <p:nvPicPr>
          <p:cNvPr id="7" name="Picture 10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962276"/>
            <a:ext cx="9906000" cy="214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95300" y="1600201"/>
            <a:ext cx="437515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5035550" y="1600201"/>
            <a:ext cx="437515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9B27C5-2659-4EC9-96B7-EE9317C06CDC}" type="datetime1">
              <a:rPr lang="ko-KR" altLang="en-US" smtClean="0"/>
              <a:pPr>
                <a:defRPr/>
              </a:pPr>
              <a:t>2024-05-07</a:t>
            </a:fld>
            <a:endParaRPr lang="ko-KR" altLang="en-US"/>
          </a:p>
        </p:txBody>
      </p:sp>
      <p:sp>
        <p:nvSpPr>
          <p:cNvPr id="6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7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B4EA7D-2C48-4297-97B0-1A8DBD052891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7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5BE53B-C2E7-4042-B5D6-6C3E8219AC79}" type="datetime1">
              <a:rPr lang="ko-KR" altLang="en-US" smtClean="0"/>
              <a:pPr>
                <a:defRPr/>
              </a:pPr>
              <a:t>2024-05-07</a:t>
            </a:fld>
            <a:endParaRPr lang="ko-KR" altLang="en-US"/>
          </a:p>
        </p:txBody>
      </p:sp>
      <p:sp>
        <p:nvSpPr>
          <p:cNvPr id="8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9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5F5DAA-38C2-4DCF-A557-FEF36CDB1DA7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E49897-0B97-4581-AE3C-A2E56CDB5A4F}" type="datetime1">
              <a:rPr lang="ko-KR" altLang="en-US" smtClean="0"/>
              <a:pPr>
                <a:defRPr/>
              </a:pPr>
              <a:t>2024-05-07</a:t>
            </a:fld>
            <a:endParaRPr lang="ko-KR" altLang="en-US"/>
          </a:p>
        </p:txBody>
      </p:sp>
      <p:sp>
        <p:nvSpPr>
          <p:cNvPr id="4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5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2E4AE6-296B-4F36-BD11-5E39FA0A5D8A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8CC76B-FD61-4256-AA90-DE208D22875D}" type="datetime1">
              <a:rPr lang="ko-KR" altLang="en-US" smtClean="0"/>
              <a:pPr>
                <a:defRPr/>
              </a:pPr>
              <a:t>2024-05-07</a:t>
            </a:fld>
            <a:endParaRPr lang="ko-KR" altLang="en-US"/>
          </a:p>
        </p:txBody>
      </p:sp>
      <p:sp>
        <p:nvSpPr>
          <p:cNvPr id="3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5" name="슬라이드 번호 개체 틀 5"/>
          <p:cNvSpPr>
            <a:spLocks noGrp="1"/>
          </p:cNvSpPr>
          <p:nvPr>
            <p:ph type="sldNum" sz="quarter" idx="12"/>
          </p:nvPr>
        </p:nvSpPr>
        <p:spPr>
          <a:xfrm>
            <a:off x="7480200" y="6454801"/>
            <a:ext cx="23114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9E23A61-4C31-46EA-8B82-4D0561C255F7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5A7D2C-276E-4D5D-9515-F638C0271BA3}" type="datetime1">
              <a:rPr lang="ko-KR" altLang="en-US" smtClean="0"/>
              <a:pPr>
                <a:defRPr/>
              </a:pPr>
              <a:t>2024-05-07</a:t>
            </a:fld>
            <a:endParaRPr lang="ko-KR" altLang="en-US"/>
          </a:p>
        </p:txBody>
      </p:sp>
      <p:sp>
        <p:nvSpPr>
          <p:cNvPr id="6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7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48A35D-5565-41A2-81B4-96B19774B999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ko-KR" altLang="en-US" noProof="0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2E5C2B-252D-40A6-8B3E-FF75446B5935}" type="datetime1">
              <a:rPr lang="ko-KR" altLang="en-US" smtClean="0"/>
              <a:pPr>
                <a:defRPr/>
              </a:pPr>
              <a:t>2024-05-07</a:t>
            </a:fld>
            <a:endParaRPr lang="ko-KR" altLang="en-US"/>
          </a:p>
        </p:txBody>
      </p:sp>
      <p:sp>
        <p:nvSpPr>
          <p:cNvPr id="6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7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DD9C85-6EC3-46CB-81FB-A0A54C758F2C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제목 개체 틀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/>
              <a:t>마스터 제목 스타일 편집</a:t>
            </a:r>
          </a:p>
        </p:txBody>
      </p:sp>
      <p:sp>
        <p:nvSpPr>
          <p:cNvPr id="1027" name="텍스트 개체 틀 2"/>
          <p:cNvSpPr>
            <a:spLocks noGrp="1"/>
          </p:cNvSpPr>
          <p:nvPr>
            <p:ph type="body" idx="1"/>
          </p:nvPr>
        </p:nvSpPr>
        <p:spPr bwMode="auto">
          <a:xfrm>
            <a:off x="495300" y="1600201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95300" y="6356351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3561917A-113F-454D-9292-53F4EC24FB6E}" type="datetime1">
              <a:rPr lang="ko-KR" altLang="en-US" smtClean="0"/>
              <a:pPr>
                <a:defRPr/>
              </a:pPr>
              <a:t>2024-05-07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384550" y="6356351"/>
            <a:ext cx="31369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7099300" y="6356351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2F2BA7D5-BF51-4F3F-8121-B20026BA8EB3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rtl="0" eaLnBrk="0" fontAlgn="base" latinLnBrk="1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latinLnBrk="1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2pPr>
      <a:lvl3pPr algn="ctr" rtl="0" eaLnBrk="0" fontAlgn="base" latinLnBrk="1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3pPr>
      <a:lvl4pPr algn="ctr" rtl="0" eaLnBrk="0" fontAlgn="base" latinLnBrk="1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4pPr>
      <a:lvl5pPr algn="ctr" rtl="0" eaLnBrk="0" fontAlgn="base" latinLnBrk="1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5pPr>
      <a:lvl6pPr marL="457200" algn="ctr" rtl="0" fontAlgn="base" latinLnBrk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6pPr>
      <a:lvl7pPr marL="914400" algn="ctr" rtl="0" fontAlgn="base" latinLnBrk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7pPr>
      <a:lvl8pPr marL="1371600" algn="ctr" rtl="0" fontAlgn="base" latinLnBrk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8pPr>
      <a:lvl9pPr marL="1828800" algn="ctr" rtl="0" fontAlgn="base" latinLnBrk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9pPr>
    </p:titleStyle>
    <p:bodyStyle>
      <a:lvl1pPr marL="342900" indent="-342900" algn="l" rtl="0" eaLnBrk="0" fontAlgn="base" latinLnBrk="1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latinLnBrk="1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latinLnBrk="1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latinLnBrk="1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latinLnBrk="1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1.png"/><Relationship Id="rId7" Type="http://schemas.openxmlformats.org/officeDocument/2006/relationships/image" Target="../media/image2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31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3.png"/><Relationship Id="rId4" Type="http://schemas.openxmlformats.org/officeDocument/2006/relationships/image" Target="../media/image32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1.png"/><Relationship Id="rId7" Type="http://schemas.openxmlformats.org/officeDocument/2006/relationships/diagramColors" Target="../diagrams/colors1.xml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1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.png"/><Relationship Id="rId7" Type="http://schemas.openxmlformats.org/officeDocument/2006/relationships/image" Target="../media/image1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Relationship Id="rId9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1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962276"/>
            <a:ext cx="9906000" cy="214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 Box 2"/>
          <p:cNvSpPr txBox="1">
            <a:spLocks noChangeArrowheads="1"/>
          </p:cNvSpPr>
          <p:nvPr/>
        </p:nvSpPr>
        <p:spPr bwMode="auto">
          <a:xfrm>
            <a:off x="381000" y="1648368"/>
            <a:ext cx="91440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tabLst>
                <a:tab pos="5334000" algn="l"/>
              </a:tabLst>
              <a:defRPr/>
            </a:pPr>
            <a:r>
              <a:rPr lang="en-US" altLang="ko-KR" sz="40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Climate Services </a:t>
            </a:r>
            <a:r>
              <a:rPr lang="en-US" altLang="ko-KR" sz="40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Progress in KMA</a:t>
            </a:r>
            <a:endParaRPr lang="en-US" altLang="ko-KR" sz="40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ea typeface="+mj-ea"/>
              <a:cs typeface="Calibri" panose="020F0502020204030204" pitchFamily="34" charset="0"/>
            </a:endParaRPr>
          </a:p>
        </p:txBody>
      </p:sp>
      <p:sp>
        <p:nvSpPr>
          <p:cNvPr id="8" name="Text Box 7"/>
          <p:cNvSpPr txBox="1">
            <a:spLocks noChangeArrowheads="1"/>
          </p:cNvSpPr>
          <p:nvPr/>
        </p:nvSpPr>
        <p:spPr bwMode="auto">
          <a:xfrm>
            <a:off x="200472" y="3357743"/>
            <a:ext cx="9144000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en-US" altLang="ko-KR" sz="24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Im</a:t>
            </a:r>
            <a:r>
              <a:rPr lang="en-US" altLang="ko-KR" sz="2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 </a:t>
            </a:r>
            <a:r>
              <a:rPr lang="en-US" altLang="ko-KR" sz="24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Gyosun</a:t>
            </a:r>
            <a:endParaRPr lang="en-US" altLang="ko-KR" sz="2400" b="1" dirty="0">
              <a:ln>
                <a:solidFill>
                  <a:schemeClr val="bg1">
                    <a:lumMod val="75000"/>
                    <a:alpha val="0"/>
                  </a:schemeClr>
                </a:solidFill>
              </a:ln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ctr">
              <a:spcBef>
                <a:spcPct val="50000"/>
              </a:spcBef>
              <a:tabLst>
                <a:tab pos="5334000" algn="l"/>
              </a:tabLst>
              <a:defRPr/>
            </a:pPr>
            <a:r>
              <a:rPr lang="en-US" altLang="ko-KR" sz="2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Climate Prediction Division, KMA</a:t>
            </a:r>
            <a:endParaRPr lang="ko-KR" altLang="en-US" sz="2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latin typeface="Calibri" panose="020F0502020204030204" pitchFamily="34" charset="0"/>
              <a:ea typeface="+mj-ea"/>
              <a:cs typeface="Calibri" panose="020F0502020204030204" pitchFamily="34" charset="0"/>
            </a:endParaRPr>
          </a:p>
        </p:txBody>
      </p:sp>
      <p:pic>
        <p:nvPicPr>
          <p:cNvPr id="7" name="Picture 2" descr="Z:\06.자료\기상청 CI 예시\기상청_영어_가로.jpg">
            <a:extLst>
              <a:ext uri="{FF2B5EF4-FFF2-40B4-BE49-F238E27FC236}">
                <a16:creationId xmlns:a16="http://schemas.microsoft.com/office/drawing/2014/main" id="{2333C1E5-503C-4570-94FF-0F62FAC374A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40832" y="5877272"/>
            <a:ext cx="2413000" cy="7680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그림 1" descr="bbb.bmp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5551" y="0"/>
            <a:ext cx="9925652" cy="7647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제목 1"/>
          <p:cNvSpPr txBox="1">
            <a:spLocks/>
          </p:cNvSpPr>
          <p:nvPr/>
        </p:nvSpPr>
        <p:spPr bwMode="auto">
          <a:xfrm>
            <a:off x="-15552" y="-9525"/>
            <a:ext cx="9577064" cy="7742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marL="88900" algn="just">
              <a:defRPr/>
            </a:pPr>
            <a:r>
              <a:rPr kumimoji="0" lang="en-US" altLang="ko-KR" sz="3600" b="1" dirty="0">
                <a:solidFill>
                  <a:schemeClr val="bg1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Products of </a:t>
            </a:r>
            <a:r>
              <a:rPr kumimoji="0" lang="en-US" altLang="ko-KR" sz="3600" b="1" dirty="0" smtClean="0">
                <a:solidFill>
                  <a:schemeClr val="bg1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3-Month Outlook guidelines</a:t>
            </a:r>
            <a:endParaRPr kumimoji="0" lang="ko-KR" altLang="en-US" sz="3600" b="1" dirty="0">
              <a:solidFill>
                <a:schemeClr val="bg1"/>
              </a:solidFill>
              <a:latin typeface="Calibri" panose="020F0502020204030204" pitchFamily="34" charset="0"/>
              <a:ea typeface="+mj-ea"/>
              <a:cs typeface="Calibri" panose="020F0502020204030204" pitchFamily="34" charset="0"/>
            </a:endParaRPr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1478813" y="659494"/>
            <a:ext cx="186206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3" name="Rectangle 4"/>
          <p:cNvSpPr>
            <a:spLocks noChangeArrowheads="1"/>
          </p:cNvSpPr>
          <p:nvPr/>
        </p:nvSpPr>
        <p:spPr bwMode="auto">
          <a:xfrm>
            <a:off x="1478813" y="659494"/>
            <a:ext cx="186206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3541FE6-54A7-4225-B110-F9523EF6E0E1}" type="slidenum">
              <a:rPr lang="ko-KR" altLang="en-US" smtClean="0"/>
              <a:pPr>
                <a:defRPr/>
              </a:pPr>
              <a:t>10</a:t>
            </a:fld>
            <a:endParaRPr lang="ko-KR" altLang="en-US" dirty="0"/>
          </a:p>
        </p:txBody>
      </p:sp>
      <p:sp>
        <p:nvSpPr>
          <p:cNvPr id="59" name="TextBox 58"/>
          <p:cNvSpPr txBox="1"/>
          <p:nvPr/>
        </p:nvSpPr>
        <p:spPr>
          <a:xfrm>
            <a:off x="344437" y="963132"/>
            <a:ext cx="1144865" cy="3539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>
              <a:defRPr/>
            </a:pPr>
            <a:r>
              <a:rPr lang="en-US" altLang="ko-KR" sz="1700" kern="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Definition</a:t>
            </a:r>
            <a:endParaRPr lang="ko-KR" altLang="en-US" sz="1700" kern="0" dirty="0">
              <a:ln>
                <a:solidFill>
                  <a:schemeClr val="tx1">
                    <a:alpha val="0"/>
                  </a:schemeClr>
                </a:solidFill>
              </a:ln>
              <a:solidFill>
                <a:schemeClr val="bg1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grpSp>
        <p:nvGrpSpPr>
          <p:cNvPr id="66" name="그룹 65"/>
          <p:cNvGrpSpPr/>
          <p:nvPr/>
        </p:nvGrpSpPr>
        <p:grpSpPr>
          <a:xfrm>
            <a:off x="248025" y="951224"/>
            <a:ext cx="4046401" cy="328298"/>
            <a:chOff x="505734" y="3014673"/>
            <a:chExt cx="4046401" cy="328298"/>
          </a:xfrm>
          <a:solidFill>
            <a:srgbClr val="1F497D"/>
          </a:solidFill>
        </p:grpSpPr>
        <p:cxnSp>
          <p:nvCxnSpPr>
            <p:cNvPr id="67" name="직선 연결선 66"/>
            <p:cNvCxnSpPr/>
            <p:nvPr/>
          </p:nvCxnSpPr>
          <p:spPr>
            <a:xfrm>
              <a:off x="505735" y="3342971"/>
              <a:ext cx="4046400" cy="0"/>
            </a:xfrm>
            <a:prstGeom prst="line">
              <a:avLst/>
            </a:prstGeom>
            <a:grpFill/>
            <a:ln w="34925">
              <a:solidFill>
                <a:srgbClr val="1F497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68" name="그룹 67"/>
            <p:cNvGrpSpPr/>
            <p:nvPr/>
          </p:nvGrpSpPr>
          <p:grpSpPr>
            <a:xfrm>
              <a:off x="505734" y="3014673"/>
              <a:ext cx="2966281" cy="320948"/>
              <a:chOff x="505734" y="3014673"/>
              <a:chExt cx="2966281" cy="320948"/>
            </a:xfrm>
            <a:grpFill/>
          </p:grpSpPr>
          <p:sp>
            <p:nvSpPr>
              <p:cNvPr id="69" name="자유형 68"/>
              <p:cNvSpPr/>
              <p:nvPr/>
            </p:nvSpPr>
            <p:spPr>
              <a:xfrm>
                <a:off x="505734" y="3015082"/>
                <a:ext cx="1267554" cy="317521"/>
              </a:xfrm>
              <a:custGeom>
                <a:avLst/>
                <a:gdLst>
                  <a:gd name="connsiteX0" fmla="*/ 0 w 922421"/>
                  <a:gd name="connsiteY0" fmla="*/ 409074 h 409074"/>
                  <a:gd name="connsiteX1" fmla="*/ 922421 w 922421"/>
                  <a:gd name="connsiteY1" fmla="*/ 0 h 409074"/>
                  <a:gd name="connsiteX2" fmla="*/ 0 w 922421"/>
                  <a:gd name="connsiteY2" fmla="*/ 0 h 409074"/>
                  <a:gd name="connsiteX3" fmla="*/ 0 w 922421"/>
                  <a:gd name="connsiteY3" fmla="*/ 409074 h 4090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22421" h="409074">
                    <a:moveTo>
                      <a:pt x="0" y="409074"/>
                    </a:moveTo>
                    <a:lnTo>
                      <a:pt x="922421" y="0"/>
                    </a:lnTo>
                    <a:lnTo>
                      <a:pt x="0" y="0"/>
                    </a:lnTo>
                    <a:lnTo>
                      <a:pt x="0" y="409074"/>
                    </a:lnTo>
                    <a:close/>
                  </a:path>
                </a:pathLst>
              </a:custGeom>
              <a:grpFill/>
              <a:ln w="15875" cap="rnd" cmpd="sng" algn="ctr">
                <a:solidFill>
                  <a:srgbClr val="1F497D"/>
                </a:solidFill>
                <a:prstDash val="solid"/>
                <a:tailEnd type="none"/>
              </a:ln>
              <a:effectLst/>
            </p:spPr>
            <p:txBody>
              <a:bodyPr rtlCol="0" anchor="ctr"/>
              <a:lstStyle/>
              <a:p>
                <a:pPr algn="ctr" fontAlgn="auto" latinLnBrk="0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ko-KR" altLang="en-US" kern="0" spc="-100">
                  <a:solidFill>
                    <a:prstClr val="white"/>
                  </a:solidFill>
                  <a:latin typeface="맑은 고딕"/>
                  <a:ea typeface="맑은 고딕" panose="020B0503020000020004" pitchFamily="50" charset="-127"/>
                </a:endParaRPr>
              </a:p>
            </p:txBody>
          </p:sp>
          <p:sp>
            <p:nvSpPr>
              <p:cNvPr id="70" name="자유형: 도형 152"/>
              <p:cNvSpPr/>
              <p:nvPr/>
            </p:nvSpPr>
            <p:spPr bwMode="auto">
              <a:xfrm>
                <a:off x="506709" y="3014673"/>
                <a:ext cx="2965306" cy="320948"/>
              </a:xfrm>
              <a:custGeom>
                <a:avLst/>
                <a:gdLst>
                  <a:gd name="connsiteX0" fmla="*/ 0 w 1671946"/>
                  <a:gd name="connsiteY0" fmla="*/ 0 h 320948"/>
                  <a:gd name="connsiteX1" fmla="*/ 279093 w 1671946"/>
                  <a:gd name="connsiteY1" fmla="*/ 0 h 320948"/>
                  <a:gd name="connsiteX2" fmla="*/ 1199729 w 1671946"/>
                  <a:gd name="connsiteY2" fmla="*/ 0 h 320948"/>
                  <a:gd name="connsiteX3" fmla="*/ 1366349 w 1671946"/>
                  <a:gd name="connsiteY3" fmla="*/ 0 h 320948"/>
                  <a:gd name="connsiteX4" fmla="*/ 1671946 w 1671946"/>
                  <a:gd name="connsiteY4" fmla="*/ 320948 h 320948"/>
                  <a:gd name="connsiteX5" fmla="*/ 1199729 w 1671946"/>
                  <a:gd name="connsiteY5" fmla="*/ 320948 h 320948"/>
                  <a:gd name="connsiteX6" fmla="*/ 584690 w 1671946"/>
                  <a:gd name="connsiteY6" fmla="*/ 320948 h 320948"/>
                  <a:gd name="connsiteX7" fmla="*/ 0 w 1671946"/>
                  <a:gd name="connsiteY7" fmla="*/ 320948 h 3209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671946" h="320948">
                    <a:moveTo>
                      <a:pt x="0" y="0"/>
                    </a:moveTo>
                    <a:lnTo>
                      <a:pt x="279093" y="0"/>
                    </a:lnTo>
                    <a:lnTo>
                      <a:pt x="1199729" y="0"/>
                    </a:lnTo>
                    <a:lnTo>
                      <a:pt x="1366349" y="0"/>
                    </a:lnTo>
                    <a:lnTo>
                      <a:pt x="1671946" y="320948"/>
                    </a:lnTo>
                    <a:lnTo>
                      <a:pt x="1199729" y="320948"/>
                    </a:lnTo>
                    <a:lnTo>
                      <a:pt x="584690" y="320948"/>
                    </a:lnTo>
                    <a:lnTo>
                      <a:pt x="0" y="320948"/>
                    </a:lnTo>
                    <a:close/>
                  </a:path>
                </a:pathLst>
              </a:custGeom>
              <a:grpFill/>
              <a:ln w="6350">
                <a:solidFill>
                  <a:srgbClr val="1F497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0" tIns="0" rIns="0" bIns="0" anchor="ctr">
                <a:noAutofit/>
                <a:scene3d>
                  <a:camera prst="orthographicFront"/>
                  <a:lightRig rig="threePt" dir="t"/>
                </a:scene3d>
                <a:sp3d>
                  <a:bevelT w="0"/>
                </a:sp3d>
              </a:bodyPr>
              <a:lstStyle/>
              <a:p>
                <a:pPr>
                  <a:defRPr/>
                </a:pPr>
                <a:r>
                  <a:rPr lang="ko-KR" altLang="en-US" b="1" dirty="0">
                    <a:latin typeface="Calibri Light" panose="020F0302020204030204" pitchFamily="34" charset="0"/>
                    <a:cs typeface="Calibri Light" panose="020F0302020204030204" pitchFamily="34" charset="0"/>
                  </a:rPr>
                  <a:t> </a:t>
                </a:r>
                <a:r>
                  <a:rPr lang="en-US" altLang="ko-KR" b="1" kern="0" dirty="0" smtClean="0">
                    <a:ln>
                      <a:solidFill>
                        <a:schemeClr val="tx1">
                          <a:alpha val="0"/>
                        </a:schemeClr>
                      </a:solidFill>
                    </a:ln>
                    <a:solidFill>
                      <a:schemeClr val="bg1"/>
                    </a:solidFill>
                    <a:latin typeface="Calibri Light" panose="020F0302020204030204" pitchFamily="34" charset="0"/>
                    <a:cs typeface="Calibri Light" panose="020F0302020204030204" pitchFamily="34" charset="0"/>
                  </a:rPr>
                  <a:t>3-Month Outlook </a:t>
                </a:r>
                <a:r>
                  <a:rPr lang="en-US" altLang="ko-KR" b="1" kern="0" dirty="0" err="1">
                    <a:ln>
                      <a:solidFill>
                        <a:schemeClr val="tx1">
                          <a:alpha val="0"/>
                        </a:schemeClr>
                      </a:solidFill>
                    </a:ln>
                    <a:solidFill>
                      <a:schemeClr val="bg1"/>
                    </a:solidFill>
                    <a:latin typeface="Calibri Light" panose="020F0302020204030204" pitchFamily="34" charset="0"/>
                    <a:cs typeface="Calibri Light" panose="020F0302020204030204" pitchFamily="34" charset="0"/>
                  </a:rPr>
                  <a:t>munual</a:t>
                </a:r>
                <a:endParaRPr lang="ko-KR" altLang="en-US" b="1" spc="-70" dirty="0">
                  <a:solidFill>
                    <a:prstClr val="black">
                      <a:lumMod val="85000"/>
                      <a:lumOff val="15000"/>
                    </a:prstClr>
                  </a:solidFill>
                  <a:latin typeface="Calibri Light" panose="020F0302020204030204" pitchFamily="34" charset="0"/>
                  <a:ea typeface="-윤고딕330" panose="02030504000101010101" pitchFamily="18" charset="-127"/>
                  <a:cs typeface="Calibri Light" panose="020F0302020204030204" pitchFamily="34" charset="0"/>
                </a:endParaRPr>
              </a:p>
            </p:txBody>
          </p:sp>
        </p:grpSp>
      </p:grpSp>
      <p:sp>
        <p:nvSpPr>
          <p:cNvPr id="7" name="직사각형 6"/>
          <p:cNvSpPr/>
          <p:nvPr/>
        </p:nvSpPr>
        <p:spPr>
          <a:xfrm>
            <a:off x="269587" y="1318416"/>
            <a:ext cx="3965191" cy="5289320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9" name="그림 8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24243" y="1391045"/>
            <a:ext cx="3808647" cy="5216691"/>
          </a:xfrm>
          <a:prstGeom prst="rect">
            <a:avLst/>
          </a:prstGeom>
        </p:spPr>
      </p:pic>
      <p:pic>
        <p:nvPicPr>
          <p:cNvPr id="10" name="그림 9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714147" y="1166411"/>
            <a:ext cx="1761454" cy="2599008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pic>
        <p:nvPicPr>
          <p:cNvPr id="11" name="그림 10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886863" y="1218218"/>
            <a:ext cx="1781601" cy="2495393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pic>
        <p:nvPicPr>
          <p:cNvPr id="12" name="그림 11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4688244" y="3999390"/>
            <a:ext cx="1787357" cy="2515540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pic>
        <p:nvPicPr>
          <p:cNvPr id="13" name="그림 12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6819766" y="3999390"/>
            <a:ext cx="1801748" cy="2483880"/>
          </a:xfrm>
          <a:prstGeom prst="rect">
            <a:avLst/>
          </a:prstGeom>
          <a:ln w="3175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98381395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그림 1" descr="bbb.bmp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5551" y="0"/>
            <a:ext cx="9925652" cy="7647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제목 1"/>
          <p:cNvSpPr txBox="1">
            <a:spLocks/>
          </p:cNvSpPr>
          <p:nvPr/>
        </p:nvSpPr>
        <p:spPr bwMode="auto">
          <a:xfrm>
            <a:off x="-15552" y="-9525"/>
            <a:ext cx="9217024" cy="7742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marL="88900" algn="just">
              <a:defRPr/>
            </a:pPr>
            <a:r>
              <a:rPr kumimoji="0" lang="en-US" altLang="ko-KR" sz="3600" b="1" dirty="0">
                <a:solidFill>
                  <a:schemeClr val="bg1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Products of </a:t>
            </a:r>
            <a:r>
              <a:rPr kumimoji="0" lang="en-US" altLang="ko-KR" sz="3600" b="1" dirty="0" smtClean="0">
                <a:solidFill>
                  <a:schemeClr val="bg1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El Nino/La Nina </a:t>
            </a:r>
            <a:r>
              <a:rPr kumimoji="0" lang="en-US" altLang="ko-KR" sz="3600" b="1" dirty="0">
                <a:solidFill>
                  <a:schemeClr val="bg1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Outlook</a:t>
            </a:r>
            <a:endParaRPr kumimoji="0" lang="ko-KR" altLang="en-US" sz="3600" b="1" dirty="0">
              <a:solidFill>
                <a:schemeClr val="bg1"/>
              </a:solidFill>
              <a:latin typeface="Calibri" panose="020F0502020204030204" pitchFamily="34" charset="0"/>
              <a:ea typeface="+mj-ea"/>
              <a:cs typeface="Calibri" panose="020F0502020204030204" pitchFamily="34" charset="0"/>
            </a:endParaRPr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1478813" y="659494"/>
            <a:ext cx="186206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3" name="Rectangle 4"/>
          <p:cNvSpPr>
            <a:spLocks noChangeArrowheads="1"/>
          </p:cNvSpPr>
          <p:nvPr/>
        </p:nvSpPr>
        <p:spPr bwMode="auto">
          <a:xfrm>
            <a:off x="1478813" y="659494"/>
            <a:ext cx="186206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3541FE6-54A7-4225-B110-F9523EF6E0E1}" type="slidenum">
              <a:rPr lang="ko-KR" altLang="en-US" smtClean="0"/>
              <a:pPr>
                <a:defRPr/>
              </a:pPr>
              <a:t>11</a:t>
            </a:fld>
            <a:endParaRPr lang="ko-KR" altLang="en-US" dirty="0"/>
          </a:p>
        </p:txBody>
      </p:sp>
      <p:sp>
        <p:nvSpPr>
          <p:cNvPr id="59" name="TextBox 58"/>
          <p:cNvSpPr txBox="1"/>
          <p:nvPr/>
        </p:nvSpPr>
        <p:spPr>
          <a:xfrm>
            <a:off x="740136" y="877468"/>
            <a:ext cx="1144865" cy="3539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>
              <a:defRPr/>
            </a:pPr>
            <a:r>
              <a:rPr lang="en-US" altLang="ko-KR" sz="1700" kern="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Definition</a:t>
            </a:r>
            <a:endParaRPr lang="ko-KR" altLang="en-US" sz="1700" kern="0" dirty="0">
              <a:ln>
                <a:solidFill>
                  <a:schemeClr val="tx1">
                    <a:alpha val="0"/>
                  </a:schemeClr>
                </a:solidFill>
              </a:ln>
              <a:solidFill>
                <a:schemeClr val="bg1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grpSp>
        <p:nvGrpSpPr>
          <p:cNvPr id="66" name="그룹 65"/>
          <p:cNvGrpSpPr/>
          <p:nvPr/>
        </p:nvGrpSpPr>
        <p:grpSpPr>
          <a:xfrm>
            <a:off x="643724" y="865560"/>
            <a:ext cx="4046401" cy="328298"/>
            <a:chOff x="505734" y="3014673"/>
            <a:chExt cx="4046401" cy="328298"/>
          </a:xfrm>
          <a:solidFill>
            <a:srgbClr val="1F497D"/>
          </a:solidFill>
        </p:grpSpPr>
        <p:cxnSp>
          <p:nvCxnSpPr>
            <p:cNvPr id="67" name="직선 연결선 66"/>
            <p:cNvCxnSpPr/>
            <p:nvPr/>
          </p:nvCxnSpPr>
          <p:spPr>
            <a:xfrm>
              <a:off x="505735" y="3342971"/>
              <a:ext cx="4046400" cy="0"/>
            </a:xfrm>
            <a:prstGeom prst="line">
              <a:avLst/>
            </a:prstGeom>
            <a:grpFill/>
            <a:ln w="34925">
              <a:solidFill>
                <a:srgbClr val="1F497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68" name="그룹 67"/>
            <p:cNvGrpSpPr/>
            <p:nvPr/>
          </p:nvGrpSpPr>
          <p:grpSpPr>
            <a:xfrm>
              <a:off x="505734" y="3014673"/>
              <a:ext cx="2966281" cy="320948"/>
              <a:chOff x="505734" y="3014673"/>
              <a:chExt cx="2966281" cy="320948"/>
            </a:xfrm>
            <a:grpFill/>
          </p:grpSpPr>
          <p:sp>
            <p:nvSpPr>
              <p:cNvPr id="69" name="자유형 68"/>
              <p:cNvSpPr/>
              <p:nvPr/>
            </p:nvSpPr>
            <p:spPr>
              <a:xfrm>
                <a:off x="505734" y="3015082"/>
                <a:ext cx="1267554" cy="317521"/>
              </a:xfrm>
              <a:custGeom>
                <a:avLst/>
                <a:gdLst>
                  <a:gd name="connsiteX0" fmla="*/ 0 w 922421"/>
                  <a:gd name="connsiteY0" fmla="*/ 409074 h 409074"/>
                  <a:gd name="connsiteX1" fmla="*/ 922421 w 922421"/>
                  <a:gd name="connsiteY1" fmla="*/ 0 h 409074"/>
                  <a:gd name="connsiteX2" fmla="*/ 0 w 922421"/>
                  <a:gd name="connsiteY2" fmla="*/ 0 h 409074"/>
                  <a:gd name="connsiteX3" fmla="*/ 0 w 922421"/>
                  <a:gd name="connsiteY3" fmla="*/ 409074 h 4090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22421" h="409074">
                    <a:moveTo>
                      <a:pt x="0" y="409074"/>
                    </a:moveTo>
                    <a:lnTo>
                      <a:pt x="922421" y="0"/>
                    </a:lnTo>
                    <a:lnTo>
                      <a:pt x="0" y="0"/>
                    </a:lnTo>
                    <a:lnTo>
                      <a:pt x="0" y="409074"/>
                    </a:lnTo>
                    <a:close/>
                  </a:path>
                </a:pathLst>
              </a:custGeom>
              <a:grpFill/>
              <a:ln w="15875" cap="rnd" cmpd="sng" algn="ctr">
                <a:solidFill>
                  <a:srgbClr val="1F497D"/>
                </a:solidFill>
                <a:prstDash val="solid"/>
                <a:tailEnd type="none"/>
              </a:ln>
              <a:effectLst/>
            </p:spPr>
            <p:txBody>
              <a:bodyPr rtlCol="0" anchor="ctr"/>
              <a:lstStyle/>
              <a:p>
                <a:pPr algn="ctr" fontAlgn="auto" latinLnBrk="0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ko-KR" altLang="en-US" kern="0" spc="-100">
                  <a:solidFill>
                    <a:prstClr val="white"/>
                  </a:solidFill>
                  <a:latin typeface="맑은 고딕"/>
                  <a:ea typeface="맑은 고딕" panose="020B0503020000020004" pitchFamily="50" charset="-127"/>
                </a:endParaRPr>
              </a:p>
            </p:txBody>
          </p:sp>
          <p:sp>
            <p:nvSpPr>
              <p:cNvPr id="70" name="자유형: 도형 152"/>
              <p:cNvSpPr/>
              <p:nvPr/>
            </p:nvSpPr>
            <p:spPr bwMode="auto">
              <a:xfrm>
                <a:off x="506709" y="3014673"/>
                <a:ext cx="2965306" cy="320948"/>
              </a:xfrm>
              <a:custGeom>
                <a:avLst/>
                <a:gdLst>
                  <a:gd name="connsiteX0" fmla="*/ 0 w 1671946"/>
                  <a:gd name="connsiteY0" fmla="*/ 0 h 320948"/>
                  <a:gd name="connsiteX1" fmla="*/ 279093 w 1671946"/>
                  <a:gd name="connsiteY1" fmla="*/ 0 h 320948"/>
                  <a:gd name="connsiteX2" fmla="*/ 1199729 w 1671946"/>
                  <a:gd name="connsiteY2" fmla="*/ 0 h 320948"/>
                  <a:gd name="connsiteX3" fmla="*/ 1366349 w 1671946"/>
                  <a:gd name="connsiteY3" fmla="*/ 0 h 320948"/>
                  <a:gd name="connsiteX4" fmla="*/ 1671946 w 1671946"/>
                  <a:gd name="connsiteY4" fmla="*/ 320948 h 320948"/>
                  <a:gd name="connsiteX5" fmla="*/ 1199729 w 1671946"/>
                  <a:gd name="connsiteY5" fmla="*/ 320948 h 320948"/>
                  <a:gd name="connsiteX6" fmla="*/ 584690 w 1671946"/>
                  <a:gd name="connsiteY6" fmla="*/ 320948 h 320948"/>
                  <a:gd name="connsiteX7" fmla="*/ 0 w 1671946"/>
                  <a:gd name="connsiteY7" fmla="*/ 320948 h 3209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671946" h="320948">
                    <a:moveTo>
                      <a:pt x="0" y="0"/>
                    </a:moveTo>
                    <a:lnTo>
                      <a:pt x="279093" y="0"/>
                    </a:lnTo>
                    <a:lnTo>
                      <a:pt x="1199729" y="0"/>
                    </a:lnTo>
                    <a:lnTo>
                      <a:pt x="1366349" y="0"/>
                    </a:lnTo>
                    <a:lnTo>
                      <a:pt x="1671946" y="320948"/>
                    </a:lnTo>
                    <a:lnTo>
                      <a:pt x="1199729" y="320948"/>
                    </a:lnTo>
                    <a:lnTo>
                      <a:pt x="584690" y="320948"/>
                    </a:lnTo>
                    <a:lnTo>
                      <a:pt x="0" y="320948"/>
                    </a:lnTo>
                    <a:close/>
                  </a:path>
                </a:pathLst>
              </a:custGeom>
              <a:grpFill/>
              <a:ln w="6350">
                <a:solidFill>
                  <a:srgbClr val="1F497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0" tIns="0" rIns="0" bIns="0" anchor="ctr">
                <a:noAutofit/>
                <a:scene3d>
                  <a:camera prst="orthographicFront"/>
                  <a:lightRig rig="threePt" dir="t"/>
                </a:scene3d>
                <a:sp3d>
                  <a:bevelT w="0"/>
                </a:sp3d>
              </a:bodyPr>
              <a:lstStyle/>
              <a:p>
                <a:pPr>
                  <a:defRPr/>
                </a:pPr>
                <a:r>
                  <a:rPr lang="en-US" altLang="ko-KR" b="1" kern="0" dirty="0">
                    <a:ln>
                      <a:solidFill>
                        <a:schemeClr val="tx1">
                          <a:alpha val="0"/>
                        </a:schemeClr>
                      </a:solidFill>
                    </a:ln>
                    <a:solidFill>
                      <a:schemeClr val="bg1"/>
                    </a:solidFill>
                    <a:latin typeface="Calibri Light" panose="020F0302020204030204" pitchFamily="34" charset="0"/>
                    <a:cs typeface="Calibri Light" panose="020F0302020204030204" pitchFamily="34" charset="0"/>
                  </a:rPr>
                  <a:t>  </a:t>
                </a:r>
                <a:r>
                  <a:rPr lang="en-US" altLang="ko-KR" b="1" dirty="0">
                    <a:latin typeface="Calibri Light" panose="020F0302020204030204" pitchFamily="34" charset="0"/>
                    <a:cs typeface="Calibri Light" panose="020F0302020204030204" pitchFamily="34" charset="0"/>
                  </a:rPr>
                  <a:t>El Nino/La </a:t>
                </a:r>
                <a:r>
                  <a:rPr lang="en-US" altLang="ko-KR" b="1" dirty="0" err="1">
                    <a:latin typeface="Calibri Light" panose="020F0302020204030204" pitchFamily="34" charset="0"/>
                    <a:cs typeface="Calibri Light" panose="020F0302020204030204" pitchFamily="34" charset="0"/>
                  </a:rPr>
                  <a:t>nina</a:t>
                </a:r>
                <a:r>
                  <a:rPr lang="en-US" altLang="ko-KR" b="1" dirty="0">
                    <a:latin typeface="Calibri Light" panose="020F0302020204030204" pitchFamily="34" charset="0"/>
                    <a:cs typeface="Calibri Light" panose="020F0302020204030204" pitchFamily="34" charset="0"/>
                  </a:rPr>
                  <a:t> prediction</a:t>
                </a:r>
                <a:endParaRPr lang="ko-KR" altLang="en-US" b="1" spc="-70" dirty="0">
                  <a:solidFill>
                    <a:prstClr val="black">
                      <a:lumMod val="85000"/>
                      <a:lumOff val="15000"/>
                    </a:prstClr>
                  </a:solidFill>
                  <a:latin typeface="Calibri Light" panose="020F0302020204030204" pitchFamily="34" charset="0"/>
                  <a:ea typeface="-윤고딕330" panose="02030504000101010101" pitchFamily="18" charset="-127"/>
                  <a:cs typeface="Calibri Light" panose="020F0302020204030204" pitchFamily="34" charset="0"/>
                </a:endParaRPr>
              </a:p>
            </p:txBody>
          </p:sp>
        </p:grpSp>
      </p:grpSp>
      <p:sp>
        <p:nvSpPr>
          <p:cNvPr id="7" name="직사각형 6"/>
          <p:cNvSpPr/>
          <p:nvPr/>
        </p:nvSpPr>
        <p:spPr>
          <a:xfrm>
            <a:off x="665286" y="1232752"/>
            <a:ext cx="3965191" cy="5289320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5" name="그림 4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48544" y="1246990"/>
            <a:ext cx="3598673" cy="52063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906949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그림 1" descr="bbb.bmp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5551" y="0"/>
            <a:ext cx="9925652" cy="7647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제목 1"/>
          <p:cNvSpPr txBox="1">
            <a:spLocks/>
          </p:cNvSpPr>
          <p:nvPr/>
        </p:nvSpPr>
        <p:spPr bwMode="auto">
          <a:xfrm>
            <a:off x="-15552" y="-9525"/>
            <a:ext cx="9217024" cy="7742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marL="88900" algn="just">
              <a:defRPr/>
            </a:pPr>
            <a:r>
              <a:rPr kumimoji="0" lang="en-US" altLang="ko-KR" sz="3600" b="1" dirty="0">
                <a:solidFill>
                  <a:schemeClr val="bg1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Products of </a:t>
            </a:r>
            <a:r>
              <a:rPr kumimoji="0" lang="en-US" altLang="ko-KR" sz="3600" b="1" dirty="0" smtClean="0">
                <a:solidFill>
                  <a:schemeClr val="bg1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6-Month </a:t>
            </a:r>
            <a:r>
              <a:rPr kumimoji="0" lang="en-US" altLang="ko-KR" sz="3600" b="1" dirty="0">
                <a:solidFill>
                  <a:schemeClr val="bg1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Outlook</a:t>
            </a:r>
            <a:endParaRPr kumimoji="0" lang="ko-KR" altLang="en-US" sz="3600" b="1" dirty="0">
              <a:solidFill>
                <a:schemeClr val="bg1"/>
              </a:solidFill>
              <a:latin typeface="Calibri" panose="020F0502020204030204" pitchFamily="34" charset="0"/>
              <a:ea typeface="+mj-ea"/>
              <a:cs typeface="Calibri" panose="020F0502020204030204" pitchFamily="34" charset="0"/>
            </a:endParaRPr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1478813" y="659494"/>
            <a:ext cx="186206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3" name="Rectangle 4"/>
          <p:cNvSpPr>
            <a:spLocks noChangeArrowheads="1"/>
          </p:cNvSpPr>
          <p:nvPr/>
        </p:nvSpPr>
        <p:spPr bwMode="auto">
          <a:xfrm>
            <a:off x="1478813" y="659494"/>
            <a:ext cx="186206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3541FE6-54A7-4225-B110-F9523EF6E0E1}" type="slidenum">
              <a:rPr lang="ko-KR" altLang="en-US" smtClean="0"/>
              <a:pPr>
                <a:defRPr/>
              </a:pPr>
              <a:t>12</a:t>
            </a:fld>
            <a:endParaRPr lang="ko-KR" altLang="en-US" dirty="0"/>
          </a:p>
        </p:txBody>
      </p:sp>
      <p:sp>
        <p:nvSpPr>
          <p:cNvPr id="59" name="TextBox 58"/>
          <p:cNvSpPr txBox="1"/>
          <p:nvPr/>
        </p:nvSpPr>
        <p:spPr>
          <a:xfrm>
            <a:off x="282931" y="992636"/>
            <a:ext cx="1144865" cy="3539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>
              <a:defRPr/>
            </a:pPr>
            <a:r>
              <a:rPr lang="en-US" altLang="ko-KR" sz="1700" kern="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Definition</a:t>
            </a:r>
            <a:endParaRPr lang="ko-KR" altLang="en-US" sz="1700" kern="0" dirty="0">
              <a:ln>
                <a:solidFill>
                  <a:schemeClr val="tx1">
                    <a:alpha val="0"/>
                  </a:schemeClr>
                </a:solidFill>
              </a:ln>
              <a:solidFill>
                <a:schemeClr val="bg1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grpSp>
        <p:nvGrpSpPr>
          <p:cNvPr id="66" name="그룹 65"/>
          <p:cNvGrpSpPr/>
          <p:nvPr/>
        </p:nvGrpSpPr>
        <p:grpSpPr>
          <a:xfrm>
            <a:off x="186519" y="980728"/>
            <a:ext cx="4046401" cy="328298"/>
            <a:chOff x="505734" y="3014673"/>
            <a:chExt cx="4046401" cy="328298"/>
          </a:xfrm>
          <a:solidFill>
            <a:srgbClr val="1F497D"/>
          </a:solidFill>
        </p:grpSpPr>
        <p:cxnSp>
          <p:nvCxnSpPr>
            <p:cNvPr id="67" name="직선 연결선 66"/>
            <p:cNvCxnSpPr/>
            <p:nvPr/>
          </p:nvCxnSpPr>
          <p:spPr>
            <a:xfrm>
              <a:off x="505735" y="3342971"/>
              <a:ext cx="4046400" cy="0"/>
            </a:xfrm>
            <a:prstGeom prst="line">
              <a:avLst/>
            </a:prstGeom>
            <a:grpFill/>
            <a:ln w="34925">
              <a:solidFill>
                <a:srgbClr val="1F497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68" name="그룹 67"/>
            <p:cNvGrpSpPr/>
            <p:nvPr/>
          </p:nvGrpSpPr>
          <p:grpSpPr>
            <a:xfrm>
              <a:off x="505734" y="3014673"/>
              <a:ext cx="2373481" cy="320948"/>
              <a:chOff x="505734" y="3014673"/>
              <a:chExt cx="2373481" cy="320948"/>
            </a:xfrm>
            <a:grpFill/>
          </p:grpSpPr>
          <p:sp>
            <p:nvSpPr>
              <p:cNvPr id="69" name="자유형 68"/>
              <p:cNvSpPr/>
              <p:nvPr/>
            </p:nvSpPr>
            <p:spPr>
              <a:xfrm>
                <a:off x="505734" y="3015082"/>
                <a:ext cx="1267554" cy="317521"/>
              </a:xfrm>
              <a:custGeom>
                <a:avLst/>
                <a:gdLst>
                  <a:gd name="connsiteX0" fmla="*/ 0 w 922421"/>
                  <a:gd name="connsiteY0" fmla="*/ 409074 h 409074"/>
                  <a:gd name="connsiteX1" fmla="*/ 922421 w 922421"/>
                  <a:gd name="connsiteY1" fmla="*/ 0 h 409074"/>
                  <a:gd name="connsiteX2" fmla="*/ 0 w 922421"/>
                  <a:gd name="connsiteY2" fmla="*/ 0 h 409074"/>
                  <a:gd name="connsiteX3" fmla="*/ 0 w 922421"/>
                  <a:gd name="connsiteY3" fmla="*/ 409074 h 4090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22421" h="409074">
                    <a:moveTo>
                      <a:pt x="0" y="409074"/>
                    </a:moveTo>
                    <a:lnTo>
                      <a:pt x="922421" y="0"/>
                    </a:lnTo>
                    <a:lnTo>
                      <a:pt x="0" y="0"/>
                    </a:lnTo>
                    <a:lnTo>
                      <a:pt x="0" y="409074"/>
                    </a:lnTo>
                    <a:close/>
                  </a:path>
                </a:pathLst>
              </a:custGeom>
              <a:grpFill/>
              <a:ln w="15875" cap="rnd" cmpd="sng" algn="ctr">
                <a:solidFill>
                  <a:srgbClr val="1F497D"/>
                </a:solidFill>
                <a:prstDash val="solid"/>
                <a:tailEnd type="none"/>
              </a:ln>
              <a:effectLst/>
            </p:spPr>
            <p:txBody>
              <a:bodyPr rtlCol="0" anchor="ctr"/>
              <a:lstStyle/>
              <a:p>
                <a:pPr algn="ctr" fontAlgn="auto" latinLnBrk="0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ko-KR" altLang="en-US" kern="0" spc="-100">
                  <a:solidFill>
                    <a:prstClr val="white"/>
                  </a:solidFill>
                  <a:latin typeface="맑은 고딕"/>
                  <a:ea typeface="맑은 고딕" panose="020B0503020000020004" pitchFamily="50" charset="-127"/>
                </a:endParaRPr>
              </a:p>
            </p:txBody>
          </p:sp>
          <p:sp>
            <p:nvSpPr>
              <p:cNvPr id="70" name="자유형: 도형 152"/>
              <p:cNvSpPr/>
              <p:nvPr/>
            </p:nvSpPr>
            <p:spPr bwMode="auto">
              <a:xfrm>
                <a:off x="506709" y="3014673"/>
                <a:ext cx="2372506" cy="320948"/>
              </a:xfrm>
              <a:custGeom>
                <a:avLst/>
                <a:gdLst>
                  <a:gd name="connsiteX0" fmla="*/ 0 w 1671946"/>
                  <a:gd name="connsiteY0" fmla="*/ 0 h 320948"/>
                  <a:gd name="connsiteX1" fmla="*/ 279093 w 1671946"/>
                  <a:gd name="connsiteY1" fmla="*/ 0 h 320948"/>
                  <a:gd name="connsiteX2" fmla="*/ 1199729 w 1671946"/>
                  <a:gd name="connsiteY2" fmla="*/ 0 h 320948"/>
                  <a:gd name="connsiteX3" fmla="*/ 1366349 w 1671946"/>
                  <a:gd name="connsiteY3" fmla="*/ 0 h 320948"/>
                  <a:gd name="connsiteX4" fmla="*/ 1671946 w 1671946"/>
                  <a:gd name="connsiteY4" fmla="*/ 320948 h 320948"/>
                  <a:gd name="connsiteX5" fmla="*/ 1199729 w 1671946"/>
                  <a:gd name="connsiteY5" fmla="*/ 320948 h 320948"/>
                  <a:gd name="connsiteX6" fmla="*/ 584690 w 1671946"/>
                  <a:gd name="connsiteY6" fmla="*/ 320948 h 320948"/>
                  <a:gd name="connsiteX7" fmla="*/ 0 w 1671946"/>
                  <a:gd name="connsiteY7" fmla="*/ 320948 h 3209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671946" h="320948">
                    <a:moveTo>
                      <a:pt x="0" y="0"/>
                    </a:moveTo>
                    <a:lnTo>
                      <a:pt x="279093" y="0"/>
                    </a:lnTo>
                    <a:lnTo>
                      <a:pt x="1199729" y="0"/>
                    </a:lnTo>
                    <a:lnTo>
                      <a:pt x="1366349" y="0"/>
                    </a:lnTo>
                    <a:lnTo>
                      <a:pt x="1671946" y="320948"/>
                    </a:lnTo>
                    <a:lnTo>
                      <a:pt x="1199729" y="320948"/>
                    </a:lnTo>
                    <a:lnTo>
                      <a:pt x="584690" y="320948"/>
                    </a:lnTo>
                    <a:lnTo>
                      <a:pt x="0" y="320948"/>
                    </a:lnTo>
                    <a:close/>
                  </a:path>
                </a:pathLst>
              </a:custGeom>
              <a:grpFill/>
              <a:ln w="6350">
                <a:solidFill>
                  <a:srgbClr val="1F497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0" tIns="0" rIns="0" bIns="0" anchor="ctr">
                <a:noAutofit/>
                <a:scene3d>
                  <a:camera prst="orthographicFront"/>
                  <a:lightRig rig="threePt" dir="t"/>
                </a:scene3d>
                <a:sp3d>
                  <a:bevelT w="0"/>
                </a:sp3d>
              </a:bodyPr>
              <a:lstStyle/>
              <a:p>
                <a:pPr>
                  <a:defRPr/>
                </a:pPr>
                <a:r>
                  <a:rPr lang="ko-KR" altLang="en-US" b="1" dirty="0">
                    <a:latin typeface="Calibri Light" panose="020F0302020204030204" pitchFamily="34" charset="0"/>
                    <a:cs typeface="Calibri Light" panose="020F0302020204030204" pitchFamily="34" charset="0"/>
                  </a:rPr>
                  <a:t> ①</a:t>
                </a:r>
                <a:r>
                  <a:rPr lang="en-US" altLang="ko-KR" b="1" kern="0" dirty="0">
                    <a:ln>
                      <a:solidFill>
                        <a:schemeClr val="tx1">
                          <a:alpha val="0"/>
                        </a:schemeClr>
                      </a:solidFill>
                    </a:ln>
                    <a:solidFill>
                      <a:schemeClr val="bg1"/>
                    </a:solidFill>
                    <a:latin typeface="Calibri Light" panose="020F0302020204030204" pitchFamily="34" charset="0"/>
                    <a:cs typeface="Calibri Light" panose="020F0302020204030204" pitchFamily="34" charset="0"/>
                  </a:rPr>
                  <a:t> </a:t>
                </a:r>
                <a:r>
                  <a:rPr lang="en-US" altLang="ko-KR" b="1" kern="0" dirty="0" smtClean="0">
                    <a:ln>
                      <a:solidFill>
                        <a:schemeClr val="tx1">
                          <a:alpha val="0"/>
                        </a:schemeClr>
                      </a:solidFill>
                    </a:ln>
                    <a:solidFill>
                      <a:schemeClr val="bg1"/>
                    </a:solidFill>
                    <a:latin typeface="Calibri Light" panose="020F0302020204030204" pitchFamily="34" charset="0"/>
                    <a:cs typeface="Calibri Light" panose="020F0302020204030204" pitchFamily="34" charset="0"/>
                  </a:rPr>
                  <a:t>6-Month Outlook </a:t>
                </a:r>
                <a:endParaRPr lang="ko-KR" altLang="en-US" b="1" spc="-70" dirty="0">
                  <a:solidFill>
                    <a:prstClr val="black">
                      <a:lumMod val="85000"/>
                      <a:lumOff val="15000"/>
                    </a:prstClr>
                  </a:solidFill>
                  <a:latin typeface="Calibri Light" panose="020F0302020204030204" pitchFamily="34" charset="0"/>
                  <a:ea typeface="-윤고딕330" panose="02030504000101010101" pitchFamily="18" charset="-127"/>
                  <a:cs typeface="Calibri Light" panose="020F0302020204030204" pitchFamily="34" charset="0"/>
                </a:endParaRPr>
              </a:p>
            </p:txBody>
          </p:sp>
        </p:grpSp>
      </p:grpSp>
      <p:sp>
        <p:nvSpPr>
          <p:cNvPr id="7" name="직사각형 6"/>
          <p:cNvSpPr/>
          <p:nvPr/>
        </p:nvSpPr>
        <p:spPr>
          <a:xfrm>
            <a:off x="208081" y="1347920"/>
            <a:ext cx="3965191" cy="5289320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6" name="TextBox 55"/>
          <p:cNvSpPr txBox="1"/>
          <p:nvPr/>
        </p:nvSpPr>
        <p:spPr>
          <a:xfrm>
            <a:off x="4432087" y="1061885"/>
            <a:ext cx="3919187" cy="246221"/>
          </a:xfrm>
          <a:prstGeom prst="rect">
            <a:avLst/>
          </a:prstGeom>
          <a:noFill/>
          <a:ln w="19050">
            <a:solidFill>
              <a:schemeClr val="bg1"/>
            </a:solidFill>
          </a:ln>
        </p:spPr>
        <p:txBody>
          <a:bodyPr wrap="square" lIns="36000" tIns="0" rIns="36000" bIns="0" rtlCol="0">
            <a:spAutoFit/>
          </a:bodyPr>
          <a:lstStyle/>
          <a:p>
            <a:r>
              <a:rPr lang="ko-KR" altLang="en-US" sz="1600" b="1" dirty="0">
                <a:latin typeface="Calibri Light" panose="020F0302020204030204" pitchFamily="34" charset="0"/>
                <a:ea typeface="맑은 고딕" panose="020B0503020000020004" pitchFamily="50" charset="-127"/>
                <a:cs typeface="Calibri Light" panose="020F0302020204030204" pitchFamily="34" charset="0"/>
              </a:rPr>
              <a:t>② </a:t>
            </a:r>
            <a:r>
              <a:rPr lang="en-US" altLang="ko-KR" sz="1600" b="1" dirty="0">
                <a:latin typeface="Calibri Light" panose="020F0302020204030204" pitchFamily="34" charset="0"/>
                <a:ea typeface="맑은 고딕" panose="020B0503020000020004" pitchFamily="50" charset="-127"/>
                <a:cs typeface="Calibri Light" panose="020F0302020204030204" pitchFamily="34" charset="0"/>
              </a:rPr>
              <a:t>Reference(climatological standard normal)</a:t>
            </a:r>
            <a:endParaRPr lang="ko-KR" altLang="en-US" sz="1600" b="1" dirty="0">
              <a:latin typeface="Calibri Light" panose="020F0302020204030204" pitchFamily="34" charset="0"/>
              <a:ea typeface="맑은 고딕" panose="020B0503020000020004" pitchFamily="50" charset="-127"/>
              <a:cs typeface="Calibri Light" panose="020F0302020204030204" pitchFamily="34" charset="0"/>
            </a:endParaRPr>
          </a:p>
        </p:txBody>
      </p:sp>
      <p:pic>
        <p:nvPicPr>
          <p:cNvPr id="5" name="그림 4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21556" y="1429808"/>
            <a:ext cx="3720308" cy="5023529"/>
          </a:xfrm>
          <a:prstGeom prst="rect">
            <a:avLst/>
          </a:prstGeom>
        </p:spPr>
      </p:pic>
      <p:pic>
        <p:nvPicPr>
          <p:cNvPr id="9" name="그림 8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462574" y="1346579"/>
            <a:ext cx="3888701" cy="5296040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19301700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그림 1" descr="bbb.bmp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5551" y="0"/>
            <a:ext cx="9925652" cy="7647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제목 1"/>
          <p:cNvSpPr txBox="1">
            <a:spLocks/>
          </p:cNvSpPr>
          <p:nvPr/>
        </p:nvSpPr>
        <p:spPr bwMode="auto">
          <a:xfrm>
            <a:off x="-15552" y="-9525"/>
            <a:ext cx="9217024" cy="7742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marL="88900" algn="just">
              <a:defRPr/>
            </a:pPr>
            <a:r>
              <a:rPr kumimoji="0" lang="en-US" altLang="ko-KR" sz="3600" b="1" dirty="0">
                <a:solidFill>
                  <a:schemeClr val="bg1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Products of </a:t>
            </a:r>
            <a:r>
              <a:rPr kumimoji="0" lang="en-US" altLang="ko-KR" sz="3600" b="1" dirty="0" smtClean="0">
                <a:solidFill>
                  <a:schemeClr val="bg1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1-Year Outlook</a:t>
            </a:r>
            <a:endParaRPr kumimoji="0" lang="ko-KR" altLang="en-US" sz="3600" b="1" dirty="0">
              <a:solidFill>
                <a:schemeClr val="bg1"/>
              </a:solidFill>
              <a:latin typeface="Calibri" panose="020F0502020204030204" pitchFamily="34" charset="0"/>
              <a:ea typeface="+mj-ea"/>
              <a:cs typeface="Calibri" panose="020F0502020204030204" pitchFamily="34" charset="0"/>
            </a:endParaRPr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1478813" y="659494"/>
            <a:ext cx="186206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3" name="Rectangle 4"/>
          <p:cNvSpPr>
            <a:spLocks noChangeArrowheads="1"/>
          </p:cNvSpPr>
          <p:nvPr/>
        </p:nvSpPr>
        <p:spPr bwMode="auto">
          <a:xfrm>
            <a:off x="1478813" y="659494"/>
            <a:ext cx="186206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3541FE6-54A7-4225-B110-F9523EF6E0E1}" type="slidenum">
              <a:rPr lang="ko-KR" altLang="en-US" smtClean="0"/>
              <a:pPr>
                <a:defRPr/>
              </a:pPr>
              <a:t>13</a:t>
            </a:fld>
            <a:endParaRPr lang="ko-KR" altLang="en-US" dirty="0"/>
          </a:p>
        </p:txBody>
      </p:sp>
      <p:sp>
        <p:nvSpPr>
          <p:cNvPr id="59" name="TextBox 58"/>
          <p:cNvSpPr txBox="1"/>
          <p:nvPr/>
        </p:nvSpPr>
        <p:spPr>
          <a:xfrm>
            <a:off x="282931" y="992636"/>
            <a:ext cx="1144865" cy="3539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>
              <a:defRPr/>
            </a:pPr>
            <a:r>
              <a:rPr lang="en-US" altLang="ko-KR" sz="1700" kern="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Definition</a:t>
            </a:r>
            <a:endParaRPr lang="ko-KR" altLang="en-US" sz="1700" kern="0" dirty="0">
              <a:ln>
                <a:solidFill>
                  <a:schemeClr val="tx1">
                    <a:alpha val="0"/>
                  </a:schemeClr>
                </a:solidFill>
              </a:ln>
              <a:solidFill>
                <a:schemeClr val="bg1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grpSp>
        <p:nvGrpSpPr>
          <p:cNvPr id="66" name="그룹 65"/>
          <p:cNvGrpSpPr/>
          <p:nvPr/>
        </p:nvGrpSpPr>
        <p:grpSpPr>
          <a:xfrm>
            <a:off x="186519" y="980728"/>
            <a:ext cx="4046401" cy="328298"/>
            <a:chOff x="505734" y="3014673"/>
            <a:chExt cx="4046401" cy="328298"/>
          </a:xfrm>
          <a:solidFill>
            <a:srgbClr val="1F497D"/>
          </a:solidFill>
        </p:grpSpPr>
        <p:cxnSp>
          <p:nvCxnSpPr>
            <p:cNvPr id="67" name="직선 연결선 66"/>
            <p:cNvCxnSpPr/>
            <p:nvPr/>
          </p:nvCxnSpPr>
          <p:spPr>
            <a:xfrm>
              <a:off x="505735" y="3342971"/>
              <a:ext cx="4046400" cy="0"/>
            </a:xfrm>
            <a:prstGeom prst="line">
              <a:avLst/>
            </a:prstGeom>
            <a:grpFill/>
            <a:ln w="34925">
              <a:solidFill>
                <a:srgbClr val="1F497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68" name="그룹 67"/>
            <p:cNvGrpSpPr/>
            <p:nvPr/>
          </p:nvGrpSpPr>
          <p:grpSpPr>
            <a:xfrm>
              <a:off x="505734" y="3014673"/>
              <a:ext cx="2373481" cy="320948"/>
              <a:chOff x="505734" y="3014673"/>
              <a:chExt cx="2373481" cy="320948"/>
            </a:xfrm>
            <a:grpFill/>
          </p:grpSpPr>
          <p:sp>
            <p:nvSpPr>
              <p:cNvPr id="69" name="자유형 68"/>
              <p:cNvSpPr/>
              <p:nvPr/>
            </p:nvSpPr>
            <p:spPr>
              <a:xfrm>
                <a:off x="505734" y="3015082"/>
                <a:ext cx="1267554" cy="317521"/>
              </a:xfrm>
              <a:custGeom>
                <a:avLst/>
                <a:gdLst>
                  <a:gd name="connsiteX0" fmla="*/ 0 w 922421"/>
                  <a:gd name="connsiteY0" fmla="*/ 409074 h 409074"/>
                  <a:gd name="connsiteX1" fmla="*/ 922421 w 922421"/>
                  <a:gd name="connsiteY1" fmla="*/ 0 h 409074"/>
                  <a:gd name="connsiteX2" fmla="*/ 0 w 922421"/>
                  <a:gd name="connsiteY2" fmla="*/ 0 h 409074"/>
                  <a:gd name="connsiteX3" fmla="*/ 0 w 922421"/>
                  <a:gd name="connsiteY3" fmla="*/ 409074 h 4090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22421" h="409074">
                    <a:moveTo>
                      <a:pt x="0" y="409074"/>
                    </a:moveTo>
                    <a:lnTo>
                      <a:pt x="922421" y="0"/>
                    </a:lnTo>
                    <a:lnTo>
                      <a:pt x="0" y="0"/>
                    </a:lnTo>
                    <a:lnTo>
                      <a:pt x="0" y="409074"/>
                    </a:lnTo>
                    <a:close/>
                  </a:path>
                </a:pathLst>
              </a:custGeom>
              <a:grpFill/>
              <a:ln w="15875" cap="rnd" cmpd="sng" algn="ctr">
                <a:solidFill>
                  <a:srgbClr val="1F497D"/>
                </a:solidFill>
                <a:prstDash val="solid"/>
                <a:tailEnd type="none"/>
              </a:ln>
              <a:effectLst/>
            </p:spPr>
            <p:txBody>
              <a:bodyPr rtlCol="0" anchor="ctr"/>
              <a:lstStyle/>
              <a:p>
                <a:pPr algn="ctr" fontAlgn="auto" latinLnBrk="0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ko-KR" altLang="en-US" kern="0" spc="-100">
                  <a:solidFill>
                    <a:prstClr val="white"/>
                  </a:solidFill>
                  <a:latin typeface="Calibri Light" panose="020F0302020204030204" pitchFamily="34" charset="0"/>
                  <a:ea typeface="맑은 고딕" panose="020B0503020000020004" pitchFamily="50" charset="-127"/>
                  <a:cs typeface="Calibri Light" panose="020F0302020204030204" pitchFamily="34" charset="0"/>
                </a:endParaRPr>
              </a:p>
            </p:txBody>
          </p:sp>
          <p:sp>
            <p:nvSpPr>
              <p:cNvPr id="70" name="자유형: 도형 152"/>
              <p:cNvSpPr/>
              <p:nvPr/>
            </p:nvSpPr>
            <p:spPr bwMode="auto">
              <a:xfrm>
                <a:off x="506709" y="3014673"/>
                <a:ext cx="2372506" cy="320948"/>
              </a:xfrm>
              <a:custGeom>
                <a:avLst/>
                <a:gdLst>
                  <a:gd name="connsiteX0" fmla="*/ 0 w 1671946"/>
                  <a:gd name="connsiteY0" fmla="*/ 0 h 320948"/>
                  <a:gd name="connsiteX1" fmla="*/ 279093 w 1671946"/>
                  <a:gd name="connsiteY1" fmla="*/ 0 h 320948"/>
                  <a:gd name="connsiteX2" fmla="*/ 1199729 w 1671946"/>
                  <a:gd name="connsiteY2" fmla="*/ 0 h 320948"/>
                  <a:gd name="connsiteX3" fmla="*/ 1366349 w 1671946"/>
                  <a:gd name="connsiteY3" fmla="*/ 0 h 320948"/>
                  <a:gd name="connsiteX4" fmla="*/ 1671946 w 1671946"/>
                  <a:gd name="connsiteY4" fmla="*/ 320948 h 320948"/>
                  <a:gd name="connsiteX5" fmla="*/ 1199729 w 1671946"/>
                  <a:gd name="connsiteY5" fmla="*/ 320948 h 320948"/>
                  <a:gd name="connsiteX6" fmla="*/ 584690 w 1671946"/>
                  <a:gd name="connsiteY6" fmla="*/ 320948 h 320948"/>
                  <a:gd name="connsiteX7" fmla="*/ 0 w 1671946"/>
                  <a:gd name="connsiteY7" fmla="*/ 320948 h 3209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671946" h="320948">
                    <a:moveTo>
                      <a:pt x="0" y="0"/>
                    </a:moveTo>
                    <a:lnTo>
                      <a:pt x="279093" y="0"/>
                    </a:lnTo>
                    <a:lnTo>
                      <a:pt x="1199729" y="0"/>
                    </a:lnTo>
                    <a:lnTo>
                      <a:pt x="1366349" y="0"/>
                    </a:lnTo>
                    <a:lnTo>
                      <a:pt x="1671946" y="320948"/>
                    </a:lnTo>
                    <a:lnTo>
                      <a:pt x="1199729" y="320948"/>
                    </a:lnTo>
                    <a:lnTo>
                      <a:pt x="584690" y="320948"/>
                    </a:lnTo>
                    <a:lnTo>
                      <a:pt x="0" y="320948"/>
                    </a:lnTo>
                    <a:close/>
                  </a:path>
                </a:pathLst>
              </a:custGeom>
              <a:grpFill/>
              <a:ln w="6350">
                <a:solidFill>
                  <a:srgbClr val="1F497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0" tIns="0" rIns="0" bIns="0" anchor="ctr">
                <a:noAutofit/>
                <a:scene3d>
                  <a:camera prst="orthographicFront"/>
                  <a:lightRig rig="threePt" dir="t"/>
                </a:scene3d>
                <a:sp3d>
                  <a:bevelT w="0"/>
                </a:sp3d>
              </a:bodyPr>
              <a:lstStyle/>
              <a:p>
                <a:pPr>
                  <a:defRPr/>
                </a:pPr>
                <a:r>
                  <a:rPr lang="ko-KR" altLang="en-US" b="1" dirty="0">
                    <a:latin typeface="Calibri Light" panose="020F0302020204030204" pitchFamily="34" charset="0"/>
                    <a:cs typeface="Calibri Light" panose="020F0302020204030204" pitchFamily="34" charset="0"/>
                  </a:rPr>
                  <a:t> ①</a:t>
                </a:r>
                <a:r>
                  <a:rPr lang="en-US" altLang="ko-KR" b="1" kern="0" dirty="0">
                    <a:ln>
                      <a:solidFill>
                        <a:schemeClr val="tx1">
                          <a:alpha val="0"/>
                        </a:schemeClr>
                      </a:solidFill>
                    </a:ln>
                    <a:solidFill>
                      <a:schemeClr val="bg1"/>
                    </a:solidFill>
                    <a:latin typeface="Calibri Light" panose="020F0302020204030204" pitchFamily="34" charset="0"/>
                    <a:cs typeface="Calibri Light" panose="020F0302020204030204" pitchFamily="34" charset="0"/>
                  </a:rPr>
                  <a:t> 1-year Outlook </a:t>
                </a:r>
                <a:endParaRPr lang="ko-KR" altLang="en-US" b="1" spc="-70" dirty="0">
                  <a:solidFill>
                    <a:prstClr val="black">
                      <a:lumMod val="85000"/>
                      <a:lumOff val="15000"/>
                    </a:prstClr>
                  </a:solidFill>
                  <a:latin typeface="Calibri Light" panose="020F0302020204030204" pitchFamily="34" charset="0"/>
                  <a:ea typeface="-윤고딕330" panose="02030504000101010101" pitchFamily="18" charset="-127"/>
                  <a:cs typeface="Calibri Light" panose="020F0302020204030204" pitchFamily="34" charset="0"/>
                </a:endParaRPr>
              </a:p>
            </p:txBody>
          </p:sp>
        </p:grpSp>
      </p:grpSp>
      <p:sp>
        <p:nvSpPr>
          <p:cNvPr id="7" name="직사각형 6"/>
          <p:cNvSpPr/>
          <p:nvPr/>
        </p:nvSpPr>
        <p:spPr>
          <a:xfrm>
            <a:off x="208081" y="1347920"/>
            <a:ext cx="3965191" cy="5289320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6" name="TextBox 55"/>
          <p:cNvSpPr txBox="1"/>
          <p:nvPr/>
        </p:nvSpPr>
        <p:spPr>
          <a:xfrm>
            <a:off x="4432088" y="1061885"/>
            <a:ext cx="4409343" cy="276999"/>
          </a:xfrm>
          <a:prstGeom prst="rect">
            <a:avLst/>
          </a:prstGeom>
          <a:noFill/>
          <a:ln w="19050">
            <a:solidFill>
              <a:schemeClr val="bg1"/>
            </a:solidFill>
          </a:ln>
        </p:spPr>
        <p:txBody>
          <a:bodyPr wrap="square" lIns="36000" tIns="0" rIns="36000" bIns="0" rtlCol="0">
            <a:spAutoFit/>
          </a:bodyPr>
          <a:lstStyle/>
          <a:p>
            <a:r>
              <a:rPr lang="ko-KR" altLang="en-US" b="1" dirty="0">
                <a:latin typeface="Calibri Light" panose="020F0302020204030204" pitchFamily="34" charset="0"/>
                <a:ea typeface="맑은 고딕" panose="020B0503020000020004" pitchFamily="50" charset="-127"/>
                <a:cs typeface="Calibri Light" panose="020F0302020204030204" pitchFamily="34" charset="0"/>
              </a:rPr>
              <a:t>② </a:t>
            </a:r>
            <a:r>
              <a:rPr lang="en-US" altLang="ko-KR" b="1" dirty="0">
                <a:latin typeface="Calibri Light" panose="020F0302020204030204" pitchFamily="34" charset="0"/>
                <a:ea typeface="맑은 고딕" panose="020B0503020000020004" pitchFamily="50" charset="-127"/>
                <a:cs typeface="Calibri Light" panose="020F0302020204030204" pitchFamily="34" charset="0"/>
              </a:rPr>
              <a:t>Reference(climatological standard normal)</a:t>
            </a:r>
            <a:endParaRPr lang="ko-KR" altLang="en-US" b="1" dirty="0">
              <a:latin typeface="Calibri Light" panose="020F0302020204030204" pitchFamily="34" charset="0"/>
              <a:ea typeface="맑은 고딕" panose="020B0503020000020004" pitchFamily="50" charset="-127"/>
              <a:cs typeface="Calibri Light" panose="020F0302020204030204" pitchFamily="34" charset="0"/>
            </a:endParaRPr>
          </a:p>
        </p:txBody>
      </p:sp>
      <p:pic>
        <p:nvPicPr>
          <p:cNvPr id="8" name="그림 7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94074" y="1424198"/>
            <a:ext cx="3831291" cy="4912058"/>
          </a:xfrm>
          <a:prstGeom prst="rect">
            <a:avLst/>
          </a:prstGeom>
        </p:spPr>
      </p:pic>
      <p:pic>
        <p:nvPicPr>
          <p:cNvPr id="10" name="그림 9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592960" y="1309026"/>
            <a:ext cx="3820997" cy="5144311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92666742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그림 1" descr="bbb.bmp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5551" y="0"/>
            <a:ext cx="9925652" cy="7647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제목 1"/>
          <p:cNvSpPr txBox="1">
            <a:spLocks/>
          </p:cNvSpPr>
          <p:nvPr/>
        </p:nvSpPr>
        <p:spPr bwMode="auto">
          <a:xfrm>
            <a:off x="-15552" y="-9525"/>
            <a:ext cx="9217024" cy="7742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marL="88900" algn="just">
              <a:defRPr/>
            </a:pPr>
            <a:r>
              <a:rPr kumimoji="0" lang="en-US" altLang="ko-KR" sz="3600" b="1" dirty="0">
                <a:solidFill>
                  <a:schemeClr val="bg1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Products of Extreme Climate Outlook</a:t>
            </a:r>
            <a:endParaRPr kumimoji="0" lang="ko-KR" altLang="en-US" sz="3600" b="1" dirty="0">
              <a:solidFill>
                <a:schemeClr val="bg1"/>
              </a:solidFill>
              <a:latin typeface="Calibri" panose="020F0502020204030204" pitchFamily="34" charset="0"/>
              <a:ea typeface="+mj-ea"/>
              <a:cs typeface="Calibri" panose="020F0502020204030204" pitchFamily="34" charset="0"/>
            </a:endParaRPr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-15552" y="59405"/>
            <a:ext cx="186206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3" name="Rectangle 4"/>
          <p:cNvSpPr>
            <a:spLocks noChangeArrowheads="1"/>
          </p:cNvSpPr>
          <p:nvPr/>
        </p:nvSpPr>
        <p:spPr bwMode="auto">
          <a:xfrm>
            <a:off x="-15552" y="59405"/>
            <a:ext cx="186206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3541FE6-54A7-4225-B110-F9523EF6E0E1}" type="slidenum">
              <a:rPr lang="ko-KR" altLang="en-US" smtClean="0"/>
              <a:pPr>
                <a:defRPr/>
              </a:pPr>
              <a:t>14</a:t>
            </a:fld>
            <a:endParaRPr lang="ko-KR" altLang="en-US" dirty="0"/>
          </a:p>
        </p:txBody>
      </p:sp>
      <p:sp>
        <p:nvSpPr>
          <p:cNvPr id="8" name="양쪽 모서리가 둥근 사각형 7"/>
          <p:cNvSpPr/>
          <p:nvPr/>
        </p:nvSpPr>
        <p:spPr>
          <a:xfrm>
            <a:off x="666288" y="3939096"/>
            <a:ext cx="1764000" cy="360040"/>
          </a:xfrm>
          <a:prstGeom prst="round2Same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kumimoji="0" lang="ko-KR" altLang="en-US">
              <a:solidFill>
                <a:prstClr val="white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9" name="양쪽 모서리가 둥근 사각형 8"/>
          <p:cNvSpPr/>
          <p:nvPr/>
        </p:nvSpPr>
        <p:spPr>
          <a:xfrm>
            <a:off x="2430288" y="3939096"/>
            <a:ext cx="3060722" cy="360040"/>
          </a:xfrm>
          <a:prstGeom prst="round2Same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kumimoji="0" lang="ko-KR" altLang="en-US">
              <a:solidFill>
                <a:prstClr val="white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10" name="양쪽 모서리가 둥근 사각형 9"/>
          <p:cNvSpPr/>
          <p:nvPr/>
        </p:nvSpPr>
        <p:spPr>
          <a:xfrm>
            <a:off x="5491010" y="3939096"/>
            <a:ext cx="3682569" cy="360040"/>
          </a:xfrm>
          <a:prstGeom prst="round2Same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kumimoji="0" lang="ko-KR" altLang="en-US">
              <a:solidFill>
                <a:prstClr val="white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graphicFrame>
        <p:nvGraphicFramePr>
          <p:cNvPr id="11" name="표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04730227"/>
              </p:ext>
            </p:extLst>
          </p:nvPr>
        </p:nvGraphicFramePr>
        <p:xfrm>
          <a:off x="532618" y="3939096"/>
          <a:ext cx="8668854" cy="2304040"/>
        </p:xfrm>
        <a:graphic>
          <a:graphicData uri="http://schemas.openxmlformats.org/drawingml/2006/table">
            <a:tbl>
              <a:tblPr>
                <a:tableStyleId>{B301B821-A1FF-4177-AEE7-76D212191A09}</a:tableStyleId>
              </a:tblPr>
              <a:tblGrid>
                <a:gridCol w="195049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4955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22283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600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ko-KR" sz="1800" b="1" i="0" kern="1200" baseline="0" dirty="0">
                          <a:solidFill>
                            <a:schemeClr val="bg1"/>
                          </a:solidFill>
                          <a:latin typeface="Calibri Light" panose="020F0302020204030204" pitchFamily="34" charset="0"/>
                          <a:ea typeface="+mn-ea"/>
                          <a:cs typeface="Calibri Light" panose="020F0302020204030204" pitchFamily="34" charset="0"/>
                        </a:rPr>
                        <a:t> Products</a:t>
                      </a:r>
                      <a:endParaRPr lang="ko-KR" sz="1800" b="1" kern="1200" dirty="0">
                        <a:gradFill>
                          <a:gsLst>
                            <a:gs pos="0">
                              <a:prstClr val="white"/>
                            </a:gs>
                            <a:gs pos="100000">
                              <a:prstClr val="white"/>
                            </a:gs>
                          </a:gsLst>
                          <a:lin ang="5400000" scaled="0"/>
                        </a:gradFill>
                        <a:latin typeface="Calibri Light" panose="020F0302020204030204" pitchFamily="34" charset="0"/>
                        <a:ea typeface="+mn-ea"/>
                        <a:cs typeface="Calibri Light" panose="020F0302020204030204" pitchFamily="34" charset="0"/>
                      </a:endParaRPr>
                    </a:p>
                  </a:txBody>
                  <a:tcPr marL="68580" marR="68580" marT="0" marB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1" hangingPunct="1">
                        <a:spcAft>
                          <a:spcPts val="0"/>
                        </a:spcAft>
                      </a:pPr>
                      <a:r>
                        <a:rPr lang="en-US" altLang="ko-KR" sz="1800" b="1" i="0" kern="1200" baseline="0" dirty="0">
                          <a:solidFill>
                            <a:schemeClr val="bg1"/>
                          </a:solidFill>
                          <a:latin typeface="Calibri Light" panose="020F0302020204030204" pitchFamily="34" charset="0"/>
                          <a:ea typeface="+mn-ea"/>
                          <a:cs typeface="Calibri Light" panose="020F0302020204030204" pitchFamily="34" charset="0"/>
                        </a:rPr>
                        <a:t> Date of issue &amp; Target</a:t>
                      </a:r>
                      <a:endParaRPr lang="ko-KR" sz="1800" b="1" kern="1200" dirty="0">
                        <a:gradFill>
                          <a:gsLst>
                            <a:gs pos="0">
                              <a:prstClr val="white"/>
                            </a:gs>
                            <a:gs pos="100000">
                              <a:prstClr val="white"/>
                            </a:gs>
                          </a:gsLst>
                          <a:lin ang="5400000" scaled="0"/>
                        </a:gradFill>
                        <a:latin typeface="Calibri Light" panose="020F0302020204030204" pitchFamily="34" charset="0"/>
                        <a:ea typeface="+mn-ea"/>
                        <a:cs typeface="Calibri Light" panose="020F0302020204030204" pitchFamily="34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1" hangingPunct="1">
                        <a:spcAft>
                          <a:spcPts val="0"/>
                        </a:spcAft>
                      </a:pPr>
                      <a:r>
                        <a:rPr lang="en-US" altLang="ko-KR" sz="1800" b="1" i="0" kern="1200" baseline="0" dirty="0">
                          <a:solidFill>
                            <a:schemeClr val="bg1"/>
                          </a:solidFill>
                          <a:latin typeface="Calibri Light" panose="020F0302020204030204" pitchFamily="34" charset="0"/>
                          <a:ea typeface="+mn-ea"/>
                          <a:cs typeface="Calibri Light" panose="020F0302020204030204" pitchFamily="34" charset="0"/>
                        </a:rPr>
                        <a:t>Contents</a:t>
                      </a:r>
                      <a:endParaRPr lang="ko-KR" sz="1800" b="1" kern="1200" dirty="0">
                        <a:gradFill>
                          <a:gsLst>
                            <a:gs pos="0">
                              <a:prstClr val="white"/>
                            </a:gs>
                            <a:gs pos="100000">
                              <a:prstClr val="white"/>
                            </a:gs>
                          </a:gsLst>
                          <a:lin ang="5400000" scaled="0"/>
                        </a:gradFill>
                        <a:latin typeface="Calibri Light" panose="020F0302020204030204" pitchFamily="34" charset="0"/>
                        <a:ea typeface="+mn-ea"/>
                        <a:cs typeface="Calibri Light" panose="020F0302020204030204" pitchFamily="34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72000">
                <a:tc>
                  <a:txBody>
                    <a:bodyPr/>
                    <a:lstStyle/>
                    <a:p>
                      <a:pPr marL="0" marR="0" algn="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i="0" baseline="0" dirty="0">
                          <a:solidFill>
                            <a:srgbClr val="000000"/>
                          </a:solidFill>
                          <a:latin typeface="Calibri Light" panose="020F0302020204030204" pitchFamily="34" charset="0"/>
                          <a:ea typeface="+mn-ea"/>
                          <a:cs typeface="Calibri Light" panose="020F0302020204030204" pitchFamily="34" charset="0"/>
                        </a:rPr>
                        <a:t> 1-month Outlook</a:t>
                      </a:r>
                    </a:p>
                  </a:txBody>
                  <a:tcPr marL="57430" marR="57430" marT="15878" marB="15878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0" i="0" spc="-30" baseline="0" dirty="0">
                          <a:solidFill>
                            <a:srgbClr val="000000"/>
                          </a:solidFill>
                          <a:latin typeface="Calibri Light" panose="020F0302020204030204" pitchFamily="34" charset="0"/>
                          <a:ea typeface="+mn-ea"/>
                          <a:cs typeface="Calibri Light" panose="020F0302020204030204" pitchFamily="34" charset="0"/>
                        </a:rPr>
                        <a:t>•</a:t>
                      </a:r>
                      <a:r>
                        <a:rPr lang="en-US" sz="1800" b="0" i="0" spc="-30" baseline="0" dirty="0">
                          <a:solidFill>
                            <a:srgbClr val="333333"/>
                          </a:solidFill>
                          <a:latin typeface="Calibri Light" panose="020F0302020204030204" pitchFamily="34" charset="0"/>
                          <a:ea typeface="+mn-ea"/>
                          <a:cs typeface="Calibri Light" panose="020F0302020204030204" pitchFamily="34" charset="0"/>
                        </a:rPr>
                        <a:t> </a:t>
                      </a:r>
                      <a:r>
                        <a:rPr lang="en-US" sz="1800" b="0" i="0" spc="-30" baseline="0" dirty="0">
                          <a:solidFill>
                            <a:srgbClr val="000000"/>
                          </a:solidFill>
                          <a:latin typeface="Calibri Light" panose="020F0302020204030204" pitchFamily="34" charset="0"/>
                          <a:ea typeface="+mn-ea"/>
                          <a:cs typeface="Calibri Light" panose="020F0302020204030204" pitchFamily="34" charset="0"/>
                        </a:rPr>
                        <a:t>Every Thursday of week</a:t>
                      </a:r>
                    </a:p>
                    <a:p>
                      <a:pPr marL="88900" marR="0" indent="-8890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0" i="0" spc="-30" baseline="0" dirty="0">
                          <a:solidFill>
                            <a:srgbClr val="000000"/>
                          </a:solidFill>
                          <a:latin typeface="Calibri Light" panose="020F0302020204030204" pitchFamily="34" charset="0"/>
                          <a:ea typeface="+mn-ea"/>
                          <a:cs typeface="Calibri Light" panose="020F0302020204030204" pitchFamily="34" charset="0"/>
                        </a:rPr>
                        <a:t>•</a:t>
                      </a:r>
                      <a:r>
                        <a:rPr lang="en-US" sz="1800" b="0" i="0" spc="-30" baseline="0" dirty="0">
                          <a:solidFill>
                            <a:srgbClr val="333333"/>
                          </a:solidFill>
                          <a:latin typeface="Calibri Light" panose="020F0302020204030204" pitchFamily="34" charset="0"/>
                          <a:ea typeface="+mn-ea"/>
                          <a:cs typeface="Calibri Light" panose="020F0302020204030204" pitchFamily="34" charset="0"/>
                        </a:rPr>
                        <a:t> Outlook for the 1-month </a:t>
                      </a:r>
                      <a:br>
                        <a:rPr lang="en-US" sz="1800" b="0" i="0" spc="-30" baseline="0" dirty="0">
                          <a:solidFill>
                            <a:srgbClr val="333333"/>
                          </a:solidFill>
                          <a:latin typeface="Calibri Light" panose="020F0302020204030204" pitchFamily="34" charset="0"/>
                          <a:ea typeface="+mn-ea"/>
                          <a:cs typeface="Calibri Light" panose="020F0302020204030204" pitchFamily="34" charset="0"/>
                        </a:rPr>
                      </a:br>
                      <a:r>
                        <a:rPr lang="en-US" sz="1800" b="0" i="0" spc="-30" baseline="0" dirty="0">
                          <a:solidFill>
                            <a:srgbClr val="333333"/>
                          </a:solidFill>
                          <a:latin typeface="Calibri Light" panose="020F0302020204030204" pitchFamily="34" charset="0"/>
                          <a:ea typeface="+mn-ea"/>
                          <a:cs typeface="Calibri Light" panose="020F0302020204030204" pitchFamily="34" charset="0"/>
                        </a:rPr>
                        <a:t>after the next 2-week</a:t>
                      </a:r>
                      <a:endParaRPr lang="en-US" sz="1800" b="0" i="0" spc="-30" baseline="0" dirty="0">
                        <a:solidFill>
                          <a:srgbClr val="000000"/>
                        </a:solidFill>
                        <a:latin typeface="Calibri Light" panose="020F0302020204030204" pitchFamily="34" charset="0"/>
                        <a:ea typeface="+mn-ea"/>
                        <a:cs typeface="Calibri Light" panose="020F0302020204030204" pitchFamily="34" charset="0"/>
                      </a:endParaRPr>
                    </a:p>
                  </a:txBody>
                  <a:tcPr marL="57430" marR="57430" marT="15878" marB="15878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80975" marR="0" indent="-180975" algn="l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0" i="0" spc="-30" baseline="0" dirty="0">
                          <a:solidFill>
                            <a:srgbClr val="000000"/>
                          </a:solidFill>
                          <a:latin typeface="Calibri Light" panose="020F0302020204030204" pitchFamily="34" charset="0"/>
                          <a:ea typeface="+mn-ea"/>
                          <a:cs typeface="Calibri Light" panose="020F0302020204030204" pitchFamily="34" charset="0"/>
                        </a:rPr>
                        <a:t>•</a:t>
                      </a:r>
                      <a:r>
                        <a:rPr lang="en-US" sz="1800" b="0" i="0" spc="-30" baseline="0" dirty="0">
                          <a:solidFill>
                            <a:srgbClr val="333333"/>
                          </a:solidFill>
                          <a:latin typeface="Calibri Light" panose="020F0302020204030204" pitchFamily="34" charset="0"/>
                          <a:ea typeface="+mn-ea"/>
                          <a:cs typeface="Calibri Light" panose="020F0302020204030204" pitchFamily="34" charset="0"/>
                        </a:rPr>
                        <a:t> </a:t>
                      </a:r>
                      <a:r>
                        <a:rPr lang="en-US" altLang="ko-KR" sz="1800" strike="noStrike" kern="0" spc="-50" dirty="0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  <a:ea typeface="+mn-ea"/>
                          <a:cs typeface="Calibri Light" panose="020F0302020204030204" pitchFamily="34" charset="0"/>
                        </a:rPr>
                        <a:t>Occurrence probability of extreme climate of  </a:t>
                      </a:r>
                      <a:r>
                        <a:rPr lang="en-US" altLang="ko-KR" sz="1800" strike="noStrike" kern="0" spc="-50" dirty="0" err="1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  <a:ea typeface="+mn-ea"/>
                          <a:cs typeface="Calibri Light" panose="020F0302020204030204" pitchFamily="34" charset="0"/>
                        </a:rPr>
                        <a:t>Tmax</a:t>
                      </a:r>
                      <a:r>
                        <a:rPr lang="en-US" altLang="ko-KR" sz="1800" strike="noStrike" kern="0" spc="-50" dirty="0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  <a:ea typeface="+mn-ea"/>
                          <a:cs typeface="Calibri Light" panose="020F0302020204030204" pitchFamily="34" charset="0"/>
                        </a:rPr>
                        <a:t>, </a:t>
                      </a:r>
                      <a:r>
                        <a:rPr lang="en-US" altLang="ko-KR" sz="1800" strike="noStrike" kern="0" spc="-50" dirty="0" err="1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  <a:ea typeface="+mn-ea"/>
                          <a:cs typeface="Calibri Light" panose="020F0302020204030204" pitchFamily="34" charset="0"/>
                        </a:rPr>
                        <a:t>Tmin</a:t>
                      </a:r>
                      <a:endParaRPr lang="en-US" altLang="ko-KR" sz="1800" strike="noStrike" kern="0" spc="0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  <a:ea typeface="+mn-ea"/>
                        <a:cs typeface="Calibri Light" panose="020F0302020204030204" pitchFamily="34" charset="0"/>
                      </a:endParaRPr>
                    </a:p>
                    <a:p>
                      <a:pPr marL="0" marR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800" b="0" i="0" spc="-30" baseline="0" dirty="0">
                        <a:solidFill>
                          <a:srgbClr val="000000"/>
                        </a:solidFill>
                        <a:latin typeface="Calibri Light" panose="020F0302020204030204" pitchFamily="34" charset="0"/>
                        <a:ea typeface="+mn-ea"/>
                        <a:cs typeface="Calibri Light" panose="020F0302020204030204" pitchFamily="34" charset="0"/>
                      </a:endParaRPr>
                    </a:p>
                  </a:txBody>
                  <a:tcPr marL="57430" marR="57430" marT="15878" marB="15878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72000">
                <a:tc>
                  <a:txBody>
                    <a:bodyPr/>
                    <a:lstStyle/>
                    <a:p>
                      <a:pPr marL="0" marR="0" algn="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i="0" baseline="0" dirty="0">
                          <a:solidFill>
                            <a:srgbClr val="000000"/>
                          </a:solidFill>
                          <a:latin typeface="Calibri Light" panose="020F0302020204030204" pitchFamily="34" charset="0"/>
                          <a:ea typeface="+mn-ea"/>
                          <a:cs typeface="Calibri Light" panose="020F0302020204030204" pitchFamily="34" charset="0"/>
                        </a:rPr>
                        <a:t> 3-month Outlook</a:t>
                      </a:r>
                    </a:p>
                  </a:txBody>
                  <a:tcPr marL="57430" marR="57430" marT="15878" marB="15878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0" i="0" spc="-30" baseline="0" dirty="0">
                          <a:solidFill>
                            <a:srgbClr val="000000"/>
                          </a:solidFill>
                          <a:latin typeface="Calibri Light" panose="020F0302020204030204" pitchFamily="34" charset="0"/>
                          <a:ea typeface="+mn-ea"/>
                          <a:cs typeface="Calibri Light" panose="020F0302020204030204" pitchFamily="34" charset="0"/>
                        </a:rPr>
                        <a:t>•</a:t>
                      </a:r>
                      <a:r>
                        <a:rPr lang="en-US" sz="1800" b="0" i="0" spc="-30" baseline="0" dirty="0">
                          <a:solidFill>
                            <a:srgbClr val="333333"/>
                          </a:solidFill>
                          <a:latin typeface="Calibri Light" panose="020F0302020204030204" pitchFamily="34" charset="0"/>
                          <a:ea typeface="+mn-ea"/>
                          <a:cs typeface="Calibri Light" panose="020F0302020204030204" pitchFamily="34" charset="0"/>
                        </a:rPr>
                        <a:t> Every </a:t>
                      </a:r>
                      <a:r>
                        <a:rPr lang="en-US" sz="1800" b="0" i="0" spc="-30" baseline="0" dirty="0">
                          <a:solidFill>
                            <a:srgbClr val="000000"/>
                          </a:solidFill>
                          <a:latin typeface="Calibri Light" panose="020F0302020204030204" pitchFamily="34" charset="0"/>
                          <a:ea typeface="+mn-ea"/>
                          <a:cs typeface="Calibri Light" panose="020F0302020204030204" pitchFamily="34" charset="0"/>
                        </a:rPr>
                        <a:t>23</a:t>
                      </a:r>
                      <a:r>
                        <a:rPr lang="en-US" sz="1800" b="0" i="0" spc="-30" baseline="30000" dirty="0">
                          <a:solidFill>
                            <a:srgbClr val="000000"/>
                          </a:solidFill>
                          <a:latin typeface="Calibri Light" panose="020F0302020204030204" pitchFamily="34" charset="0"/>
                          <a:ea typeface="+mn-ea"/>
                          <a:cs typeface="Calibri Light" panose="020F0302020204030204" pitchFamily="34" charset="0"/>
                        </a:rPr>
                        <a:t>rd</a:t>
                      </a:r>
                      <a:r>
                        <a:rPr lang="en-US" sz="1800" b="0" i="0" spc="-30" baseline="0" dirty="0">
                          <a:solidFill>
                            <a:srgbClr val="000000"/>
                          </a:solidFill>
                          <a:latin typeface="Calibri Light" panose="020F0302020204030204" pitchFamily="34" charset="0"/>
                          <a:ea typeface="+mn-ea"/>
                          <a:cs typeface="Calibri Light" panose="020F0302020204030204" pitchFamily="34" charset="0"/>
                        </a:rPr>
                        <a:t> of month</a:t>
                      </a:r>
                    </a:p>
                    <a:p>
                      <a:pPr marL="0" marR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0" i="0" spc="-30" baseline="0" dirty="0">
                          <a:solidFill>
                            <a:srgbClr val="000000"/>
                          </a:solidFill>
                          <a:latin typeface="Calibri Light" panose="020F0302020204030204" pitchFamily="34" charset="0"/>
                          <a:ea typeface="+mn-ea"/>
                          <a:cs typeface="Calibri Light" panose="020F0302020204030204" pitchFamily="34" charset="0"/>
                        </a:rPr>
                        <a:t>•</a:t>
                      </a:r>
                      <a:r>
                        <a:rPr lang="en-US" sz="1800" b="0" i="0" spc="-30" baseline="0" dirty="0">
                          <a:solidFill>
                            <a:srgbClr val="333333"/>
                          </a:solidFill>
                          <a:latin typeface="Calibri Light" panose="020F0302020204030204" pitchFamily="34" charset="0"/>
                          <a:ea typeface="+mn-ea"/>
                          <a:cs typeface="Calibri Light" panose="020F0302020204030204" pitchFamily="34" charset="0"/>
                        </a:rPr>
                        <a:t> Outlook for the next three months</a:t>
                      </a:r>
                      <a:endParaRPr lang="en-US" sz="1800" b="0" i="0" spc="-30" baseline="0" dirty="0">
                        <a:solidFill>
                          <a:srgbClr val="000000"/>
                        </a:solidFill>
                        <a:latin typeface="Calibri Light" panose="020F0302020204030204" pitchFamily="34" charset="0"/>
                        <a:ea typeface="+mn-ea"/>
                        <a:cs typeface="Calibri Light" panose="020F0302020204030204" pitchFamily="34" charset="0"/>
                      </a:endParaRPr>
                    </a:p>
                  </a:txBody>
                  <a:tcPr marL="57430" marR="57430" marT="15878" marB="15878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80975" marR="0" indent="-180975" algn="l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0" i="0" spc="-30" baseline="0" dirty="0">
                          <a:solidFill>
                            <a:srgbClr val="000000"/>
                          </a:solidFill>
                          <a:latin typeface="Calibri Light" panose="020F0302020204030204" pitchFamily="34" charset="0"/>
                          <a:ea typeface="+mn-ea"/>
                          <a:cs typeface="Calibri Light" panose="020F0302020204030204" pitchFamily="34" charset="0"/>
                        </a:rPr>
                        <a:t>•</a:t>
                      </a:r>
                      <a:r>
                        <a:rPr lang="en-US" sz="1800" b="0" i="0" spc="-30" baseline="0" dirty="0">
                          <a:solidFill>
                            <a:srgbClr val="333333"/>
                          </a:solidFill>
                          <a:latin typeface="Calibri Light" panose="020F0302020204030204" pitchFamily="34" charset="0"/>
                          <a:ea typeface="+mn-ea"/>
                          <a:cs typeface="Calibri Light" panose="020F0302020204030204" pitchFamily="34" charset="0"/>
                        </a:rPr>
                        <a:t> </a:t>
                      </a:r>
                      <a:r>
                        <a:rPr lang="en-US" altLang="ko-KR" sz="1800" strike="noStrike" kern="0" spc="-50" dirty="0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  <a:ea typeface="+mn-ea"/>
                          <a:cs typeface="Calibri Light" panose="020F0302020204030204" pitchFamily="34" charset="0"/>
                        </a:rPr>
                        <a:t>Probability of occurrence day of extreme climate</a:t>
                      </a:r>
                      <a:endParaRPr lang="en-US" altLang="ko-KR" sz="1800" strike="noStrike" kern="0" spc="0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  <a:ea typeface="+mn-ea"/>
                        <a:cs typeface="Calibri Light" panose="020F0302020204030204" pitchFamily="34" charset="0"/>
                      </a:endParaRPr>
                    </a:p>
                  </a:txBody>
                  <a:tcPr marL="57430" marR="57430" marT="15878" marB="15878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3" name="직사각형 12"/>
          <p:cNvSpPr/>
          <p:nvPr/>
        </p:nvSpPr>
        <p:spPr>
          <a:xfrm>
            <a:off x="658129" y="3501008"/>
            <a:ext cx="8515449" cy="3194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 fontAlgn="auto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kumimoji="0" lang="en-US" altLang="ko-KR" b="1" dirty="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rPr>
              <a:t> Probabilistic Forecast</a:t>
            </a:r>
          </a:p>
        </p:txBody>
      </p:sp>
      <p:grpSp>
        <p:nvGrpSpPr>
          <p:cNvPr id="14" name="그룹 13"/>
          <p:cNvGrpSpPr/>
          <p:nvPr/>
        </p:nvGrpSpPr>
        <p:grpSpPr>
          <a:xfrm>
            <a:off x="474551" y="1052359"/>
            <a:ext cx="4046401" cy="328298"/>
            <a:chOff x="505734" y="3014673"/>
            <a:chExt cx="4046401" cy="328298"/>
          </a:xfrm>
          <a:solidFill>
            <a:srgbClr val="1F497D"/>
          </a:solidFill>
        </p:grpSpPr>
        <p:cxnSp>
          <p:nvCxnSpPr>
            <p:cNvPr id="15" name="직선 연결선 14"/>
            <p:cNvCxnSpPr/>
            <p:nvPr/>
          </p:nvCxnSpPr>
          <p:spPr>
            <a:xfrm>
              <a:off x="505735" y="3342971"/>
              <a:ext cx="4046400" cy="0"/>
            </a:xfrm>
            <a:prstGeom prst="line">
              <a:avLst/>
            </a:prstGeom>
            <a:grpFill/>
            <a:ln w="34925">
              <a:solidFill>
                <a:srgbClr val="1F497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6" name="그룹 15"/>
            <p:cNvGrpSpPr/>
            <p:nvPr/>
          </p:nvGrpSpPr>
          <p:grpSpPr>
            <a:xfrm>
              <a:off x="505734" y="3014673"/>
              <a:ext cx="1672920" cy="320948"/>
              <a:chOff x="505734" y="3014673"/>
              <a:chExt cx="1672920" cy="320948"/>
            </a:xfrm>
            <a:grpFill/>
          </p:grpSpPr>
          <p:sp>
            <p:nvSpPr>
              <p:cNvPr id="17" name="자유형: 도형 152"/>
              <p:cNvSpPr/>
              <p:nvPr/>
            </p:nvSpPr>
            <p:spPr bwMode="auto">
              <a:xfrm>
                <a:off x="506708" y="3014673"/>
                <a:ext cx="1671946" cy="320948"/>
              </a:xfrm>
              <a:custGeom>
                <a:avLst/>
                <a:gdLst>
                  <a:gd name="connsiteX0" fmla="*/ 0 w 1671946"/>
                  <a:gd name="connsiteY0" fmla="*/ 0 h 320948"/>
                  <a:gd name="connsiteX1" fmla="*/ 279093 w 1671946"/>
                  <a:gd name="connsiteY1" fmla="*/ 0 h 320948"/>
                  <a:gd name="connsiteX2" fmla="*/ 1199729 w 1671946"/>
                  <a:gd name="connsiteY2" fmla="*/ 0 h 320948"/>
                  <a:gd name="connsiteX3" fmla="*/ 1366349 w 1671946"/>
                  <a:gd name="connsiteY3" fmla="*/ 0 h 320948"/>
                  <a:gd name="connsiteX4" fmla="*/ 1671946 w 1671946"/>
                  <a:gd name="connsiteY4" fmla="*/ 320948 h 320948"/>
                  <a:gd name="connsiteX5" fmla="*/ 1199729 w 1671946"/>
                  <a:gd name="connsiteY5" fmla="*/ 320948 h 320948"/>
                  <a:gd name="connsiteX6" fmla="*/ 584690 w 1671946"/>
                  <a:gd name="connsiteY6" fmla="*/ 320948 h 320948"/>
                  <a:gd name="connsiteX7" fmla="*/ 0 w 1671946"/>
                  <a:gd name="connsiteY7" fmla="*/ 320948 h 3209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671946" h="320948">
                    <a:moveTo>
                      <a:pt x="0" y="0"/>
                    </a:moveTo>
                    <a:lnTo>
                      <a:pt x="279093" y="0"/>
                    </a:lnTo>
                    <a:lnTo>
                      <a:pt x="1199729" y="0"/>
                    </a:lnTo>
                    <a:lnTo>
                      <a:pt x="1366349" y="0"/>
                    </a:lnTo>
                    <a:lnTo>
                      <a:pt x="1671946" y="320948"/>
                    </a:lnTo>
                    <a:lnTo>
                      <a:pt x="1199729" y="320948"/>
                    </a:lnTo>
                    <a:lnTo>
                      <a:pt x="584690" y="320948"/>
                    </a:lnTo>
                    <a:lnTo>
                      <a:pt x="0" y="320948"/>
                    </a:lnTo>
                    <a:close/>
                  </a:path>
                </a:pathLst>
              </a:custGeom>
              <a:grpFill/>
              <a:ln w="6350">
                <a:solidFill>
                  <a:srgbClr val="1F497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0" tIns="0" rIns="0" bIns="0" anchor="ctr">
                <a:noAutofit/>
                <a:scene3d>
                  <a:camera prst="orthographicFront"/>
                  <a:lightRig rig="threePt" dir="t"/>
                </a:scene3d>
                <a:sp3d>
                  <a:bevelT w="0"/>
                </a:sp3d>
              </a:bodyPr>
              <a:lstStyle/>
              <a:p>
                <a:pPr algn="ctr">
                  <a:defRPr/>
                </a:pPr>
                <a:endParaRPr lang="ko-KR" altLang="en-US" spc="-70">
                  <a:solidFill>
                    <a:prstClr val="black">
                      <a:lumMod val="85000"/>
                      <a:lumOff val="15000"/>
                    </a:prstClr>
                  </a:solidFill>
                  <a:latin typeface="Calibri Light" panose="020F0302020204030204" pitchFamily="34" charset="0"/>
                  <a:ea typeface="-윤고딕330" panose="02030504000101010101" pitchFamily="18" charset="-127"/>
                  <a:cs typeface="Calibri Light" panose="020F0302020204030204" pitchFamily="34" charset="0"/>
                </a:endParaRPr>
              </a:p>
            </p:txBody>
          </p:sp>
          <p:sp>
            <p:nvSpPr>
              <p:cNvPr id="18" name="자유형 17"/>
              <p:cNvSpPr/>
              <p:nvPr/>
            </p:nvSpPr>
            <p:spPr>
              <a:xfrm>
                <a:off x="505734" y="3015082"/>
                <a:ext cx="1267554" cy="317521"/>
              </a:xfrm>
              <a:custGeom>
                <a:avLst/>
                <a:gdLst>
                  <a:gd name="connsiteX0" fmla="*/ 0 w 922421"/>
                  <a:gd name="connsiteY0" fmla="*/ 409074 h 409074"/>
                  <a:gd name="connsiteX1" fmla="*/ 922421 w 922421"/>
                  <a:gd name="connsiteY1" fmla="*/ 0 h 409074"/>
                  <a:gd name="connsiteX2" fmla="*/ 0 w 922421"/>
                  <a:gd name="connsiteY2" fmla="*/ 0 h 409074"/>
                  <a:gd name="connsiteX3" fmla="*/ 0 w 922421"/>
                  <a:gd name="connsiteY3" fmla="*/ 409074 h 4090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22421" h="409074">
                    <a:moveTo>
                      <a:pt x="0" y="409074"/>
                    </a:moveTo>
                    <a:lnTo>
                      <a:pt x="922421" y="0"/>
                    </a:lnTo>
                    <a:lnTo>
                      <a:pt x="0" y="0"/>
                    </a:lnTo>
                    <a:lnTo>
                      <a:pt x="0" y="409074"/>
                    </a:lnTo>
                    <a:close/>
                  </a:path>
                </a:pathLst>
              </a:custGeom>
              <a:grpFill/>
              <a:ln w="15875" cap="rnd" cmpd="sng" algn="ctr">
                <a:solidFill>
                  <a:srgbClr val="1F497D"/>
                </a:solidFill>
                <a:prstDash val="solid"/>
                <a:tailEnd type="none"/>
              </a:ln>
              <a:effectLst/>
            </p:spPr>
            <p:txBody>
              <a:bodyPr rtlCol="0" anchor="ctr"/>
              <a:lstStyle/>
              <a:p>
                <a:pPr algn="ctr" fontAlgn="auto" latinLnBrk="0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ko-KR" altLang="en-US" kern="0" spc="-100">
                  <a:solidFill>
                    <a:prstClr val="white"/>
                  </a:solidFill>
                  <a:latin typeface="Calibri Light" panose="020F0302020204030204" pitchFamily="34" charset="0"/>
                  <a:ea typeface="맑은 고딕" panose="020B0503020000020004" pitchFamily="50" charset="-127"/>
                  <a:cs typeface="Calibri Light" panose="020F0302020204030204" pitchFamily="34" charset="0"/>
                </a:endParaRPr>
              </a:p>
            </p:txBody>
          </p:sp>
        </p:grpSp>
      </p:grpSp>
      <p:sp>
        <p:nvSpPr>
          <p:cNvPr id="20" name="TextBox 19"/>
          <p:cNvSpPr txBox="1"/>
          <p:nvPr/>
        </p:nvSpPr>
        <p:spPr>
          <a:xfrm>
            <a:off x="580994" y="1061885"/>
            <a:ext cx="10775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>
              <a:defRPr/>
            </a:pPr>
            <a:r>
              <a:rPr lang="en-US" altLang="ko-KR" b="1" kern="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bg1"/>
                </a:solidFill>
                <a:latin typeface="Calibri Light" panose="020F0302020204030204" pitchFamily="34" charset="0"/>
                <a:ea typeface="맑은 고딕" panose="020B0503020000020004" pitchFamily="50" charset="-127"/>
                <a:cs typeface="Calibri Light" panose="020F0302020204030204" pitchFamily="34" charset="0"/>
              </a:rPr>
              <a:t>Definition</a:t>
            </a:r>
            <a:endParaRPr lang="ko-KR" altLang="en-US" b="1" kern="0" dirty="0">
              <a:ln>
                <a:solidFill>
                  <a:schemeClr val="tx1">
                    <a:alpha val="0"/>
                  </a:schemeClr>
                </a:solidFill>
              </a:ln>
              <a:solidFill>
                <a:schemeClr val="bg1"/>
              </a:solidFill>
              <a:latin typeface="Calibri Light" panose="020F0302020204030204" pitchFamily="34" charset="0"/>
              <a:ea typeface="맑은 고딕" panose="020B0503020000020004" pitchFamily="50" charset="-127"/>
              <a:cs typeface="Calibri Light" panose="020F0302020204030204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363886" y="1417050"/>
            <a:ext cx="7533206" cy="15183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0975" indent="-180975" algn="just">
              <a:lnSpc>
                <a:spcPts val="2000"/>
              </a:lnSpc>
              <a:spcAft>
                <a:spcPts val="400"/>
              </a:spcAft>
              <a:buBlip>
                <a:blip r:embed="rId4"/>
              </a:buBlip>
              <a:defRPr/>
            </a:pPr>
            <a:r>
              <a:rPr lang="en-US" altLang="ko-KR" dirty="0">
                <a:latin typeface="Calibri Light" panose="020F0302020204030204" pitchFamily="34" charset="0"/>
                <a:ea typeface="맑은 고딕" panose="020B0503020000020004" pitchFamily="50" charset="-127"/>
                <a:cs typeface="Calibri Light" panose="020F0302020204030204" pitchFamily="34" charset="0"/>
              </a:rPr>
              <a:t>The references value of extreme temperature are based on </a:t>
            </a:r>
            <a:r>
              <a:rPr lang="en-US" altLang="ko-KR" dirty="0" smtClean="0">
                <a:latin typeface="Calibri Light" panose="020F0302020204030204" pitchFamily="34" charset="0"/>
                <a:ea typeface="맑은 고딕" panose="020B0503020000020004" pitchFamily="50" charset="-127"/>
                <a:cs typeface="Calibri Light" panose="020F0302020204030204" pitchFamily="34" charset="0"/>
              </a:rPr>
              <a:t>percentile.</a:t>
            </a:r>
            <a:endParaRPr lang="en-US" altLang="ko-KR" dirty="0">
              <a:latin typeface="Calibri Light" panose="020F0302020204030204" pitchFamily="34" charset="0"/>
              <a:ea typeface="맑은 고딕" panose="020B0503020000020004" pitchFamily="50" charset="-127"/>
              <a:cs typeface="Calibri Light" panose="020F0302020204030204" pitchFamily="34" charset="0"/>
            </a:endParaRPr>
          </a:p>
          <a:p>
            <a:pPr marL="180975" indent="-180975" algn="just">
              <a:lnSpc>
                <a:spcPts val="2000"/>
              </a:lnSpc>
              <a:spcAft>
                <a:spcPts val="400"/>
              </a:spcAft>
              <a:buBlip>
                <a:blip r:embed="rId4"/>
              </a:buBlip>
              <a:defRPr/>
            </a:pPr>
            <a:r>
              <a:rPr lang="en-US" altLang="ko-KR" dirty="0">
                <a:latin typeface="Calibri Light" panose="020F0302020204030204" pitchFamily="34" charset="0"/>
                <a:ea typeface="맑은 고딕" panose="020B0503020000020004" pitchFamily="50" charset="-127"/>
                <a:cs typeface="Calibri Light" panose="020F0302020204030204" pitchFamily="34" charset="0"/>
              </a:rPr>
              <a:t>Daily temperature anomalies calculated observation data during 30 years (1991~2020).</a:t>
            </a:r>
          </a:p>
          <a:p>
            <a:pPr marL="357188" lvl="1" indent="-177800">
              <a:buFont typeface="Wingdings" panose="05000000000000000000" pitchFamily="2" charset="2"/>
              <a:buChar char="Ø"/>
              <a:tabLst>
                <a:tab pos="357188" algn="l"/>
              </a:tabLst>
            </a:pPr>
            <a:r>
              <a:rPr lang="en-US" altLang="ko-KR" dirty="0">
                <a:latin typeface="Calibri Light" panose="020F0302020204030204" pitchFamily="34" charset="0"/>
                <a:ea typeface="맑은 고딕" panose="020B0503020000020004" pitchFamily="50" charset="-127"/>
                <a:cs typeface="Calibri Light" panose="020F0302020204030204" pitchFamily="34" charset="0"/>
              </a:rPr>
              <a:t> </a:t>
            </a:r>
            <a:r>
              <a:rPr lang="en-US" altLang="ko-KR" b="1" dirty="0">
                <a:solidFill>
                  <a:srgbClr val="FF0000"/>
                </a:solidFill>
                <a:latin typeface="Calibri Light" panose="020F0302020204030204" pitchFamily="34" charset="0"/>
                <a:ea typeface="맑은 고딕" panose="020B0503020000020004" pitchFamily="50" charset="-127"/>
                <a:cs typeface="Calibri Light" panose="020F0302020204030204" pitchFamily="34" charset="0"/>
              </a:rPr>
              <a:t>Extreme High</a:t>
            </a:r>
            <a:r>
              <a:rPr lang="en-US" altLang="ko-KR" dirty="0">
                <a:solidFill>
                  <a:srgbClr val="FF0000"/>
                </a:solidFill>
                <a:latin typeface="Calibri Light" panose="020F0302020204030204" pitchFamily="34" charset="0"/>
                <a:ea typeface="맑은 고딕" panose="020B0503020000020004" pitchFamily="50" charset="-127"/>
                <a:cs typeface="Calibri Light" panose="020F0302020204030204" pitchFamily="34" charset="0"/>
              </a:rPr>
              <a:t>(90 percentile of daily temperature anomalies)</a:t>
            </a:r>
          </a:p>
          <a:p>
            <a:pPr marL="357188" lvl="1" indent="-177800">
              <a:buFont typeface="Wingdings" panose="05000000000000000000" pitchFamily="2" charset="2"/>
              <a:buChar char="Ø"/>
              <a:tabLst>
                <a:tab pos="357188" algn="l"/>
              </a:tabLst>
            </a:pPr>
            <a:r>
              <a:rPr lang="en-US" altLang="ko-KR" dirty="0">
                <a:latin typeface="Calibri Light" panose="020F0302020204030204" pitchFamily="34" charset="0"/>
                <a:ea typeface="맑은 고딕" panose="020B0503020000020004" pitchFamily="50" charset="-127"/>
                <a:cs typeface="Calibri Light" panose="020F0302020204030204" pitchFamily="34" charset="0"/>
              </a:rPr>
              <a:t> </a:t>
            </a:r>
            <a:r>
              <a:rPr lang="en-US" altLang="ko-KR" b="1" dirty="0">
                <a:solidFill>
                  <a:srgbClr val="0000FF"/>
                </a:solidFill>
                <a:latin typeface="Calibri Light" panose="020F0302020204030204" pitchFamily="34" charset="0"/>
                <a:ea typeface="맑은 고딕" panose="020B0503020000020004" pitchFamily="50" charset="-127"/>
                <a:cs typeface="Calibri Light" panose="020F0302020204030204" pitchFamily="34" charset="0"/>
              </a:rPr>
              <a:t>Extreme Low</a:t>
            </a:r>
            <a:r>
              <a:rPr lang="en-US" altLang="ko-KR" dirty="0">
                <a:solidFill>
                  <a:srgbClr val="0000FF"/>
                </a:solidFill>
                <a:latin typeface="Calibri Light" panose="020F0302020204030204" pitchFamily="34" charset="0"/>
                <a:ea typeface="맑은 고딕" panose="020B0503020000020004" pitchFamily="50" charset="-127"/>
                <a:cs typeface="Calibri Light" panose="020F0302020204030204" pitchFamily="34" charset="0"/>
              </a:rPr>
              <a:t>(10 percentile of daily temperature anomalies)</a:t>
            </a:r>
            <a:r>
              <a:rPr lang="en-US" altLang="ko-KR" dirty="0">
                <a:latin typeface="Calibri Light" panose="020F0302020204030204" pitchFamily="34" charset="0"/>
                <a:ea typeface="맑은 고딕" panose="020B0503020000020004" pitchFamily="50" charset="-127"/>
                <a:cs typeface="Calibri Light" panose="020F030202020403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1296147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그림 1" descr="bbb.bmp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5551" y="0"/>
            <a:ext cx="9925652" cy="7647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제목 1"/>
          <p:cNvSpPr txBox="1">
            <a:spLocks/>
          </p:cNvSpPr>
          <p:nvPr/>
        </p:nvSpPr>
        <p:spPr bwMode="auto">
          <a:xfrm>
            <a:off x="-15552" y="-9525"/>
            <a:ext cx="9217024" cy="7742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marL="88900" algn="just">
              <a:defRPr/>
            </a:pPr>
            <a:r>
              <a:rPr kumimoji="0" lang="en-US" altLang="ko-KR" sz="3600" b="1" dirty="0">
                <a:solidFill>
                  <a:schemeClr val="bg1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Products of Extreme Climate Outlook</a:t>
            </a:r>
            <a:endParaRPr kumimoji="0" lang="ko-KR" altLang="en-US" sz="3600" b="1" dirty="0">
              <a:solidFill>
                <a:schemeClr val="bg1"/>
              </a:solidFill>
              <a:latin typeface="Calibri" panose="020F0502020204030204" pitchFamily="34" charset="0"/>
              <a:ea typeface="+mj-ea"/>
              <a:cs typeface="Calibri" panose="020F0502020204030204" pitchFamily="34" charset="0"/>
            </a:endParaRPr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1478813" y="659494"/>
            <a:ext cx="186206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3" name="Rectangle 4"/>
          <p:cNvSpPr>
            <a:spLocks noChangeArrowheads="1"/>
          </p:cNvSpPr>
          <p:nvPr/>
        </p:nvSpPr>
        <p:spPr bwMode="auto">
          <a:xfrm>
            <a:off x="1478813" y="659494"/>
            <a:ext cx="186206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3541FE6-54A7-4225-B110-F9523EF6E0E1}" type="slidenum">
              <a:rPr lang="ko-KR" altLang="en-US" b="1" smtClean="0">
                <a:latin typeface="Calibri Light" panose="020F0302020204030204" pitchFamily="34" charset="0"/>
                <a:cs typeface="Calibri Light" panose="020F0302020204030204" pitchFamily="34" charset="0"/>
              </a:rPr>
              <a:pPr>
                <a:defRPr/>
              </a:pPr>
              <a:t>15</a:t>
            </a:fld>
            <a:endParaRPr lang="ko-KR" altLang="en-US" b="1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2528559" y="3620191"/>
            <a:ext cx="90569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1400" b="1" dirty="0">
                <a:latin typeface="Calibri Light" panose="020F0302020204030204" pitchFamily="34" charset="0"/>
                <a:ea typeface="맑은 고딕" panose="020B0503020000020004" pitchFamily="50" charset="-127"/>
                <a:cs typeface="Calibri Light" panose="020F0302020204030204" pitchFamily="34" charset="0"/>
              </a:rPr>
              <a:t>Reference</a:t>
            </a:r>
          </a:p>
          <a:p>
            <a:pPr algn="ctr"/>
            <a:r>
              <a:rPr lang="en-US" altLang="ko-KR" sz="1400" b="1" dirty="0">
                <a:latin typeface="Calibri Light" panose="020F0302020204030204" pitchFamily="34" charset="0"/>
                <a:ea typeface="맑은 고딕" panose="020B0503020000020004" pitchFamily="50" charset="-127"/>
                <a:cs typeface="Calibri Light" panose="020F0302020204030204" pitchFamily="34" charset="0"/>
              </a:rPr>
              <a:t>Value</a:t>
            </a:r>
            <a:endParaRPr lang="ko-KR" altLang="en-US" sz="1400" b="1" dirty="0">
              <a:latin typeface="Calibri Light" panose="020F0302020204030204" pitchFamily="34" charset="0"/>
              <a:ea typeface="맑은 고딕" panose="020B0503020000020004" pitchFamily="50" charset="-127"/>
              <a:cs typeface="Calibri Light" panose="020F0302020204030204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2528560" y="5667123"/>
            <a:ext cx="90569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1400" b="1" dirty="0">
                <a:latin typeface="Calibri Light" panose="020F0302020204030204" pitchFamily="34" charset="0"/>
                <a:ea typeface="맑은 고딕" panose="020B0503020000020004" pitchFamily="50" charset="-127"/>
                <a:cs typeface="Calibri Light" panose="020F0302020204030204" pitchFamily="34" charset="0"/>
              </a:rPr>
              <a:t>Reference</a:t>
            </a:r>
          </a:p>
          <a:p>
            <a:pPr algn="ctr"/>
            <a:r>
              <a:rPr lang="en-US" altLang="ko-KR" sz="1400" b="1" dirty="0">
                <a:latin typeface="Calibri Light" panose="020F0302020204030204" pitchFamily="34" charset="0"/>
                <a:ea typeface="맑은 고딕" panose="020B0503020000020004" pitchFamily="50" charset="-127"/>
                <a:cs typeface="Calibri Light" panose="020F0302020204030204" pitchFamily="34" charset="0"/>
              </a:rPr>
              <a:t>Value</a:t>
            </a:r>
            <a:endParaRPr lang="ko-KR" altLang="en-US" sz="1400" b="1" dirty="0">
              <a:latin typeface="Calibri Light" panose="020F0302020204030204" pitchFamily="34" charset="0"/>
              <a:ea typeface="맑은 고딕" panose="020B0503020000020004" pitchFamily="50" charset="-127"/>
              <a:cs typeface="Calibri Light" panose="020F0302020204030204" pitchFamily="34" charset="0"/>
            </a:endParaRPr>
          </a:p>
        </p:txBody>
      </p:sp>
      <p:grpSp>
        <p:nvGrpSpPr>
          <p:cNvPr id="25" name="그룹 24"/>
          <p:cNvGrpSpPr/>
          <p:nvPr/>
        </p:nvGrpSpPr>
        <p:grpSpPr>
          <a:xfrm>
            <a:off x="176488" y="1377937"/>
            <a:ext cx="4709944" cy="4895850"/>
            <a:chOff x="14428732" y="25664959"/>
            <a:chExt cx="4709944" cy="4895850"/>
          </a:xfrm>
        </p:grpSpPr>
        <p:pic>
          <p:nvPicPr>
            <p:cNvPr id="27" name="그림 26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999" b="22544"/>
            <a:stretch/>
          </p:blipFill>
          <p:spPr>
            <a:xfrm>
              <a:off x="14428732" y="25664959"/>
              <a:ext cx="4709944" cy="4895850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  <p:sp>
          <p:nvSpPr>
            <p:cNvPr id="28" name="모서리가 둥근 직사각형 27"/>
            <p:cNvSpPr/>
            <p:nvPr/>
          </p:nvSpPr>
          <p:spPr>
            <a:xfrm>
              <a:off x="14525261" y="28238249"/>
              <a:ext cx="1364998" cy="2262501"/>
            </a:xfrm>
            <a:prstGeom prst="roundRect">
              <a:avLst>
                <a:gd name="adj" fmla="val 11085"/>
              </a:avLst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29" name="그룹 28"/>
            <p:cNvGrpSpPr/>
            <p:nvPr/>
          </p:nvGrpSpPr>
          <p:grpSpPr>
            <a:xfrm>
              <a:off x="16364396" y="26347297"/>
              <a:ext cx="2529682" cy="4105031"/>
              <a:chOff x="18808911" y="25742154"/>
              <a:chExt cx="1963103" cy="3364704"/>
            </a:xfrm>
          </p:grpSpPr>
          <p:pic>
            <p:nvPicPr>
              <p:cNvPr id="36" name="그림 35"/>
              <p:cNvPicPr>
                <a:picLocks noChangeAspect="1"/>
              </p:cNvPicPr>
              <p:nvPr/>
            </p:nvPicPr>
            <p:blipFill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4161" t="45133" r="70060" b="23466"/>
              <a:stretch/>
            </p:blipFill>
            <p:spPr>
              <a:xfrm>
                <a:off x="18824151" y="25749296"/>
                <a:ext cx="1947863" cy="3357562"/>
              </a:xfrm>
              <a:prstGeom prst="rect">
                <a:avLst/>
              </a:prstGeom>
            </p:spPr>
          </p:pic>
          <p:sp>
            <p:nvSpPr>
              <p:cNvPr id="37" name="모서리가 둥근 직사각형 36"/>
              <p:cNvSpPr/>
              <p:nvPr/>
            </p:nvSpPr>
            <p:spPr>
              <a:xfrm>
                <a:off x="18808911" y="25742154"/>
                <a:ext cx="1963102" cy="3357562"/>
              </a:xfrm>
              <a:prstGeom prst="roundRect">
                <a:avLst>
                  <a:gd name="adj" fmla="val 11085"/>
                </a:avLst>
              </a:prstGeom>
              <a:noFill/>
              <a:ln w="38100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  <p:cxnSp>
          <p:nvCxnSpPr>
            <p:cNvPr id="30" name="직선 연결선 29"/>
            <p:cNvCxnSpPr/>
            <p:nvPr/>
          </p:nvCxnSpPr>
          <p:spPr>
            <a:xfrm flipV="1">
              <a:off x="15775487" y="26571374"/>
              <a:ext cx="588912" cy="1666875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직선 연결선 30"/>
            <p:cNvCxnSpPr/>
            <p:nvPr/>
          </p:nvCxnSpPr>
          <p:spPr>
            <a:xfrm flipV="1">
              <a:off x="15802168" y="30443600"/>
              <a:ext cx="798267" cy="57151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2" name="TextBox 31"/>
            <p:cNvSpPr txBox="1"/>
            <p:nvPr/>
          </p:nvSpPr>
          <p:spPr>
            <a:xfrm rot="16200000">
              <a:off x="15974379" y="27068360"/>
              <a:ext cx="1206500" cy="307777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400" b="1" dirty="0" err="1">
                  <a:latin typeface="맑은 고딕" panose="020B0503020000020004" pitchFamily="50" charset="-127"/>
                  <a:ea typeface="맑은 고딕" panose="020B0503020000020004" pitchFamily="50" charset="-127"/>
                </a:rPr>
                <a:t>Tmin</a:t>
              </a:r>
              <a:endParaRPr lang="ko-KR" altLang="en-US" sz="1400" b="1" dirty="0"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33" name="TextBox 32"/>
            <p:cNvSpPr txBox="1"/>
            <p:nvPr/>
          </p:nvSpPr>
          <p:spPr>
            <a:xfrm rot="16200000">
              <a:off x="15974379" y="28999748"/>
              <a:ext cx="1206500" cy="338554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600" b="1" dirty="0" err="1">
                  <a:latin typeface="맑은 고딕" panose="020B0503020000020004" pitchFamily="50" charset="-127"/>
                  <a:ea typeface="맑은 고딕" panose="020B0503020000020004" pitchFamily="50" charset="-127"/>
                </a:rPr>
                <a:t>Tmax</a:t>
              </a:r>
              <a:endParaRPr lang="ko-KR" altLang="en-US" sz="1600" b="1" dirty="0"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</p:grpSp>
      <p:sp>
        <p:nvSpPr>
          <p:cNvPr id="38" name="직사각형 37"/>
          <p:cNvSpPr/>
          <p:nvPr/>
        </p:nvSpPr>
        <p:spPr>
          <a:xfrm>
            <a:off x="7195797" y="2854604"/>
            <a:ext cx="570687" cy="5325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b="1"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39" name="직사각형 38"/>
          <p:cNvSpPr/>
          <p:nvPr/>
        </p:nvSpPr>
        <p:spPr>
          <a:xfrm>
            <a:off x="7234759" y="4775338"/>
            <a:ext cx="570687" cy="5325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b="1"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grpSp>
        <p:nvGrpSpPr>
          <p:cNvPr id="40" name="그룹 39"/>
          <p:cNvGrpSpPr/>
          <p:nvPr/>
        </p:nvGrpSpPr>
        <p:grpSpPr>
          <a:xfrm>
            <a:off x="4972293" y="1386214"/>
            <a:ext cx="4817244" cy="4895850"/>
            <a:chOff x="21608185" y="25664959"/>
            <a:chExt cx="4817244" cy="4895850"/>
          </a:xfrm>
        </p:grpSpPr>
        <p:pic>
          <p:nvPicPr>
            <p:cNvPr id="41" name="그림 40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936" b="24243"/>
            <a:stretch/>
          </p:blipFill>
          <p:spPr>
            <a:xfrm>
              <a:off x="21608185" y="25664959"/>
              <a:ext cx="4817244" cy="4895850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  <p:pic>
          <p:nvPicPr>
            <p:cNvPr id="42" name="그림 41"/>
            <p:cNvPicPr>
              <a:picLocks noChangeAspect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246" t="35678" r="61298" b="27026"/>
            <a:stretch/>
          </p:blipFill>
          <p:spPr>
            <a:xfrm>
              <a:off x="23769156" y="26384878"/>
              <a:ext cx="2603500" cy="3987801"/>
            </a:xfrm>
            <a:prstGeom prst="rect">
              <a:avLst/>
            </a:prstGeom>
          </p:spPr>
        </p:pic>
        <p:sp>
          <p:nvSpPr>
            <p:cNvPr id="43" name="모서리가 둥근 직사각형 42"/>
            <p:cNvSpPr/>
            <p:nvPr/>
          </p:nvSpPr>
          <p:spPr>
            <a:xfrm>
              <a:off x="21866773" y="27825499"/>
              <a:ext cx="1570461" cy="2547180"/>
            </a:xfrm>
            <a:prstGeom prst="roundRect">
              <a:avLst/>
            </a:prstGeom>
            <a:noFill/>
            <a:ln w="38100"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b="1">
                <a:latin typeface="Calibri Light" panose="020F0302020204030204" pitchFamily="34" charset="0"/>
                <a:cs typeface="Calibri Light" panose="020F0302020204030204" pitchFamily="34" charset="0"/>
              </a:endParaRPr>
            </a:p>
          </p:txBody>
        </p:sp>
        <p:sp>
          <p:nvSpPr>
            <p:cNvPr id="44" name="모서리가 둥근 직사각형 43"/>
            <p:cNvSpPr/>
            <p:nvPr/>
          </p:nvSpPr>
          <p:spPr>
            <a:xfrm>
              <a:off x="23745772" y="26392319"/>
              <a:ext cx="2626884" cy="3980360"/>
            </a:xfrm>
            <a:prstGeom prst="roundRect">
              <a:avLst/>
            </a:prstGeom>
            <a:noFill/>
            <a:ln w="38100"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b="1">
                <a:latin typeface="Calibri Light" panose="020F0302020204030204" pitchFamily="34" charset="0"/>
                <a:cs typeface="Calibri Light" panose="020F0302020204030204" pitchFamily="34" charset="0"/>
              </a:endParaRPr>
            </a:p>
          </p:txBody>
        </p:sp>
        <p:cxnSp>
          <p:nvCxnSpPr>
            <p:cNvPr id="45" name="직선 연결선 44"/>
            <p:cNvCxnSpPr/>
            <p:nvPr/>
          </p:nvCxnSpPr>
          <p:spPr>
            <a:xfrm flipV="1">
              <a:off x="23183234" y="26690437"/>
              <a:ext cx="585922" cy="1135063"/>
            </a:xfrm>
            <a:prstGeom prst="line">
              <a:avLst/>
            </a:prstGeom>
            <a:ln w="38100">
              <a:solidFill>
                <a:srgbClr val="00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직선 연결선 45"/>
            <p:cNvCxnSpPr/>
            <p:nvPr/>
          </p:nvCxnSpPr>
          <p:spPr>
            <a:xfrm>
              <a:off x="23183234" y="30372679"/>
              <a:ext cx="942975" cy="0"/>
            </a:xfrm>
            <a:prstGeom prst="line">
              <a:avLst/>
            </a:prstGeom>
            <a:ln w="38100">
              <a:solidFill>
                <a:srgbClr val="00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7" name="TextBox 46"/>
            <p:cNvSpPr txBox="1"/>
            <p:nvPr/>
          </p:nvSpPr>
          <p:spPr>
            <a:xfrm>
              <a:off x="23633939" y="26889326"/>
              <a:ext cx="98453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endParaRPr lang="ko-KR" altLang="en-US" sz="1200" b="1" dirty="0">
                <a:latin typeface="Calibri Light" panose="020F0302020204030204" pitchFamily="34" charset="0"/>
                <a:ea typeface="맑은 고딕" panose="020B0503020000020004" pitchFamily="50" charset="-127"/>
                <a:cs typeface="Calibri Light" panose="020F0302020204030204" pitchFamily="34" charset="0"/>
              </a:endParaRPr>
            </a:p>
          </p:txBody>
        </p:sp>
        <p:sp>
          <p:nvSpPr>
            <p:cNvPr id="48" name="TextBox 47"/>
            <p:cNvSpPr txBox="1"/>
            <p:nvPr/>
          </p:nvSpPr>
          <p:spPr>
            <a:xfrm>
              <a:off x="23769156" y="28933001"/>
              <a:ext cx="693383" cy="830997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lIns="36000" rIns="36000" rtlCol="0">
              <a:spAutoFit/>
            </a:bodyPr>
            <a:lstStyle/>
            <a:p>
              <a:pPr algn="ctr"/>
              <a:r>
                <a:rPr lang="en-US" altLang="ko-KR" sz="1200" b="1" dirty="0">
                  <a:latin typeface="Calibri Light" panose="020F0302020204030204" pitchFamily="34" charset="0"/>
                  <a:ea typeface="맑은 고딕" panose="020B0503020000020004" pitchFamily="50" charset="-127"/>
                  <a:cs typeface="Calibri Light" panose="020F0302020204030204" pitchFamily="34" charset="0"/>
                </a:rPr>
                <a:t>Days of Extreme High</a:t>
              </a:r>
            </a:p>
            <a:p>
              <a:pPr algn="ctr"/>
              <a:r>
                <a:rPr lang="en-US" altLang="ko-KR" sz="1200" b="1" dirty="0">
                  <a:latin typeface="Calibri Light" panose="020F0302020204030204" pitchFamily="34" charset="0"/>
                  <a:ea typeface="맑은 고딕" panose="020B0503020000020004" pitchFamily="50" charset="-127"/>
                  <a:cs typeface="Calibri Light" panose="020F0302020204030204" pitchFamily="34" charset="0"/>
                </a:rPr>
                <a:t>Temp.</a:t>
              </a:r>
              <a:endParaRPr lang="ko-KR" altLang="en-US" sz="1200" b="1" dirty="0">
                <a:latin typeface="Calibri Light" panose="020F0302020204030204" pitchFamily="34" charset="0"/>
                <a:ea typeface="맑은 고딕" panose="020B0503020000020004" pitchFamily="50" charset="-127"/>
                <a:cs typeface="Calibri Light" panose="020F0302020204030204" pitchFamily="34" charset="0"/>
              </a:endParaRPr>
            </a:p>
          </p:txBody>
        </p:sp>
        <p:sp>
          <p:nvSpPr>
            <p:cNvPr id="49" name="TextBox 48"/>
            <p:cNvSpPr txBox="1"/>
            <p:nvPr/>
          </p:nvSpPr>
          <p:spPr>
            <a:xfrm>
              <a:off x="24438105" y="26455175"/>
              <a:ext cx="1934551" cy="6694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500"/>
                </a:lnSpc>
              </a:pPr>
              <a:r>
                <a:rPr lang="en-US" altLang="ko-KR" sz="1400" b="1" dirty="0">
                  <a:latin typeface="Calibri Light" panose="020F0302020204030204" pitchFamily="34" charset="0"/>
                  <a:ea typeface="맑은 고딕" panose="020B0503020000020004" pitchFamily="50" charset="-127"/>
                  <a:cs typeface="Calibri Light" panose="020F0302020204030204" pitchFamily="34" charset="0"/>
                </a:rPr>
                <a:t>Days of Occurrence will be Same than Normal(3days)</a:t>
              </a:r>
              <a:endParaRPr lang="ko-KR" altLang="en-US" sz="1400" b="1" dirty="0">
                <a:latin typeface="Calibri Light" panose="020F0302020204030204" pitchFamily="34" charset="0"/>
                <a:ea typeface="맑은 고딕" panose="020B0503020000020004" pitchFamily="50" charset="-127"/>
                <a:cs typeface="Calibri Light" panose="020F0302020204030204" pitchFamily="34" charset="0"/>
              </a:endParaRPr>
            </a:p>
          </p:txBody>
        </p:sp>
        <p:sp>
          <p:nvSpPr>
            <p:cNvPr id="50" name="TextBox 49"/>
            <p:cNvSpPr txBox="1"/>
            <p:nvPr/>
          </p:nvSpPr>
          <p:spPr>
            <a:xfrm>
              <a:off x="24462540" y="28394717"/>
              <a:ext cx="1962889" cy="6694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500"/>
                </a:lnSpc>
              </a:pPr>
              <a:r>
                <a:rPr lang="en-US" altLang="ko-KR" sz="1400" b="1" dirty="0">
                  <a:latin typeface="Calibri Light" panose="020F0302020204030204" pitchFamily="34" charset="0"/>
                  <a:ea typeface="맑은 고딕" panose="020B0503020000020004" pitchFamily="50" charset="-127"/>
                  <a:cs typeface="Calibri Light" panose="020F0302020204030204" pitchFamily="34" charset="0"/>
                </a:rPr>
                <a:t>Days of Occurrence will be More than Normal(3days)</a:t>
              </a:r>
              <a:endParaRPr lang="ko-KR" altLang="en-US" sz="1400" b="1" dirty="0">
                <a:latin typeface="Calibri Light" panose="020F0302020204030204" pitchFamily="34" charset="0"/>
                <a:ea typeface="맑은 고딕" panose="020B0503020000020004" pitchFamily="50" charset="-127"/>
                <a:cs typeface="Calibri Light" panose="020F0302020204030204" pitchFamily="34" charset="0"/>
              </a:endParaRPr>
            </a:p>
          </p:txBody>
        </p:sp>
      </p:grpSp>
      <p:sp>
        <p:nvSpPr>
          <p:cNvPr id="51" name="TextBox 50"/>
          <p:cNvSpPr txBox="1"/>
          <p:nvPr/>
        </p:nvSpPr>
        <p:spPr>
          <a:xfrm>
            <a:off x="2514273" y="3587660"/>
            <a:ext cx="2438727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1" dirty="0">
                <a:latin typeface="Calibri Light" panose="020F0302020204030204" pitchFamily="34" charset="0"/>
                <a:ea typeface="맑은 고딕" panose="020B0503020000020004" pitchFamily="50" charset="-127"/>
                <a:cs typeface="Calibri Light" panose="020F0302020204030204" pitchFamily="34" charset="0"/>
              </a:rPr>
              <a:t>Probability of Extreme Low Temp.</a:t>
            </a:r>
          </a:p>
          <a:p>
            <a:r>
              <a:rPr lang="en-US" altLang="ko-KR" sz="1400" b="1" dirty="0">
                <a:latin typeface="Calibri Light" panose="020F0302020204030204" pitchFamily="34" charset="0"/>
                <a:ea typeface="맑은 고딕" panose="020B0503020000020004" pitchFamily="50" charset="-127"/>
                <a:cs typeface="Calibri Light" panose="020F0302020204030204" pitchFamily="34" charset="0"/>
              </a:rPr>
              <a:t>Occurrence is over 30%</a:t>
            </a:r>
            <a:endParaRPr lang="ko-KR" altLang="en-US" sz="1400" b="1" dirty="0">
              <a:latin typeface="Calibri Light" panose="020F0302020204030204" pitchFamily="34" charset="0"/>
              <a:ea typeface="맑은 고딕" panose="020B0503020000020004" pitchFamily="50" charset="-127"/>
              <a:cs typeface="Calibri Light" panose="020F0302020204030204" pitchFamily="34" charset="0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2471748" y="5864405"/>
            <a:ext cx="241468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1" dirty="0">
                <a:latin typeface="Calibri Light" panose="020F0302020204030204" pitchFamily="34" charset="0"/>
                <a:ea typeface="맑은 고딕" panose="020B0503020000020004" pitchFamily="50" charset="-127"/>
                <a:cs typeface="Calibri Light" panose="020F0302020204030204" pitchFamily="34" charset="0"/>
              </a:rPr>
              <a:t>Probability of Extreme High or Low Temp.</a:t>
            </a:r>
          </a:p>
          <a:p>
            <a:r>
              <a:rPr lang="en-US" altLang="ko-KR" sz="1400" b="1" dirty="0">
                <a:latin typeface="Calibri Light" panose="020F0302020204030204" pitchFamily="34" charset="0"/>
                <a:ea typeface="맑은 고딕" panose="020B0503020000020004" pitchFamily="50" charset="-127"/>
                <a:cs typeface="Calibri Light" panose="020F0302020204030204" pitchFamily="34" charset="0"/>
              </a:rPr>
              <a:t>Occurrence is under 30%</a:t>
            </a:r>
            <a:endParaRPr lang="ko-KR" altLang="en-US" sz="1400" b="1" dirty="0">
              <a:latin typeface="Calibri Light" panose="020F0302020204030204" pitchFamily="34" charset="0"/>
              <a:ea typeface="맑은 고딕" panose="020B0503020000020004" pitchFamily="50" charset="-127"/>
              <a:cs typeface="Calibri Light" panose="020F0302020204030204" pitchFamily="34" charset="0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7161266" y="2756663"/>
            <a:ext cx="665381" cy="830997"/>
          </a:xfrm>
          <a:prstGeom prst="rect">
            <a:avLst/>
          </a:prstGeom>
          <a:solidFill>
            <a:schemeClr val="bg1"/>
          </a:solidFill>
        </p:spPr>
        <p:txBody>
          <a:bodyPr wrap="square" lIns="36000" rIns="36000" rtlCol="0">
            <a:spAutoFit/>
          </a:bodyPr>
          <a:lstStyle/>
          <a:p>
            <a:pPr algn="ctr"/>
            <a:r>
              <a:rPr lang="en-US" altLang="ko-KR" sz="1200" b="1" dirty="0">
                <a:latin typeface="Calibri Light" panose="020F0302020204030204" pitchFamily="34" charset="0"/>
                <a:ea typeface="맑은 고딕" panose="020B0503020000020004" pitchFamily="50" charset="-127"/>
                <a:cs typeface="Calibri Light" panose="020F0302020204030204" pitchFamily="34" charset="0"/>
              </a:rPr>
              <a:t>Days of Extreme Low Temp.</a:t>
            </a:r>
            <a:endParaRPr lang="ko-KR" altLang="en-US" sz="1200" b="1" dirty="0">
              <a:latin typeface="Calibri Light" panose="020F0302020204030204" pitchFamily="34" charset="0"/>
              <a:ea typeface="맑은 고딕" panose="020B0503020000020004" pitchFamily="50" charset="-127"/>
              <a:cs typeface="Calibri Light" panose="020F0302020204030204" pitchFamily="34" charset="0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282931" y="992636"/>
            <a:ext cx="1144865" cy="3539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>
              <a:defRPr/>
            </a:pPr>
            <a:r>
              <a:rPr lang="en-US" altLang="ko-KR" sz="1700" kern="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Definition</a:t>
            </a:r>
            <a:endParaRPr lang="ko-KR" altLang="en-US" sz="1700" kern="0" dirty="0">
              <a:ln>
                <a:solidFill>
                  <a:schemeClr val="tx1">
                    <a:alpha val="0"/>
                  </a:schemeClr>
                </a:solidFill>
              </a:ln>
              <a:solidFill>
                <a:schemeClr val="bg1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grpSp>
        <p:nvGrpSpPr>
          <p:cNvPr id="60" name="그룹 59"/>
          <p:cNvGrpSpPr/>
          <p:nvPr/>
        </p:nvGrpSpPr>
        <p:grpSpPr>
          <a:xfrm>
            <a:off x="4985400" y="989346"/>
            <a:ext cx="4046401" cy="328298"/>
            <a:chOff x="505734" y="3014673"/>
            <a:chExt cx="4046401" cy="328298"/>
          </a:xfrm>
          <a:solidFill>
            <a:srgbClr val="1F497D"/>
          </a:solidFill>
        </p:grpSpPr>
        <p:cxnSp>
          <p:nvCxnSpPr>
            <p:cNvPr id="61" name="직선 연결선 60"/>
            <p:cNvCxnSpPr/>
            <p:nvPr/>
          </p:nvCxnSpPr>
          <p:spPr>
            <a:xfrm>
              <a:off x="505735" y="3342971"/>
              <a:ext cx="4046400" cy="0"/>
            </a:xfrm>
            <a:prstGeom prst="line">
              <a:avLst/>
            </a:prstGeom>
            <a:grpFill/>
            <a:ln w="34925">
              <a:solidFill>
                <a:srgbClr val="1F497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62" name="그룹 61"/>
            <p:cNvGrpSpPr/>
            <p:nvPr/>
          </p:nvGrpSpPr>
          <p:grpSpPr>
            <a:xfrm>
              <a:off x="505734" y="3014673"/>
              <a:ext cx="2373481" cy="320948"/>
              <a:chOff x="505734" y="3014673"/>
              <a:chExt cx="2373481" cy="320948"/>
            </a:xfrm>
            <a:grpFill/>
          </p:grpSpPr>
          <p:sp>
            <p:nvSpPr>
              <p:cNvPr id="64" name="자유형 63"/>
              <p:cNvSpPr/>
              <p:nvPr/>
            </p:nvSpPr>
            <p:spPr>
              <a:xfrm>
                <a:off x="505734" y="3015082"/>
                <a:ext cx="1267554" cy="317521"/>
              </a:xfrm>
              <a:custGeom>
                <a:avLst/>
                <a:gdLst>
                  <a:gd name="connsiteX0" fmla="*/ 0 w 922421"/>
                  <a:gd name="connsiteY0" fmla="*/ 409074 h 409074"/>
                  <a:gd name="connsiteX1" fmla="*/ 922421 w 922421"/>
                  <a:gd name="connsiteY1" fmla="*/ 0 h 409074"/>
                  <a:gd name="connsiteX2" fmla="*/ 0 w 922421"/>
                  <a:gd name="connsiteY2" fmla="*/ 0 h 409074"/>
                  <a:gd name="connsiteX3" fmla="*/ 0 w 922421"/>
                  <a:gd name="connsiteY3" fmla="*/ 409074 h 4090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22421" h="409074">
                    <a:moveTo>
                      <a:pt x="0" y="409074"/>
                    </a:moveTo>
                    <a:lnTo>
                      <a:pt x="922421" y="0"/>
                    </a:lnTo>
                    <a:lnTo>
                      <a:pt x="0" y="0"/>
                    </a:lnTo>
                    <a:lnTo>
                      <a:pt x="0" y="409074"/>
                    </a:lnTo>
                    <a:close/>
                  </a:path>
                </a:pathLst>
              </a:custGeom>
              <a:grpFill/>
              <a:ln w="15875" cap="rnd" cmpd="sng" algn="ctr">
                <a:solidFill>
                  <a:srgbClr val="1F497D"/>
                </a:solidFill>
                <a:prstDash val="solid"/>
                <a:tailEnd type="none"/>
              </a:ln>
              <a:effectLst/>
            </p:spPr>
            <p:txBody>
              <a:bodyPr rtlCol="0" anchor="ctr"/>
              <a:lstStyle/>
              <a:p>
                <a:pPr fontAlgn="auto" latinLnBrk="0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ko-KR" altLang="en-US" kern="0" spc="-100">
                  <a:solidFill>
                    <a:prstClr val="white"/>
                  </a:solidFill>
                  <a:latin typeface="Calibri Light" panose="020F0302020204030204" pitchFamily="34" charset="0"/>
                  <a:ea typeface="맑은 고딕" panose="020B0503020000020004" pitchFamily="50" charset="-127"/>
                  <a:cs typeface="Calibri Light" panose="020F0302020204030204" pitchFamily="34" charset="0"/>
                </a:endParaRPr>
              </a:p>
            </p:txBody>
          </p:sp>
          <p:sp>
            <p:nvSpPr>
              <p:cNvPr id="63" name="자유형: 도형 152"/>
              <p:cNvSpPr/>
              <p:nvPr/>
            </p:nvSpPr>
            <p:spPr bwMode="auto">
              <a:xfrm>
                <a:off x="506709" y="3014673"/>
                <a:ext cx="2372506" cy="320948"/>
              </a:xfrm>
              <a:custGeom>
                <a:avLst/>
                <a:gdLst>
                  <a:gd name="connsiteX0" fmla="*/ 0 w 1671946"/>
                  <a:gd name="connsiteY0" fmla="*/ 0 h 320948"/>
                  <a:gd name="connsiteX1" fmla="*/ 279093 w 1671946"/>
                  <a:gd name="connsiteY1" fmla="*/ 0 h 320948"/>
                  <a:gd name="connsiteX2" fmla="*/ 1199729 w 1671946"/>
                  <a:gd name="connsiteY2" fmla="*/ 0 h 320948"/>
                  <a:gd name="connsiteX3" fmla="*/ 1366349 w 1671946"/>
                  <a:gd name="connsiteY3" fmla="*/ 0 h 320948"/>
                  <a:gd name="connsiteX4" fmla="*/ 1671946 w 1671946"/>
                  <a:gd name="connsiteY4" fmla="*/ 320948 h 320948"/>
                  <a:gd name="connsiteX5" fmla="*/ 1199729 w 1671946"/>
                  <a:gd name="connsiteY5" fmla="*/ 320948 h 320948"/>
                  <a:gd name="connsiteX6" fmla="*/ 584690 w 1671946"/>
                  <a:gd name="connsiteY6" fmla="*/ 320948 h 320948"/>
                  <a:gd name="connsiteX7" fmla="*/ 0 w 1671946"/>
                  <a:gd name="connsiteY7" fmla="*/ 320948 h 3209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671946" h="320948">
                    <a:moveTo>
                      <a:pt x="0" y="0"/>
                    </a:moveTo>
                    <a:lnTo>
                      <a:pt x="279093" y="0"/>
                    </a:lnTo>
                    <a:lnTo>
                      <a:pt x="1199729" y="0"/>
                    </a:lnTo>
                    <a:lnTo>
                      <a:pt x="1366349" y="0"/>
                    </a:lnTo>
                    <a:lnTo>
                      <a:pt x="1671946" y="320948"/>
                    </a:lnTo>
                    <a:lnTo>
                      <a:pt x="1199729" y="320948"/>
                    </a:lnTo>
                    <a:lnTo>
                      <a:pt x="584690" y="320948"/>
                    </a:lnTo>
                    <a:lnTo>
                      <a:pt x="0" y="320948"/>
                    </a:lnTo>
                    <a:close/>
                  </a:path>
                </a:pathLst>
              </a:custGeom>
              <a:grpFill/>
              <a:ln w="6350">
                <a:solidFill>
                  <a:srgbClr val="1F497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0" tIns="0" rIns="0" bIns="0" anchor="ctr">
                <a:noAutofit/>
                <a:scene3d>
                  <a:camera prst="orthographicFront"/>
                  <a:lightRig rig="threePt" dir="t"/>
                </a:scene3d>
                <a:sp3d>
                  <a:bevelT w="0"/>
                </a:sp3d>
              </a:bodyPr>
              <a:lstStyle/>
              <a:p>
                <a:pPr>
                  <a:defRPr/>
                </a:pPr>
                <a:r>
                  <a:rPr lang="en-US" altLang="ko-KR" b="1" kern="0" dirty="0" smtClean="0">
                    <a:ln>
                      <a:solidFill>
                        <a:schemeClr val="tx1">
                          <a:alpha val="0"/>
                        </a:schemeClr>
                      </a:solidFill>
                    </a:ln>
                    <a:solidFill>
                      <a:schemeClr val="bg1"/>
                    </a:solidFill>
                    <a:latin typeface="Calibri Light" panose="020F0302020204030204" pitchFamily="34" charset="0"/>
                    <a:cs typeface="Calibri Light" panose="020F0302020204030204" pitchFamily="34" charset="0"/>
                  </a:rPr>
                  <a:t> 3-Month </a:t>
                </a:r>
                <a:r>
                  <a:rPr lang="en-US" altLang="ko-KR" b="1" kern="0" dirty="0">
                    <a:ln>
                      <a:solidFill>
                        <a:schemeClr val="tx1">
                          <a:alpha val="0"/>
                        </a:schemeClr>
                      </a:solidFill>
                    </a:ln>
                    <a:solidFill>
                      <a:schemeClr val="bg1"/>
                    </a:solidFill>
                    <a:latin typeface="Calibri Light" panose="020F0302020204030204" pitchFamily="34" charset="0"/>
                    <a:cs typeface="Calibri Light" panose="020F0302020204030204" pitchFamily="34" charset="0"/>
                  </a:rPr>
                  <a:t>Oul00k </a:t>
                </a:r>
                <a:endParaRPr lang="ko-KR" altLang="en-US" b="1" spc="-70" dirty="0">
                  <a:solidFill>
                    <a:prstClr val="black">
                      <a:lumMod val="85000"/>
                      <a:lumOff val="15000"/>
                    </a:prstClr>
                  </a:solidFill>
                  <a:latin typeface="Calibri Light" panose="020F0302020204030204" pitchFamily="34" charset="0"/>
                  <a:ea typeface="-윤고딕330" panose="02030504000101010101" pitchFamily="18" charset="-127"/>
                  <a:cs typeface="Calibri Light" panose="020F0302020204030204" pitchFamily="34" charset="0"/>
                </a:endParaRPr>
              </a:p>
            </p:txBody>
          </p:sp>
        </p:grpSp>
      </p:grpSp>
      <p:grpSp>
        <p:nvGrpSpPr>
          <p:cNvPr id="66" name="그룹 65"/>
          <p:cNvGrpSpPr/>
          <p:nvPr/>
        </p:nvGrpSpPr>
        <p:grpSpPr>
          <a:xfrm>
            <a:off x="186519" y="980728"/>
            <a:ext cx="4046401" cy="328298"/>
            <a:chOff x="505734" y="3014673"/>
            <a:chExt cx="4046401" cy="328298"/>
          </a:xfrm>
          <a:solidFill>
            <a:srgbClr val="1F497D"/>
          </a:solidFill>
        </p:grpSpPr>
        <p:cxnSp>
          <p:nvCxnSpPr>
            <p:cNvPr id="67" name="직선 연결선 66"/>
            <p:cNvCxnSpPr/>
            <p:nvPr/>
          </p:nvCxnSpPr>
          <p:spPr>
            <a:xfrm>
              <a:off x="505735" y="3342971"/>
              <a:ext cx="4046400" cy="0"/>
            </a:xfrm>
            <a:prstGeom prst="line">
              <a:avLst/>
            </a:prstGeom>
            <a:grpFill/>
            <a:ln w="34925">
              <a:solidFill>
                <a:srgbClr val="1F497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68" name="그룹 67"/>
            <p:cNvGrpSpPr/>
            <p:nvPr/>
          </p:nvGrpSpPr>
          <p:grpSpPr>
            <a:xfrm>
              <a:off x="505734" y="3014673"/>
              <a:ext cx="2373481" cy="320948"/>
              <a:chOff x="505734" y="3014673"/>
              <a:chExt cx="2373481" cy="320948"/>
            </a:xfrm>
            <a:grpFill/>
          </p:grpSpPr>
          <p:sp>
            <p:nvSpPr>
              <p:cNvPr id="69" name="자유형 68"/>
              <p:cNvSpPr/>
              <p:nvPr/>
            </p:nvSpPr>
            <p:spPr>
              <a:xfrm>
                <a:off x="505734" y="3015082"/>
                <a:ext cx="1267554" cy="317521"/>
              </a:xfrm>
              <a:custGeom>
                <a:avLst/>
                <a:gdLst>
                  <a:gd name="connsiteX0" fmla="*/ 0 w 922421"/>
                  <a:gd name="connsiteY0" fmla="*/ 409074 h 409074"/>
                  <a:gd name="connsiteX1" fmla="*/ 922421 w 922421"/>
                  <a:gd name="connsiteY1" fmla="*/ 0 h 409074"/>
                  <a:gd name="connsiteX2" fmla="*/ 0 w 922421"/>
                  <a:gd name="connsiteY2" fmla="*/ 0 h 409074"/>
                  <a:gd name="connsiteX3" fmla="*/ 0 w 922421"/>
                  <a:gd name="connsiteY3" fmla="*/ 409074 h 4090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22421" h="409074">
                    <a:moveTo>
                      <a:pt x="0" y="409074"/>
                    </a:moveTo>
                    <a:lnTo>
                      <a:pt x="922421" y="0"/>
                    </a:lnTo>
                    <a:lnTo>
                      <a:pt x="0" y="0"/>
                    </a:lnTo>
                    <a:lnTo>
                      <a:pt x="0" y="409074"/>
                    </a:lnTo>
                    <a:close/>
                  </a:path>
                </a:pathLst>
              </a:custGeom>
              <a:grpFill/>
              <a:ln w="15875" cap="rnd" cmpd="sng" algn="ctr">
                <a:solidFill>
                  <a:srgbClr val="1F497D"/>
                </a:solidFill>
                <a:prstDash val="solid"/>
                <a:tailEnd type="none"/>
              </a:ln>
              <a:effectLst/>
            </p:spPr>
            <p:txBody>
              <a:bodyPr rtlCol="0" anchor="ctr"/>
              <a:lstStyle/>
              <a:p>
                <a:pPr fontAlgn="auto" latinLnBrk="0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ko-KR" altLang="en-US" kern="0" spc="-100">
                  <a:solidFill>
                    <a:prstClr val="white"/>
                  </a:solidFill>
                  <a:latin typeface="Calibri Light" panose="020F0302020204030204" pitchFamily="34" charset="0"/>
                  <a:ea typeface="맑은 고딕" panose="020B0503020000020004" pitchFamily="50" charset="-127"/>
                  <a:cs typeface="Calibri Light" panose="020F0302020204030204" pitchFamily="34" charset="0"/>
                </a:endParaRPr>
              </a:p>
            </p:txBody>
          </p:sp>
          <p:sp>
            <p:nvSpPr>
              <p:cNvPr id="70" name="자유형: 도형 152"/>
              <p:cNvSpPr/>
              <p:nvPr/>
            </p:nvSpPr>
            <p:spPr bwMode="auto">
              <a:xfrm>
                <a:off x="506709" y="3014673"/>
                <a:ext cx="2372506" cy="320948"/>
              </a:xfrm>
              <a:custGeom>
                <a:avLst/>
                <a:gdLst>
                  <a:gd name="connsiteX0" fmla="*/ 0 w 1671946"/>
                  <a:gd name="connsiteY0" fmla="*/ 0 h 320948"/>
                  <a:gd name="connsiteX1" fmla="*/ 279093 w 1671946"/>
                  <a:gd name="connsiteY1" fmla="*/ 0 h 320948"/>
                  <a:gd name="connsiteX2" fmla="*/ 1199729 w 1671946"/>
                  <a:gd name="connsiteY2" fmla="*/ 0 h 320948"/>
                  <a:gd name="connsiteX3" fmla="*/ 1366349 w 1671946"/>
                  <a:gd name="connsiteY3" fmla="*/ 0 h 320948"/>
                  <a:gd name="connsiteX4" fmla="*/ 1671946 w 1671946"/>
                  <a:gd name="connsiteY4" fmla="*/ 320948 h 320948"/>
                  <a:gd name="connsiteX5" fmla="*/ 1199729 w 1671946"/>
                  <a:gd name="connsiteY5" fmla="*/ 320948 h 320948"/>
                  <a:gd name="connsiteX6" fmla="*/ 584690 w 1671946"/>
                  <a:gd name="connsiteY6" fmla="*/ 320948 h 320948"/>
                  <a:gd name="connsiteX7" fmla="*/ 0 w 1671946"/>
                  <a:gd name="connsiteY7" fmla="*/ 320948 h 3209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671946" h="320948">
                    <a:moveTo>
                      <a:pt x="0" y="0"/>
                    </a:moveTo>
                    <a:lnTo>
                      <a:pt x="279093" y="0"/>
                    </a:lnTo>
                    <a:lnTo>
                      <a:pt x="1199729" y="0"/>
                    </a:lnTo>
                    <a:lnTo>
                      <a:pt x="1366349" y="0"/>
                    </a:lnTo>
                    <a:lnTo>
                      <a:pt x="1671946" y="320948"/>
                    </a:lnTo>
                    <a:lnTo>
                      <a:pt x="1199729" y="320948"/>
                    </a:lnTo>
                    <a:lnTo>
                      <a:pt x="584690" y="320948"/>
                    </a:lnTo>
                    <a:lnTo>
                      <a:pt x="0" y="320948"/>
                    </a:lnTo>
                    <a:close/>
                  </a:path>
                </a:pathLst>
              </a:custGeom>
              <a:grpFill/>
              <a:ln w="6350">
                <a:solidFill>
                  <a:srgbClr val="1F497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0" tIns="0" rIns="0" bIns="0" anchor="ctr">
                <a:noAutofit/>
                <a:scene3d>
                  <a:camera prst="orthographicFront"/>
                  <a:lightRig rig="threePt" dir="t"/>
                </a:scene3d>
                <a:sp3d>
                  <a:bevelT w="0"/>
                </a:sp3d>
              </a:bodyPr>
              <a:lstStyle/>
              <a:p>
                <a:pPr>
                  <a:defRPr/>
                </a:pPr>
                <a:r>
                  <a:rPr lang="en-US" altLang="ko-KR" b="1" kern="0" dirty="0" smtClean="0">
                    <a:ln>
                      <a:solidFill>
                        <a:schemeClr val="tx1">
                          <a:alpha val="0"/>
                        </a:schemeClr>
                      </a:solidFill>
                    </a:ln>
                    <a:solidFill>
                      <a:schemeClr val="bg1"/>
                    </a:solidFill>
                    <a:latin typeface="Calibri Light" panose="020F0302020204030204" pitchFamily="34" charset="0"/>
                    <a:cs typeface="Calibri Light" panose="020F0302020204030204" pitchFamily="34" charset="0"/>
                  </a:rPr>
                  <a:t>  1-Month Outlook </a:t>
                </a:r>
                <a:endParaRPr lang="ko-KR" altLang="en-US" b="1" spc="-70" dirty="0">
                  <a:solidFill>
                    <a:prstClr val="black">
                      <a:lumMod val="85000"/>
                      <a:lumOff val="15000"/>
                    </a:prstClr>
                  </a:solidFill>
                  <a:latin typeface="Calibri Light" panose="020F0302020204030204" pitchFamily="34" charset="0"/>
                  <a:ea typeface="-윤고딕330" panose="02030504000101010101" pitchFamily="18" charset="-127"/>
                  <a:cs typeface="Calibri Light" panose="020F0302020204030204" pitchFamily="34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4519183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그림 1" descr="bbb.bmp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5551" y="0"/>
            <a:ext cx="9925652" cy="7647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제목 1"/>
          <p:cNvSpPr txBox="1">
            <a:spLocks/>
          </p:cNvSpPr>
          <p:nvPr/>
        </p:nvSpPr>
        <p:spPr bwMode="auto">
          <a:xfrm>
            <a:off x="-15552" y="-9525"/>
            <a:ext cx="9217024" cy="7742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marL="88900" algn="just">
              <a:defRPr/>
            </a:pPr>
            <a:r>
              <a:rPr kumimoji="0" lang="en-US" altLang="ko-KR" sz="3600" b="1" dirty="0">
                <a:solidFill>
                  <a:schemeClr val="bg1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Distribution of </a:t>
            </a:r>
            <a:r>
              <a:rPr kumimoji="0" lang="en-US" altLang="ko-KR" sz="3600" b="1" dirty="0" smtClean="0">
                <a:solidFill>
                  <a:schemeClr val="bg1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Outlook</a:t>
            </a:r>
            <a:endParaRPr kumimoji="0" lang="ko-KR" altLang="en-US" sz="3600" b="1" dirty="0">
              <a:solidFill>
                <a:schemeClr val="bg1"/>
              </a:solidFill>
              <a:latin typeface="Calibri" panose="020F0502020204030204" pitchFamily="34" charset="0"/>
              <a:ea typeface="+mj-ea"/>
              <a:cs typeface="Calibri" panose="020F0502020204030204" pitchFamily="34" charset="0"/>
            </a:endParaRPr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-15552" y="59405"/>
            <a:ext cx="186206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3" name="Rectangle 4"/>
          <p:cNvSpPr>
            <a:spLocks noChangeArrowheads="1"/>
          </p:cNvSpPr>
          <p:nvPr/>
        </p:nvSpPr>
        <p:spPr bwMode="auto">
          <a:xfrm>
            <a:off x="-15552" y="59405"/>
            <a:ext cx="186206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3541FE6-54A7-4225-B110-F9523EF6E0E1}" type="slidenum">
              <a:rPr lang="ko-KR" altLang="en-US" smtClean="0"/>
              <a:pPr>
                <a:defRPr/>
              </a:pPr>
              <a:t>16</a:t>
            </a:fld>
            <a:endParaRPr lang="ko-KR" altLang="en-US" dirty="0"/>
          </a:p>
        </p:txBody>
      </p:sp>
      <p:pic>
        <p:nvPicPr>
          <p:cNvPr id="5" name="그림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519" y="1313175"/>
            <a:ext cx="6926721" cy="5027193"/>
          </a:xfrm>
          <a:prstGeom prst="rect">
            <a:avLst/>
          </a:prstGeom>
        </p:spPr>
      </p:pic>
      <p:pic>
        <p:nvPicPr>
          <p:cNvPr id="37" name="Picture 2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509" r="6149"/>
          <a:stretch/>
        </p:blipFill>
        <p:spPr bwMode="auto">
          <a:xfrm>
            <a:off x="4232920" y="4293096"/>
            <a:ext cx="5488587" cy="19967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5" name="TextBox 14"/>
          <p:cNvSpPr txBox="1"/>
          <p:nvPr/>
        </p:nvSpPr>
        <p:spPr>
          <a:xfrm>
            <a:off x="282931" y="992636"/>
            <a:ext cx="1144865" cy="3539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>
              <a:defRPr/>
            </a:pPr>
            <a:r>
              <a:rPr lang="en-US" altLang="ko-KR" sz="1700" kern="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Definition</a:t>
            </a:r>
            <a:endParaRPr lang="ko-KR" altLang="en-US" sz="1700" kern="0" dirty="0">
              <a:ln>
                <a:solidFill>
                  <a:schemeClr val="tx1">
                    <a:alpha val="0"/>
                  </a:schemeClr>
                </a:solidFill>
              </a:ln>
              <a:solidFill>
                <a:schemeClr val="bg1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grpSp>
        <p:nvGrpSpPr>
          <p:cNvPr id="16" name="그룹 15"/>
          <p:cNvGrpSpPr/>
          <p:nvPr/>
        </p:nvGrpSpPr>
        <p:grpSpPr>
          <a:xfrm>
            <a:off x="186519" y="980728"/>
            <a:ext cx="4046401" cy="328298"/>
            <a:chOff x="505734" y="3014673"/>
            <a:chExt cx="4046401" cy="328298"/>
          </a:xfrm>
          <a:solidFill>
            <a:srgbClr val="1F497D"/>
          </a:solidFill>
        </p:grpSpPr>
        <p:cxnSp>
          <p:nvCxnSpPr>
            <p:cNvPr id="17" name="직선 연결선 16"/>
            <p:cNvCxnSpPr/>
            <p:nvPr/>
          </p:nvCxnSpPr>
          <p:spPr>
            <a:xfrm>
              <a:off x="505735" y="3342971"/>
              <a:ext cx="4046400" cy="0"/>
            </a:xfrm>
            <a:prstGeom prst="line">
              <a:avLst/>
            </a:prstGeom>
            <a:grpFill/>
            <a:ln w="34925">
              <a:solidFill>
                <a:srgbClr val="1F497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8" name="그룹 17"/>
            <p:cNvGrpSpPr/>
            <p:nvPr/>
          </p:nvGrpSpPr>
          <p:grpSpPr>
            <a:xfrm>
              <a:off x="505734" y="3014673"/>
              <a:ext cx="3614353" cy="320948"/>
              <a:chOff x="505734" y="3014673"/>
              <a:chExt cx="3614353" cy="320948"/>
            </a:xfrm>
            <a:grpFill/>
          </p:grpSpPr>
          <p:sp>
            <p:nvSpPr>
              <p:cNvPr id="19" name="자유형 18"/>
              <p:cNvSpPr/>
              <p:nvPr/>
            </p:nvSpPr>
            <p:spPr>
              <a:xfrm>
                <a:off x="505734" y="3015082"/>
                <a:ext cx="1267554" cy="317521"/>
              </a:xfrm>
              <a:custGeom>
                <a:avLst/>
                <a:gdLst>
                  <a:gd name="connsiteX0" fmla="*/ 0 w 922421"/>
                  <a:gd name="connsiteY0" fmla="*/ 409074 h 409074"/>
                  <a:gd name="connsiteX1" fmla="*/ 922421 w 922421"/>
                  <a:gd name="connsiteY1" fmla="*/ 0 h 409074"/>
                  <a:gd name="connsiteX2" fmla="*/ 0 w 922421"/>
                  <a:gd name="connsiteY2" fmla="*/ 0 h 409074"/>
                  <a:gd name="connsiteX3" fmla="*/ 0 w 922421"/>
                  <a:gd name="connsiteY3" fmla="*/ 409074 h 4090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22421" h="409074">
                    <a:moveTo>
                      <a:pt x="0" y="409074"/>
                    </a:moveTo>
                    <a:lnTo>
                      <a:pt x="922421" y="0"/>
                    </a:lnTo>
                    <a:lnTo>
                      <a:pt x="0" y="0"/>
                    </a:lnTo>
                    <a:lnTo>
                      <a:pt x="0" y="409074"/>
                    </a:lnTo>
                    <a:close/>
                  </a:path>
                </a:pathLst>
              </a:custGeom>
              <a:grpFill/>
              <a:ln w="15875" cap="rnd" cmpd="sng" algn="ctr">
                <a:solidFill>
                  <a:srgbClr val="1F497D"/>
                </a:solidFill>
                <a:prstDash val="solid"/>
                <a:tailEnd type="none"/>
              </a:ln>
              <a:effectLst/>
            </p:spPr>
            <p:txBody>
              <a:bodyPr rtlCol="0" anchor="ctr"/>
              <a:lstStyle/>
              <a:p>
                <a:pPr algn="ctr" fontAlgn="auto" latinLnBrk="0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ko-KR" altLang="en-US" kern="0" spc="-100">
                  <a:solidFill>
                    <a:prstClr val="white"/>
                  </a:solidFill>
                  <a:latin typeface="맑은 고딕"/>
                  <a:ea typeface="맑은 고딕" panose="020B0503020000020004" pitchFamily="50" charset="-127"/>
                </a:endParaRPr>
              </a:p>
            </p:txBody>
          </p:sp>
          <p:sp>
            <p:nvSpPr>
              <p:cNvPr id="20" name="자유형: 도형 152"/>
              <p:cNvSpPr/>
              <p:nvPr/>
            </p:nvSpPr>
            <p:spPr bwMode="auto">
              <a:xfrm>
                <a:off x="506709" y="3014673"/>
                <a:ext cx="3613378" cy="320948"/>
              </a:xfrm>
              <a:custGeom>
                <a:avLst/>
                <a:gdLst>
                  <a:gd name="connsiteX0" fmla="*/ 0 w 1671946"/>
                  <a:gd name="connsiteY0" fmla="*/ 0 h 320948"/>
                  <a:gd name="connsiteX1" fmla="*/ 279093 w 1671946"/>
                  <a:gd name="connsiteY1" fmla="*/ 0 h 320948"/>
                  <a:gd name="connsiteX2" fmla="*/ 1199729 w 1671946"/>
                  <a:gd name="connsiteY2" fmla="*/ 0 h 320948"/>
                  <a:gd name="connsiteX3" fmla="*/ 1366349 w 1671946"/>
                  <a:gd name="connsiteY3" fmla="*/ 0 h 320948"/>
                  <a:gd name="connsiteX4" fmla="*/ 1671946 w 1671946"/>
                  <a:gd name="connsiteY4" fmla="*/ 320948 h 320948"/>
                  <a:gd name="connsiteX5" fmla="*/ 1199729 w 1671946"/>
                  <a:gd name="connsiteY5" fmla="*/ 320948 h 320948"/>
                  <a:gd name="connsiteX6" fmla="*/ 584690 w 1671946"/>
                  <a:gd name="connsiteY6" fmla="*/ 320948 h 320948"/>
                  <a:gd name="connsiteX7" fmla="*/ 0 w 1671946"/>
                  <a:gd name="connsiteY7" fmla="*/ 320948 h 3209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671946" h="320948">
                    <a:moveTo>
                      <a:pt x="0" y="0"/>
                    </a:moveTo>
                    <a:lnTo>
                      <a:pt x="279093" y="0"/>
                    </a:lnTo>
                    <a:lnTo>
                      <a:pt x="1199729" y="0"/>
                    </a:lnTo>
                    <a:lnTo>
                      <a:pt x="1366349" y="0"/>
                    </a:lnTo>
                    <a:lnTo>
                      <a:pt x="1671946" y="320948"/>
                    </a:lnTo>
                    <a:lnTo>
                      <a:pt x="1199729" y="320948"/>
                    </a:lnTo>
                    <a:lnTo>
                      <a:pt x="584690" y="320948"/>
                    </a:lnTo>
                    <a:lnTo>
                      <a:pt x="0" y="320948"/>
                    </a:lnTo>
                    <a:close/>
                  </a:path>
                </a:pathLst>
              </a:custGeom>
              <a:grpFill/>
              <a:ln w="6350">
                <a:solidFill>
                  <a:srgbClr val="1F497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0" tIns="0" rIns="0" bIns="0" anchor="ctr">
                <a:noAutofit/>
                <a:scene3d>
                  <a:camera prst="orthographicFront"/>
                  <a:lightRig rig="threePt" dir="t"/>
                </a:scene3d>
                <a:sp3d>
                  <a:bevelT w="0"/>
                </a:sp3d>
              </a:bodyPr>
              <a:lstStyle/>
              <a:p>
                <a:pPr>
                  <a:defRPr/>
                </a:pPr>
                <a:r>
                  <a:rPr lang="en-US" altLang="ko-KR" b="1" kern="0" dirty="0" smtClean="0">
                    <a:ln>
                      <a:solidFill>
                        <a:schemeClr val="tx1">
                          <a:alpha val="0"/>
                        </a:schemeClr>
                      </a:solidFill>
                    </a:ln>
                    <a:solidFill>
                      <a:schemeClr val="bg1"/>
                    </a:solidFill>
                    <a:latin typeface="Calibri Light" panose="020F0302020204030204" pitchFamily="34" charset="0"/>
                    <a:cs typeface="Calibri Light" panose="020F0302020204030204" pitchFamily="34" charset="0"/>
                  </a:rPr>
                  <a:t>   </a:t>
                </a:r>
                <a:r>
                  <a:rPr lang="en-US" altLang="ko-KR" b="1" kern="0" dirty="0">
                    <a:ln>
                      <a:solidFill>
                        <a:schemeClr val="tx1">
                          <a:alpha val="0"/>
                        </a:schemeClr>
                      </a:solidFill>
                    </a:ln>
                    <a:solidFill>
                      <a:schemeClr val="bg1"/>
                    </a:solidFill>
                    <a:latin typeface="Calibri Light" panose="020F0302020204030204" pitchFamily="34" charset="0"/>
                    <a:cs typeface="Calibri Light" panose="020F0302020204030204" pitchFamily="34" charset="0"/>
                  </a:rPr>
                  <a:t>Website (Monthly, weekly, </a:t>
                </a:r>
                <a:r>
                  <a:rPr lang="en-US" altLang="ko-KR" b="1" kern="0" dirty="0" err="1">
                    <a:ln>
                      <a:solidFill>
                        <a:schemeClr val="tx1">
                          <a:alpha val="0"/>
                        </a:schemeClr>
                      </a:solidFill>
                    </a:ln>
                    <a:solidFill>
                      <a:schemeClr val="bg1"/>
                    </a:solidFill>
                    <a:latin typeface="Calibri Light" panose="020F0302020204030204" pitchFamily="34" charset="0"/>
                    <a:cs typeface="Calibri Light" panose="020F0302020204030204" pitchFamily="34" charset="0"/>
                  </a:rPr>
                  <a:t>etc</a:t>
                </a:r>
                <a:r>
                  <a:rPr lang="en-US" altLang="ko-KR" b="1" kern="0" dirty="0">
                    <a:ln>
                      <a:solidFill>
                        <a:schemeClr val="tx1">
                          <a:alpha val="0"/>
                        </a:schemeClr>
                      </a:solidFill>
                    </a:ln>
                    <a:solidFill>
                      <a:schemeClr val="bg1"/>
                    </a:solidFill>
                    <a:latin typeface="Calibri Light" panose="020F0302020204030204" pitchFamily="34" charset="0"/>
                    <a:cs typeface="Calibri Light" panose="020F0302020204030204" pitchFamily="34" charset="0"/>
                  </a:rPr>
                  <a:t>)</a:t>
                </a:r>
                <a:endParaRPr lang="ko-KR" altLang="en-US" spc="-70" dirty="0">
                  <a:solidFill>
                    <a:prstClr val="black">
                      <a:lumMod val="85000"/>
                      <a:lumOff val="15000"/>
                    </a:prstClr>
                  </a:solidFill>
                  <a:latin typeface="Calibri Light" panose="020F0302020204030204" pitchFamily="34" charset="0"/>
                  <a:ea typeface="-윤고딕330" panose="02030504000101010101" pitchFamily="18" charset="-127"/>
                  <a:cs typeface="Calibri Light" panose="020F0302020204030204" pitchFamily="34" charset="0"/>
                </a:endParaRPr>
              </a:p>
            </p:txBody>
          </p:sp>
        </p:grpSp>
      </p:grpSp>
      <p:grpSp>
        <p:nvGrpSpPr>
          <p:cNvPr id="21" name="그룹 20"/>
          <p:cNvGrpSpPr/>
          <p:nvPr/>
        </p:nvGrpSpPr>
        <p:grpSpPr>
          <a:xfrm>
            <a:off x="4246488" y="3929589"/>
            <a:ext cx="4046401" cy="328298"/>
            <a:chOff x="505734" y="3014673"/>
            <a:chExt cx="4046401" cy="328298"/>
          </a:xfrm>
          <a:solidFill>
            <a:srgbClr val="1F497D"/>
          </a:solidFill>
        </p:grpSpPr>
        <p:cxnSp>
          <p:nvCxnSpPr>
            <p:cNvPr id="22" name="직선 연결선 21"/>
            <p:cNvCxnSpPr/>
            <p:nvPr/>
          </p:nvCxnSpPr>
          <p:spPr>
            <a:xfrm>
              <a:off x="505735" y="3342971"/>
              <a:ext cx="4046400" cy="0"/>
            </a:xfrm>
            <a:prstGeom prst="line">
              <a:avLst/>
            </a:prstGeom>
            <a:grpFill/>
            <a:ln w="34925">
              <a:solidFill>
                <a:srgbClr val="1F497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3" name="그룹 22"/>
            <p:cNvGrpSpPr/>
            <p:nvPr/>
          </p:nvGrpSpPr>
          <p:grpSpPr>
            <a:xfrm>
              <a:off x="505734" y="3014673"/>
              <a:ext cx="3470337" cy="320948"/>
              <a:chOff x="505734" y="3014673"/>
              <a:chExt cx="3470337" cy="320948"/>
            </a:xfrm>
            <a:grpFill/>
          </p:grpSpPr>
          <p:sp>
            <p:nvSpPr>
              <p:cNvPr id="24" name="자유형 23"/>
              <p:cNvSpPr/>
              <p:nvPr/>
            </p:nvSpPr>
            <p:spPr>
              <a:xfrm>
                <a:off x="505734" y="3015082"/>
                <a:ext cx="1267554" cy="317521"/>
              </a:xfrm>
              <a:custGeom>
                <a:avLst/>
                <a:gdLst>
                  <a:gd name="connsiteX0" fmla="*/ 0 w 922421"/>
                  <a:gd name="connsiteY0" fmla="*/ 409074 h 409074"/>
                  <a:gd name="connsiteX1" fmla="*/ 922421 w 922421"/>
                  <a:gd name="connsiteY1" fmla="*/ 0 h 409074"/>
                  <a:gd name="connsiteX2" fmla="*/ 0 w 922421"/>
                  <a:gd name="connsiteY2" fmla="*/ 0 h 409074"/>
                  <a:gd name="connsiteX3" fmla="*/ 0 w 922421"/>
                  <a:gd name="connsiteY3" fmla="*/ 409074 h 4090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22421" h="409074">
                    <a:moveTo>
                      <a:pt x="0" y="409074"/>
                    </a:moveTo>
                    <a:lnTo>
                      <a:pt x="922421" y="0"/>
                    </a:lnTo>
                    <a:lnTo>
                      <a:pt x="0" y="0"/>
                    </a:lnTo>
                    <a:lnTo>
                      <a:pt x="0" y="409074"/>
                    </a:lnTo>
                    <a:close/>
                  </a:path>
                </a:pathLst>
              </a:custGeom>
              <a:grpFill/>
              <a:ln w="15875" cap="rnd" cmpd="sng" algn="ctr">
                <a:solidFill>
                  <a:srgbClr val="1F497D"/>
                </a:solidFill>
                <a:prstDash val="solid"/>
                <a:tailEnd type="none"/>
              </a:ln>
              <a:effectLst/>
            </p:spPr>
            <p:txBody>
              <a:bodyPr rtlCol="0" anchor="ctr"/>
              <a:lstStyle/>
              <a:p>
                <a:pPr algn="ctr" fontAlgn="auto" latinLnBrk="0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ko-KR" altLang="en-US" kern="0" spc="-100">
                  <a:solidFill>
                    <a:prstClr val="white"/>
                  </a:solidFill>
                  <a:latin typeface="맑은 고딕"/>
                  <a:ea typeface="맑은 고딕" panose="020B0503020000020004" pitchFamily="50" charset="-127"/>
                </a:endParaRPr>
              </a:p>
            </p:txBody>
          </p:sp>
          <p:sp>
            <p:nvSpPr>
              <p:cNvPr id="25" name="자유형: 도형 152"/>
              <p:cNvSpPr/>
              <p:nvPr/>
            </p:nvSpPr>
            <p:spPr bwMode="auto">
              <a:xfrm>
                <a:off x="506709" y="3014673"/>
                <a:ext cx="3469362" cy="320948"/>
              </a:xfrm>
              <a:custGeom>
                <a:avLst/>
                <a:gdLst>
                  <a:gd name="connsiteX0" fmla="*/ 0 w 1671946"/>
                  <a:gd name="connsiteY0" fmla="*/ 0 h 320948"/>
                  <a:gd name="connsiteX1" fmla="*/ 279093 w 1671946"/>
                  <a:gd name="connsiteY1" fmla="*/ 0 h 320948"/>
                  <a:gd name="connsiteX2" fmla="*/ 1199729 w 1671946"/>
                  <a:gd name="connsiteY2" fmla="*/ 0 h 320948"/>
                  <a:gd name="connsiteX3" fmla="*/ 1366349 w 1671946"/>
                  <a:gd name="connsiteY3" fmla="*/ 0 h 320948"/>
                  <a:gd name="connsiteX4" fmla="*/ 1671946 w 1671946"/>
                  <a:gd name="connsiteY4" fmla="*/ 320948 h 320948"/>
                  <a:gd name="connsiteX5" fmla="*/ 1199729 w 1671946"/>
                  <a:gd name="connsiteY5" fmla="*/ 320948 h 320948"/>
                  <a:gd name="connsiteX6" fmla="*/ 584690 w 1671946"/>
                  <a:gd name="connsiteY6" fmla="*/ 320948 h 320948"/>
                  <a:gd name="connsiteX7" fmla="*/ 0 w 1671946"/>
                  <a:gd name="connsiteY7" fmla="*/ 320948 h 3209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671946" h="320948">
                    <a:moveTo>
                      <a:pt x="0" y="0"/>
                    </a:moveTo>
                    <a:lnTo>
                      <a:pt x="279093" y="0"/>
                    </a:lnTo>
                    <a:lnTo>
                      <a:pt x="1199729" y="0"/>
                    </a:lnTo>
                    <a:lnTo>
                      <a:pt x="1366349" y="0"/>
                    </a:lnTo>
                    <a:lnTo>
                      <a:pt x="1671946" y="320948"/>
                    </a:lnTo>
                    <a:lnTo>
                      <a:pt x="1199729" y="320948"/>
                    </a:lnTo>
                    <a:lnTo>
                      <a:pt x="584690" y="320948"/>
                    </a:lnTo>
                    <a:lnTo>
                      <a:pt x="0" y="320948"/>
                    </a:lnTo>
                    <a:close/>
                  </a:path>
                </a:pathLst>
              </a:custGeom>
              <a:grpFill/>
              <a:ln w="6350">
                <a:solidFill>
                  <a:srgbClr val="1F497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0" tIns="0" rIns="0" bIns="0" anchor="ctr">
                <a:noAutofit/>
                <a:scene3d>
                  <a:camera prst="orthographicFront"/>
                  <a:lightRig rig="threePt" dir="t"/>
                </a:scene3d>
                <a:sp3d>
                  <a:bevelT w="0"/>
                </a:sp3d>
              </a:bodyPr>
              <a:lstStyle/>
              <a:p>
                <a:pPr>
                  <a:defRPr/>
                </a:pPr>
                <a:r>
                  <a:rPr lang="en-US" altLang="ko-KR" sz="1400" b="1" kern="0" dirty="0">
                    <a:ln>
                      <a:solidFill>
                        <a:schemeClr val="tx1">
                          <a:alpha val="0"/>
                        </a:schemeClr>
                      </a:solidFill>
                    </a:ln>
                    <a:solidFill>
                      <a:schemeClr val="bg1"/>
                    </a:solidFill>
                    <a:latin typeface="맑은 고딕" panose="020B0503020000020004" pitchFamily="50" charset="-127"/>
                  </a:rPr>
                  <a:t> Media Briefing (May, Nov)</a:t>
                </a:r>
                <a:endParaRPr lang="ko-KR" altLang="en-US" sz="1400" spc="-70" dirty="0">
                  <a:solidFill>
                    <a:prstClr val="black">
                      <a:lumMod val="85000"/>
                      <a:lumOff val="15000"/>
                    </a:prstClr>
                  </a:solidFill>
                  <a:latin typeface="-윤고딕330" panose="02030504000101010101" pitchFamily="18" charset="-127"/>
                  <a:ea typeface="-윤고딕330" panose="02030504000101010101" pitchFamily="18" charset="-127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28589134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그림 1" descr="bbb.bmp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5551" y="0"/>
            <a:ext cx="9925652" cy="7647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제목 1"/>
          <p:cNvSpPr txBox="1">
            <a:spLocks/>
          </p:cNvSpPr>
          <p:nvPr/>
        </p:nvSpPr>
        <p:spPr bwMode="auto">
          <a:xfrm>
            <a:off x="-15552" y="-9525"/>
            <a:ext cx="9217024" cy="7742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marL="88900" algn="just">
              <a:defRPr/>
            </a:pPr>
            <a:r>
              <a:rPr kumimoji="0" lang="en-US" altLang="ko-KR" sz="3600" b="1" dirty="0" smtClean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Cooperation</a:t>
            </a:r>
            <a:endParaRPr kumimoji="0" lang="ko-KR" altLang="en-US" sz="36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-15552" y="59405"/>
            <a:ext cx="186206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3" name="Rectangle 4"/>
          <p:cNvSpPr>
            <a:spLocks noChangeArrowheads="1"/>
          </p:cNvSpPr>
          <p:nvPr/>
        </p:nvSpPr>
        <p:spPr bwMode="auto">
          <a:xfrm>
            <a:off x="-15552" y="59405"/>
            <a:ext cx="186206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3541FE6-54A7-4225-B110-F9523EF6E0E1}" type="slidenum">
              <a:rPr lang="ko-KR" altLang="en-US" smtClean="0"/>
              <a:pPr>
                <a:defRPr/>
              </a:pPr>
              <a:t>17</a:t>
            </a:fld>
            <a:endParaRPr lang="ko-KR" altLang="en-US" dirty="0"/>
          </a:p>
        </p:txBody>
      </p:sp>
      <p:grpSp>
        <p:nvGrpSpPr>
          <p:cNvPr id="9" name="그룹 8"/>
          <p:cNvGrpSpPr/>
          <p:nvPr/>
        </p:nvGrpSpPr>
        <p:grpSpPr>
          <a:xfrm>
            <a:off x="632520" y="1052736"/>
            <a:ext cx="7200000" cy="503979"/>
            <a:chOff x="349293" y="1314420"/>
            <a:chExt cx="5824451" cy="503979"/>
          </a:xfrm>
        </p:grpSpPr>
        <p:pic>
          <p:nvPicPr>
            <p:cNvPr id="10" name="그림 9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9293" y="1314421"/>
              <a:ext cx="5824451" cy="503978"/>
            </a:xfrm>
            <a:prstGeom prst="rect">
              <a:avLst/>
            </a:prstGeom>
          </p:spPr>
        </p:pic>
        <p:sp>
          <p:nvSpPr>
            <p:cNvPr id="11" name="직사각형 10"/>
            <p:cNvSpPr/>
            <p:nvPr/>
          </p:nvSpPr>
          <p:spPr>
            <a:xfrm>
              <a:off x="590419" y="1314420"/>
              <a:ext cx="5323156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ko-KR" b="1" kern="0" dirty="0" smtClean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Calibri Light" panose="020F0302020204030204" pitchFamily="34" charset="0"/>
                  <a:ea typeface="맑은 고딕" panose="020B0503020000020004" pitchFamily="50" charset="-127"/>
                  <a:cs typeface="Calibri Light" panose="020F0302020204030204" pitchFamily="34" charset="0"/>
                </a:rPr>
                <a:t>Decision-making when </a:t>
              </a:r>
              <a:r>
                <a:rPr lang="en-US" altLang="ko-KR" b="1" kern="0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Calibri Light" panose="020F0302020204030204" pitchFamily="34" charset="0"/>
                  <a:ea typeface="맑은 고딕" panose="020B0503020000020004" pitchFamily="50" charset="-127"/>
                  <a:cs typeface="Calibri Light" panose="020F0302020204030204" pitchFamily="34" charset="0"/>
                </a:rPr>
                <a:t>establishing policies</a:t>
              </a:r>
              <a:endParaRPr lang="ko-KR" altLang="en-US" b="1" dirty="0">
                <a:latin typeface="Calibri Light" panose="020F0302020204030204" pitchFamily="34" charset="0"/>
                <a:ea typeface="맑은 고딕" panose="020B0503020000020004" pitchFamily="50" charset="-127"/>
                <a:cs typeface="Calibri Light" panose="020F0302020204030204" pitchFamily="34" charset="0"/>
              </a:endParaRPr>
            </a:p>
          </p:txBody>
        </p:sp>
      </p:grpSp>
      <p:sp>
        <p:nvSpPr>
          <p:cNvPr id="18" name="직사각형 17"/>
          <p:cNvSpPr/>
          <p:nvPr/>
        </p:nvSpPr>
        <p:spPr>
          <a:xfrm>
            <a:off x="938976" y="4289904"/>
            <a:ext cx="675289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285750">
              <a:defRPr/>
            </a:pPr>
            <a:endParaRPr lang="ko-KR" altLang="en-US" kern="0" dirty="0">
              <a:ln>
                <a:solidFill>
                  <a:schemeClr val="tx1">
                    <a:alpha val="0"/>
                  </a:schemeClr>
                </a:solidFill>
              </a:ln>
              <a:solidFill>
                <a:schemeClr val="bg1"/>
              </a:solidFill>
              <a:latin typeface="맑은 고딕" panose="020B0503020000020004" pitchFamily="50" charset="-127"/>
              <a:ea typeface="맑은 고딕" panose="020B0503020000020004" pitchFamily="50" charset="-127"/>
              <a:cs typeface="Arial" pitchFamily="34" charset="0"/>
            </a:endParaRPr>
          </a:p>
        </p:txBody>
      </p:sp>
      <p:sp>
        <p:nvSpPr>
          <p:cNvPr id="47" name="직사각형 46"/>
          <p:cNvSpPr/>
          <p:nvPr/>
        </p:nvSpPr>
        <p:spPr>
          <a:xfrm>
            <a:off x="-3255912" y="2477929"/>
            <a:ext cx="7200000" cy="503978"/>
          </a:xfrm>
          <a:prstGeom prst="rect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+mn-ea"/>
            </a:endParaRPr>
          </a:p>
        </p:txBody>
      </p:sp>
      <p:sp>
        <p:nvSpPr>
          <p:cNvPr id="51" name="직사각형 50"/>
          <p:cNvSpPr/>
          <p:nvPr/>
        </p:nvSpPr>
        <p:spPr>
          <a:xfrm>
            <a:off x="488504" y="1633612"/>
            <a:ext cx="9001000" cy="1821794"/>
          </a:xfrm>
          <a:prstGeom prst="rect">
            <a:avLst/>
          </a:prstGeom>
          <a:noFill/>
          <a:ln w="38100" cap="sq">
            <a:solidFill>
              <a:schemeClr val="bg1">
                <a:lumMod val="75000"/>
              </a:schemeClr>
            </a:solidFill>
            <a:miter lim="800000"/>
            <a:headEnd/>
            <a:tailE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lnSpc>
                <a:spcPts val="2400"/>
              </a:lnSpc>
              <a:buFont typeface="Wingdings" panose="05000000000000000000" pitchFamily="2" charset="2"/>
              <a:buChar char="u"/>
            </a:pPr>
            <a:r>
              <a:rPr lang="en-US" altLang="ko-KR" b="1" dirty="0">
                <a:solidFill>
                  <a:schemeClr val="tx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Business cooperation to support energy supply and demand management. </a:t>
            </a:r>
            <a:endParaRPr lang="en-US" altLang="ko-KR" b="1" dirty="0" smtClean="0">
              <a:solidFill>
                <a:schemeClr val="tx1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>
              <a:lnSpc>
                <a:spcPts val="2400"/>
              </a:lnSpc>
            </a:pPr>
            <a:r>
              <a:rPr lang="en-US" altLang="ko-KR" dirty="0" smtClean="0">
                <a:solidFill>
                  <a:schemeClr val="tx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   - </a:t>
            </a:r>
            <a:r>
              <a:rPr lang="en-US" altLang="ko-KR" dirty="0">
                <a:solidFill>
                  <a:schemeClr val="tx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(Products) Climate outlook and detailed analysis results</a:t>
            </a:r>
            <a:endParaRPr lang="en-US" altLang="ko-KR" dirty="0" smtClean="0">
              <a:solidFill>
                <a:schemeClr val="tx1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>
              <a:lnSpc>
                <a:spcPts val="2400"/>
              </a:lnSpc>
            </a:pPr>
            <a:r>
              <a:rPr lang="en-US" altLang="ko-KR" dirty="0" smtClean="0">
                <a:solidFill>
                  <a:schemeClr val="tx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   </a:t>
            </a:r>
            <a:r>
              <a:rPr lang="en-US" altLang="ko-KR" dirty="0">
                <a:solidFill>
                  <a:schemeClr val="tx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- (Cooperation schedule) </a:t>
            </a:r>
            <a:r>
              <a:rPr lang="en-US" altLang="ko-KR" dirty="0" smtClean="0">
                <a:solidFill>
                  <a:schemeClr val="tx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Spring(January</a:t>
            </a:r>
            <a:r>
              <a:rPr lang="en-US" altLang="ko-KR" dirty="0">
                <a:solidFill>
                  <a:schemeClr val="tx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) / </a:t>
            </a:r>
            <a:r>
              <a:rPr lang="en-US" altLang="ko-KR" dirty="0" smtClean="0">
                <a:solidFill>
                  <a:schemeClr val="tx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Summer(April</a:t>
            </a:r>
            <a:r>
              <a:rPr lang="en-US" altLang="ko-KR" dirty="0">
                <a:solidFill>
                  <a:schemeClr val="tx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) / </a:t>
            </a:r>
            <a:r>
              <a:rPr lang="en-US" altLang="ko-KR" dirty="0" smtClean="0">
                <a:solidFill>
                  <a:schemeClr val="tx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Winter(October</a:t>
            </a:r>
            <a:r>
              <a:rPr lang="en-US" altLang="ko-KR" dirty="0">
                <a:solidFill>
                  <a:schemeClr val="tx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)</a:t>
            </a:r>
          </a:p>
          <a:p>
            <a:pPr marL="285750" indent="-285750">
              <a:lnSpc>
                <a:spcPts val="2400"/>
              </a:lnSpc>
              <a:buFont typeface="Wingdings" panose="05000000000000000000" pitchFamily="2" charset="2"/>
              <a:buChar char="u"/>
            </a:pPr>
            <a:r>
              <a:rPr lang="en-US" altLang="ko-KR" b="1" dirty="0">
                <a:solidFill>
                  <a:schemeClr val="tx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Support </a:t>
            </a:r>
            <a:r>
              <a:rPr lang="en-US" altLang="ko-KR" b="1" dirty="0" smtClean="0">
                <a:solidFill>
                  <a:schemeClr val="tx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for </a:t>
            </a:r>
            <a:r>
              <a:rPr lang="en-US" altLang="ko-KR" b="1" dirty="0">
                <a:solidFill>
                  <a:schemeClr val="tx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establishing disaster prevention </a:t>
            </a:r>
            <a:r>
              <a:rPr lang="en-US" altLang="ko-KR" b="1" dirty="0" smtClean="0">
                <a:solidFill>
                  <a:schemeClr val="tx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measures (</a:t>
            </a:r>
            <a:r>
              <a:rPr lang="en-US" altLang="ko-KR" b="1" dirty="0">
                <a:solidFill>
                  <a:schemeClr val="tx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Yearly) </a:t>
            </a:r>
            <a:endParaRPr lang="en-US" altLang="ko-KR" b="1" dirty="0" smtClean="0">
              <a:solidFill>
                <a:schemeClr val="tx1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>
              <a:lnSpc>
                <a:spcPts val="2400"/>
              </a:lnSpc>
            </a:pPr>
            <a:r>
              <a:rPr lang="en-US" altLang="ko-KR" dirty="0" smtClean="0">
                <a:solidFill>
                  <a:schemeClr val="tx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  - </a:t>
            </a:r>
            <a:r>
              <a:rPr lang="en-US" altLang="ko-KR" dirty="0">
                <a:solidFill>
                  <a:schemeClr val="tx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(Dangerous weather) Heat waves, cold waves, fine dust, etc. (Summer/Winter</a:t>
            </a:r>
            <a:r>
              <a:rPr lang="en-US" altLang="ko-KR" dirty="0" smtClean="0">
                <a:solidFill>
                  <a:schemeClr val="tx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)</a:t>
            </a:r>
            <a:endParaRPr lang="en-US" altLang="ko-KR" dirty="0">
              <a:solidFill>
                <a:schemeClr val="tx1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52" name="직사각형 51"/>
          <p:cNvSpPr/>
          <p:nvPr/>
        </p:nvSpPr>
        <p:spPr>
          <a:xfrm>
            <a:off x="488504" y="4835818"/>
            <a:ext cx="8568951" cy="1329486"/>
          </a:xfrm>
          <a:prstGeom prst="rect">
            <a:avLst/>
          </a:prstGeom>
          <a:noFill/>
          <a:ln w="38100" cap="sq">
            <a:solidFill>
              <a:schemeClr val="bg1">
                <a:lumMod val="75000"/>
              </a:schemeClr>
            </a:solidFill>
            <a:miter lim="800000"/>
            <a:headEnd/>
            <a:tailE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lnSpc>
                <a:spcPts val="2400"/>
              </a:lnSpc>
              <a:buFont typeface="Wingdings" panose="05000000000000000000" pitchFamily="2" charset="2"/>
              <a:buChar char="u"/>
            </a:pPr>
            <a:r>
              <a:rPr lang="en-US" altLang="ko-KR" b="1" dirty="0" smtClean="0">
                <a:solidFill>
                  <a:schemeClr val="tx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Meeting </a:t>
            </a:r>
            <a:r>
              <a:rPr lang="en-US" altLang="ko-KR" b="1" dirty="0">
                <a:solidFill>
                  <a:schemeClr val="tx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of "climate forecast experts" to exchange and discuss seasonal forecast analysis information</a:t>
            </a:r>
          </a:p>
          <a:p>
            <a:pPr>
              <a:lnSpc>
                <a:spcPts val="2400"/>
              </a:lnSpc>
            </a:pPr>
            <a:r>
              <a:rPr lang="en-US" altLang="ko-KR" dirty="0" smtClean="0">
                <a:solidFill>
                  <a:schemeClr val="tx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  - (Target) Climate experts from academia and related organizations</a:t>
            </a:r>
            <a:r>
              <a:rPr lang="ko-KR" altLang="en-US" dirty="0" smtClean="0">
                <a:solidFill>
                  <a:schemeClr val="tx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endParaRPr lang="en-US" altLang="ko-KR" dirty="0" smtClean="0">
              <a:solidFill>
                <a:schemeClr val="tx1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>
              <a:lnSpc>
                <a:spcPts val="2400"/>
              </a:lnSpc>
            </a:pPr>
            <a:r>
              <a:rPr lang="en-US" altLang="ko-KR" dirty="0" smtClean="0">
                <a:solidFill>
                  <a:schemeClr val="tx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  - (Meeting) Spring(February)/ Summer(May)/ Fall(August)/ Winter (November)</a:t>
            </a:r>
            <a:endParaRPr lang="en-US" altLang="ko-KR" dirty="0">
              <a:solidFill>
                <a:schemeClr val="tx1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grpSp>
        <p:nvGrpSpPr>
          <p:cNvPr id="19" name="그룹 18"/>
          <p:cNvGrpSpPr/>
          <p:nvPr/>
        </p:nvGrpSpPr>
        <p:grpSpPr>
          <a:xfrm>
            <a:off x="632520" y="4247416"/>
            <a:ext cx="7200000" cy="503979"/>
            <a:chOff x="349293" y="1314420"/>
            <a:chExt cx="5824451" cy="503979"/>
          </a:xfrm>
        </p:grpSpPr>
        <p:pic>
          <p:nvPicPr>
            <p:cNvPr id="20" name="그림 19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9293" y="1314421"/>
              <a:ext cx="5824451" cy="503978"/>
            </a:xfrm>
            <a:prstGeom prst="rect">
              <a:avLst/>
            </a:prstGeom>
          </p:spPr>
        </p:pic>
        <p:sp>
          <p:nvSpPr>
            <p:cNvPr id="21" name="직사각형 20"/>
            <p:cNvSpPr/>
            <p:nvPr/>
          </p:nvSpPr>
          <p:spPr>
            <a:xfrm>
              <a:off x="590419" y="1314420"/>
              <a:ext cx="5323156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indent="-285750">
                <a:defRPr/>
              </a:pPr>
              <a:r>
                <a:rPr lang="en-US" altLang="ko-KR" b="1" kern="0" dirty="0" smtClean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Calibri Light" panose="020F0302020204030204" pitchFamily="34" charset="0"/>
                  <a:ea typeface="맑은 고딕" panose="020B0503020000020004" pitchFamily="50" charset="-127"/>
                  <a:cs typeface="Calibri Light" panose="020F0302020204030204" pitchFamily="34" charset="0"/>
                </a:rPr>
                <a:t>Technology </a:t>
              </a:r>
              <a:r>
                <a:rPr lang="en-US" altLang="ko-KR" b="1" kern="0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Calibri Light" panose="020F0302020204030204" pitchFamily="34" charset="0"/>
                  <a:ea typeface="맑은 고딕" panose="020B0503020000020004" pitchFamily="50" charset="-127"/>
                  <a:cs typeface="Calibri Light" panose="020F0302020204030204" pitchFamily="34" charset="0"/>
                </a:rPr>
                <a:t>exchange for </a:t>
              </a:r>
              <a:r>
                <a:rPr lang="en-US" altLang="ko-KR" b="1" kern="0" dirty="0" smtClean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Calibri Light" panose="020F0302020204030204" pitchFamily="34" charset="0"/>
                  <a:ea typeface="맑은 고딕" panose="020B0503020000020004" pitchFamily="50" charset="-127"/>
                  <a:cs typeface="Calibri Light" panose="020F0302020204030204" pitchFamily="34" charset="0"/>
                </a:rPr>
                <a:t>3-Month Outlook production</a:t>
              </a:r>
              <a:endParaRPr lang="ko-KR" altLang="en-US" b="1" kern="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bg1"/>
                </a:solidFill>
                <a:latin typeface="Calibri Light" panose="020F0302020204030204" pitchFamily="34" charset="0"/>
                <a:ea typeface="맑은 고딕" panose="020B0503020000020004" pitchFamily="50" charset="-127"/>
                <a:cs typeface="Calibri Light" panose="020F030202020403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713094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2"/>
          <p:cNvSpPr txBox="1">
            <a:spLocks noChangeArrowheads="1"/>
          </p:cNvSpPr>
          <p:nvPr/>
        </p:nvSpPr>
        <p:spPr bwMode="auto">
          <a:xfrm>
            <a:off x="239039" y="3643313"/>
            <a:ext cx="7035772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ko-KR" sz="4000" b="1" dirty="0">
                <a:solidFill>
                  <a:schemeClr val="bg1"/>
                </a:solidFill>
                <a:latin typeface="Calibri" panose="020F0502020204030204" pitchFamily="34" charset="0"/>
                <a:ea typeface="맑은 고딕" pitchFamily="50" charset="-127"/>
                <a:cs typeface="Calibri" panose="020F0502020204030204" pitchFamily="34" charset="0"/>
              </a:rPr>
              <a:t>Climate Forecasting Service Plan</a:t>
            </a:r>
            <a:endParaRPr lang="en-US" altLang="ko-KR" sz="3200" b="1" dirty="0">
              <a:solidFill>
                <a:schemeClr val="bg1"/>
              </a:solidFill>
              <a:latin typeface="Calibri" panose="020F0502020204030204" pitchFamily="34" charset="0"/>
              <a:ea typeface="맑은 고딕" pitchFamily="50" charset="-127"/>
              <a:cs typeface="Calibri" panose="020F0502020204030204" pitchFamily="34" charset="0"/>
            </a:endParaRPr>
          </a:p>
        </p:txBody>
      </p:sp>
      <p:sp>
        <p:nvSpPr>
          <p:cNvPr id="2" name="슬라이드 번호 개체 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3A9382E-9B45-4B77-83BF-403AB1A4938E}" type="slidenum">
              <a:rPr lang="ko-KR" altLang="en-US" smtClean="0"/>
              <a:pPr>
                <a:defRPr/>
              </a:pPr>
              <a:t>18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5938925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그림 1" descr="bbb.bmp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5551" y="0"/>
            <a:ext cx="9925652" cy="7647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제목 1"/>
          <p:cNvSpPr txBox="1">
            <a:spLocks/>
          </p:cNvSpPr>
          <p:nvPr/>
        </p:nvSpPr>
        <p:spPr bwMode="auto">
          <a:xfrm>
            <a:off x="-15552" y="-9525"/>
            <a:ext cx="9217024" cy="7742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marL="88900" algn="just">
              <a:defRPr/>
            </a:pPr>
            <a:r>
              <a:rPr lang="en-US" altLang="ko-KR" sz="3600" b="1" dirty="0">
                <a:solidFill>
                  <a:schemeClr val="bg1"/>
                </a:solidFill>
                <a:latin typeface="Calibri" panose="020F0502020204030204" pitchFamily="34" charset="0"/>
                <a:ea typeface="맑은 고딕"/>
                <a:cs typeface="Calibri" panose="020F0502020204030204" pitchFamily="34" charset="0"/>
              </a:rPr>
              <a:t>Climate Forecasting Service </a:t>
            </a:r>
            <a:r>
              <a:rPr lang="en-US" altLang="ko-KR" sz="3600" b="1" dirty="0" smtClean="0">
                <a:solidFill>
                  <a:schemeClr val="bg1"/>
                </a:solidFill>
                <a:latin typeface="Calibri" panose="020F0502020204030204" pitchFamily="34" charset="0"/>
                <a:ea typeface="맑은 고딕"/>
                <a:cs typeface="Calibri" panose="020F0502020204030204" pitchFamily="34" charset="0"/>
              </a:rPr>
              <a:t>Plan</a:t>
            </a:r>
            <a:endParaRPr kumimoji="0" lang="ko-KR" altLang="en-US" sz="3600" b="1" dirty="0">
              <a:solidFill>
                <a:schemeClr val="bg1"/>
              </a:solidFill>
              <a:latin typeface="Calibri" panose="020F0502020204030204" pitchFamily="34" charset="0"/>
              <a:ea typeface="맑은 고딕" panose="020B0503020000020004" pitchFamily="50" charset="-127"/>
              <a:cs typeface="Calibri" panose="020F0502020204030204" pitchFamily="34" charset="0"/>
            </a:endParaRPr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-15552" y="59405"/>
            <a:ext cx="186206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3" name="Rectangle 4"/>
          <p:cNvSpPr>
            <a:spLocks noChangeArrowheads="1"/>
          </p:cNvSpPr>
          <p:nvPr/>
        </p:nvSpPr>
        <p:spPr bwMode="auto">
          <a:xfrm>
            <a:off x="-15552" y="59405"/>
            <a:ext cx="186206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3541FE6-54A7-4225-B110-F9523EF6E0E1}" type="slidenum">
              <a:rPr lang="ko-KR" altLang="en-US" smtClean="0"/>
              <a:pPr>
                <a:defRPr/>
              </a:pPr>
              <a:t>19</a:t>
            </a:fld>
            <a:endParaRPr lang="ko-KR" altLang="en-US" dirty="0"/>
          </a:p>
        </p:txBody>
      </p:sp>
      <p:sp>
        <p:nvSpPr>
          <p:cNvPr id="10" name="직사각형 9">
            <a:extLst>
              <a:ext uri="{FF2B5EF4-FFF2-40B4-BE49-F238E27FC236}">
                <a16:creationId xmlns:a16="http://schemas.microsoft.com/office/drawing/2014/main" id="{16537705-756B-A864-E28A-C42961B8BA5C}"/>
              </a:ext>
            </a:extLst>
          </p:cNvPr>
          <p:cNvSpPr/>
          <p:nvPr/>
        </p:nvSpPr>
        <p:spPr>
          <a:xfrm>
            <a:off x="339204" y="1039378"/>
            <a:ext cx="9293711" cy="813798"/>
          </a:xfrm>
          <a:prstGeom prst="rect">
            <a:avLst/>
          </a:prstGeom>
          <a:gradFill>
            <a:gsLst>
              <a:gs pos="0">
                <a:srgbClr val="C6E7EC"/>
              </a:gs>
              <a:gs pos="47000">
                <a:schemeClr val="bg1"/>
              </a:gs>
              <a:gs pos="60000">
                <a:schemeClr val="bg1"/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1"/>
          </a:gradFill>
          <a:ln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44000">
                  <a:schemeClr val="bg1"/>
                </a:gs>
                <a:gs pos="75000">
                  <a:schemeClr val="accent1">
                    <a:lumMod val="45000"/>
                    <a:lumOff val="55000"/>
                  </a:schemeClr>
                </a:gs>
                <a:gs pos="100000">
                  <a:srgbClr val="1F94F3"/>
                </a:gs>
              </a:gsLst>
              <a:lin ang="54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b="1" dirty="0" smtClean="0">
                <a:solidFill>
                  <a:schemeClr val="tx1"/>
                </a:solidFill>
                <a:latin typeface="Calibri Light" panose="020F0302020204030204" pitchFamily="34" charset="0"/>
                <a:ea typeface="Pretendard ExtraBold" panose="02000903000000020004" pitchFamily="2" charset="-127"/>
                <a:cs typeface="Calibri Light" panose="020F0302020204030204" pitchFamily="34" charset="0"/>
                <a:sym typeface="Arial"/>
              </a:rPr>
              <a:t>The extend 3-Month Outlook(only temperature) is going to issuing at the end of this year</a:t>
            </a:r>
            <a:endParaRPr lang="en-US" altLang="ko-KR" sz="2000" b="1" dirty="0">
              <a:solidFill>
                <a:schemeClr val="tx1"/>
              </a:solidFill>
              <a:latin typeface="Calibri Light" panose="020F0302020204030204" pitchFamily="34" charset="0"/>
              <a:ea typeface="Pretendard ExtraBold" panose="02000903000000020004" pitchFamily="2" charset="-127"/>
              <a:cs typeface="Calibri Light" panose="020F0302020204030204" pitchFamily="34" charset="0"/>
              <a:sym typeface="Arial"/>
            </a:endParaRPr>
          </a:p>
        </p:txBody>
      </p:sp>
      <p:sp>
        <p:nvSpPr>
          <p:cNvPr id="12" name="직사각형 11"/>
          <p:cNvSpPr/>
          <p:nvPr/>
        </p:nvSpPr>
        <p:spPr>
          <a:xfrm>
            <a:off x="6224186" y="4191178"/>
            <a:ext cx="3353620" cy="605974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600" b="1" dirty="0" smtClean="0">
                <a:solidFill>
                  <a:schemeClr val="tx1"/>
                </a:solidFill>
                <a:latin typeface="Candara Light" panose="020E0502030303020204" pitchFamily="34" charset="0"/>
                <a:cs typeface="Arial" panose="020B0604020202020204" pitchFamily="34" charset="0"/>
              </a:rPr>
              <a:t>4~6 months</a:t>
            </a:r>
            <a:endParaRPr lang="ko-KR" altLang="en-US" sz="1600" b="1" dirty="0">
              <a:solidFill>
                <a:schemeClr val="tx1"/>
              </a:solidFill>
              <a:latin typeface="Candara Light" panose="020E0502030303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직사각형 13"/>
          <p:cNvSpPr/>
          <p:nvPr/>
        </p:nvSpPr>
        <p:spPr>
          <a:xfrm>
            <a:off x="2734826" y="4178855"/>
            <a:ext cx="3319519" cy="501674"/>
          </a:xfrm>
          <a:prstGeom prst="rect">
            <a:avLst/>
          </a:prstGeom>
          <a:noFill/>
          <a:ln w="254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600" b="1" dirty="0" smtClean="0">
                <a:solidFill>
                  <a:schemeClr val="bg1">
                    <a:lumMod val="65000"/>
                  </a:schemeClr>
                </a:solidFill>
                <a:latin typeface="Candara Light" panose="020E0502030303020204" pitchFamily="34" charset="0"/>
                <a:cs typeface="Arial" panose="020B0604020202020204" pitchFamily="34" charset="0"/>
              </a:rPr>
              <a:t>1~3 months</a:t>
            </a:r>
            <a:endParaRPr lang="ko-KR" altLang="en-US" sz="1600" b="1" dirty="0">
              <a:solidFill>
                <a:schemeClr val="bg1">
                  <a:lumMod val="65000"/>
                </a:schemeClr>
              </a:solidFill>
              <a:latin typeface="Candara Light" panose="020E0502030303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직사각형 16"/>
          <p:cNvSpPr/>
          <p:nvPr/>
        </p:nvSpPr>
        <p:spPr>
          <a:xfrm>
            <a:off x="339204" y="4178856"/>
            <a:ext cx="2395621" cy="521520"/>
          </a:xfrm>
          <a:prstGeom prst="rect">
            <a:avLst/>
          </a:prstGeom>
          <a:solidFill>
            <a:schemeClr val="bg1"/>
          </a:solidFill>
          <a:ln w="254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600" b="1" dirty="0" smtClean="0">
                <a:solidFill>
                  <a:schemeClr val="tx1"/>
                </a:solidFill>
                <a:latin typeface="Candara Light" panose="020E0502030303020204" pitchFamily="34" charset="0"/>
                <a:cs typeface="Arial" panose="020B0604020202020204" pitchFamily="34" charset="0"/>
              </a:rPr>
              <a:t>Duration</a:t>
            </a:r>
            <a:endParaRPr lang="ko-KR" altLang="en-US" sz="1600" b="1" dirty="0">
              <a:solidFill>
                <a:schemeClr val="tx1"/>
              </a:solidFill>
              <a:latin typeface="Candara Light" panose="020E0502030303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직사각형 18"/>
          <p:cNvSpPr/>
          <p:nvPr/>
        </p:nvSpPr>
        <p:spPr>
          <a:xfrm>
            <a:off x="339204" y="4724334"/>
            <a:ext cx="2374017" cy="512758"/>
          </a:xfrm>
          <a:prstGeom prst="rect">
            <a:avLst/>
          </a:prstGeom>
          <a:noFill/>
          <a:ln w="254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0"/>
              </a:spcAft>
            </a:pPr>
            <a:r>
              <a:rPr lang="en-US" altLang="ko-KR" sz="1600" b="1" dirty="0">
                <a:solidFill>
                  <a:schemeClr val="tx1"/>
                </a:solidFill>
                <a:latin typeface="Candara Light" panose="020E0502030303020204" pitchFamily="34" charset="0"/>
                <a:cs typeface="Arial" pitchFamily="34" charset="0"/>
              </a:rPr>
              <a:t>Contents</a:t>
            </a:r>
            <a:endParaRPr lang="ko-KR" altLang="ko-KR" sz="1600" b="1" dirty="0">
              <a:solidFill>
                <a:schemeClr val="tx1"/>
              </a:solidFill>
              <a:latin typeface="Candara Light" panose="020E0502030303020204" pitchFamily="34" charset="0"/>
              <a:cs typeface="Arial" pitchFamily="34" charset="0"/>
            </a:endParaRPr>
          </a:p>
        </p:txBody>
      </p:sp>
      <p:sp>
        <p:nvSpPr>
          <p:cNvPr id="20" name="직사각형 19"/>
          <p:cNvSpPr/>
          <p:nvPr/>
        </p:nvSpPr>
        <p:spPr>
          <a:xfrm>
            <a:off x="2734825" y="4698125"/>
            <a:ext cx="3319520" cy="538966"/>
          </a:xfrm>
          <a:prstGeom prst="rect">
            <a:avLst/>
          </a:prstGeom>
          <a:noFill/>
          <a:ln w="254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600" b="1" spc="-30" dirty="0">
                <a:solidFill>
                  <a:schemeClr val="bg1">
                    <a:lumMod val="65000"/>
                  </a:schemeClr>
                </a:solidFill>
                <a:latin typeface="Candara Light" panose="020E0502030303020204" pitchFamily="34" charset="0"/>
                <a:cs typeface="Arial" pitchFamily="34" charset="0"/>
              </a:rPr>
              <a:t>Monthly mean temperature and </a:t>
            </a:r>
            <a:r>
              <a:rPr lang="en-US" altLang="ko-KR" sz="1600" b="1" spc="-30" dirty="0" err="1">
                <a:solidFill>
                  <a:schemeClr val="bg1">
                    <a:lumMod val="65000"/>
                  </a:schemeClr>
                </a:solidFill>
                <a:latin typeface="Candara Light" panose="020E0502030303020204" pitchFamily="34" charset="0"/>
                <a:cs typeface="Arial" pitchFamily="34" charset="0"/>
              </a:rPr>
              <a:t>precipitatio</a:t>
            </a:r>
            <a:endParaRPr lang="ko-KR" altLang="en-US" sz="1600" b="1" dirty="0">
              <a:solidFill>
                <a:schemeClr val="bg1">
                  <a:lumMod val="65000"/>
                </a:schemeClr>
              </a:solidFill>
              <a:latin typeface="Candara Light" panose="020E0502030303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직사각형 21"/>
          <p:cNvSpPr/>
          <p:nvPr/>
        </p:nvSpPr>
        <p:spPr>
          <a:xfrm>
            <a:off x="6177137" y="4723370"/>
            <a:ext cx="3378056" cy="514847"/>
          </a:xfrm>
          <a:prstGeom prst="rect">
            <a:avLst/>
          </a:prstGeom>
          <a:solidFill>
            <a:srgbClr val="95B3D7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600" b="1" spc="-30" dirty="0">
                <a:solidFill>
                  <a:schemeClr val="tx1"/>
                </a:solidFill>
                <a:latin typeface="Candara Light" panose="020E0502030303020204" pitchFamily="34" charset="0"/>
                <a:cs typeface="Arial" pitchFamily="34" charset="0"/>
              </a:rPr>
              <a:t>Monthly mean temperature </a:t>
            </a:r>
            <a:endParaRPr lang="ko-KR" altLang="en-US" sz="1600" b="1" dirty="0">
              <a:solidFill>
                <a:schemeClr val="tx1"/>
              </a:solidFill>
              <a:latin typeface="Candara Light" panose="020E0502030303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직사각형 24"/>
          <p:cNvSpPr/>
          <p:nvPr/>
        </p:nvSpPr>
        <p:spPr>
          <a:xfrm>
            <a:off x="2888150" y="2990238"/>
            <a:ext cx="788670" cy="34544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b="1" dirty="0">
                <a:solidFill>
                  <a:schemeClr val="tx1"/>
                </a:solidFill>
                <a:latin typeface="Candara Light" panose="020E0502030303020204" pitchFamily="34" charset="0"/>
                <a:cs typeface="Arial" panose="020B0604020202020204" pitchFamily="34" charset="0"/>
              </a:rPr>
              <a:t>1 month</a:t>
            </a:r>
            <a:endParaRPr lang="ko-KR" altLang="en-US" sz="1200" b="1" dirty="0">
              <a:solidFill>
                <a:schemeClr val="tx1"/>
              </a:solidFill>
              <a:latin typeface="Candara Light" panose="020E0502030303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직사각형 25"/>
          <p:cNvSpPr/>
          <p:nvPr/>
        </p:nvSpPr>
        <p:spPr>
          <a:xfrm>
            <a:off x="6379882" y="2990238"/>
            <a:ext cx="788670" cy="345449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b="1" dirty="0" smtClean="0">
                <a:solidFill>
                  <a:schemeClr val="tx1"/>
                </a:solidFill>
                <a:latin typeface="Candara Light" panose="020E0502030303020204" pitchFamily="34" charset="0"/>
                <a:cs typeface="Arial" panose="020B0604020202020204" pitchFamily="34" charset="0"/>
              </a:rPr>
              <a:t>4 </a:t>
            </a:r>
            <a:r>
              <a:rPr lang="en-US" altLang="ko-KR" sz="1200" b="1" dirty="0">
                <a:solidFill>
                  <a:schemeClr val="tx1"/>
                </a:solidFill>
                <a:latin typeface="Candara Light" panose="020E0502030303020204" pitchFamily="34" charset="0"/>
                <a:cs typeface="Arial" panose="020B0604020202020204" pitchFamily="34" charset="0"/>
              </a:rPr>
              <a:t>month</a:t>
            </a:r>
            <a:endParaRPr lang="ko-KR" altLang="en-US" sz="1200" b="1" dirty="0">
              <a:solidFill>
                <a:schemeClr val="tx1"/>
              </a:solidFill>
              <a:latin typeface="Candara Light" panose="020E0502030303020204" pitchFamily="34" charset="0"/>
              <a:cs typeface="Arial" panose="020B0604020202020204" pitchFamily="34" charset="0"/>
            </a:endParaRPr>
          </a:p>
        </p:txBody>
      </p:sp>
      <p:cxnSp>
        <p:nvCxnSpPr>
          <p:cNvPr id="30" name="직선 연결선 29"/>
          <p:cNvCxnSpPr/>
          <p:nvPr/>
        </p:nvCxnSpPr>
        <p:spPr>
          <a:xfrm>
            <a:off x="2847367" y="2202290"/>
            <a:ext cx="0" cy="378691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직선 연결선 30"/>
          <p:cNvCxnSpPr/>
          <p:nvPr/>
        </p:nvCxnSpPr>
        <p:spPr>
          <a:xfrm>
            <a:off x="6170368" y="3552954"/>
            <a:ext cx="0" cy="378691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직선 연결선 31"/>
          <p:cNvCxnSpPr/>
          <p:nvPr/>
        </p:nvCxnSpPr>
        <p:spPr>
          <a:xfrm>
            <a:off x="9638622" y="2202290"/>
            <a:ext cx="0" cy="378691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직선 화살표 연결선 32"/>
          <p:cNvCxnSpPr/>
          <p:nvPr/>
        </p:nvCxnSpPr>
        <p:spPr>
          <a:xfrm>
            <a:off x="2902427" y="2424947"/>
            <a:ext cx="3047696" cy="4616"/>
          </a:xfrm>
          <a:prstGeom prst="straightConnector1">
            <a:avLst/>
          </a:prstGeom>
          <a:ln w="38100">
            <a:solidFill>
              <a:schemeClr val="tx1"/>
            </a:solidFill>
            <a:headEnd type="triangle" w="lg" len="lg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직사각형 34"/>
          <p:cNvSpPr/>
          <p:nvPr/>
        </p:nvSpPr>
        <p:spPr>
          <a:xfrm>
            <a:off x="3640848" y="1910266"/>
            <a:ext cx="1354570" cy="50167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b="1" dirty="0">
                <a:solidFill>
                  <a:schemeClr val="tx1"/>
                </a:solidFill>
                <a:latin typeface="Candara Light" panose="020E0502030303020204" pitchFamily="34" charset="0"/>
                <a:cs typeface="Arial" panose="020B0604020202020204" pitchFamily="34" charset="0"/>
              </a:rPr>
              <a:t>Now</a:t>
            </a:r>
            <a:endParaRPr lang="ko-KR" altLang="en-US" b="1" dirty="0">
              <a:solidFill>
                <a:schemeClr val="tx1"/>
              </a:solidFill>
              <a:latin typeface="Candara Light" panose="020E0502030303020204" pitchFamily="34" charset="0"/>
              <a:cs typeface="Arial" panose="020B0604020202020204" pitchFamily="34" charset="0"/>
            </a:endParaRPr>
          </a:p>
        </p:txBody>
      </p:sp>
      <p:sp>
        <p:nvSpPr>
          <p:cNvPr id="36" name="직사각형 35"/>
          <p:cNvSpPr/>
          <p:nvPr/>
        </p:nvSpPr>
        <p:spPr>
          <a:xfrm>
            <a:off x="7187699" y="1910266"/>
            <a:ext cx="1354570" cy="50167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b="1" dirty="0">
                <a:solidFill>
                  <a:schemeClr val="tx1"/>
                </a:solidFill>
                <a:latin typeface="Candara Light" panose="020E0502030303020204" pitchFamily="34" charset="0"/>
                <a:cs typeface="Arial" panose="020B0604020202020204" pitchFamily="34" charset="0"/>
              </a:rPr>
              <a:t>Future</a:t>
            </a:r>
            <a:endParaRPr lang="ko-KR" altLang="en-US" b="1" dirty="0">
              <a:solidFill>
                <a:schemeClr val="tx1"/>
              </a:solidFill>
              <a:latin typeface="Candara Light" panose="020E0502030303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6147545" y="1910266"/>
            <a:ext cx="3491077" cy="3326825"/>
          </a:xfrm>
          <a:prstGeom prst="rect">
            <a:avLst/>
          </a:prstGeom>
          <a:noFill/>
          <a:ln>
            <a:solidFill>
              <a:srgbClr val="C0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Candara Light" panose="020E0502030303020204" pitchFamily="34" charset="0"/>
            </a:endParaRPr>
          </a:p>
        </p:txBody>
      </p:sp>
      <p:cxnSp>
        <p:nvCxnSpPr>
          <p:cNvPr id="37" name="직선 연결선 36"/>
          <p:cNvCxnSpPr/>
          <p:nvPr/>
        </p:nvCxnSpPr>
        <p:spPr>
          <a:xfrm>
            <a:off x="616673" y="3577807"/>
            <a:ext cx="9376887" cy="0"/>
          </a:xfrm>
          <a:prstGeom prst="line">
            <a:avLst/>
          </a:prstGeom>
          <a:ln w="889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직선 연결선 42"/>
          <p:cNvCxnSpPr/>
          <p:nvPr/>
        </p:nvCxnSpPr>
        <p:spPr>
          <a:xfrm flipV="1">
            <a:off x="2734403" y="3350062"/>
            <a:ext cx="0" cy="216879"/>
          </a:xfrm>
          <a:prstGeom prst="line">
            <a:avLst/>
          </a:prstGeom>
          <a:ln w="111125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직선 연결선 46"/>
          <p:cNvCxnSpPr/>
          <p:nvPr/>
        </p:nvCxnSpPr>
        <p:spPr>
          <a:xfrm flipV="1">
            <a:off x="3885926" y="3350062"/>
            <a:ext cx="0" cy="216879"/>
          </a:xfrm>
          <a:prstGeom prst="line">
            <a:avLst/>
          </a:prstGeom>
          <a:ln w="111125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직사각형 54"/>
          <p:cNvSpPr/>
          <p:nvPr/>
        </p:nvSpPr>
        <p:spPr>
          <a:xfrm>
            <a:off x="4044752" y="2990238"/>
            <a:ext cx="788670" cy="34544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b="1" dirty="0" smtClean="0">
                <a:solidFill>
                  <a:schemeClr val="tx1"/>
                </a:solidFill>
                <a:latin typeface="Candara Light" panose="020E0502030303020204" pitchFamily="34" charset="0"/>
                <a:cs typeface="Arial" panose="020B0604020202020204" pitchFamily="34" charset="0"/>
              </a:rPr>
              <a:t>2 </a:t>
            </a:r>
            <a:r>
              <a:rPr lang="en-US" altLang="ko-KR" sz="1200" b="1" dirty="0">
                <a:solidFill>
                  <a:schemeClr val="tx1"/>
                </a:solidFill>
                <a:latin typeface="Candara Light" panose="020E0502030303020204" pitchFamily="34" charset="0"/>
                <a:cs typeface="Arial" panose="020B0604020202020204" pitchFamily="34" charset="0"/>
              </a:rPr>
              <a:t>month</a:t>
            </a:r>
            <a:endParaRPr lang="ko-KR" altLang="en-US" sz="1200" b="1" dirty="0">
              <a:solidFill>
                <a:schemeClr val="tx1"/>
              </a:solidFill>
              <a:latin typeface="Candara Light" panose="020E0502030303020204" pitchFamily="34" charset="0"/>
              <a:cs typeface="Arial" panose="020B0604020202020204" pitchFamily="34" charset="0"/>
            </a:endParaRPr>
          </a:p>
        </p:txBody>
      </p:sp>
      <p:sp>
        <p:nvSpPr>
          <p:cNvPr id="56" name="직사각형 55"/>
          <p:cNvSpPr/>
          <p:nvPr/>
        </p:nvSpPr>
        <p:spPr>
          <a:xfrm>
            <a:off x="5244450" y="2990238"/>
            <a:ext cx="788670" cy="34544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b="1" dirty="0" smtClean="0">
                <a:solidFill>
                  <a:schemeClr val="tx1"/>
                </a:solidFill>
                <a:latin typeface="Candara Light" panose="020E0502030303020204" pitchFamily="34" charset="0"/>
                <a:cs typeface="Arial" panose="020B0604020202020204" pitchFamily="34" charset="0"/>
              </a:rPr>
              <a:t>3 </a:t>
            </a:r>
            <a:r>
              <a:rPr lang="en-US" altLang="ko-KR" sz="1200" b="1" dirty="0">
                <a:solidFill>
                  <a:schemeClr val="tx1"/>
                </a:solidFill>
                <a:latin typeface="Candara Light" panose="020E0502030303020204" pitchFamily="34" charset="0"/>
                <a:cs typeface="Arial" panose="020B0604020202020204" pitchFamily="34" charset="0"/>
              </a:rPr>
              <a:t>month</a:t>
            </a:r>
            <a:endParaRPr lang="ko-KR" altLang="en-US" sz="1200" b="1" dirty="0">
              <a:solidFill>
                <a:schemeClr val="tx1"/>
              </a:solidFill>
              <a:latin typeface="Candara Light" panose="020E0502030303020204" pitchFamily="34" charset="0"/>
              <a:cs typeface="Arial" panose="020B0604020202020204" pitchFamily="34" charset="0"/>
            </a:endParaRPr>
          </a:p>
        </p:txBody>
      </p:sp>
      <p:sp>
        <p:nvSpPr>
          <p:cNvPr id="57" name="직사각형 56"/>
          <p:cNvSpPr/>
          <p:nvPr/>
        </p:nvSpPr>
        <p:spPr>
          <a:xfrm>
            <a:off x="7532010" y="2990238"/>
            <a:ext cx="788670" cy="345449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b="1" dirty="0" smtClean="0">
                <a:solidFill>
                  <a:schemeClr val="tx1"/>
                </a:solidFill>
                <a:latin typeface="Candara Light" panose="020E0502030303020204" pitchFamily="34" charset="0"/>
                <a:cs typeface="Arial" panose="020B0604020202020204" pitchFamily="34" charset="0"/>
              </a:rPr>
              <a:t>5 </a:t>
            </a:r>
            <a:r>
              <a:rPr lang="en-US" altLang="ko-KR" sz="1200" b="1" dirty="0">
                <a:solidFill>
                  <a:schemeClr val="tx1"/>
                </a:solidFill>
                <a:latin typeface="Candara Light" panose="020E0502030303020204" pitchFamily="34" charset="0"/>
                <a:cs typeface="Arial" panose="020B0604020202020204" pitchFamily="34" charset="0"/>
              </a:rPr>
              <a:t>month</a:t>
            </a:r>
            <a:endParaRPr lang="ko-KR" altLang="en-US" sz="1200" b="1" dirty="0">
              <a:solidFill>
                <a:schemeClr val="tx1"/>
              </a:solidFill>
              <a:latin typeface="Candara Light" panose="020E0502030303020204" pitchFamily="34" charset="0"/>
              <a:cs typeface="Arial" panose="020B0604020202020204" pitchFamily="34" charset="0"/>
            </a:endParaRPr>
          </a:p>
        </p:txBody>
      </p:sp>
      <p:sp>
        <p:nvSpPr>
          <p:cNvPr id="58" name="직사각형 57"/>
          <p:cNvSpPr/>
          <p:nvPr/>
        </p:nvSpPr>
        <p:spPr>
          <a:xfrm>
            <a:off x="8673895" y="2977642"/>
            <a:ext cx="788670" cy="345449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b="1" dirty="0" smtClean="0">
                <a:solidFill>
                  <a:schemeClr val="tx1"/>
                </a:solidFill>
                <a:latin typeface="Candara Light" panose="020E0502030303020204" pitchFamily="34" charset="0"/>
                <a:cs typeface="Arial" panose="020B0604020202020204" pitchFamily="34" charset="0"/>
              </a:rPr>
              <a:t>6 </a:t>
            </a:r>
            <a:r>
              <a:rPr lang="en-US" altLang="ko-KR" sz="1200" b="1" dirty="0">
                <a:solidFill>
                  <a:schemeClr val="tx1"/>
                </a:solidFill>
                <a:latin typeface="Candara Light" panose="020E0502030303020204" pitchFamily="34" charset="0"/>
                <a:cs typeface="Arial" panose="020B0604020202020204" pitchFamily="34" charset="0"/>
              </a:rPr>
              <a:t>month</a:t>
            </a:r>
            <a:endParaRPr lang="ko-KR" altLang="en-US" sz="1200" b="1" dirty="0">
              <a:solidFill>
                <a:schemeClr val="tx1"/>
              </a:solidFill>
              <a:latin typeface="Candara Light" panose="020E0502030303020204" pitchFamily="34" charset="0"/>
              <a:cs typeface="Arial" panose="020B0604020202020204" pitchFamily="34" charset="0"/>
            </a:endParaRPr>
          </a:p>
        </p:txBody>
      </p:sp>
      <p:cxnSp>
        <p:nvCxnSpPr>
          <p:cNvPr id="61" name="직선 연결선 60"/>
          <p:cNvCxnSpPr/>
          <p:nvPr/>
        </p:nvCxnSpPr>
        <p:spPr>
          <a:xfrm flipV="1">
            <a:off x="3872880" y="3350062"/>
            <a:ext cx="0" cy="216879"/>
          </a:xfrm>
          <a:prstGeom prst="line">
            <a:avLst/>
          </a:prstGeom>
          <a:ln w="111125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직선 연결선 61"/>
          <p:cNvCxnSpPr/>
          <p:nvPr/>
        </p:nvCxnSpPr>
        <p:spPr>
          <a:xfrm flipV="1">
            <a:off x="5024403" y="3350062"/>
            <a:ext cx="0" cy="216879"/>
          </a:xfrm>
          <a:prstGeom prst="line">
            <a:avLst/>
          </a:prstGeom>
          <a:ln w="111125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직선 연결선 62"/>
          <p:cNvCxnSpPr/>
          <p:nvPr/>
        </p:nvCxnSpPr>
        <p:spPr>
          <a:xfrm flipV="1">
            <a:off x="5025008" y="3336075"/>
            <a:ext cx="0" cy="216879"/>
          </a:xfrm>
          <a:prstGeom prst="line">
            <a:avLst/>
          </a:prstGeom>
          <a:ln w="111125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직선 연결선 63"/>
          <p:cNvCxnSpPr/>
          <p:nvPr/>
        </p:nvCxnSpPr>
        <p:spPr>
          <a:xfrm flipV="1">
            <a:off x="6176531" y="3336075"/>
            <a:ext cx="0" cy="216879"/>
          </a:xfrm>
          <a:prstGeom prst="line">
            <a:avLst/>
          </a:prstGeom>
          <a:ln w="111125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직선 연결선 64"/>
          <p:cNvCxnSpPr/>
          <p:nvPr/>
        </p:nvCxnSpPr>
        <p:spPr>
          <a:xfrm flipV="1">
            <a:off x="6177136" y="3336075"/>
            <a:ext cx="0" cy="216879"/>
          </a:xfrm>
          <a:prstGeom prst="line">
            <a:avLst/>
          </a:prstGeom>
          <a:ln w="111125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직선 연결선 65"/>
          <p:cNvCxnSpPr/>
          <p:nvPr/>
        </p:nvCxnSpPr>
        <p:spPr>
          <a:xfrm flipV="1">
            <a:off x="7328659" y="3336075"/>
            <a:ext cx="0" cy="216879"/>
          </a:xfrm>
          <a:prstGeom prst="line">
            <a:avLst/>
          </a:prstGeom>
          <a:ln w="111125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직선 연결선 66"/>
          <p:cNvCxnSpPr/>
          <p:nvPr/>
        </p:nvCxnSpPr>
        <p:spPr>
          <a:xfrm flipV="1">
            <a:off x="7329264" y="3336075"/>
            <a:ext cx="0" cy="216879"/>
          </a:xfrm>
          <a:prstGeom prst="line">
            <a:avLst/>
          </a:prstGeom>
          <a:ln w="111125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직선 연결선 67"/>
          <p:cNvCxnSpPr/>
          <p:nvPr/>
        </p:nvCxnSpPr>
        <p:spPr>
          <a:xfrm flipV="1">
            <a:off x="8480787" y="3336075"/>
            <a:ext cx="0" cy="216879"/>
          </a:xfrm>
          <a:prstGeom prst="line">
            <a:avLst/>
          </a:prstGeom>
          <a:ln w="111125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직선 연결선 68"/>
          <p:cNvCxnSpPr/>
          <p:nvPr/>
        </p:nvCxnSpPr>
        <p:spPr>
          <a:xfrm flipV="1">
            <a:off x="8480787" y="3336075"/>
            <a:ext cx="0" cy="216879"/>
          </a:xfrm>
          <a:prstGeom prst="line">
            <a:avLst/>
          </a:prstGeom>
          <a:ln w="111125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직선 연결선 69"/>
          <p:cNvCxnSpPr/>
          <p:nvPr/>
        </p:nvCxnSpPr>
        <p:spPr>
          <a:xfrm flipV="1">
            <a:off x="8481392" y="3336075"/>
            <a:ext cx="0" cy="216879"/>
          </a:xfrm>
          <a:prstGeom prst="line">
            <a:avLst/>
          </a:prstGeom>
          <a:ln w="111125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직선 연결선 70"/>
          <p:cNvCxnSpPr/>
          <p:nvPr/>
        </p:nvCxnSpPr>
        <p:spPr>
          <a:xfrm flipV="1">
            <a:off x="9632915" y="3336075"/>
            <a:ext cx="0" cy="216879"/>
          </a:xfrm>
          <a:prstGeom prst="line">
            <a:avLst/>
          </a:prstGeom>
          <a:ln w="111125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직선 화살표 연결선 72"/>
          <p:cNvCxnSpPr/>
          <p:nvPr/>
        </p:nvCxnSpPr>
        <p:spPr>
          <a:xfrm>
            <a:off x="6110230" y="2424947"/>
            <a:ext cx="3444962" cy="6335"/>
          </a:xfrm>
          <a:prstGeom prst="straightConnector1">
            <a:avLst/>
          </a:prstGeom>
          <a:ln w="38100">
            <a:solidFill>
              <a:schemeClr val="tx1"/>
            </a:solidFill>
            <a:headEnd type="triangle" w="lg" len="lg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99" name="직사각형 4098"/>
          <p:cNvSpPr/>
          <p:nvPr/>
        </p:nvSpPr>
        <p:spPr>
          <a:xfrm>
            <a:off x="6249144" y="3789040"/>
            <a:ext cx="3328661" cy="338554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en-US" altLang="ko-KR" sz="1600" b="1" dirty="0">
                <a:latin typeface="Candara Light" panose="020E0502030303020204" pitchFamily="34" charset="0"/>
                <a:ea typeface="Pretendard ExtraBold" panose="02000903000000020004" pitchFamily="2" charset="-127"/>
                <a:cs typeface="Calibri" panose="020F0502020204030204" pitchFamily="34" charset="0"/>
                <a:sym typeface="Arial"/>
              </a:rPr>
              <a:t>6-Monthly </a:t>
            </a:r>
            <a:r>
              <a:rPr lang="en-US" altLang="ko-KR" sz="1600" b="1" dirty="0" smtClean="0">
                <a:latin typeface="Candara Light" panose="020E0502030303020204" pitchFamily="34" charset="0"/>
                <a:ea typeface="Pretendard ExtraBold" panose="02000903000000020004" pitchFamily="2" charset="-127"/>
                <a:cs typeface="Calibri" panose="020F0502020204030204" pitchFamily="34" charset="0"/>
                <a:sym typeface="Arial"/>
              </a:rPr>
              <a:t>Outlook</a:t>
            </a:r>
            <a:endParaRPr lang="ko-KR" altLang="en-US" sz="1600" dirty="0">
              <a:latin typeface="Candara Light" panose="020E0502030303020204" pitchFamily="34" charset="0"/>
            </a:endParaRPr>
          </a:p>
        </p:txBody>
      </p:sp>
      <p:sp>
        <p:nvSpPr>
          <p:cNvPr id="79" name="직사각형 78"/>
          <p:cNvSpPr/>
          <p:nvPr/>
        </p:nvSpPr>
        <p:spPr>
          <a:xfrm>
            <a:off x="2734826" y="3810526"/>
            <a:ext cx="3319520" cy="338554"/>
          </a:xfrm>
          <a:prstGeom prst="rect">
            <a:avLst/>
          </a:prstGeom>
          <a:ln w="25400">
            <a:solidFill>
              <a:schemeClr val="bg1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n-US" altLang="ko-KR" sz="1600" b="1" dirty="0" smtClean="0">
                <a:solidFill>
                  <a:schemeClr val="bg1">
                    <a:lumMod val="65000"/>
                  </a:schemeClr>
                </a:solidFill>
                <a:latin typeface="Candara Light" panose="020E0502030303020204" pitchFamily="34" charset="0"/>
                <a:ea typeface="+mn-ea"/>
                <a:cs typeface="Calibri" panose="020F0502020204030204" pitchFamily="34" charset="0"/>
                <a:sym typeface="Arial"/>
              </a:rPr>
              <a:t>3-Monthly Outlook</a:t>
            </a:r>
            <a:endParaRPr lang="ko-KR" altLang="en-US" sz="1600" dirty="0">
              <a:solidFill>
                <a:schemeClr val="bg1">
                  <a:lumMod val="65000"/>
                </a:schemeClr>
              </a:solidFill>
              <a:latin typeface="Candara Light" panose="020E0502030303020204" pitchFamily="34" charset="0"/>
              <a:ea typeface="+mn-ea"/>
            </a:endParaRPr>
          </a:p>
        </p:txBody>
      </p:sp>
      <p:sp>
        <p:nvSpPr>
          <p:cNvPr id="80" name="직사각형 79"/>
          <p:cNvSpPr/>
          <p:nvPr/>
        </p:nvSpPr>
        <p:spPr>
          <a:xfrm>
            <a:off x="344488" y="3810526"/>
            <a:ext cx="2395621" cy="338554"/>
          </a:xfrm>
          <a:prstGeom prst="rect">
            <a:avLst/>
          </a:prstGeom>
          <a:ln w="25400">
            <a:solidFill>
              <a:schemeClr val="bg1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n-US" altLang="ko-KR" sz="1600" b="1" dirty="0" smtClean="0">
                <a:latin typeface="Candara Light" panose="020E0502030303020204" pitchFamily="34" charset="0"/>
                <a:ea typeface="+mn-ea"/>
                <a:cs typeface="Calibri" panose="020F0502020204030204" pitchFamily="34" charset="0"/>
                <a:sym typeface="Arial"/>
              </a:rPr>
              <a:t>Product</a:t>
            </a:r>
            <a:endParaRPr lang="ko-KR" altLang="en-US" sz="1600" b="1" dirty="0">
              <a:latin typeface="Candara Light" panose="020E0502030303020204" pitchFamily="34" charset="0"/>
              <a:ea typeface="+mn-ea"/>
            </a:endParaRPr>
          </a:p>
        </p:txBody>
      </p:sp>
      <p:sp>
        <p:nvSpPr>
          <p:cNvPr id="4100" name="직사각형 4099"/>
          <p:cNvSpPr/>
          <p:nvPr/>
        </p:nvSpPr>
        <p:spPr>
          <a:xfrm>
            <a:off x="2713221" y="5373216"/>
            <a:ext cx="6919694" cy="338554"/>
          </a:xfrm>
          <a:prstGeom prst="rect">
            <a:avLst/>
          </a:prstGeom>
          <a:ln w="25400">
            <a:solidFill>
              <a:schemeClr val="bg1">
                <a:lumMod val="65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n-US" altLang="ko-KR" sz="1600" b="1" dirty="0" smtClean="0">
                <a:latin typeface="Candara Light" panose="020E0502030303020204" pitchFamily="34" charset="0"/>
                <a:cs typeface="Arial" pitchFamily="34" charset="0"/>
              </a:rPr>
              <a:t>Every </a:t>
            </a:r>
            <a:r>
              <a:rPr lang="en-US" altLang="ko-KR" sz="1600" b="1" dirty="0">
                <a:latin typeface="Candara Light" panose="020E0502030303020204" pitchFamily="34" charset="0"/>
                <a:cs typeface="Arial" pitchFamily="34" charset="0"/>
              </a:rPr>
              <a:t>23rd of month</a:t>
            </a:r>
            <a:endParaRPr lang="ko-KR" altLang="en-US" sz="1600" dirty="0">
              <a:latin typeface="Candara Light" panose="020E0502030303020204" pitchFamily="34" charset="0"/>
            </a:endParaRPr>
          </a:p>
        </p:txBody>
      </p:sp>
      <p:sp>
        <p:nvSpPr>
          <p:cNvPr id="83" name="직사각형 82"/>
          <p:cNvSpPr/>
          <p:nvPr/>
        </p:nvSpPr>
        <p:spPr>
          <a:xfrm>
            <a:off x="339204" y="5373216"/>
            <a:ext cx="2374017" cy="338554"/>
          </a:xfrm>
          <a:prstGeom prst="rect">
            <a:avLst/>
          </a:prstGeom>
          <a:ln w="25400">
            <a:solidFill>
              <a:schemeClr val="bg1">
                <a:lumMod val="65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n-US" altLang="ko-KR" sz="1600" b="1" dirty="0">
                <a:latin typeface="Candara Light" panose="020E0502030303020204" pitchFamily="34" charset="0"/>
                <a:cs typeface="Arial" pitchFamily="34" charset="0"/>
              </a:rPr>
              <a:t>Date of </a:t>
            </a:r>
            <a:r>
              <a:rPr lang="en-US" altLang="ko-KR" sz="1600" b="1" dirty="0" smtClean="0">
                <a:latin typeface="Candara Light" panose="020E0502030303020204" pitchFamily="34" charset="0"/>
                <a:cs typeface="Arial" pitchFamily="34" charset="0"/>
              </a:rPr>
              <a:t>issue</a:t>
            </a:r>
            <a:endParaRPr lang="ko-KR" altLang="en-US" sz="1600" dirty="0">
              <a:latin typeface="Candara Light" panose="020E0502030303020204" pitchFamily="34" charset="0"/>
            </a:endParaRPr>
          </a:p>
        </p:txBody>
      </p:sp>
      <p:sp>
        <p:nvSpPr>
          <p:cNvPr id="4101" name="오른쪽 화살표 4100"/>
          <p:cNvSpPr/>
          <p:nvPr/>
        </p:nvSpPr>
        <p:spPr>
          <a:xfrm>
            <a:off x="5651750" y="1954421"/>
            <a:ext cx="898391" cy="39855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Candara Light" panose="020E05020303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802372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그림 1" descr="bbb.bmp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5551" y="0"/>
            <a:ext cx="9925652" cy="7647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제목 1"/>
          <p:cNvSpPr txBox="1">
            <a:spLocks/>
          </p:cNvSpPr>
          <p:nvPr/>
        </p:nvSpPr>
        <p:spPr bwMode="auto">
          <a:xfrm>
            <a:off x="-15552" y="-9525"/>
            <a:ext cx="9217024" cy="7742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marL="88900" algn="just">
              <a:defRPr/>
            </a:pPr>
            <a:r>
              <a:rPr kumimoji="0" lang="en-US" altLang="ko-KR" sz="3600" b="1" dirty="0">
                <a:solidFill>
                  <a:schemeClr val="bg1"/>
                </a:solidFill>
                <a:latin typeface="+mj-ea"/>
                <a:ea typeface="+mj-ea"/>
                <a:cs typeface="Arial" pitchFamily="34" charset="0"/>
              </a:rPr>
              <a:t>Contents</a:t>
            </a:r>
            <a:endParaRPr kumimoji="0" lang="ko-KR" altLang="en-US" sz="3600" b="1" dirty="0">
              <a:solidFill>
                <a:schemeClr val="bg1"/>
              </a:solidFill>
              <a:latin typeface="+mj-ea"/>
              <a:ea typeface="+mj-ea"/>
              <a:cs typeface="Arial" pitchFamily="34" charset="0"/>
            </a:endParaRPr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-15552" y="59405"/>
            <a:ext cx="186206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3" name="Rectangle 4"/>
          <p:cNvSpPr>
            <a:spLocks noChangeArrowheads="1"/>
          </p:cNvSpPr>
          <p:nvPr/>
        </p:nvSpPr>
        <p:spPr bwMode="auto">
          <a:xfrm>
            <a:off x="-15552" y="59405"/>
            <a:ext cx="186206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3541FE6-54A7-4225-B110-F9523EF6E0E1}" type="slidenum">
              <a:rPr lang="ko-KR" altLang="en-US" smtClean="0"/>
              <a:pPr>
                <a:defRPr/>
              </a:pPr>
              <a:t>2</a:t>
            </a:fld>
            <a:endParaRPr lang="ko-KR" altLang="en-US" dirty="0"/>
          </a:p>
        </p:txBody>
      </p:sp>
      <p:sp>
        <p:nvSpPr>
          <p:cNvPr id="8" name="직사각형 7"/>
          <p:cNvSpPr/>
          <p:nvPr/>
        </p:nvSpPr>
        <p:spPr>
          <a:xfrm>
            <a:off x="272479" y="1268760"/>
            <a:ext cx="9637622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endParaRPr lang="en-US" altLang="ko-KR" sz="3200" dirty="0">
              <a:latin typeface="Calibri" panose="020F0502020204030204" pitchFamily="34" charset="0"/>
              <a:ea typeface="맑은 고딕" pitchFamily="50" charset="-127"/>
              <a:cs typeface="Calibri" panose="020F0502020204030204" pitchFamily="34" charset="0"/>
            </a:endParaRP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en-US" altLang="ko-KR" sz="3200" b="1" dirty="0">
                <a:latin typeface="Calibri" panose="020F0502020204030204" pitchFamily="34" charset="0"/>
                <a:ea typeface="맑은 고딕" pitchFamily="50" charset="-127"/>
                <a:cs typeface="Calibri" panose="020F0502020204030204" pitchFamily="34" charset="0"/>
              </a:rPr>
              <a:t> Overview of KMA’s Long-Range Forecast 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en-US" altLang="ko-KR" sz="3200" b="1" dirty="0" smtClean="0">
                <a:latin typeface="Calibri" panose="020F0502020204030204" pitchFamily="34" charset="0"/>
                <a:ea typeface="맑은 고딕" pitchFamily="50" charset="-127"/>
                <a:cs typeface="Calibri" panose="020F0502020204030204" pitchFamily="34" charset="0"/>
              </a:rPr>
              <a:t> Climate </a:t>
            </a:r>
            <a:r>
              <a:rPr lang="en-US" altLang="ko-KR" sz="3200" b="1" dirty="0">
                <a:latin typeface="Calibri" panose="020F0502020204030204" pitchFamily="34" charset="0"/>
                <a:ea typeface="맑은 고딕" pitchFamily="50" charset="-127"/>
                <a:cs typeface="Calibri" panose="020F0502020204030204" pitchFamily="34" charset="0"/>
              </a:rPr>
              <a:t>Forecasting Service </a:t>
            </a:r>
            <a:r>
              <a:rPr lang="en-US" altLang="ko-KR" sz="3200" b="1" dirty="0" smtClean="0">
                <a:latin typeface="Calibri" panose="020F0502020204030204" pitchFamily="34" charset="0"/>
                <a:ea typeface="맑은 고딕" pitchFamily="50" charset="-127"/>
                <a:cs typeface="Calibri" panose="020F0502020204030204" pitchFamily="34" charset="0"/>
              </a:rPr>
              <a:t>Plans</a:t>
            </a:r>
            <a:endParaRPr lang="en-US" altLang="ko-KR" sz="3200" b="1" dirty="0">
              <a:latin typeface="Calibri" panose="020F0502020204030204" pitchFamily="34" charset="0"/>
              <a:ea typeface="맑은 고딕" pitchFamily="50" charset="-127"/>
              <a:cs typeface="Calibri" panose="020F0502020204030204" pitchFamily="34" charset="0"/>
            </a:endParaRP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endParaRPr lang="en-US" altLang="ko-KR" sz="3200" dirty="0">
              <a:latin typeface="Calibri" panose="020F0502020204030204" pitchFamily="34" charset="0"/>
              <a:ea typeface="맑은 고딕" pitchFamily="50" charset="-127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4704612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모서리가 둥근 직사각형 60"/>
          <p:cNvSpPr/>
          <p:nvPr/>
        </p:nvSpPr>
        <p:spPr>
          <a:xfrm>
            <a:off x="3882408" y="3166667"/>
            <a:ext cx="3302530" cy="729570"/>
          </a:xfrm>
          <a:prstGeom prst="roundRect">
            <a:avLst/>
          </a:prstGeom>
          <a:noFill/>
          <a:ln>
            <a:solidFill>
              <a:srgbClr val="005ACD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marL="22362">
              <a:defRPr/>
            </a:pPr>
            <a:r>
              <a:rPr lang="en-US" altLang="ko-KR" sz="1050" dirty="0">
                <a:solidFill>
                  <a:schemeClr val="tx1"/>
                </a:solidFill>
                <a:latin typeface="Calibri" panose="020F0502020204030204" pitchFamily="34" charset="0"/>
                <a:ea typeface="Pretendard Medium" panose="02000603000000020004" pitchFamily="2" charset="-127"/>
                <a:cs typeface="Calibri" panose="020F0502020204030204" pitchFamily="34" charset="0"/>
              </a:rPr>
              <a:t>1 Year Climate Model + Atmospheric Chemistry</a:t>
            </a:r>
          </a:p>
          <a:p>
            <a:pPr marL="22362">
              <a:defRPr/>
            </a:pPr>
            <a:r>
              <a:rPr lang="en-US" altLang="ko-KR" sz="1050" dirty="0">
                <a:solidFill>
                  <a:schemeClr val="tx1"/>
                </a:solidFill>
                <a:latin typeface="Calibri" panose="020F0502020204030204" pitchFamily="34" charset="0"/>
                <a:ea typeface="Pretendard Medium" panose="02000603000000020004" pitchFamily="2" charset="-127"/>
                <a:cs typeface="Calibri" panose="020F0502020204030204" pitchFamily="34" charset="0"/>
              </a:rPr>
              <a:t>+ Aerosol + Water-Energy-Carbohydrate Circulation + Marine Biochemical Bonding Model</a:t>
            </a:r>
            <a:endParaRPr lang="ko-KR" altLang="en-US" sz="1050" dirty="0">
              <a:solidFill>
                <a:schemeClr val="tx1"/>
              </a:solidFill>
              <a:latin typeface="Calibri" panose="020F0502020204030204" pitchFamily="34" charset="0"/>
              <a:ea typeface="Pretendard Medium" panose="02000603000000020004" pitchFamily="2" charset="-127"/>
              <a:cs typeface="Calibri" panose="020F0502020204030204" pitchFamily="34" charset="0"/>
            </a:endParaRPr>
          </a:p>
        </p:txBody>
      </p:sp>
      <p:sp>
        <p:nvSpPr>
          <p:cNvPr id="66" name="모서리가 둥근 직사각형 65"/>
          <p:cNvSpPr/>
          <p:nvPr/>
        </p:nvSpPr>
        <p:spPr>
          <a:xfrm>
            <a:off x="7257256" y="3184829"/>
            <a:ext cx="2503090" cy="700028"/>
          </a:xfrm>
          <a:prstGeom prst="roundRect">
            <a:avLst/>
          </a:prstGeom>
          <a:noFill/>
          <a:ln>
            <a:solidFill>
              <a:srgbClr val="111312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2362">
              <a:defRPr/>
            </a:pPr>
            <a:r>
              <a:rPr lang="en-US" altLang="ko-KR" sz="1050" dirty="0">
                <a:solidFill>
                  <a:schemeClr val="tx1"/>
                </a:solidFill>
                <a:latin typeface="Calibri" panose="020F0502020204030204" pitchFamily="34" charset="0"/>
                <a:ea typeface="Pretendard Medium" panose="02000603000000020004" pitchFamily="2" charset="-127"/>
                <a:cs typeface="Calibri" panose="020F0502020204030204" pitchFamily="34" charset="0"/>
              </a:rPr>
              <a:t>Pre-processing + [1 year climate prediction model or 10 year climate prediction model</a:t>
            </a:r>
            <a:r>
              <a:rPr lang="en-US" altLang="ko-KR" sz="1050" dirty="0" smtClean="0">
                <a:solidFill>
                  <a:schemeClr val="tx1"/>
                </a:solidFill>
                <a:latin typeface="Calibri" panose="020F0502020204030204" pitchFamily="34" charset="0"/>
                <a:ea typeface="Pretendard Medium" panose="02000603000000020004" pitchFamily="2" charset="-127"/>
                <a:cs typeface="Calibri" panose="020F0502020204030204" pitchFamily="34" charset="0"/>
              </a:rPr>
              <a:t>]+post-processing</a:t>
            </a:r>
            <a:endParaRPr lang="ko-KR" altLang="en-US" sz="1050" dirty="0">
              <a:solidFill>
                <a:schemeClr val="tx1"/>
              </a:solidFill>
              <a:latin typeface="Calibri" panose="020F0502020204030204" pitchFamily="34" charset="0"/>
              <a:ea typeface="Pretendard Medium" panose="02000603000000020004" pitchFamily="2" charset="-127"/>
              <a:cs typeface="Calibri" panose="020F0502020204030204" pitchFamily="34" charset="0"/>
            </a:endParaRPr>
          </a:p>
        </p:txBody>
      </p:sp>
      <p:pic>
        <p:nvPicPr>
          <p:cNvPr id="4098" name="그림 1" descr="bbb.bmp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5551" y="0"/>
            <a:ext cx="9925652" cy="7647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제목 1"/>
          <p:cNvSpPr txBox="1">
            <a:spLocks/>
          </p:cNvSpPr>
          <p:nvPr/>
        </p:nvSpPr>
        <p:spPr bwMode="auto">
          <a:xfrm>
            <a:off x="-15553" y="-9525"/>
            <a:ext cx="9921553" cy="7742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marL="88900" algn="just">
              <a:defRPr/>
            </a:pPr>
            <a:r>
              <a:rPr lang="en-US" altLang="ko-KR" sz="3400" b="1" spc="-150" dirty="0" smtClean="0">
                <a:solidFill>
                  <a:schemeClr val="bg1"/>
                </a:solidFill>
                <a:latin typeface="Calibri" panose="020F0502020204030204" pitchFamily="34" charset="0"/>
                <a:ea typeface="맑은 고딕"/>
                <a:cs typeface="Calibri" panose="020F0502020204030204" pitchFamily="34" charset="0"/>
              </a:rPr>
              <a:t>Development plan of new climate prediction system </a:t>
            </a:r>
            <a:r>
              <a:rPr lang="en-US" altLang="ko-KR" sz="2000" b="1" spc="-150" smtClean="0">
                <a:solidFill>
                  <a:schemeClr val="bg1"/>
                </a:solidFill>
                <a:latin typeface="Calibri" panose="020F0502020204030204" pitchFamily="34" charset="0"/>
                <a:ea typeface="맑은 고딕"/>
                <a:cs typeface="Calibri" panose="020F0502020204030204" pitchFamily="34" charset="0"/>
              </a:rPr>
              <a:t>(</a:t>
            </a:r>
            <a:r>
              <a:rPr lang="en-US" altLang="ko-KR" sz="2000" b="1" spc="-150" smtClean="0">
                <a:solidFill>
                  <a:schemeClr val="bg1"/>
                </a:solidFill>
                <a:latin typeface="Calibri" panose="020F0502020204030204" pitchFamily="34" charset="0"/>
                <a:ea typeface="맑은 고딕"/>
                <a:cs typeface="Calibri" panose="020F0502020204030204" pitchFamily="34" charset="0"/>
              </a:rPr>
              <a:t>2025~2031)</a:t>
            </a:r>
            <a:endParaRPr kumimoji="0" lang="ko-KR" altLang="en-US" sz="2000" b="1" spc="-150" dirty="0">
              <a:solidFill>
                <a:schemeClr val="bg1"/>
              </a:solidFill>
              <a:latin typeface="Calibri" panose="020F0502020204030204" pitchFamily="34" charset="0"/>
              <a:ea typeface="맑은 고딕" panose="020B0503020000020004" pitchFamily="50" charset="-127"/>
              <a:cs typeface="Calibri" panose="020F0502020204030204" pitchFamily="34" charset="0"/>
            </a:endParaRPr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-15552" y="59405"/>
            <a:ext cx="186206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3" name="Rectangle 4"/>
          <p:cNvSpPr>
            <a:spLocks noChangeArrowheads="1"/>
          </p:cNvSpPr>
          <p:nvPr/>
        </p:nvSpPr>
        <p:spPr bwMode="auto">
          <a:xfrm>
            <a:off x="-15552" y="59405"/>
            <a:ext cx="186206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3541FE6-54A7-4225-B110-F9523EF6E0E1}" type="slidenum">
              <a:rPr lang="ko-KR" altLang="en-US" smtClean="0"/>
              <a:pPr>
                <a:defRPr/>
              </a:pPr>
              <a:t>20</a:t>
            </a:fld>
            <a:endParaRPr lang="ko-KR" altLang="en-US" dirty="0"/>
          </a:p>
        </p:txBody>
      </p:sp>
      <p:sp>
        <p:nvSpPr>
          <p:cNvPr id="42" name="TextBox 41"/>
          <p:cNvSpPr txBox="1"/>
          <p:nvPr/>
        </p:nvSpPr>
        <p:spPr>
          <a:xfrm>
            <a:off x="4114325" y="2996952"/>
            <a:ext cx="2782891" cy="272758"/>
          </a:xfrm>
          <a:prstGeom prst="rect">
            <a:avLst/>
          </a:prstGeom>
          <a:solidFill>
            <a:srgbClr val="005ACD"/>
          </a:solidFill>
        </p:spPr>
        <p:txBody>
          <a:bodyPr wrap="square" lIns="0" tIns="36000" rIns="0" bIns="36000" rtlCol="0">
            <a:spAutoFit/>
          </a:bodyPr>
          <a:lstStyle/>
          <a:p>
            <a:pPr algn="ctr"/>
            <a:r>
              <a:rPr lang="en-US" altLang="ko-KR" sz="1300" b="1" dirty="0">
                <a:latin typeface="Calibri" panose="020F0502020204030204" pitchFamily="34" charset="0"/>
                <a:ea typeface="맑은 고딕" panose="020B0503020000020004" pitchFamily="50" charset="-127"/>
                <a:cs typeface="Calibri" panose="020F0502020204030204" pitchFamily="34" charset="0"/>
              </a:rPr>
              <a:t>10 years Climate Prediction Model</a:t>
            </a:r>
            <a:endParaRPr lang="ko-KR" altLang="en-US" sz="1300" b="1" dirty="0">
              <a:latin typeface="Calibri" panose="020F0502020204030204" pitchFamily="34" charset="0"/>
              <a:ea typeface="맑은 고딕" panose="020B0503020000020004" pitchFamily="50" charset="-127"/>
              <a:cs typeface="Calibri" panose="020F0502020204030204" pitchFamily="34" charset="0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7329264" y="3012510"/>
            <a:ext cx="2252649" cy="272758"/>
          </a:xfrm>
          <a:prstGeom prst="rect">
            <a:avLst/>
          </a:prstGeom>
          <a:solidFill>
            <a:srgbClr val="111312"/>
          </a:solidFill>
        </p:spPr>
        <p:txBody>
          <a:bodyPr wrap="square" lIns="0" tIns="36000" rIns="0" bIns="36000" rtlCol="0">
            <a:spAutoFit/>
          </a:bodyPr>
          <a:lstStyle/>
          <a:p>
            <a:pPr algn="ctr"/>
            <a:r>
              <a:rPr lang="en-US" altLang="ko-KR" sz="1300" b="1" dirty="0">
                <a:solidFill>
                  <a:schemeClr val="bg1"/>
                </a:solidFill>
                <a:latin typeface="Calibri" panose="020F0502020204030204" pitchFamily="34" charset="0"/>
                <a:ea typeface="맑은 고딕" panose="020B0503020000020004" pitchFamily="50" charset="-127"/>
                <a:cs typeface="Calibri" panose="020F0502020204030204" pitchFamily="34" charset="0"/>
              </a:rPr>
              <a:t>Climate Prediction System</a:t>
            </a:r>
            <a:endParaRPr lang="ko-KR" altLang="en-US" sz="1300" b="1" dirty="0">
              <a:solidFill>
                <a:schemeClr val="bg1"/>
              </a:solidFill>
              <a:latin typeface="Calibri" panose="020F0502020204030204" pitchFamily="34" charset="0"/>
              <a:ea typeface="맑은 고딕" panose="020B0503020000020004" pitchFamily="50" charset="-127"/>
              <a:cs typeface="Calibri" panose="020F0502020204030204" pitchFamily="34" charset="0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3037202" y="5548107"/>
            <a:ext cx="1219873" cy="646331"/>
          </a:xfrm>
          <a:prstGeom prst="rect">
            <a:avLst/>
          </a:prstGeom>
          <a:solidFill>
            <a:schemeClr val="bg1"/>
          </a:solidFill>
        </p:spPr>
        <p:txBody>
          <a:bodyPr wrap="square" lIns="36000" rIns="36000" rtlCol="0">
            <a:spAutoFit/>
          </a:bodyPr>
          <a:lstStyle/>
          <a:p>
            <a:pPr algn="ctr"/>
            <a:r>
              <a:rPr lang="en-US" altLang="ko-KR" sz="1200" b="1" dirty="0">
                <a:latin typeface="Calibri" panose="020F0502020204030204" pitchFamily="34" charset="0"/>
                <a:ea typeface="맑은 고딕" panose="020B0503020000020004" pitchFamily="50" charset="-127"/>
                <a:cs typeface="Calibri" panose="020F0502020204030204" pitchFamily="34" charset="0"/>
              </a:rPr>
              <a:t>Atmospheric </a:t>
            </a:r>
          </a:p>
          <a:p>
            <a:pPr algn="ctr"/>
            <a:r>
              <a:rPr lang="en-US" altLang="ko-KR" sz="1200" b="1" dirty="0">
                <a:latin typeface="Calibri" panose="020F0502020204030204" pitchFamily="34" charset="0"/>
                <a:ea typeface="맑은 고딕" panose="020B0503020000020004" pitchFamily="50" charset="-127"/>
                <a:cs typeface="Calibri" panose="020F0502020204030204" pitchFamily="34" charset="0"/>
              </a:rPr>
              <a:t>Chemistry</a:t>
            </a:r>
          </a:p>
          <a:p>
            <a:pPr algn="ctr"/>
            <a:r>
              <a:rPr lang="en-US" altLang="ko-KR" sz="1200" b="1" dirty="0">
                <a:latin typeface="Calibri" panose="020F0502020204030204" pitchFamily="34" charset="0"/>
                <a:ea typeface="맑은 고딕" panose="020B0503020000020004" pitchFamily="50" charset="-127"/>
                <a:cs typeface="Calibri" panose="020F0502020204030204" pitchFamily="34" charset="0"/>
              </a:rPr>
              <a:t> and aerosols</a:t>
            </a:r>
            <a:endParaRPr lang="ko-KR" altLang="en-US" sz="1200" b="1" dirty="0">
              <a:latin typeface="Calibri" panose="020F0502020204030204" pitchFamily="34" charset="0"/>
              <a:ea typeface="맑은 고딕" panose="020B0503020000020004" pitchFamily="50" charset="-127"/>
              <a:cs typeface="Calibri" panose="020F0502020204030204" pitchFamily="34" charset="0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4180528" y="5640242"/>
            <a:ext cx="1124052" cy="461665"/>
          </a:xfrm>
          <a:prstGeom prst="rect">
            <a:avLst/>
          </a:prstGeom>
          <a:solidFill>
            <a:schemeClr val="bg1"/>
          </a:solidFill>
        </p:spPr>
        <p:txBody>
          <a:bodyPr wrap="square" lIns="36000" rIns="36000" rtlCol="0">
            <a:spAutoFit/>
          </a:bodyPr>
          <a:lstStyle/>
          <a:p>
            <a:pPr algn="ctr"/>
            <a:r>
              <a:rPr lang="en-US" altLang="ko-KR" sz="1200" b="1" dirty="0">
                <a:latin typeface="Calibri" panose="020F0502020204030204" pitchFamily="34" charset="0"/>
                <a:ea typeface="맑은 고딕" panose="020B0503020000020004" pitchFamily="50" charset="-127"/>
                <a:cs typeface="Calibri" panose="020F0502020204030204" pitchFamily="34" charset="0"/>
              </a:rPr>
              <a:t>Marine</a:t>
            </a:r>
          </a:p>
          <a:p>
            <a:pPr algn="ctr"/>
            <a:r>
              <a:rPr lang="en-US" altLang="ko-KR" sz="1200" b="1" dirty="0">
                <a:latin typeface="Calibri" panose="020F0502020204030204" pitchFamily="34" charset="0"/>
                <a:ea typeface="맑은 고딕" panose="020B0503020000020004" pitchFamily="50" charset="-127"/>
                <a:cs typeface="Calibri" panose="020F0502020204030204" pitchFamily="34" charset="0"/>
              </a:rPr>
              <a:t>biochemistry</a:t>
            </a:r>
            <a:endParaRPr lang="ko-KR" altLang="en-US" sz="1200" b="1" dirty="0">
              <a:latin typeface="Calibri" panose="020F0502020204030204" pitchFamily="34" charset="0"/>
              <a:ea typeface="맑은 고딕" panose="020B0503020000020004" pitchFamily="50" charset="-127"/>
              <a:cs typeface="Calibri" panose="020F0502020204030204" pitchFamily="34" charset="0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5496036" y="5559487"/>
            <a:ext cx="1183767" cy="646331"/>
          </a:xfrm>
          <a:prstGeom prst="rect">
            <a:avLst/>
          </a:prstGeom>
          <a:solidFill>
            <a:schemeClr val="bg1"/>
          </a:solidFill>
        </p:spPr>
        <p:txBody>
          <a:bodyPr wrap="square" lIns="36000" rIns="36000" rtlCol="0">
            <a:spAutoFit/>
          </a:bodyPr>
          <a:lstStyle/>
          <a:p>
            <a:pPr algn="ctr"/>
            <a:r>
              <a:rPr lang="en-US" altLang="ko-KR" sz="1200" b="1" dirty="0">
                <a:latin typeface="Calibri" panose="020F0502020204030204" pitchFamily="34" charset="0"/>
                <a:ea typeface="맑은 고딕" panose="020B0503020000020004" pitchFamily="50" charset="-127"/>
                <a:cs typeface="Calibri" panose="020F0502020204030204" pitchFamily="34" charset="0"/>
              </a:rPr>
              <a:t>Ground</a:t>
            </a:r>
          </a:p>
          <a:p>
            <a:pPr algn="ctr"/>
            <a:r>
              <a:rPr lang="en-US" altLang="ko-KR" sz="1200" b="1" dirty="0">
                <a:latin typeface="Calibri" panose="020F0502020204030204" pitchFamily="34" charset="0"/>
                <a:ea typeface="맑은 고딕" panose="020B0503020000020004" pitchFamily="50" charset="-127"/>
                <a:cs typeface="Calibri" panose="020F0502020204030204" pitchFamily="34" charset="0"/>
              </a:rPr>
              <a:t>Water-Energy Carbon Cycle</a:t>
            </a:r>
            <a:endParaRPr lang="ko-KR" altLang="en-US" sz="1200" b="1" dirty="0">
              <a:latin typeface="Calibri" panose="020F0502020204030204" pitchFamily="34" charset="0"/>
              <a:ea typeface="맑은 고딕" panose="020B0503020000020004" pitchFamily="50" charset="-127"/>
              <a:cs typeface="Calibri" panose="020F0502020204030204" pitchFamily="34" charset="0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1431247" y="5517630"/>
            <a:ext cx="1399621" cy="461665"/>
          </a:xfrm>
          <a:prstGeom prst="rect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txBody>
          <a:bodyPr wrap="square" lIns="36000" rIns="36000" rtlCol="0">
            <a:spAutoFit/>
          </a:bodyPr>
          <a:lstStyle/>
          <a:p>
            <a:pPr algn="ctr"/>
            <a:r>
              <a:rPr lang="en-US" altLang="ko-KR" sz="1200" b="1" dirty="0">
                <a:latin typeface="Calibri" panose="020F0502020204030204" pitchFamily="34" charset="0"/>
                <a:ea typeface="맑은 고딕" panose="020B0503020000020004" pitchFamily="50" charset="-127"/>
                <a:cs typeface="Calibri" panose="020F0502020204030204" pitchFamily="34" charset="0"/>
              </a:rPr>
              <a:t>Processing of earth observation data</a:t>
            </a:r>
            <a:endParaRPr lang="ko-KR" altLang="en-US" sz="1200" b="1" dirty="0">
              <a:latin typeface="Calibri" panose="020F0502020204030204" pitchFamily="34" charset="0"/>
              <a:ea typeface="맑은 고딕" panose="020B0503020000020004" pitchFamily="50" charset="-127"/>
              <a:cs typeface="Calibri" panose="020F0502020204030204" pitchFamily="34" charset="0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1431247" y="5991671"/>
            <a:ext cx="1399621" cy="461665"/>
          </a:xfrm>
          <a:prstGeom prst="rect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txBody>
          <a:bodyPr wrap="square" lIns="36000" rIns="36000" rtlCol="0">
            <a:spAutoFit/>
          </a:bodyPr>
          <a:lstStyle/>
          <a:p>
            <a:pPr algn="ctr"/>
            <a:r>
              <a:rPr lang="en-US" altLang="ko-KR" sz="1200" b="1" dirty="0">
                <a:latin typeface="Calibri" panose="020F0502020204030204" pitchFamily="34" charset="0"/>
                <a:ea typeface="맑은 고딕" panose="020B0503020000020004" pitchFamily="50" charset="-127"/>
                <a:cs typeface="Calibri" panose="020F0502020204030204" pitchFamily="34" charset="0"/>
              </a:rPr>
              <a:t>Combined data assimilation</a:t>
            </a:r>
            <a:endParaRPr lang="ko-KR" altLang="en-US" sz="1200" b="1" dirty="0">
              <a:latin typeface="Calibri" panose="020F0502020204030204" pitchFamily="34" charset="0"/>
              <a:ea typeface="맑은 고딕" panose="020B0503020000020004" pitchFamily="50" charset="-127"/>
              <a:cs typeface="Calibri" panose="020F0502020204030204" pitchFamily="34" charset="0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7929251" y="5488215"/>
            <a:ext cx="1440160" cy="461665"/>
          </a:xfrm>
          <a:prstGeom prst="rect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txBody>
          <a:bodyPr wrap="square" lIns="36000" rIns="36000" rtlCol="0">
            <a:spAutoFit/>
          </a:bodyPr>
          <a:lstStyle/>
          <a:p>
            <a:pPr algn="ctr"/>
            <a:r>
              <a:rPr lang="en-US" altLang="ko-KR" sz="1200" b="1" dirty="0">
                <a:latin typeface="Calibri" panose="020F0502020204030204" pitchFamily="34" charset="0"/>
                <a:ea typeface="맑은 고딕" panose="020B0503020000020004" pitchFamily="50" charset="-127"/>
                <a:cs typeface="Calibri" panose="020F0502020204030204" pitchFamily="34" charset="0"/>
              </a:rPr>
              <a:t>Ensemble</a:t>
            </a:r>
          </a:p>
          <a:p>
            <a:pPr algn="ctr"/>
            <a:r>
              <a:rPr lang="en-US" altLang="ko-KR" sz="1200" b="1" dirty="0">
                <a:latin typeface="Calibri" panose="020F0502020204030204" pitchFamily="34" charset="0"/>
                <a:ea typeface="맑은 고딕" panose="020B0503020000020004" pitchFamily="50" charset="-127"/>
                <a:cs typeface="Calibri" panose="020F0502020204030204" pitchFamily="34" charset="0"/>
              </a:rPr>
              <a:t>prediction</a:t>
            </a:r>
            <a:endParaRPr lang="ko-KR" altLang="en-US" sz="1200" b="1" dirty="0">
              <a:latin typeface="Calibri" panose="020F0502020204030204" pitchFamily="34" charset="0"/>
              <a:ea typeface="맑은 고딕" panose="020B0503020000020004" pitchFamily="50" charset="-127"/>
              <a:cs typeface="Calibri" panose="020F0502020204030204" pitchFamily="34" charset="0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7929251" y="5929432"/>
            <a:ext cx="1440160" cy="461665"/>
          </a:xfrm>
          <a:prstGeom prst="rect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txBody>
          <a:bodyPr wrap="square" lIns="36000" rIns="36000" rtlCol="0">
            <a:spAutoFit/>
          </a:bodyPr>
          <a:lstStyle/>
          <a:p>
            <a:pPr algn="ctr"/>
            <a:r>
              <a:rPr lang="en-US" altLang="ko-KR" sz="1200" b="1" dirty="0">
                <a:latin typeface="Calibri" panose="020F0502020204030204" pitchFamily="34" charset="0"/>
                <a:ea typeface="맑은 고딕" panose="020B0503020000020004" pitchFamily="50" charset="-127"/>
                <a:cs typeface="Calibri" panose="020F0502020204030204" pitchFamily="34" charset="0"/>
              </a:rPr>
              <a:t>Error</a:t>
            </a:r>
          </a:p>
          <a:p>
            <a:pPr algn="ctr"/>
            <a:r>
              <a:rPr lang="en-US" altLang="ko-KR" sz="1200" b="1" dirty="0">
                <a:latin typeface="Calibri" panose="020F0502020204030204" pitchFamily="34" charset="0"/>
                <a:ea typeface="맑은 고딕" panose="020B0503020000020004" pitchFamily="50" charset="-127"/>
                <a:cs typeface="Calibri" panose="020F0502020204030204" pitchFamily="34" charset="0"/>
              </a:rPr>
              <a:t>Correction</a:t>
            </a:r>
            <a:endParaRPr lang="ko-KR" altLang="en-US" sz="1200" b="1" dirty="0">
              <a:latin typeface="Calibri" panose="020F0502020204030204" pitchFamily="34" charset="0"/>
              <a:ea typeface="맑은 고딕" panose="020B0503020000020004" pitchFamily="50" charset="-127"/>
              <a:cs typeface="Calibri" panose="020F0502020204030204" pitchFamily="34" charset="0"/>
            </a:endParaRPr>
          </a:p>
        </p:txBody>
      </p:sp>
      <p:sp>
        <p:nvSpPr>
          <p:cNvPr id="58" name="직사각형 57"/>
          <p:cNvSpPr/>
          <p:nvPr/>
        </p:nvSpPr>
        <p:spPr>
          <a:xfrm>
            <a:off x="2085889" y="4044294"/>
            <a:ext cx="5390963" cy="8506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endParaRPr lang="ko-KR" altLang="en-US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9" name="모서리가 둥근 직사각형 58"/>
          <p:cNvSpPr/>
          <p:nvPr/>
        </p:nvSpPr>
        <p:spPr>
          <a:xfrm>
            <a:off x="2830868" y="4293726"/>
            <a:ext cx="5073484" cy="1900711"/>
          </a:xfrm>
          <a:prstGeom prst="roundRect">
            <a:avLst>
              <a:gd name="adj" fmla="val 13110"/>
            </a:avLst>
          </a:prstGeom>
          <a:noFill/>
          <a:ln w="28575">
            <a:solidFill>
              <a:srgbClr val="0000FF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endParaRPr lang="ko-KR" altLang="en-US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4026727" y="4182720"/>
            <a:ext cx="2723234" cy="276999"/>
          </a:xfrm>
          <a:prstGeom prst="rect">
            <a:avLst/>
          </a:prstGeom>
          <a:solidFill>
            <a:srgbClr val="005ACD"/>
          </a:solidFill>
        </p:spPr>
        <p:txBody>
          <a:bodyPr wrap="square" lIns="36000" rIns="36000" rtlCol="0">
            <a:spAutoFit/>
          </a:bodyPr>
          <a:lstStyle/>
          <a:p>
            <a:pPr algn="ctr"/>
            <a:r>
              <a:rPr lang="en-US" altLang="ko-KR" sz="1200" b="1" dirty="0">
                <a:latin typeface="Calibri" panose="020F0502020204030204" pitchFamily="34" charset="0"/>
                <a:ea typeface="맑은 고딕" panose="020B0503020000020004" pitchFamily="50" charset="-127"/>
                <a:cs typeface="Calibri" panose="020F0502020204030204" pitchFamily="34" charset="0"/>
              </a:rPr>
              <a:t>10 years Climate Prediction Model</a:t>
            </a:r>
            <a:endParaRPr lang="ko-KR" altLang="en-US" sz="1200" b="1" dirty="0">
              <a:latin typeface="Calibri" panose="020F0502020204030204" pitchFamily="34" charset="0"/>
              <a:ea typeface="맑은 고딕" panose="020B0503020000020004" pitchFamily="50" charset="-127"/>
              <a:cs typeface="Calibri" panose="020F0502020204030204" pitchFamily="34" charset="0"/>
            </a:endParaRPr>
          </a:p>
        </p:txBody>
      </p:sp>
      <p:sp>
        <p:nvSpPr>
          <p:cNvPr id="62" name="모서리가 둥근 직사각형 61"/>
          <p:cNvSpPr/>
          <p:nvPr/>
        </p:nvSpPr>
        <p:spPr>
          <a:xfrm>
            <a:off x="2864768" y="4637250"/>
            <a:ext cx="5014236" cy="912366"/>
          </a:xfrm>
          <a:prstGeom prst="roundRect">
            <a:avLst>
              <a:gd name="adj" fmla="val 13110"/>
            </a:avLst>
          </a:prstGeom>
          <a:noFill/>
          <a:ln w="28575">
            <a:solidFill>
              <a:srgbClr val="FF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endParaRPr lang="ko-KR" altLang="en-US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3965812" y="4491346"/>
            <a:ext cx="2803596" cy="276999"/>
          </a:xfrm>
          <a:prstGeom prst="rect">
            <a:avLst/>
          </a:prstGeom>
          <a:solidFill>
            <a:srgbClr val="FF3A41"/>
          </a:solidFill>
        </p:spPr>
        <p:txBody>
          <a:bodyPr wrap="square" lIns="36000" rIns="36000" rtlCol="0">
            <a:spAutoFit/>
          </a:bodyPr>
          <a:lstStyle/>
          <a:p>
            <a:pPr algn="ctr"/>
            <a:r>
              <a:rPr lang="en-US" altLang="ko-KR" sz="1200" b="1" dirty="0">
                <a:latin typeface="Calibri" panose="020F0502020204030204" pitchFamily="34" charset="0"/>
                <a:ea typeface="맑은 고딕" panose="020B0503020000020004" pitchFamily="50" charset="-127"/>
                <a:cs typeface="Calibri" panose="020F0502020204030204" pitchFamily="34" charset="0"/>
              </a:rPr>
              <a:t>1 year Climate </a:t>
            </a:r>
            <a:r>
              <a:rPr lang="en-US" altLang="ko-KR" sz="1200" b="1" dirty="0" smtClean="0">
                <a:latin typeface="Calibri" panose="020F0502020204030204" pitchFamily="34" charset="0"/>
                <a:ea typeface="맑은 고딕" panose="020B0503020000020004" pitchFamily="50" charset="-127"/>
                <a:cs typeface="Calibri" panose="020F0502020204030204" pitchFamily="34" charset="0"/>
              </a:rPr>
              <a:t>Prediction </a:t>
            </a:r>
            <a:r>
              <a:rPr lang="en-US" altLang="ko-KR" sz="1200" b="1" dirty="0">
                <a:latin typeface="Calibri" panose="020F0502020204030204" pitchFamily="34" charset="0"/>
                <a:ea typeface="맑은 고딕" panose="020B0503020000020004" pitchFamily="50" charset="-127"/>
                <a:cs typeface="Calibri" panose="020F0502020204030204" pitchFamily="34" charset="0"/>
              </a:rPr>
              <a:t>Model</a:t>
            </a:r>
            <a:endParaRPr lang="ko-KR" altLang="en-US" sz="1200" b="1" dirty="0">
              <a:latin typeface="Calibri" panose="020F0502020204030204" pitchFamily="34" charset="0"/>
              <a:ea typeface="맑은 고딕" panose="020B0503020000020004" pitchFamily="50" charset="-127"/>
              <a:cs typeface="Calibri" panose="020F0502020204030204" pitchFamily="34" charset="0"/>
            </a:endParaRPr>
          </a:p>
        </p:txBody>
      </p:sp>
      <p:graphicFrame>
        <p:nvGraphicFramePr>
          <p:cNvPr id="7" name="다이어그램 6"/>
          <p:cNvGraphicFramePr/>
          <p:nvPr>
            <p:extLst>
              <p:ext uri="{D42A27DB-BD31-4B8C-83A1-F6EECF244321}">
                <p14:modId xmlns:p14="http://schemas.microsoft.com/office/powerpoint/2010/main" val="2321830193"/>
              </p:ext>
            </p:extLst>
          </p:nvPr>
        </p:nvGraphicFramePr>
        <p:xfrm>
          <a:off x="1431247" y="4448079"/>
          <a:ext cx="8107732" cy="13698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65" name="오른쪽 화살표 설명선 64"/>
          <p:cNvSpPr/>
          <p:nvPr/>
        </p:nvSpPr>
        <p:spPr>
          <a:xfrm>
            <a:off x="148404" y="4875605"/>
            <a:ext cx="1469978" cy="566500"/>
          </a:xfrm>
          <a:prstGeom prst="rightArrowCallout">
            <a:avLst>
              <a:gd name="adj1" fmla="val 25000"/>
              <a:gd name="adj2" fmla="val 25000"/>
              <a:gd name="adj3" fmla="val 25000"/>
              <a:gd name="adj4" fmla="val 83559"/>
            </a:avLst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>
              <a:defRPr/>
            </a:pPr>
            <a:r>
              <a:rPr lang="en-US" altLang="ko-KR" sz="1600" b="1" dirty="0">
                <a:solidFill>
                  <a:schemeClr val="tx1"/>
                </a:solidFill>
                <a:latin typeface="Calibri" panose="020F0502020204030204" pitchFamily="34" charset="0"/>
                <a:ea typeface="Pretendard Medium" panose="02000603000000020004" pitchFamily="2" charset="-127"/>
                <a:cs typeface="Calibri" panose="020F0502020204030204" pitchFamily="34" charset="0"/>
              </a:rPr>
              <a:t>Composition</a:t>
            </a:r>
            <a:endParaRPr lang="ko-KR" altLang="en-US" sz="1600" b="1" dirty="0">
              <a:solidFill>
                <a:schemeClr val="tx1"/>
              </a:solidFill>
              <a:latin typeface="Calibri" panose="020F0502020204030204" pitchFamily="34" charset="0"/>
              <a:ea typeface="Pretendard Medium" panose="02000603000000020004" pitchFamily="2" charset="-127"/>
              <a:cs typeface="Calibri" panose="020F0502020204030204" pitchFamily="34" charset="0"/>
            </a:endParaRPr>
          </a:p>
        </p:txBody>
      </p:sp>
      <p:sp>
        <p:nvSpPr>
          <p:cNvPr id="8" name="모서리가 둥근 직사각형 7"/>
          <p:cNvSpPr/>
          <p:nvPr/>
        </p:nvSpPr>
        <p:spPr>
          <a:xfrm>
            <a:off x="1214916" y="3133332"/>
            <a:ext cx="2609225" cy="759034"/>
          </a:xfrm>
          <a:prstGeom prst="roundRect">
            <a:avLst/>
          </a:prstGeom>
          <a:noFill/>
          <a:ln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r>
              <a:rPr lang="en-US" altLang="ko-KR" sz="1200" dirty="0">
                <a:solidFill>
                  <a:schemeClr val="tx1"/>
                </a:solidFill>
                <a:latin typeface="Calibri" panose="020F0502020204030204" pitchFamily="34" charset="0"/>
                <a:ea typeface="Pretendard Medium" panose="02000603000000020004" pitchFamily="2" charset="-127"/>
                <a:cs typeface="Calibri" panose="020F0502020204030204" pitchFamily="34" charset="0"/>
              </a:rPr>
              <a:t>Atmospheric-ocean-ground-sea ice junction </a:t>
            </a:r>
            <a:r>
              <a:rPr lang="en-US" altLang="ko-KR" sz="1200" dirty="0" smtClean="0">
                <a:solidFill>
                  <a:schemeClr val="tx1"/>
                </a:solidFill>
                <a:latin typeface="Calibri" panose="020F0502020204030204" pitchFamily="34" charset="0"/>
                <a:ea typeface="Pretendard Medium" panose="02000603000000020004" pitchFamily="2" charset="-127"/>
                <a:cs typeface="Calibri" panose="020F0502020204030204" pitchFamily="34" charset="0"/>
              </a:rPr>
              <a:t>model</a:t>
            </a:r>
            <a:endParaRPr lang="ko-KR" alt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1237106" y="2996952"/>
            <a:ext cx="2604535" cy="272758"/>
          </a:xfrm>
          <a:prstGeom prst="rect">
            <a:avLst/>
          </a:prstGeom>
          <a:solidFill>
            <a:srgbClr val="FF3A41"/>
          </a:solidFill>
        </p:spPr>
        <p:txBody>
          <a:bodyPr wrap="square" lIns="0" tIns="36000" rIns="0" bIns="36000" rtlCol="0">
            <a:spAutoFit/>
          </a:bodyPr>
          <a:lstStyle/>
          <a:p>
            <a:pPr algn="ctr"/>
            <a:r>
              <a:rPr lang="en-US" altLang="ko-KR" sz="1300" b="1" dirty="0">
                <a:latin typeface="Calibri" panose="020F0502020204030204" pitchFamily="34" charset="0"/>
                <a:ea typeface="맑은 고딕" panose="020B0503020000020004" pitchFamily="50" charset="-127"/>
                <a:cs typeface="Calibri" panose="020F0502020204030204" pitchFamily="34" charset="0"/>
              </a:rPr>
              <a:t>1 year Climate Prediction Model</a:t>
            </a:r>
            <a:endParaRPr lang="ko-KR" altLang="en-US" sz="1300" b="1" dirty="0">
              <a:latin typeface="Calibri" panose="020F0502020204030204" pitchFamily="34" charset="0"/>
              <a:ea typeface="맑은 고딕" panose="020B0503020000020004" pitchFamily="50" charset="-127"/>
              <a:cs typeface="Calibri" panose="020F0502020204030204" pitchFamily="34" charset="0"/>
            </a:endParaRPr>
          </a:p>
        </p:txBody>
      </p:sp>
      <p:sp>
        <p:nvSpPr>
          <p:cNvPr id="67" name="모서리가 둥근 직사각형 66"/>
          <p:cNvSpPr/>
          <p:nvPr/>
        </p:nvSpPr>
        <p:spPr>
          <a:xfrm>
            <a:off x="1411705" y="4104571"/>
            <a:ext cx="8221815" cy="2420773"/>
          </a:xfrm>
          <a:prstGeom prst="roundRect">
            <a:avLst>
              <a:gd name="adj" fmla="val 13110"/>
            </a:avLst>
          </a:prstGeom>
          <a:noFill/>
          <a:ln w="28575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endParaRPr lang="ko-KR" altLang="en-US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7904352" y="3944943"/>
            <a:ext cx="1716159" cy="492443"/>
          </a:xfrm>
          <a:prstGeom prst="rect">
            <a:avLst/>
          </a:prstGeom>
          <a:solidFill>
            <a:srgbClr val="111312"/>
          </a:solidFill>
        </p:spPr>
        <p:txBody>
          <a:bodyPr wrap="square" lIns="36000" rIns="36000" rtlCol="0">
            <a:spAutoFit/>
          </a:bodyPr>
          <a:lstStyle/>
          <a:p>
            <a:pPr algn="ctr"/>
            <a:r>
              <a:rPr lang="en-US" altLang="ko-KR" sz="1300" b="1" dirty="0">
                <a:solidFill>
                  <a:schemeClr val="bg1"/>
                </a:solidFill>
                <a:latin typeface="Calibri" panose="020F0502020204030204" pitchFamily="34" charset="0"/>
                <a:ea typeface="맑은 고딕" panose="020B0503020000020004" pitchFamily="50" charset="-127"/>
                <a:cs typeface="Calibri" panose="020F0502020204030204" pitchFamily="34" charset="0"/>
              </a:rPr>
              <a:t>Climate </a:t>
            </a:r>
            <a:r>
              <a:rPr lang="en-US" altLang="ko-KR" sz="1300" b="1" dirty="0" smtClean="0">
                <a:solidFill>
                  <a:schemeClr val="bg1"/>
                </a:solidFill>
                <a:latin typeface="Calibri" panose="020F0502020204030204" pitchFamily="34" charset="0"/>
                <a:ea typeface="맑은 고딕" panose="020B0503020000020004" pitchFamily="50" charset="-127"/>
                <a:cs typeface="Calibri" panose="020F0502020204030204" pitchFamily="34" charset="0"/>
              </a:rPr>
              <a:t>Prediction </a:t>
            </a:r>
            <a:r>
              <a:rPr lang="en-US" altLang="ko-KR" sz="1300" b="1" dirty="0">
                <a:solidFill>
                  <a:schemeClr val="bg1"/>
                </a:solidFill>
                <a:latin typeface="Calibri" panose="020F0502020204030204" pitchFamily="34" charset="0"/>
                <a:ea typeface="맑은 고딕" panose="020B0503020000020004" pitchFamily="50" charset="-127"/>
                <a:cs typeface="Calibri" panose="020F0502020204030204" pitchFamily="34" charset="0"/>
              </a:rPr>
              <a:t>System</a:t>
            </a:r>
            <a:endParaRPr lang="ko-KR" altLang="en-US" sz="1300" b="1" dirty="0">
              <a:solidFill>
                <a:schemeClr val="bg1"/>
              </a:solidFill>
              <a:latin typeface="Calibri" panose="020F0502020204030204" pitchFamily="34" charset="0"/>
              <a:ea typeface="맑은 고딕" panose="020B0503020000020004" pitchFamily="50" charset="-127"/>
              <a:cs typeface="Calibri" panose="020F0502020204030204" pitchFamily="34" charset="0"/>
            </a:endParaRPr>
          </a:p>
        </p:txBody>
      </p:sp>
      <p:sp>
        <p:nvSpPr>
          <p:cNvPr id="64" name="오른쪽 화살표 설명선 63"/>
          <p:cNvSpPr/>
          <p:nvPr/>
        </p:nvSpPr>
        <p:spPr>
          <a:xfrm>
            <a:off x="170654" y="3263041"/>
            <a:ext cx="1144917" cy="572492"/>
          </a:xfrm>
          <a:prstGeom prst="rightArrowCallout">
            <a:avLst>
              <a:gd name="adj1" fmla="val 25000"/>
              <a:gd name="adj2" fmla="val 25000"/>
              <a:gd name="adj3" fmla="val 25000"/>
              <a:gd name="adj4" fmla="val 83559"/>
            </a:avLst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>
              <a:defRPr/>
            </a:pPr>
            <a:r>
              <a:rPr lang="en-US" altLang="ko-KR" sz="1600" b="1" dirty="0">
                <a:solidFill>
                  <a:schemeClr val="tx1"/>
                </a:solidFill>
                <a:latin typeface="Calibri" panose="020F0502020204030204" pitchFamily="34" charset="0"/>
                <a:ea typeface="Pretendard Medium" panose="02000603000000020004" pitchFamily="2" charset="-127"/>
                <a:cs typeface="Calibri" panose="020F0502020204030204" pitchFamily="34" charset="0"/>
              </a:rPr>
              <a:t>Definition</a:t>
            </a:r>
            <a:endParaRPr lang="ko-KR" altLang="en-US" sz="1600" b="1" dirty="0">
              <a:solidFill>
                <a:schemeClr val="tx1"/>
              </a:solidFill>
              <a:latin typeface="Calibri" panose="020F0502020204030204" pitchFamily="34" charset="0"/>
              <a:ea typeface="Pretendard Medium" panose="02000603000000020004" pitchFamily="2" charset="-127"/>
              <a:cs typeface="Calibri" panose="020F0502020204030204" pitchFamily="34" charset="0"/>
            </a:endParaRPr>
          </a:p>
        </p:txBody>
      </p:sp>
      <p:sp>
        <p:nvSpPr>
          <p:cNvPr id="68" name="직사각형 67">
            <a:extLst>
              <a:ext uri="{FF2B5EF4-FFF2-40B4-BE49-F238E27FC236}">
                <a16:creationId xmlns:a16="http://schemas.microsoft.com/office/drawing/2014/main" id="{16537705-756B-A864-E28A-C42961B8BA5C}"/>
              </a:ext>
            </a:extLst>
          </p:cNvPr>
          <p:cNvSpPr/>
          <p:nvPr/>
        </p:nvSpPr>
        <p:spPr>
          <a:xfrm>
            <a:off x="786399" y="859227"/>
            <a:ext cx="8715674" cy="813798"/>
          </a:xfrm>
          <a:prstGeom prst="rect">
            <a:avLst/>
          </a:prstGeom>
          <a:gradFill>
            <a:gsLst>
              <a:gs pos="0">
                <a:srgbClr val="C6E7EC"/>
              </a:gs>
              <a:gs pos="47000">
                <a:schemeClr val="bg1"/>
              </a:gs>
              <a:gs pos="60000">
                <a:schemeClr val="bg1"/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1"/>
          </a:gradFill>
          <a:ln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44000">
                  <a:schemeClr val="bg1"/>
                </a:gs>
                <a:gs pos="75000">
                  <a:schemeClr val="accent1">
                    <a:lumMod val="45000"/>
                    <a:lumOff val="55000"/>
                  </a:schemeClr>
                </a:gs>
                <a:gs pos="100000">
                  <a:srgbClr val="1F94F3"/>
                </a:gs>
              </a:gsLst>
              <a:lin ang="54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b="1" dirty="0">
                <a:solidFill>
                  <a:schemeClr val="tx1"/>
                </a:solidFill>
                <a:latin typeface="Calibri" panose="020F0502020204030204" pitchFamily="34" charset="0"/>
                <a:ea typeface="Pretendard ExtraBold" panose="02000903000000020004" pitchFamily="2" charset="-127"/>
                <a:cs typeface="Calibri" panose="020F0502020204030204" pitchFamily="34" charset="0"/>
                <a:sym typeface="Arial"/>
              </a:rPr>
              <a:t>Due to the climate crisis era,</a:t>
            </a:r>
          </a:p>
          <a:p>
            <a:pPr algn="ctr">
              <a:lnSpc>
                <a:spcPct val="150000"/>
              </a:lnSpc>
            </a:pPr>
            <a:r>
              <a:rPr lang="en-US" altLang="ko-KR" sz="2000" b="1" dirty="0">
                <a:solidFill>
                  <a:schemeClr val="tx1"/>
                </a:solidFill>
                <a:latin typeface="Calibri" panose="020F0502020204030204" pitchFamily="34" charset="0"/>
                <a:ea typeface="Pretendard ExtraBold" panose="02000903000000020004" pitchFamily="2" charset="-127"/>
                <a:cs typeface="Calibri" panose="020F0502020204030204" pitchFamily="34" charset="0"/>
                <a:sym typeface="Arial"/>
              </a:rPr>
              <a:t> the climate forecast period needs to be extended to the near future</a:t>
            </a:r>
            <a:r>
              <a:rPr lang="en-US" altLang="ko-KR" sz="1600" b="1" dirty="0">
                <a:solidFill>
                  <a:schemeClr val="tx1"/>
                </a:solidFill>
                <a:latin typeface="Calibri" panose="020F0502020204030204" pitchFamily="34" charset="0"/>
                <a:ea typeface="Pretendard ExtraBold" panose="02000903000000020004" pitchFamily="2" charset="-127"/>
                <a:cs typeface="Calibri" panose="020F0502020204030204" pitchFamily="34" charset="0"/>
                <a:sym typeface="Arial"/>
              </a:rPr>
              <a:t> (~10 years)</a:t>
            </a:r>
            <a:endParaRPr lang="en-US" altLang="ko-KR" sz="2000" b="1" dirty="0">
              <a:solidFill>
                <a:schemeClr val="tx1"/>
              </a:solidFill>
              <a:latin typeface="Calibri" panose="020F0502020204030204" pitchFamily="34" charset="0"/>
              <a:ea typeface="Pretendard ExtraBold" panose="02000903000000020004" pitchFamily="2" charset="-127"/>
              <a:cs typeface="Calibri" panose="020F0502020204030204" pitchFamily="34" charset="0"/>
              <a:sym typeface="Arial"/>
            </a:endParaRPr>
          </a:p>
        </p:txBody>
      </p:sp>
      <p:sp>
        <p:nvSpPr>
          <p:cNvPr id="145" name="직사각형 144"/>
          <p:cNvSpPr/>
          <p:nvPr/>
        </p:nvSpPr>
        <p:spPr>
          <a:xfrm>
            <a:off x="5128347" y="2177689"/>
            <a:ext cx="817226" cy="626411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bg1"/>
              </a:gs>
              <a:gs pos="0">
                <a:schemeClr val="bg1"/>
              </a:gs>
              <a:gs pos="100000">
                <a:srgbClr val="DBEEF4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6" name="직사각형 145"/>
          <p:cNvSpPr/>
          <p:nvPr/>
        </p:nvSpPr>
        <p:spPr>
          <a:xfrm>
            <a:off x="2445804" y="2194681"/>
            <a:ext cx="2717220" cy="609419"/>
          </a:xfrm>
          <a:prstGeom prst="rect">
            <a:avLst/>
          </a:prstGeom>
          <a:solidFill>
            <a:srgbClr val="DBEEF4"/>
          </a:solidFill>
          <a:ln>
            <a:solidFill>
              <a:srgbClr val="DBEEF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7" name="직사각형 146"/>
          <p:cNvSpPr/>
          <p:nvPr/>
        </p:nvSpPr>
        <p:spPr>
          <a:xfrm>
            <a:off x="607479" y="2534610"/>
            <a:ext cx="1838325" cy="345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4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Mid-term forecast</a:t>
            </a:r>
            <a:endParaRPr lang="ko-KR" altLang="en-US" sz="1400" b="1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8" name="직사각형 147"/>
          <p:cNvSpPr/>
          <p:nvPr/>
        </p:nvSpPr>
        <p:spPr>
          <a:xfrm>
            <a:off x="971810" y="1801819"/>
            <a:ext cx="614363" cy="345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 day</a:t>
            </a:r>
            <a:endParaRPr lang="ko-KR" altLang="en-US" sz="1200" b="1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9" name="직사각형 148"/>
          <p:cNvSpPr/>
          <p:nvPr/>
        </p:nvSpPr>
        <p:spPr>
          <a:xfrm>
            <a:off x="1751746" y="1801819"/>
            <a:ext cx="798363" cy="345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 week</a:t>
            </a:r>
            <a:endParaRPr lang="ko-KR" altLang="en-US" sz="1200" b="1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50" name="직사각형 149"/>
          <p:cNvSpPr/>
          <p:nvPr/>
        </p:nvSpPr>
        <p:spPr>
          <a:xfrm>
            <a:off x="3426880" y="1801819"/>
            <a:ext cx="728033" cy="34544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 month</a:t>
            </a:r>
            <a:endParaRPr lang="ko-KR" altLang="en-US" sz="1200" b="1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51" name="직사각형 150"/>
          <p:cNvSpPr/>
          <p:nvPr/>
        </p:nvSpPr>
        <p:spPr>
          <a:xfrm>
            <a:off x="4747161" y="1792342"/>
            <a:ext cx="829303" cy="34544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3 month</a:t>
            </a:r>
            <a:endParaRPr lang="ko-KR" altLang="en-US" sz="1200" b="1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52" name="직사각형 151"/>
          <p:cNvSpPr/>
          <p:nvPr/>
        </p:nvSpPr>
        <p:spPr>
          <a:xfrm>
            <a:off x="6539645" y="1801819"/>
            <a:ext cx="788670" cy="345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 year</a:t>
            </a:r>
            <a:endParaRPr lang="ko-KR" altLang="en-US" sz="1200" b="1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53" name="직사각형 152"/>
          <p:cNvSpPr/>
          <p:nvPr/>
        </p:nvSpPr>
        <p:spPr>
          <a:xfrm>
            <a:off x="8063644" y="1801819"/>
            <a:ext cx="982985" cy="345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10 years</a:t>
            </a:r>
            <a:endParaRPr lang="ko-KR" altLang="en-US" sz="1200" b="1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cxnSp>
        <p:nvCxnSpPr>
          <p:cNvPr id="154" name="직선 연결선 153"/>
          <p:cNvCxnSpPr/>
          <p:nvPr/>
        </p:nvCxnSpPr>
        <p:spPr>
          <a:xfrm>
            <a:off x="2455721" y="2425409"/>
            <a:ext cx="0" cy="378691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5" name="직선 연결선 154"/>
          <p:cNvCxnSpPr/>
          <p:nvPr/>
        </p:nvCxnSpPr>
        <p:spPr>
          <a:xfrm>
            <a:off x="5163024" y="2375599"/>
            <a:ext cx="0" cy="378691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6" name="직선 연결선 155"/>
          <p:cNvCxnSpPr/>
          <p:nvPr/>
        </p:nvCxnSpPr>
        <p:spPr>
          <a:xfrm>
            <a:off x="9411496" y="2336050"/>
            <a:ext cx="0" cy="378691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7" name="직사각형 156"/>
          <p:cNvSpPr/>
          <p:nvPr/>
        </p:nvSpPr>
        <p:spPr>
          <a:xfrm>
            <a:off x="1882946" y="2423270"/>
            <a:ext cx="3693518" cy="50167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600" b="1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Now  </a:t>
            </a:r>
            <a:r>
              <a:rPr lang="en-US" altLang="ko-KR" sz="16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Long-range </a:t>
            </a:r>
            <a:r>
              <a:rPr lang="en-US" altLang="ko-KR" sz="1600" b="1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forecast</a:t>
            </a:r>
            <a:endParaRPr lang="ko-KR" altLang="en-US" b="1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58" name="직사각형 157"/>
          <p:cNvSpPr/>
          <p:nvPr/>
        </p:nvSpPr>
        <p:spPr>
          <a:xfrm>
            <a:off x="4887812" y="2415498"/>
            <a:ext cx="4559452" cy="50167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b="1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Future  Climate </a:t>
            </a:r>
            <a:r>
              <a:rPr lang="en-US" altLang="ko-KR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forecast(6 months ~ 1 year</a:t>
            </a:r>
            <a:r>
              <a:rPr lang="en-US" altLang="ko-KR" b="1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)</a:t>
            </a:r>
            <a:endParaRPr lang="ko-KR" altLang="en-US" b="1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grpSp>
        <p:nvGrpSpPr>
          <p:cNvPr id="159" name="그룹 158"/>
          <p:cNvGrpSpPr/>
          <p:nvPr/>
        </p:nvGrpSpPr>
        <p:grpSpPr>
          <a:xfrm>
            <a:off x="260479" y="2066669"/>
            <a:ext cx="9517057" cy="288032"/>
            <a:chOff x="194471" y="3429000"/>
            <a:chExt cx="9517057" cy="288032"/>
          </a:xfrm>
        </p:grpSpPr>
        <p:cxnSp>
          <p:nvCxnSpPr>
            <p:cNvPr id="160" name="직선 연결선 159"/>
            <p:cNvCxnSpPr/>
            <p:nvPr/>
          </p:nvCxnSpPr>
          <p:spPr>
            <a:xfrm>
              <a:off x="194471" y="3573016"/>
              <a:ext cx="9517057" cy="0"/>
            </a:xfrm>
            <a:prstGeom prst="line">
              <a:avLst/>
            </a:prstGeom>
            <a:ln w="1016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1" name="직선 연결선 160"/>
            <p:cNvCxnSpPr/>
            <p:nvPr/>
          </p:nvCxnSpPr>
          <p:spPr>
            <a:xfrm>
              <a:off x="1208584" y="3429000"/>
              <a:ext cx="0" cy="288032"/>
            </a:xfrm>
            <a:prstGeom prst="line">
              <a:avLst/>
            </a:prstGeom>
            <a:ln w="41275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2" name="직선 연결선 161"/>
            <p:cNvCxnSpPr/>
            <p:nvPr/>
          </p:nvCxnSpPr>
          <p:spPr>
            <a:xfrm>
              <a:off x="2144688" y="3429000"/>
              <a:ext cx="0" cy="288032"/>
            </a:xfrm>
            <a:prstGeom prst="line">
              <a:avLst/>
            </a:prstGeom>
            <a:ln w="41275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3" name="직선 연결선 162"/>
            <p:cNvCxnSpPr/>
            <p:nvPr/>
          </p:nvCxnSpPr>
          <p:spPr>
            <a:xfrm>
              <a:off x="3656856" y="3429000"/>
              <a:ext cx="0" cy="288032"/>
            </a:xfrm>
            <a:prstGeom prst="line">
              <a:avLst/>
            </a:prstGeom>
            <a:ln w="41275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4" name="직선 연결선 163"/>
            <p:cNvCxnSpPr/>
            <p:nvPr/>
          </p:nvCxnSpPr>
          <p:spPr>
            <a:xfrm>
              <a:off x="5097016" y="3429000"/>
              <a:ext cx="0" cy="288032"/>
            </a:xfrm>
            <a:prstGeom prst="line">
              <a:avLst/>
            </a:prstGeom>
            <a:ln w="41275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5" name="직선 연결선 164"/>
            <p:cNvCxnSpPr/>
            <p:nvPr/>
          </p:nvCxnSpPr>
          <p:spPr>
            <a:xfrm>
              <a:off x="6681192" y="3429000"/>
              <a:ext cx="0" cy="288032"/>
            </a:xfrm>
            <a:prstGeom prst="line">
              <a:avLst/>
            </a:prstGeom>
            <a:ln w="41275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6" name="직선 연결선 165"/>
            <p:cNvCxnSpPr/>
            <p:nvPr/>
          </p:nvCxnSpPr>
          <p:spPr>
            <a:xfrm>
              <a:off x="8337376" y="3429000"/>
              <a:ext cx="0" cy="288032"/>
            </a:xfrm>
            <a:prstGeom prst="line">
              <a:avLst/>
            </a:prstGeom>
            <a:ln w="41275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67" name="직선 화살표 연결선 166"/>
          <p:cNvCxnSpPr/>
          <p:nvPr/>
        </p:nvCxnSpPr>
        <p:spPr>
          <a:xfrm>
            <a:off x="338488" y="2487195"/>
            <a:ext cx="2107316" cy="0"/>
          </a:xfrm>
          <a:prstGeom prst="straightConnector1">
            <a:avLst/>
          </a:prstGeom>
          <a:ln w="53975">
            <a:solidFill>
              <a:schemeClr val="bg1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8" name="직선 화살표 연결선 167"/>
          <p:cNvCxnSpPr/>
          <p:nvPr/>
        </p:nvCxnSpPr>
        <p:spPr>
          <a:xfrm>
            <a:off x="2439114" y="2487195"/>
            <a:ext cx="2730600" cy="0"/>
          </a:xfrm>
          <a:prstGeom prst="straightConnector1">
            <a:avLst/>
          </a:prstGeom>
          <a:ln w="539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9" name="직선 화살표 연결선 168"/>
          <p:cNvCxnSpPr/>
          <p:nvPr/>
        </p:nvCxnSpPr>
        <p:spPr>
          <a:xfrm>
            <a:off x="5227689" y="2487195"/>
            <a:ext cx="4201252" cy="0"/>
          </a:xfrm>
          <a:prstGeom prst="straightConnector1">
            <a:avLst/>
          </a:prstGeom>
          <a:ln w="53975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0" name="직사각형 169"/>
          <p:cNvSpPr/>
          <p:nvPr/>
        </p:nvSpPr>
        <p:spPr>
          <a:xfrm>
            <a:off x="2445804" y="1850644"/>
            <a:ext cx="6965692" cy="953455"/>
          </a:xfrm>
          <a:prstGeom prst="rect">
            <a:avLst/>
          </a:prstGeom>
          <a:noFill/>
          <a:ln>
            <a:solidFill>
              <a:srgbClr val="005ACD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4663965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2"/>
          <p:cNvSpPr txBox="1">
            <a:spLocks noChangeArrowheads="1"/>
          </p:cNvSpPr>
          <p:nvPr/>
        </p:nvSpPr>
        <p:spPr bwMode="auto">
          <a:xfrm>
            <a:off x="560512" y="3643313"/>
            <a:ext cx="2750368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ko-KR" sz="4000" b="1" dirty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  <a:cs typeface="Arial" pitchFamily="34" charset="0"/>
              </a:rPr>
              <a:t>Thank you</a:t>
            </a:r>
          </a:p>
        </p:txBody>
      </p:sp>
      <p:sp>
        <p:nvSpPr>
          <p:cNvPr id="2" name="슬라이드 번호 개체 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3A9382E-9B45-4B77-83BF-403AB1A4938E}" type="slidenum">
              <a:rPr lang="ko-KR" altLang="en-US" smtClean="0"/>
              <a:pPr>
                <a:defRPr/>
              </a:pPr>
              <a:t>21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8035940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2"/>
          <p:cNvSpPr txBox="1">
            <a:spLocks noChangeArrowheads="1"/>
          </p:cNvSpPr>
          <p:nvPr/>
        </p:nvSpPr>
        <p:spPr bwMode="auto">
          <a:xfrm>
            <a:off x="239039" y="3643313"/>
            <a:ext cx="7923131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ko-KR" sz="4000" b="1" dirty="0">
                <a:solidFill>
                  <a:schemeClr val="bg1"/>
                </a:solidFill>
                <a:latin typeface="Calibri" panose="020F0502020204030204" pitchFamily="34" charset="0"/>
                <a:ea typeface="맑은 고딕" pitchFamily="50" charset="-127"/>
                <a:cs typeface="Calibri" panose="020F0502020204030204" pitchFamily="34" charset="0"/>
              </a:rPr>
              <a:t>Overview of KMA’s </a:t>
            </a:r>
            <a:r>
              <a:rPr lang="en-US" altLang="ko-KR" sz="3200" b="1" dirty="0">
                <a:solidFill>
                  <a:schemeClr val="bg1"/>
                </a:solidFill>
                <a:latin typeface="Calibri" panose="020F0502020204030204" pitchFamily="34" charset="0"/>
                <a:ea typeface="맑은 고딕" pitchFamily="50" charset="-127"/>
                <a:cs typeface="Calibri" panose="020F0502020204030204" pitchFamily="34" charset="0"/>
              </a:rPr>
              <a:t>Long-Range Forecast </a:t>
            </a:r>
          </a:p>
        </p:txBody>
      </p:sp>
      <p:sp>
        <p:nvSpPr>
          <p:cNvPr id="2" name="슬라이드 번호 개체 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3A9382E-9B45-4B77-83BF-403AB1A4938E}" type="slidenum">
              <a:rPr lang="ko-KR" altLang="en-US" smtClean="0"/>
              <a:pPr>
                <a:defRPr/>
              </a:pPr>
              <a:t>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4403918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그림 1" descr="bbb.bmp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5551" y="0"/>
            <a:ext cx="9925652" cy="7647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제목 1"/>
          <p:cNvSpPr txBox="1">
            <a:spLocks/>
          </p:cNvSpPr>
          <p:nvPr/>
        </p:nvSpPr>
        <p:spPr bwMode="auto">
          <a:xfrm>
            <a:off x="-15552" y="-9525"/>
            <a:ext cx="9217024" cy="7742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marL="88900" algn="just">
              <a:defRPr/>
            </a:pPr>
            <a:r>
              <a:rPr kumimoji="0" lang="en-US" altLang="ko-KR" sz="3600" b="1" dirty="0">
                <a:solidFill>
                  <a:schemeClr val="bg1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Organization of KMA</a:t>
            </a:r>
            <a:endParaRPr kumimoji="0" lang="ko-KR" altLang="en-US" sz="3600" b="1" dirty="0">
              <a:solidFill>
                <a:schemeClr val="bg1"/>
              </a:solidFill>
              <a:latin typeface="Calibri" panose="020F0502020204030204" pitchFamily="34" charset="0"/>
              <a:ea typeface="+mj-ea"/>
              <a:cs typeface="Calibri" panose="020F0502020204030204" pitchFamily="34" charset="0"/>
            </a:endParaRPr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-15552" y="59405"/>
            <a:ext cx="186206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 dirty="0">
              <a:latin typeface="Calibri" panose="020F0502020204030204" pitchFamily="34" charset="0"/>
              <a:ea typeface="맑은 고딕" panose="020B0503020000020004" pitchFamily="50" charset="-127"/>
              <a:cs typeface="Calibri" panose="020F0502020204030204" pitchFamily="34" charset="0"/>
            </a:endParaRPr>
          </a:p>
        </p:txBody>
      </p:sp>
      <p:sp>
        <p:nvSpPr>
          <p:cNvPr id="3" name="Rectangle 4"/>
          <p:cNvSpPr>
            <a:spLocks noChangeArrowheads="1"/>
          </p:cNvSpPr>
          <p:nvPr/>
        </p:nvSpPr>
        <p:spPr bwMode="auto">
          <a:xfrm>
            <a:off x="-15552" y="59405"/>
            <a:ext cx="186206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 dirty="0">
              <a:latin typeface="Calibri" panose="020F0502020204030204" pitchFamily="34" charset="0"/>
              <a:ea typeface="맑은 고딕" panose="020B0503020000020004" pitchFamily="50" charset="-127"/>
              <a:cs typeface="Calibri" panose="020F0502020204030204" pitchFamily="34" charset="0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3541FE6-54A7-4225-B110-F9523EF6E0E1}" type="slidenum">
              <a:rPr lang="ko-KR" altLang="en-US" smtClean="0"/>
              <a:pPr>
                <a:defRPr/>
              </a:pPr>
              <a:t>4</a:t>
            </a:fld>
            <a:endParaRPr lang="ko-KR" altLang="en-US" dirty="0"/>
          </a:p>
        </p:txBody>
      </p:sp>
      <p:sp>
        <p:nvSpPr>
          <p:cNvPr id="182" name="Line 5"/>
          <p:cNvSpPr>
            <a:spLocks noChangeShapeType="1"/>
          </p:cNvSpPr>
          <p:nvPr/>
        </p:nvSpPr>
        <p:spPr bwMode="auto">
          <a:xfrm>
            <a:off x="8409384" y="3287054"/>
            <a:ext cx="0" cy="360363"/>
          </a:xfrm>
          <a:prstGeom prst="line">
            <a:avLst/>
          </a:prstGeom>
          <a:noFill/>
          <a:ln w="19050">
            <a:solidFill>
              <a:srgbClr val="2F5EB0"/>
            </a:solidFill>
            <a:round/>
            <a:headEnd/>
            <a:tailEnd/>
          </a:ln>
        </p:spPr>
        <p:txBody>
          <a:bodyPr wrap="none" anchor="ctr"/>
          <a:lstStyle/>
          <a:p>
            <a:endParaRPr lang="ko-KR" altLang="en-US" dirty="0">
              <a:latin typeface="Calibri" panose="020F0502020204030204" pitchFamily="34" charset="0"/>
              <a:ea typeface="맑은 고딕" panose="020B0503020000020004" pitchFamily="50" charset="-127"/>
              <a:cs typeface="Calibri" panose="020F0502020204030204" pitchFamily="34" charset="0"/>
            </a:endParaRPr>
          </a:p>
        </p:txBody>
      </p:sp>
      <p:sp>
        <p:nvSpPr>
          <p:cNvPr id="183" name="Line 3"/>
          <p:cNvSpPr>
            <a:spLocks noChangeShapeType="1"/>
          </p:cNvSpPr>
          <p:nvPr/>
        </p:nvSpPr>
        <p:spPr bwMode="auto">
          <a:xfrm>
            <a:off x="3106918" y="3294271"/>
            <a:ext cx="0" cy="360362"/>
          </a:xfrm>
          <a:prstGeom prst="line">
            <a:avLst/>
          </a:prstGeom>
          <a:noFill/>
          <a:ln w="19050">
            <a:solidFill>
              <a:srgbClr val="2F5EB0"/>
            </a:solidFill>
            <a:round/>
            <a:headEnd/>
            <a:tailEnd/>
          </a:ln>
        </p:spPr>
        <p:txBody>
          <a:bodyPr wrap="none" anchor="ctr"/>
          <a:lstStyle/>
          <a:p>
            <a:endParaRPr lang="ko-KR" altLang="en-US" dirty="0">
              <a:latin typeface="Calibri" panose="020F0502020204030204" pitchFamily="34" charset="0"/>
              <a:ea typeface="맑은 고딕" panose="020B0503020000020004" pitchFamily="50" charset="-127"/>
              <a:cs typeface="Calibri" panose="020F0502020204030204" pitchFamily="34" charset="0"/>
            </a:endParaRPr>
          </a:p>
        </p:txBody>
      </p:sp>
      <p:sp>
        <p:nvSpPr>
          <p:cNvPr id="184" name="Line 4"/>
          <p:cNvSpPr>
            <a:spLocks noChangeShapeType="1"/>
          </p:cNvSpPr>
          <p:nvPr/>
        </p:nvSpPr>
        <p:spPr bwMode="auto">
          <a:xfrm>
            <a:off x="5555190" y="3295858"/>
            <a:ext cx="0" cy="360363"/>
          </a:xfrm>
          <a:prstGeom prst="line">
            <a:avLst/>
          </a:prstGeom>
          <a:noFill/>
          <a:ln w="19050">
            <a:solidFill>
              <a:srgbClr val="2F5EB0"/>
            </a:solidFill>
            <a:round/>
            <a:headEnd/>
            <a:tailEnd/>
          </a:ln>
        </p:spPr>
        <p:txBody>
          <a:bodyPr wrap="none" anchor="ctr"/>
          <a:lstStyle/>
          <a:p>
            <a:endParaRPr lang="ko-KR" altLang="en-US" dirty="0">
              <a:latin typeface="Calibri" panose="020F0502020204030204" pitchFamily="34" charset="0"/>
              <a:ea typeface="맑은 고딕" panose="020B0503020000020004" pitchFamily="50" charset="-127"/>
              <a:cs typeface="Calibri" panose="020F0502020204030204" pitchFamily="34" charset="0"/>
            </a:endParaRPr>
          </a:p>
        </p:txBody>
      </p:sp>
      <p:sp>
        <p:nvSpPr>
          <p:cNvPr id="185" name="Line 5"/>
          <p:cNvSpPr>
            <a:spLocks noChangeShapeType="1"/>
          </p:cNvSpPr>
          <p:nvPr/>
        </p:nvSpPr>
        <p:spPr bwMode="auto">
          <a:xfrm>
            <a:off x="6851334" y="3295858"/>
            <a:ext cx="0" cy="360363"/>
          </a:xfrm>
          <a:prstGeom prst="line">
            <a:avLst/>
          </a:prstGeom>
          <a:noFill/>
          <a:ln w="19050">
            <a:solidFill>
              <a:srgbClr val="2F5EB0"/>
            </a:solidFill>
            <a:round/>
            <a:headEnd/>
            <a:tailEnd/>
          </a:ln>
        </p:spPr>
        <p:txBody>
          <a:bodyPr wrap="none" anchor="ctr"/>
          <a:lstStyle/>
          <a:p>
            <a:endParaRPr lang="ko-KR" altLang="en-US" dirty="0">
              <a:latin typeface="Calibri" panose="020F0502020204030204" pitchFamily="34" charset="0"/>
              <a:ea typeface="맑은 고딕" panose="020B0503020000020004" pitchFamily="50" charset="-127"/>
              <a:cs typeface="Calibri" panose="020F0502020204030204" pitchFamily="34" charset="0"/>
            </a:endParaRPr>
          </a:p>
        </p:txBody>
      </p:sp>
      <p:sp>
        <p:nvSpPr>
          <p:cNvPr id="186" name="Line 6"/>
          <p:cNvSpPr>
            <a:spLocks noChangeShapeType="1"/>
          </p:cNvSpPr>
          <p:nvPr/>
        </p:nvSpPr>
        <p:spPr bwMode="auto">
          <a:xfrm>
            <a:off x="1091910" y="3292683"/>
            <a:ext cx="0" cy="1079500"/>
          </a:xfrm>
          <a:prstGeom prst="line">
            <a:avLst/>
          </a:prstGeom>
          <a:noFill/>
          <a:ln w="19050">
            <a:solidFill>
              <a:srgbClr val="2F5EB0"/>
            </a:solidFill>
            <a:round/>
            <a:headEnd/>
            <a:tailEnd/>
          </a:ln>
        </p:spPr>
        <p:txBody>
          <a:bodyPr wrap="none" anchor="ctr"/>
          <a:lstStyle/>
          <a:p>
            <a:endParaRPr lang="ko-KR" altLang="en-US" dirty="0">
              <a:latin typeface="Calibri" panose="020F0502020204030204" pitchFamily="34" charset="0"/>
              <a:ea typeface="맑은 고딕" panose="020B0503020000020004" pitchFamily="50" charset="-127"/>
              <a:cs typeface="Calibri" panose="020F0502020204030204" pitchFamily="34" charset="0"/>
            </a:endParaRPr>
          </a:p>
        </p:txBody>
      </p:sp>
      <p:sp>
        <p:nvSpPr>
          <p:cNvPr id="187" name="Line 7"/>
          <p:cNvSpPr>
            <a:spLocks noChangeShapeType="1"/>
          </p:cNvSpPr>
          <p:nvPr/>
        </p:nvSpPr>
        <p:spPr bwMode="auto">
          <a:xfrm>
            <a:off x="1810774" y="3294271"/>
            <a:ext cx="0" cy="360362"/>
          </a:xfrm>
          <a:prstGeom prst="line">
            <a:avLst/>
          </a:prstGeom>
          <a:noFill/>
          <a:ln w="19050">
            <a:solidFill>
              <a:srgbClr val="2F5EB0"/>
            </a:solidFill>
            <a:round/>
            <a:headEnd/>
            <a:tailEnd/>
          </a:ln>
        </p:spPr>
        <p:txBody>
          <a:bodyPr wrap="none" anchor="ctr"/>
          <a:lstStyle/>
          <a:p>
            <a:endParaRPr lang="ko-KR" altLang="en-US" dirty="0">
              <a:latin typeface="Calibri" panose="020F0502020204030204" pitchFamily="34" charset="0"/>
              <a:ea typeface="맑은 고딕" panose="020B0503020000020004" pitchFamily="50" charset="-127"/>
              <a:cs typeface="Calibri" panose="020F0502020204030204" pitchFamily="34" charset="0"/>
            </a:endParaRPr>
          </a:p>
        </p:txBody>
      </p:sp>
      <p:sp>
        <p:nvSpPr>
          <p:cNvPr id="188" name="Line 13"/>
          <p:cNvSpPr>
            <a:spLocks noChangeShapeType="1"/>
          </p:cNvSpPr>
          <p:nvPr/>
        </p:nvSpPr>
        <p:spPr bwMode="auto">
          <a:xfrm>
            <a:off x="4979126" y="1795373"/>
            <a:ext cx="571" cy="1500485"/>
          </a:xfrm>
          <a:prstGeom prst="line">
            <a:avLst/>
          </a:prstGeom>
          <a:noFill/>
          <a:ln w="19050">
            <a:solidFill>
              <a:srgbClr val="2F5EB0"/>
            </a:solidFill>
            <a:round/>
            <a:headEnd/>
            <a:tailEnd/>
          </a:ln>
        </p:spPr>
        <p:txBody>
          <a:bodyPr wrap="none" anchor="ctr"/>
          <a:lstStyle/>
          <a:p>
            <a:endParaRPr lang="ko-KR" altLang="en-US" dirty="0">
              <a:latin typeface="Calibri" panose="020F0502020204030204" pitchFamily="34" charset="0"/>
              <a:ea typeface="맑은 고딕" panose="020B0503020000020004" pitchFamily="50" charset="-127"/>
              <a:cs typeface="Calibri" panose="020F0502020204030204" pitchFamily="34" charset="0"/>
            </a:endParaRPr>
          </a:p>
        </p:txBody>
      </p:sp>
      <p:sp>
        <p:nvSpPr>
          <p:cNvPr id="189" name="Rectangle 15"/>
          <p:cNvSpPr>
            <a:spLocks noChangeArrowheads="1"/>
          </p:cNvSpPr>
          <p:nvPr/>
        </p:nvSpPr>
        <p:spPr bwMode="auto">
          <a:xfrm>
            <a:off x="3684297" y="1454358"/>
            <a:ext cx="2592266" cy="431800"/>
          </a:xfrm>
          <a:prstGeom prst="rect">
            <a:avLst/>
          </a:prstGeom>
          <a:solidFill>
            <a:srgbClr val="2F5EB0"/>
          </a:solidFill>
          <a:ln w="3175">
            <a:noFill/>
            <a:miter lim="800000"/>
            <a:headEnd/>
            <a:tailEnd/>
          </a:ln>
        </p:spPr>
        <p:txBody>
          <a:bodyPr wrap="none" tIns="0" bIns="0" anchor="ctr"/>
          <a:lstStyle/>
          <a:p>
            <a:pPr algn="ctr" eaLnBrk="1" latinLnBrk="1" hangingPunct="1">
              <a:lnSpc>
                <a:spcPct val="80000"/>
              </a:lnSpc>
              <a:defRPr/>
            </a:pPr>
            <a:r>
              <a:rPr lang="en-US" altLang="ko-KR" b="1" spc="-7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Calibri" panose="020F0502020204030204" pitchFamily="34" charset="0"/>
                <a:ea typeface="맑은 고딕" panose="020B0503020000020004" pitchFamily="50" charset="-127"/>
                <a:cs typeface="Calibri" panose="020F0502020204030204" pitchFamily="34" charset="0"/>
              </a:rPr>
              <a:t>KMA Administrator</a:t>
            </a:r>
          </a:p>
        </p:txBody>
      </p:sp>
      <p:sp>
        <p:nvSpPr>
          <p:cNvPr id="190" name="Rectangle 16"/>
          <p:cNvSpPr>
            <a:spLocks noChangeArrowheads="1"/>
          </p:cNvSpPr>
          <p:nvPr/>
        </p:nvSpPr>
        <p:spPr bwMode="auto">
          <a:xfrm>
            <a:off x="3899710" y="2354471"/>
            <a:ext cx="2159977" cy="323850"/>
          </a:xfrm>
          <a:prstGeom prst="rect">
            <a:avLst/>
          </a:prstGeom>
          <a:solidFill>
            <a:schemeClr val="accent1"/>
          </a:solidFill>
          <a:ln w="3175">
            <a:noFill/>
            <a:miter lim="800000"/>
            <a:headEnd/>
            <a:tailEnd/>
          </a:ln>
        </p:spPr>
        <p:txBody>
          <a:bodyPr wrap="none" tIns="0" bIns="0" anchor="ctr"/>
          <a:lstStyle/>
          <a:p>
            <a:pPr algn="ctr" eaLnBrk="1" latinLnBrk="1" hangingPunct="1">
              <a:lnSpc>
                <a:spcPct val="80000"/>
              </a:lnSpc>
              <a:defRPr/>
            </a:pPr>
            <a:r>
              <a:rPr lang="en-US" altLang="ko-KR" sz="1600" b="1" spc="-7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Calibri" panose="020F0502020204030204" pitchFamily="34" charset="0"/>
                <a:ea typeface="맑은 고딕" panose="020B0503020000020004" pitchFamily="50" charset="-127"/>
                <a:cs typeface="Calibri" panose="020F0502020204030204" pitchFamily="34" charset="0"/>
              </a:rPr>
              <a:t>Vice Administrator</a:t>
            </a:r>
          </a:p>
        </p:txBody>
      </p:sp>
      <p:sp>
        <p:nvSpPr>
          <p:cNvPr id="191" name="Text Box 17"/>
          <p:cNvSpPr txBox="1">
            <a:spLocks noChangeArrowheads="1"/>
          </p:cNvSpPr>
          <p:nvPr/>
        </p:nvSpPr>
        <p:spPr bwMode="auto">
          <a:xfrm>
            <a:off x="1162702" y="3553992"/>
            <a:ext cx="1315195" cy="525135"/>
          </a:xfrm>
          <a:prstGeom prst="rect">
            <a:avLst/>
          </a:prstGeom>
          <a:solidFill>
            <a:schemeClr val="accent1"/>
          </a:solidFill>
          <a:ln w="3175" algn="ctr">
            <a:noFill/>
            <a:miter lim="800000"/>
            <a:headEnd/>
            <a:tailEnd/>
          </a:ln>
        </p:spPr>
        <p:txBody>
          <a:bodyPr wrap="square" lIns="0" tIns="36000" rIns="0" bIns="36000" anchor="ctr">
            <a:spAutoFit/>
          </a:bodyPr>
          <a:lstStyle/>
          <a:p>
            <a:pPr algn="ctr" eaLnBrk="1" fontAlgn="ctr" latinLnBrk="1" hangingPunct="1">
              <a:lnSpc>
                <a:spcPct val="80000"/>
              </a:lnSpc>
              <a:defRPr/>
            </a:pPr>
            <a:r>
              <a:rPr lang="en-US" altLang="ko-KR" sz="1200" b="1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Calibri" panose="020F0502020204030204" pitchFamily="34" charset="0"/>
                <a:ea typeface="맑은 고딕" panose="020B0503020000020004" pitchFamily="50" charset="-127"/>
                <a:cs typeface="Calibri" panose="020F0502020204030204" pitchFamily="34" charset="0"/>
              </a:rPr>
              <a:t>Planning &amp; Coordination</a:t>
            </a:r>
          </a:p>
          <a:p>
            <a:pPr algn="ctr" eaLnBrk="1" fontAlgn="ctr" latinLnBrk="1" hangingPunct="1">
              <a:lnSpc>
                <a:spcPct val="80000"/>
              </a:lnSpc>
              <a:defRPr/>
            </a:pPr>
            <a:r>
              <a:rPr lang="en-US" altLang="ko-KR" sz="1200" b="1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Calibri" panose="020F0502020204030204" pitchFamily="34" charset="0"/>
                <a:ea typeface="맑은 고딕" panose="020B0503020000020004" pitchFamily="50" charset="-127"/>
                <a:cs typeface="Calibri" panose="020F0502020204030204" pitchFamily="34" charset="0"/>
              </a:rPr>
              <a:t>Bureau</a:t>
            </a:r>
          </a:p>
        </p:txBody>
      </p:sp>
      <p:sp>
        <p:nvSpPr>
          <p:cNvPr id="192" name="Text Box 18"/>
          <p:cNvSpPr txBox="1">
            <a:spLocks noChangeArrowheads="1"/>
          </p:cNvSpPr>
          <p:nvPr/>
        </p:nvSpPr>
        <p:spPr bwMode="auto">
          <a:xfrm>
            <a:off x="2602862" y="3560195"/>
            <a:ext cx="1044575" cy="515901"/>
          </a:xfrm>
          <a:prstGeom prst="rect">
            <a:avLst/>
          </a:prstGeom>
          <a:solidFill>
            <a:schemeClr val="accent1"/>
          </a:solidFill>
          <a:ln w="3175" algn="ctr">
            <a:noFill/>
            <a:miter lim="800000"/>
            <a:headEnd/>
            <a:tailEnd/>
          </a:ln>
        </p:spPr>
        <p:txBody>
          <a:bodyPr lIns="0" tIns="36000" rIns="0" bIns="36000" anchor="ctr">
            <a:spAutoFit/>
          </a:bodyPr>
          <a:lstStyle/>
          <a:p>
            <a:pPr algn="ctr" fontAlgn="ctr">
              <a:lnSpc>
                <a:spcPct val="80000"/>
              </a:lnSpc>
              <a:defRPr/>
            </a:pPr>
            <a:r>
              <a:rPr lang="en-US" altLang="ko-KR" sz="1200" b="1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Calibri" panose="020F0502020204030204" pitchFamily="34" charset="0"/>
                <a:ea typeface="맑은 고딕" panose="020B0503020000020004" pitchFamily="50" charset="-127"/>
                <a:cs typeface="Calibri" panose="020F0502020204030204" pitchFamily="34" charset="0"/>
              </a:rPr>
              <a:t>Forecast</a:t>
            </a:r>
          </a:p>
          <a:p>
            <a:pPr algn="ctr" fontAlgn="ctr">
              <a:lnSpc>
                <a:spcPct val="80000"/>
              </a:lnSpc>
              <a:defRPr/>
            </a:pPr>
            <a:r>
              <a:rPr lang="en-US" altLang="ko-KR" sz="1200" b="1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Calibri" panose="020F0502020204030204" pitchFamily="34" charset="0"/>
                <a:ea typeface="맑은 고딕" panose="020B0503020000020004" pitchFamily="50" charset="-127"/>
                <a:cs typeface="Calibri" panose="020F0502020204030204" pitchFamily="34" charset="0"/>
              </a:rPr>
              <a:t>Bureau</a:t>
            </a:r>
          </a:p>
          <a:p>
            <a:pPr algn="ctr" eaLnBrk="1" latinLnBrk="1" hangingPunct="1">
              <a:lnSpc>
                <a:spcPct val="80000"/>
              </a:lnSpc>
              <a:defRPr/>
            </a:pPr>
            <a:endParaRPr kumimoji="1" lang="en-US" altLang="ko-KR" sz="1200" b="1" dirty="0">
              <a:solidFill>
                <a:srgbClr val="000000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Calibri" panose="020F0502020204030204" pitchFamily="34" charset="0"/>
              <a:ea typeface="맑은 고딕" pitchFamily="50" charset="-127"/>
              <a:cs typeface="Calibri" panose="020F0502020204030204" pitchFamily="34" charset="0"/>
            </a:endParaRPr>
          </a:p>
        </p:txBody>
      </p:sp>
      <p:sp>
        <p:nvSpPr>
          <p:cNvPr id="193" name="Text Box 19"/>
          <p:cNvSpPr txBox="1">
            <a:spLocks noChangeArrowheads="1"/>
          </p:cNvSpPr>
          <p:nvPr/>
        </p:nvSpPr>
        <p:spPr bwMode="auto">
          <a:xfrm>
            <a:off x="5051134" y="3558608"/>
            <a:ext cx="1007963" cy="515901"/>
          </a:xfrm>
          <a:prstGeom prst="rect">
            <a:avLst/>
          </a:prstGeom>
          <a:solidFill>
            <a:schemeClr val="accent1"/>
          </a:solidFill>
          <a:ln w="3175" algn="ctr">
            <a:noFill/>
            <a:miter lim="800000"/>
            <a:headEnd/>
            <a:tailEnd/>
          </a:ln>
        </p:spPr>
        <p:txBody>
          <a:bodyPr wrap="square" lIns="0" tIns="36000" rIns="0" bIns="36000" anchor="ctr">
            <a:spAutoFit/>
          </a:bodyPr>
          <a:lstStyle/>
          <a:p>
            <a:pPr algn="ctr">
              <a:lnSpc>
                <a:spcPct val="80000"/>
              </a:lnSpc>
              <a:defRPr/>
            </a:pPr>
            <a:r>
              <a:rPr lang="en-US" altLang="ko-KR" sz="1200" b="1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Calibri" panose="020F0502020204030204" pitchFamily="34" charset="0"/>
                <a:ea typeface="맑은 고딕" panose="020B0503020000020004" pitchFamily="50" charset="-127"/>
                <a:cs typeface="Calibri" panose="020F0502020204030204" pitchFamily="34" charset="0"/>
              </a:rPr>
              <a:t>Climate </a:t>
            </a:r>
          </a:p>
          <a:p>
            <a:pPr algn="ctr">
              <a:lnSpc>
                <a:spcPct val="80000"/>
              </a:lnSpc>
              <a:defRPr/>
            </a:pPr>
            <a:r>
              <a:rPr lang="en-US" altLang="ko-KR" sz="1200" b="1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Calibri" panose="020F0502020204030204" pitchFamily="34" charset="0"/>
                <a:ea typeface="맑은 고딕" panose="020B0503020000020004" pitchFamily="50" charset="-127"/>
                <a:cs typeface="Calibri" panose="020F0502020204030204" pitchFamily="34" charset="0"/>
              </a:rPr>
              <a:t>Science</a:t>
            </a:r>
          </a:p>
          <a:p>
            <a:pPr algn="ctr">
              <a:lnSpc>
                <a:spcPct val="80000"/>
              </a:lnSpc>
              <a:defRPr/>
            </a:pPr>
            <a:r>
              <a:rPr lang="en-US" altLang="ko-KR" sz="1200" b="1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Calibri" panose="020F0502020204030204" pitchFamily="34" charset="0"/>
                <a:ea typeface="맑은 고딕" panose="020B0503020000020004" pitchFamily="50" charset="-127"/>
                <a:cs typeface="Calibri" panose="020F0502020204030204" pitchFamily="34" charset="0"/>
              </a:rPr>
              <a:t>Bureau</a:t>
            </a:r>
          </a:p>
        </p:txBody>
      </p:sp>
      <p:sp>
        <p:nvSpPr>
          <p:cNvPr id="194" name="Text Box 20"/>
          <p:cNvSpPr txBox="1">
            <a:spLocks noChangeArrowheads="1"/>
          </p:cNvSpPr>
          <p:nvPr/>
        </p:nvSpPr>
        <p:spPr bwMode="auto">
          <a:xfrm>
            <a:off x="6176125" y="3564958"/>
            <a:ext cx="1467297" cy="515901"/>
          </a:xfrm>
          <a:prstGeom prst="rect">
            <a:avLst/>
          </a:prstGeom>
          <a:solidFill>
            <a:schemeClr val="accent1"/>
          </a:solidFill>
          <a:ln w="3175" algn="ctr">
            <a:noFill/>
            <a:miter lim="800000"/>
            <a:headEnd/>
            <a:tailEnd/>
          </a:ln>
        </p:spPr>
        <p:txBody>
          <a:bodyPr wrap="square" lIns="0" tIns="36000" rIns="0" bIns="36000" anchor="ctr">
            <a:spAutoFit/>
          </a:bodyPr>
          <a:lstStyle/>
          <a:p>
            <a:pPr algn="ctr" eaLnBrk="1" latinLnBrk="1" hangingPunct="1">
              <a:lnSpc>
                <a:spcPct val="80000"/>
              </a:lnSpc>
              <a:defRPr/>
            </a:pPr>
            <a:r>
              <a:rPr lang="en-US" altLang="ko-KR" sz="1200" b="1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Calibri" panose="020F0502020204030204" pitchFamily="34" charset="0"/>
                <a:ea typeface="맑은 고딕" panose="020B0503020000020004" pitchFamily="50" charset="-127"/>
                <a:cs typeface="Calibri" panose="020F0502020204030204" pitchFamily="34" charset="0"/>
              </a:rPr>
              <a:t>Met. Service </a:t>
            </a:r>
          </a:p>
          <a:p>
            <a:pPr algn="ctr" eaLnBrk="1" latinLnBrk="1" hangingPunct="1">
              <a:lnSpc>
                <a:spcPct val="80000"/>
              </a:lnSpc>
              <a:defRPr/>
            </a:pPr>
            <a:r>
              <a:rPr lang="en-US" altLang="ko-KR" sz="1200" b="1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Calibri" panose="020F0502020204030204" pitchFamily="34" charset="0"/>
                <a:ea typeface="맑은 고딕" panose="020B0503020000020004" pitchFamily="50" charset="-127"/>
                <a:cs typeface="Calibri" panose="020F0502020204030204" pitchFamily="34" charset="0"/>
              </a:rPr>
              <a:t>Promotion </a:t>
            </a:r>
          </a:p>
          <a:p>
            <a:pPr algn="ctr" eaLnBrk="1" latinLnBrk="1" hangingPunct="1">
              <a:lnSpc>
                <a:spcPct val="80000"/>
              </a:lnSpc>
              <a:defRPr/>
            </a:pPr>
            <a:r>
              <a:rPr lang="en-US" altLang="ko-KR" sz="1200" b="1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Calibri" panose="020F0502020204030204" pitchFamily="34" charset="0"/>
                <a:ea typeface="맑은 고딕" panose="020B0503020000020004" pitchFamily="50" charset="-127"/>
                <a:cs typeface="Calibri" panose="020F0502020204030204" pitchFamily="34" charset="0"/>
              </a:rPr>
              <a:t>Bureau</a:t>
            </a:r>
          </a:p>
        </p:txBody>
      </p:sp>
      <p:sp>
        <p:nvSpPr>
          <p:cNvPr id="195" name="Line 25"/>
          <p:cNvSpPr>
            <a:spLocks noChangeShapeType="1"/>
          </p:cNvSpPr>
          <p:nvPr/>
        </p:nvSpPr>
        <p:spPr bwMode="auto">
          <a:xfrm flipV="1">
            <a:off x="1079210" y="3292683"/>
            <a:ext cx="7321550" cy="7938"/>
          </a:xfrm>
          <a:prstGeom prst="line">
            <a:avLst/>
          </a:prstGeom>
          <a:noFill/>
          <a:ln w="19050">
            <a:solidFill>
              <a:srgbClr val="2F5EB0"/>
            </a:solidFill>
            <a:round/>
            <a:headEnd/>
            <a:tailEnd/>
          </a:ln>
        </p:spPr>
        <p:txBody>
          <a:bodyPr wrap="none" anchor="ctr"/>
          <a:lstStyle/>
          <a:p>
            <a:endParaRPr lang="ko-KR" altLang="en-US" dirty="0">
              <a:latin typeface="Calibri" panose="020F0502020204030204" pitchFamily="34" charset="0"/>
              <a:ea typeface="맑은 고딕" panose="020B0503020000020004" pitchFamily="50" charset="-127"/>
              <a:cs typeface="Calibri" panose="020F0502020204030204" pitchFamily="34" charset="0"/>
            </a:endParaRPr>
          </a:p>
        </p:txBody>
      </p:sp>
      <p:sp>
        <p:nvSpPr>
          <p:cNvPr id="196" name="Text Box 49"/>
          <p:cNvSpPr txBox="1">
            <a:spLocks noChangeArrowheads="1"/>
          </p:cNvSpPr>
          <p:nvPr/>
        </p:nvSpPr>
        <p:spPr bwMode="auto">
          <a:xfrm>
            <a:off x="1298028" y="4094328"/>
            <a:ext cx="979435" cy="264688"/>
          </a:xfrm>
          <a:prstGeom prst="rect">
            <a:avLst/>
          </a:prstGeom>
          <a:noFill/>
          <a:ln w="3175">
            <a:noFill/>
            <a:miter lim="800000"/>
            <a:headEnd/>
            <a:tailEnd/>
          </a:ln>
        </p:spPr>
        <p:txBody>
          <a:bodyPr wrap="none" lIns="0" rIns="0" anchor="ctr">
            <a:spAutoFit/>
          </a:bodyPr>
          <a:lstStyle/>
          <a:p>
            <a:pPr marL="193675" algn="ctr" eaLnBrk="1" fontAlgn="ctr" latinLnBrk="1" hangingPunct="1">
              <a:lnSpc>
                <a:spcPct val="80000"/>
              </a:lnSpc>
              <a:defRPr/>
            </a:pPr>
            <a:r>
              <a:rPr lang="en-US" altLang="ko-KR" sz="1400" b="1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맑은 고딕" panose="020B0503020000020004" pitchFamily="50" charset="-127"/>
                <a:cs typeface="Calibri" panose="020F0502020204030204" pitchFamily="34" charset="0"/>
              </a:rPr>
              <a:t>4 divisions</a:t>
            </a:r>
          </a:p>
        </p:txBody>
      </p:sp>
      <p:sp>
        <p:nvSpPr>
          <p:cNvPr id="197" name="Text Box 50"/>
          <p:cNvSpPr txBox="1">
            <a:spLocks noChangeArrowheads="1"/>
          </p:cNvSpPr>
          <p:nvPr/>
        </p:nvSpPr>
        <p:spPr bwMode="auto">
          <a:xfrm>
            <a:off x="2530903" y="4112995"/>
            <a:ext cx="1153394" cy="264688"/>
          </a:xfrm>
          <a:prstGeom prst="rect">
            <a:avLst/>
          </a:prstGeom>
          <a:noFill/>
          <a:ln w="3175">
            <a:noFill/>
            <a:miter lim="800000"/>
            <a:headEnd/>
            <a:tailEnd/>
          </a:ln>
        </p:spPr>
        <p:txBody>
          <a:bodyPr wrap="square" lIns="0" rIns="0" anchor="ctr">
            <a:spAutoFit/>
          </a:bodyPr>
          <a:lstStyle/>
          <a:p>
            <a:pPr marL="193675" algn="ctr" eaLnBrk="1" fontAlgn="ctr" latinLnBrk="1" hangingPunct="1">
              <a:lnSpc>
                <a:spcPct val="80000"/>
              </a:lnSpc>
              <a:defRPr/>
            </a:pPr>
            <a:r>
              <a:rPr lang="en-US" altLang="ko-KR" sz="1400" b="1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맑은 고딕" panose="020B0503020000020004" pitchFamily="50" charset="-127"/>
                <a:cs typeface="Calibri" panose="020F0502020204030204" pitchFamily="34" charset="0"/>
              </a:rPr>
              <a:t>9 divisions</a:t>
            </a:r>
          </a:p>
        </p:txBody>
      </p:sp>
      <p:sp>
        <p:nvSpPr>
          <p:cNvPr id="198" name="Text Box 51"/>
          <p:cNvSpPr txBox="1">
            <a:spLocks noChangeArrowheads="1"/>
          </p:cNvSpPr>
          <p:nvPr/>
        </p:nvSpPr>
        <p:spPr bwMode="auto">
          <a:xfrm>
            <a:off x="5053666" y="4111409"/>
            <a:ext cx="1019510" cy="264688"/>
          </a:xfrm>
          <a:prstGeom prst="rect">
            <a:avLst/>
          </a:prstGeom>
          <a:noFill/>
          <a:ln w="3175">
            <a:noFill/>
            <a:miter lim="800000"/>
            <a:headEnd/>
            <a:tailEnd/>
          </a:ln>
        </p:spPr>
        <p:txBody>
          <a:bodyPr wrap="none" lIns="0" rIns="0" anchor="ctr">
            <a:spAutoFit/>
          </a:bodyPr>
          <a:lstStyle/>
          <a:p>
            <a:pPr marL="193675" algn="ctr" fontAlgn="ctr">
              <a:lnSpc>
                <a:spcPct val="80000"/>
              </a:lnSpc>
              <a:defRPr/>
            </a:pPr>
            <a:r>
              <a:rPr lang="en-US" altLang="ko-KR" sz="1400" b="1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맑은 고딕" panose="020B0503020000020004" pitchFamily="50" charset="-127"/>
                <a:cs typeface="Calibri" panose="020F0502020204030204" pitchFamily="34" charset="0"/>
              </a:rPr>
              <a:t>5 divisions </a:t>
            </a:r>
          </a:p>
        </p:txBody>
      </p:sp>
      <p:sp>
        <p:nvSpPr>
          <p:cNvPr id="199" name="Text Box 52"/>
          <p:cNvSpPr txBox="1">
            <a:spLocks noChangeArrowheads="1"/>
          </p:cNvSpPr>
          <p:nvPr/>
        </p:nvSpPr>
        <p:spPr bwMode="auto">
          <a:xfrm>
            <a:off x="6420179" y="4112026"/>
            <a:ext cx="979435" cy="264688"/>
          </a:xfrm>
          <a:prstGeom prst="rect">
            <a:avLst/>
          </a:prstGeom>
          <a:noFill/>
          <a:ln w="3175">
            <a:noFill/>
            <a:miter lim="800000"/>
            <a:headEnd/>
            <a:tailEnd/>
          </a:ln>
        </p:spPr>
        <p:txBody>
          <a:bodyPr wrap="none" lIns="0" rIns="0" anchor="ctr">
            <a:spAutoFit/>
          </a:bodyPr>
          <a:lstStyle/>
          <a:p>
            <a:pPr marL="193675" algn="ctr" fontAlgn="ctr">
              <a:lnSpc>
                <a:spcPct val="80000"/>
              </a:lnSpc>
              <a:defRPr/>
            </a:pPr>
            <a:r>
              <a:rPr lang="en-US" altLang="ko-KR" sz="1400" b="1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맑은 고딕" panose="020B0503020000020004" pitchFamily="50" charset="-127"/>
                <a:cs typeface="Calibri" panose="020F0502020204030204" pitchFamily="34" charset="0"/>
              </a:rPr>
              <a:t>3 divisions</a:t>
            </a:r>
          </a:p>
        </p:txBody>
      </p:sp>
      <p:sp>
        <p:nvSpPr>
          <p:cNvPr id="200" name="Line 54"/>
          <p:cNvSpPr>
            <a:spLocks noChangeShapeType="1"/>
          </p:cNvSpPr>
          <p:nvPr/>
        </p:nvSpPr>
        <p:spPr bwMode="auto">
          <a:xfrm>
            <a:off x="4331054" y="3292683"/>
            <a:ext cx="0" cy="360363"/>
          </a:xfrm>
          <a:prstGeom prst="line">
            <a:avLst/>
          </a:prstGeom>
          <a:noFill/>
          <a:ln w="19050">
            <a:solidFill>
              <a:srgbClr val="2F5EB0"/>
            </a:solidFill>
            <a:round/>
            <a:headEnd/>
            <a:tailEnd/>
          </a:ln>
        </p:spPr>
        <p:txBody>
          <a:bodyPr wrap="none" anchor="ctr"/>
          <a:lstStyle/>
          <a:p>
            <a:endParaRPr lang="ko-KR" altLang="en-US" dirty="0">
              <a:latin typeface="Calibri" panose="020F0502020204030204" pitchFamily="34" charset="0"/>
              <a:ea typeface="맑은 고딕" panose="020B0503020000020004" pitchFamily="50" charset="-127"/>
              <a:cs typeface="Calibri" panose="020F0502020204030204" pitchFamily="34" charset="0"/>
            </a:endParaRPr>
          </a:p>
        </p:txBody>
      </p:sp>
      <p:sp>
        <p:nvSpPr>
          <p:cNvPr id="201" name="Text Box 55"/>
          <p:cNvSpPr txBox="1">
            <a:spLocks noChangeArrowheads="1"/>
          </p:cNvSpPr>
          <p:nvPr/>
        </p:nvSpPr>
        <p:spPr bwMode="auto">
          <a:xfrm>
            <a:off x="3754990" y="3546053"/>
            <a:ext cx="1196801" cy="525135"/>
          </a:xfrm>
          <a:prstGeom prst="rect">
            <a:avLst/>
          </a:prstGeom>
          <a:solidFill>
            <a:schemeClr val="accent1"/>
          </a:solidFill>
          <a:ln w="3175" algn="ctr">
            <a:noFill/>
            <a:miter lim="800000"/>
            <a:headEnd/>
            <a:tailEnd/>
          </a:ln>
        </p:spPr>
        <p:txBody>
          <a:bodyPr wrap="square" lIns="0" tIns="36000" rIns="0" bIns="36000" anchor="ctr">
            <a:spAutoFit/>
          </a:bodyPr>
          <a:lstStyle/>
          <a:p>
            <a:pPr algn="ctr" fontAlgn="ctr">
              <a:lnSpc>
                <a:spcPct val="80000"/>
              </a:lnSpc>
              <a:defRPr/>
            </a:pPr>
            <a:r>
              <a:rPr lang="en-US" altLang="ko-KR" sz="1200" b="1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Calibri" panose="020F0502020204030204" pitchFamily="34" charset="0"/>
                <a:ea typeface="맑은 고딕" panose="020B0503020000020004" pitchFamily="50" charset="-127"/>
                <a:cs typeface="Calibri" panose="020F0502020204030204" pitchFamily="34" charset="0"/>
              </a:rPr>
              <a:t>Observation</a:t>
            </a:r>
          </a:p>
          <a:p>
            <a:pPr algn="ctr" fontAlgn="ctr">
              <a:lnSpc>
                <a:spcPct val="80000"/>
              </a:lnSpc>
              <a:defRPr/>
            </a:pPr>
            <a:r>
              <a:rPr lang="en-US" altLang="ko-KR" sz="1200" b="1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Calibri" panose="020F0502020204030204" pitchFamily="34" charset="0"/>
                <a:ea typeface="맑은 고딕" panose="020B0503020000020004" pitchFamily="50" charset="-127"/>
                <a:cs typeface="Calibri" panose="020F0502020204030204" pitchFamily="34" charset="0"/>
              </a:rPr>
              <a:t>Infrastructure Bureau</a:t>
            </a:r>
          </a:p>
        </p:txBody>
      </p:sp>
      <p:sp>
        <p:nvSpPr>
          <p:cNvPr id="202" name="Text Box 56"/>
          <p:cNvSpPr txBox="1">
            <a:spLocks noChangeArrowheads="1"/>
          </p:cNvSpPr>
          <p:nvPr/>
        </p:nvSpPr>
        <p:spPr bwMode="auto">
          <a:xfrm>
            <a:off x="3833293" y="4112026"/>
            <a:ext cx="1019510" cy="264688"/>
          </a:xfrm>
          <a:prstGeom prst="rect">
            <a:avLst/>
          </a:prstGeom>
          <a:noFill/>
          <a:ln w="3175">
            <a:noFill/>
            <a:miter lim="800000"/>
            <a:headEnd/>
            <a:tailEnd/>
          </a:ln>
        </p:spPr>
        <p:txBody>
          <a:bodyPr wrap="none" lIns="0" rIns="0" anchor="ctr">
            <a:spAutoFit/>
          </a:bodyPr>
          <a:lstStyle/>
          <a:p>
            <a:pPr marL="193675" algn="ctr" fontAlgn="ctr">
              <a:lnSpc>
                <a:spcPct val="80000"/>
              </a:lnSpc>
              <a:defRPr/>
            </a:pPr>
            <a:r>
              <a:rPr lang="en-US" altLang="ko-KR" sz="1400" b="1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맑은 고딕" panose="020B0503020000020004" pitchFamily="50" charset="-127"/>
                <a:cs typeface="Calibri" panose="020F0502020204030204" pitchFamily="34" charset="0"/>
              </a:rPr>
              <a:t>5 divisions </a:t>
            </a:r>
          </a:p>
        </p:txBody>
      </p:sp>
      <p:sp>
        <p:nvSpPr>
          <p:cNvPr id="203" name="Text Box 59"/>
          <p:cNvSpPr txBox="1">
            <a:spLocks noChangeArrowheads="1"/>
          </p:cNvSpPr>
          <p:nvPr/>
        </p:nvSpPr>
        <p:spPr bwMode="auto">
          <a:xfrm>
            <a:off x="460085" y="4318449"/>
            <a:ext cx="1369739" cy="442035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3175" algn="ctr">
            <a:noFill/>
            <a:miter lim="800000"/>
            <a:headEnd/>
            <a:tailEnd/>
          </a:ln>
        </p:spPr>
        <p:txBody>
          <a:bodyPr wrap="square" lIns="0" tIns="36000" rIns="0" bIns="36000" anchor="ctr">
            <a:spAutoFit/>
          </a:bodyPr>
          <a:lstStyle>
            <a:defPPr>
              <a:defRPr lang="en-US"/>
            </a:defPPr>
            <a:lvl1pPr eaLnBrk="1" latinLnBrk="1" hangingPunct="1">
              <a:defRPr kumimoji="1" sz="1200" b="1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맑은 고딕" pitchFamily="50" charset="-127"/>
                <a:ea typeface="맑은 고딕" pitchFamily="50" charset="-127"/>
              </a:defRPr>
            </a:lvl1pPr>
          </a:lstStyle>
          <a:p>
            <a:pPr algn="ctr"/>
            <a:r>
              <a:rPr lang="en-US" altLang="ko-KR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General Services </a:t>
            </a:r>
          </a:p>
          <a:p>
            <a:pPr algn="ctr"/>
            <a:r>
              <a:rPr lang="en-US" altLang="ko-KR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Division</a:t>
            </a:r>
          </a:p>
        </p:txBody>
      </p:sp>
      <p:sp>
        <p:nvSpPr>
          <p:cNvPr id="204" name="Text Box 74"/>
          <p:cNvSpPr txBox="1">
            <a:spLocks noChangeArrowheads="1"/>
          </p:cNvSpPr>
          <p:nvPr/>
        </p:nvSpPr>
        <p:spPr bwMode="auto">
          <a:xfrm>
            <a:off x="1829824" y="1996878"/>
            <a:ext cx="1512888" cy="288147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3175" algn="ctr">
            <a:noFill/>
            <a:miter lim="800000"/>
            <a:headEnd/>
            <a:tailEnd/>
          </a:ln>
        </p:spPr>
        <p:txBody>
          <a:bodyPr lIns="0" tIns="36000" rIns="0" bIns="36000" anchor="ctr">
            <a:spAutoFit/>
          </a:bodyPr>
          <a:lstStyle/>
          <a:p>
            <a:pPr algn="ctr">
              <a:defRPr/>
            </a:pPr>
            <a:r>
              <a:rPr lang="en-US" altLang="ko-KR" sz="140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맑은 고딕" panose="020B0503020000020004" pitchFamily="50" charset="-127"/>
                <a:cs typeface="Calibri" panose="020F0502020204030204" pitchFamily="34" charset="0"/>
              </a:rPr>
              <a:t>Spokesperson</a:t>
            </a:r>
          </a:p>
        </p:txBody>
      </p:sp>
      <p:sp>
        <p:nvSpPr>
          <p:cNvPr id="205" name="Line 57"/>
          <p:cNvSpPr>
            <a:spLocks noChangeShapeType="1"/>
          </p:cNvSpPr>
          <p:nvPr/>
        </p:nvSpPr>
        <p:spPr bwMode="auto">
          <a:xfrm flipH="1">
            <a:off x="3342712" y="2141746"/>
            <a:ext cx="1620837" cy="0"/>
          </a:xfrm>
          <a:prstGeom prst="line">
            <a:avLst/>
          </a:prstGeom>
          <a:ln w="19050">
            <a:solidFill>
              <a:srgbClr val="2F5EB0"/>
            </a:solidFill>
            <a:headEnd/>
            <a:tailEnd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wrap="none" anchor="ctr"/>
          <a:lstStyle/>
          <a:p>
            <a:pPr>
              <a:defRPr/>
            </a:pPr>
            <a:endParaRPr lang="ko-KR" altLang="en-US" dirty="0">
              <a:solidFill>
                <a:srgbClr val="000000"/>
              </a:solidFill>
              <a:latin typeface="Calibri" panose="020F0502020204030204" pitchFamily="34" charset="0"/>
              <a:ea typeface="맑은 고딕" pitchFamily="50" charset="-127"/>
              <a:cs typeface="Calibri" panose="020F0502020204030204" pitchFamily="34" charset="0"/>
            </a:endParaRPr>
          </a:p>
        </p:txBody>
      </p:sp>
      <p:sp>
        <p:nvSpPr>
          <p:cNvPr id="207" name="Text Box 74"/>
          <p:cNvSpPr txBox="1">
            <a:spLocks noChangeArrowheads="1"/>
          </p:cNvSpPr>
          <p:nvPr/>
        </p:nvSpPr>
        <p:spPr bwMode="auto">
          <a:xfrm>
            <a:off x="1884072" y="2741644"/>
            <a:ext cx="1512888" cy="50359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3175" algn="ctr">
            <a:noFill/>
            <a:miter lim="800000"/>
            <a:headEnd/>
            <a:tailEnd/>
          </a:ln>
        </p:spPr>
        <p:txBody>
          <a:bodyPr lIns="0" tIns="36000" rIns="0" bIns="36000" anchor="ctr">
            <a:spAutoFit/>
          </a:bodyPr>
          <a:lstStyle/>
          <a:p>
            <a:pPr algn="ctr">
              <a:defRPr/>
            </a:pPr>
            <a:r>
              <a:rPr lang="en-US" altLang="ko-KR" sz="140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맑은 고딕" panose="020B0503020000020004" pitchFamily="50" charset="-127"/>
                <a:cs typeface="Calibri" panose="020F0502020204030204" pitchFamily="34" charset="0"/>
              </a:rPr>
              <a:t>Audit and Inspection Officer</a:t>
            </a:r>
          </a:p>
        </p:txBody>
      </p:sp>
      <p:sp>
        <p:nvSpPr>
          <p:cNvPr id="208" name="Line 57"/>
          <p:cNvSpPr>
            <a:spLocks noChangeShapeType="1"/>
          </p:cNvSpPr>
          <p:nvPr/>
        </p:nvSpPr>
        <p:spPr bwMode="auto">
          <a:xfrm flipH="1">
            <a:off x="3395372" y="3052971"/>
            <a:ext cx="1571625" cy="0"/>
          </a:xfrm>
          <a:prstGeom prst="line">
            <a:avLst/>
          </a:prstGeom>
          <a:ln w="19050">
            <a:solidFill>
              <a:srgbClr val="2F5EB0"/>
            </a:solidFill>
            <a:headEnd/>
            <a:tailEnd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wrap="none" anchor="ctr"/>
          <a:lstStyle/>
          <a:p>
            <a:pPr>
              <a:defRPr/>
            </a:pPr>
            <a:endParaRPr lang="ko-KR" altLang="en-US">
              <a:solidFill>
                <a:srgbClr val="000000"/>
              </a:solidFill>
              <a:latin typeface="Calibri" panose="020F0502020204030204" pitchFamily="34" charset="0"/>
              <a:ea typeface="맑은 고딕" pitchFamily="50" charset="-127"/>
              <a:cs typeface="Calibri" panose="020F0502020204030204" pitchFamily="34" charset="0"/>
            </a:endParaRPr>
          </a:p>
        </p:txBody>
      </p:sp>
      <p:sp>
        <p:nvSpPr>
          <p:cNvPr id="209" name="Text Box 56"/>
          <p:cNvSpPr txBox="1">
            <a:spLocks noChangeArrowheads="1"/>
          </p:cNvSpPr>
          <p:nvPr/>
        </p:nvSpPr>
        <p:spPr bwMode="auto">
          <a:xfrm>
            <a:off x="7793733" y="4112026"/>
            <a:ext cx="1019510" cy="264688"/>
          </a:xfrm>
          <a:prstGeom prst="rect">
            <a:avLst/>
          </a:prstGeom>
          <a:noFill/>
          <a:ln w="3175">
            <a:noFill/>
            <a:miter lim="800000"/>
            <a:headEnd/>
            <a:tailEnd/>
          </a:ln>
        </p:spPr>
        <p:txBody>
          <a:bodyPr wrap="none" lIns="0" rIns="0" anchor="ctr">
            <a:spAutoFit/>
          </a:bodyPr>
          <a:lstStyle/>
          <a:p>
            <a:pPr marL="193675" algn="ctr" fontAlgn="ctr">
              <a:lnSpc>
                <a:spcPct val="80000"/>
              </a:lnSpc>
              <a:defRPr/>
            </a:pPr>
            <a:r>
              <a:rPr lang="en-US" altLang="ko-KR" sz="1400" b="1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맑은 고딕" panose="020B0503020000020004" pitchFamily="50" charset="-127"/>
                <a:cs typeface="Calibri" panose="020F0502020204030204" pitchFamily="34" charset="0"/>
              </a:rPr>
              <a:t>4 divisions </a:t>
            </a:r>
          </a:p>
        </p:txBody>
      </p:sp>
      <p:sp>
        <p:nvSpPr>
          <p:cNvPr id="210" name="Text Box 20"/>
          <p:cNvSpPr txBox="1">
            <a:spLocks noChangeArrowheads="1"/>
          </p:cNvSpPr>
          <p:nvPr/>
        </p:nvSpPr>
        <p:spPr bwMode="auto">
          <a:xfrm>
            <a:off x="7760301" y="3568716"/>
            <a:ext cx="1180209" cy="515901"/>
          </a:xfrm>
          <a:prstGeom prst="rect">
            <a:avLst/>
          </a:prstGeom>
          <a:solidFill>
            <a:schemeClr val="accent1"/>
          </a:solidFill>
          <a:ln w="3175" algn="ctr">
            <a:noFill/>
            <a:miter lim="800000"/>
            <a:headEnd/>
            <a:tailEnd/>
          </a:ln>
        </p:spPr>
        <p:txBody>
          <a:bodyPr wrap="square" lIns="0" tIns="36000" rIns="0" bIns="36000" anchor="ctr">
            <a:spAutoFit/>
          </a:bodyPr>
          <a:lstStyle/>
          <a:p>
            <a:pPr algn="ctr">
              <a:lnSpc>
                <a:spcPct val="80000"/>
              </a:lnSpc>
              <a:defRPr/>
            </a:pPr>
            <a:r>
              <a:rPr lang="en-US" altLang="ko-KR" sz="1200" b="1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Calibri" panose="020F0502020204030204" pitchFamily="34" charset="0"/>
                <a:ea typeface="맑은 고딕" panose="020B0503020000020004" pitchFamily="50" charset="-127"/>
                <a:cs typeface="Calibri" panose="020F0502020204030204" pitchFamily="34" charset="0"/>
              </a:rPr>
              <a:t>Earthquake &amp; </a:t>
            </a:r>
          </a:p>
          <a:p>
            <a:pPr algn="ctr">
              <a:lnSpc>
                <a:spcPct val="80000"/>
              </a:lnSpc>
              <a:defRPr/>
            </a:pPr>
            <a:r>
              <a:rPr lang="en-US" altLang="ko-KR" sz="1200" b="1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Calibri" panose="020F0502020204030204" pitchFamily="34" charset="0"/>
                <a:ea typeface="맑은 고딕" panose="020B0503020000020004" pitchFamily="50" charset="-127"/>
                <a:cs typeface="Calibri" panose="020F0502020204030204" pitchFamily="34" charset="0"/>
              </a:rPr>
              <a:t>Volcano</a:t>
            </a:r>
          </a:p>
          <a:p>
            <a:pPr algn="ctr">
              <a:lnSpc>
                <a:spcPct val="80000"/>
              </a:lnSpc>
              <a:defRPr/>
            </a:pPr>
            <a:r>
              <a:rPr lang="en-US" altLang="ko-KR" sz="1200" b="1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Calibri" panose="020F0502020204030204" pitchFamily="34" charset="0"/>
                <a:ea typeface="맑은 고딕" panose="020B0503020000020004" pitchFamily="50" charset="-127"/>
                <a:cs typeface="Calibri" panose="020F0502020204030204" pitchFamily="34" charset="0"/>
              </a:rPr>
              <a:t>Bureau</a:t>
            </a:r>
          </a:p>
        </p:txBody>
      </p:sp>
      <p:grpSp>
        <p:nvGrpSpPr>
          <p:cNvPr id="211" name="그룹 210"/>
          <p:cNvGrpSpPr/>
          <p:nvPr/>
        </p:nvGrpSpPr>
        <p:grpSpPr>
          <a:xfrm>
            <a:off x="1234785" y="3178383"/>
            <a:ext cx="7848600" cy="2045667"/>
            <a:chOff x="971675" y="2704877"/>
            <a:chExt cx="7848600" cy="2045667"/>
          </a:xfrm>
        </p:grpSpPr>
        <p:sp>
          <p:nvSpPr>
            <p:cNvPr id="212" name="Line 8"/>
            <p:cNvSpPr>
              <a:spLocks noChangeShapeType="1"/>
            </p:cNvSpPr>
            <p:nvPr/>
          </p:nvSpPr>
          <p:spPr bwMode="auto">
            <a:xfrm>
              <a:off x="8808301" y="2717577"/>
              <a:ext cx="0" cy="1791667"/>
            </a:xfrm>
            <a:prstGeom prst="line">
              <a:avLst/>
            </a:prstGeom>
            <a:noFill/>
            <a:ln w="19050" cap="rnd">
              <a:solidFill>
                <a:schemeClr val="tx2">
                  <a:lumMod val="75000"/>
                </a:schemeClr>
              </a:solidFill>
              <a:prstDash val="sysDot"/>
              <a:round/>
              <a:headEnd/>
              <a:tailEnd/>
            </a:ln>
          </p:spPr>
          <p:txBody>
            <a:bodyPr wrap="none" anchor="ctr"/>
            <a:lstStyle/>
            <a:p>
              <a:endParaRPr lang="ko-KR" altLang="en-US" dirty="0">
                <a:latin typeface="Calibri" panose="020F0502020204030204" pitchFamily="34" charset="0"/>
                <a:ea typeface="맑은 고딕" panose="020B0503020000020004" pitchFamily="50" charset="-127"/>
                <a:cs typeface="Calibri" panose="020F0502020204030204" pitchFamily="34" charset="0"/>
              </a:endParaRPr>
            </a:p>
          </p:txBody>
        </p:sp>
        <p:sp>
          <p:nvSpPr>
            <p:cNvPr id="213" name="Line 9"/>
            <p:cNvSpPr>
              <a:spLocks noChangeShapeType="1"/>
            </p:cNvSpPr>
            <p:nvPr/>
          </p:nvSpPr>
          <p:spPr bwMode="auto">
            <a:xfrm>
              <a:off x="971675" y="4509244"/>
              <a:ext cx="7848600" cy="0"/>
            </a:xfrm>
            <a:prstGeom prst="line">
              <a:avLst/>
            </a:prstGeom>
            <a:noFill/>
            <a:ln w="19050" cap="rnd">
              <a:solidFill>
                <a:schemeClr val="tx2">
                  <a:lumMod val="75000"/>
                </a:schemeClr>
              </a:solidFill>
              <a:prstDash val="sysDot"/>
              <a:round/>
              <a:headEnd/>
              <a:tailEnd/>
            </a:ln>
          </p:spPr>
          <p:txBody>
            <a:bodyPr wrap="none" anchor="ctr"/>
            <a:lstStyle/>
            <a:p>
              <a:endParaRPr lang="ko-KR" altLang="en-US" dirty="0">
                <a:latin typeface="Calibri" panose="020F0502020204030204" pitchFamily="34" charset="0"/>
                <a:ea typeface="맑은 고딕" panose="020B0503020000020004" pitchFamily="50" charset="-127"/>
                <a:cs typeface="Calibri" panose="020F0502020204030204" pitchFamily="34" charset="0"/>
              </a:endParaRPr>
            </a:p>
          </p:txBody>
        </p:sp>
        <p:sp>
          <p:nvSpPr>
            <p:cNvPr id="214" name="Line 10"/>
            <p:cNvSpPr>
              <a:spLocks noChangeShapeType="1"/>
            </p:cNvSpPr>
            <p:nvPr/>
          </p:nvSpPr>
          <p:spPr bwMode="auto">
            <a:xfrm>
              <a:off x="4716016" y="4515594"/>
              <a:ext cx="0" cy="231775"/>
            </a:xfrm>
            <a:prstGeom prst="line">
              <a:avLst/>
            </a:prstGeom>
            <a:noFill/>
            <a:ln w="19050" cap="rnd">
              <a:solidFill>
                <a:schemeClr val="tx2">
                  <a:lumMod val="75000"/>
                </a:schemeClr>
              </a:solidFill>
              <a:prstDash val="sysDot"/>
              <a:round/>
              <a:headEnd/>
              <a:tailEnd/>
            </a:ln>
          </p:spPr>
          <p:txBody>
            <a:bodyPr wrap="none" anchor="ctr"/>
            <a:lstStyle/>
            <a:p>
              <a:endParaRPr lang="ko-KR" altLang="en-US" dirty="0">
                <a:latin typeface="Calibri" panose="020F0502020204030204" pitchFamily="34" charset="0"/>
                <a:ea typeface="맑은 고딕" panose="020B0503020000020004" pitchFamily="50" charset="-127"/>
                <a:cs typeface="Calibri" panose="020F0502020204030204" pitchFamily="34" charset="0"/>
              </a:endParaRPr>
            </a:p>
          </p:txBody>
        </p:sp>
        <p:sp>
          <p:nvSpPr>
            <p:cNvPr id="215" name="Line 9"/>
            <p:cNvSpPr>
              <a:spLocks noChangeShapeType="1"/>
            </p:cNvSpPr>
            <p:nvPr/>
          </p:nvSpPr>
          <p:spPr bwMode="auto">
            <a:xfrm>
              <a:off x="4716587" y="2704877"/>
              <a:ext cx="4103688" cy="3175"/>
            </a:xfrm>
            <a:prstGeom prst="line">
              <a:avLst/>
            </a:prstGeom>
            <a:noFill/>
            <a:ln w="19050" cap="rnd">
              <a:solidFill>
                <a:schemeClr val="tx2">
                  <a:lumMod val="75000"/>
                </a:schemeClr>
              </a:solidFill>
              <a:prstDash val="sysDot"/>
              <a:round/>
              <a:headEnd/>
              <a:tailEnd/>
            </a:ln>
          </p:spPr>
          <p:txBody>
            <a:bodyPr wrap="none" anchor="ctr"/>
            <a:lstStyle/>
            <a:p>
              <a:endParaRPr lang="ko-KR" altLang="en-US" dirty="0">
                <a:latin typeface="Calibri" panose="020F0502020204030204" pitchFamily="34" charset="0"/>
                <a:ea typeface="맑은 고딕" panose="020B0503020000020004" pitchFamily="50" charset="-127"/>
                <a:cs typeface="Calibri" panose="020F0502020204030204" pitchFamily="34" charset="0"/>
              </a:endParaRPr>
            </a:p>
          </p:txBody>
        </p:sp>
        <p:sp>
          <p:nvSpPr>
            <p:cNvPr id="216" name="Line 10"/>
            <p:cNvSpPr>
              <a:spLocks noChangeShapeType="1"/>
            </p:cNvSpPr>
            <p:nvPr/>
          </p:nvSpPr>
          <p:spPr bwMode="auto">
            <a:xfrm>
              <a:off x="3491880" y="4518769"/>
              <a:ext cx="0" cy="231775"/>
            </a:xfrm>
            <a:prstGeom prst="line">
              <a:avLst/>
            </a:prstGeom>
            <a:noFill/>
            <a:ln w="19050" cap="rnd">
              <a:solidFill>
                <a:schemeClr val="tx2">
                  <a:lumMod val="75000"/>
                </a:schemeClr>
              </a:solidFill>
              <a:prstDash val="sysDot"/>
              <a:round/>
              <a:headEnd/>
              <a:tailEnd/>
            </a:ln>
          </p:spPr>
          <p:txBody>
            <a:bodyPr wrap="none" anchor="ctr"/>
            <a:lstStyle/>
            <a:p>
              <a:endParaRPr lang="ko-KR" altLang="en-US" dirty="0">
                <a:latin typeface="Calibri" panose="020F0502020204030204" pitchFamily="34" charset="0"/>
                <a:ea typeface="맑은 고딕" panose="020B0503020000020004" pitchFamily="50" charset="-127"/>
                <a:cs typeface="Calibri" panose="020F0502020204030204" pitchFamily="34" charset="0"/>
              </a:endParaRPr>
            </a:p>
          </p:txBody>
        </p:sp>
        <p:sp>
          <p:nvSpPr>
            <p:cNvPr id="217" name="Line 10"/>
            <p:cNvSpPr>
              <a:spLocks noChangeShapeType="1"/>
            </p:cNvSpPr>
            <p:nvPr/>
          </p:nvSpPr>
          <p:spPr bwMode="auto">
            <a:xfrm>
              <a:off x="2267744" y="4518769"/>
              <a:ext cx="0" cy="231775"/>
            </a:xfrm>
            <a:prstGeom prst="line">
              <a:avLst/>
            </a:prstGeom>
            <a:noFill/>
            <a:ln w="19050" cap="rnd">
              <a:solidFill>
                <a:schemeClr val="tx2">
                  <a:lumMod val="75000"/>
                </a:schemeClr>
              </a:solidFill>
              <a:prstDash val="sysDot"/>
              <a:round/>
              <a:headEnd/>
              <a:tailEnd/>
            </a:ln>
          </p:spPr>
          <p:txBody>
            <a:bodyPr wrap="none" anchor="ctr"/>
            <a:lstStyle/>
            <a:p>
              <a:endParaRPr lang="ko-KR" altLang="en-US" dirty="0">
                <a:latin typeface="Calibri" panose="020F0502020204030204" pitchFamily="34" charset="0"/>
                <a:ea typeface="맑은 고딕" panose="020B0503020000020004" pitchFamily="50" charset="-127"/>
                <a:cs typeface="Calibri" panose="020F0502020204030204" pitchFamily="34" charset="0"/>
              </a:endParaRPr>
            </a:p>
          </p:txBody>
        </p:sp>
        <p:sp>
          <p:nvSpPr>
            <p:cNvPr id="218" name="Line 10"/>
            <p:cNvSpPr>
              <a:spLocks noChangeShapeType="1"/>
            </p:cNvSpPr>
            <p:nvPr/>
          </p:nvSpPr>
          <p:spPr bwMode="auto">
            <a:xfrm>
              <a:off x="971675" y="4518769"/>
              <a:ext cx="0" cy="231775"/>
            </a:xfrm>
            <a:prstGeom prst="line">
              <a:avLst/>
            </a:prstGeom>
            <a:noFill/>
            <a:ln w="19050" cap="rnd">
              <a:solidFill>
                <a:schemeClr val="tx2">
                  <a:lumMod val="75000"/>
                </a:schemeClr>
              </a:solidFill>
              <a:prstDash val="sysDot"/>
              <a:round/>
              <a:headEnd/>
              <a:tailEnd/>
            </a:ln>
          </p:spPr>
          <p:txBody>
            <a:bodyPr wrap="none" anchor="ctr"/>
            <a:lstStyle/>
            <a:p>
              <a:endParaRPr lang="ko-KR" altLang="en-US" dirty="0">
                <a:latin typeface="Calibri" panose="020F0502020204030204" pitchFamily="34" charset="0"/>
                <a:ea typeface="맑은 고딕" panose="020B0503020000020004" pitchFamily="50" charset="-127"/>
                <a:cs typeface="Calibri" panose="020F0502020204030204" pitchFamily="34" charset="0"/>
              </a:endParaRPr>
            </a:p>
          </p:txBody>
        </p:sp>
        <p:sp>
          <p:nvSpPr>
            <p:cNvPr id="219" name="Line 10"/>
            <p:cNvSpPr>
              <a:spLocks noChangeShapeType="1"/>
            </p:cNvSpPr>
            <p:nvPr/>
          </p:nvSpPr>
          <p:spPr bwMode="auto">
            <a:xfrm>
              <a:off x="5868144" y="4509244"/>
              <a:ext cx="0" cy="231775"/>
            </a:xfrm>
            <a:prstGeom prst="line">
              <a:avLst/>
            </a:prstGeom>
            <a:noFill/>
            <a:ln w="19050" cap="rnd">
              <a:solidFill>
                <a:schemeClr val="tx2">
                  <a:lumMod val="75000"/>
                </a:schemeClr>
              </a:solidFill>
              <a:prstDash val="sysDot"/>
              <a:round/>
              <a:headEnd/>
              <a:tailEnd/>
            </a:ln>
          </p:spPr>
          <p:txBody>
            <a:bodyPr wrap="none" anchor="ctr"/>
            <a:lstStyle/>
            <a:p>
              <a:endParaRPr lang="ko-KR" altLang="en-US" dirty="0">
                <a:latin typeface="Calibri" panose="020F0502020204030204" pitchFamily="34" charset="0"/>
                <a:ea typeface="맑은 고딕" panose="020B0503020000020004" pitchFamily="50" charset="-127"/>
                <a:cs typeface="Calibri" panose="020F0502020204030204" pitchFamily="34" charset="0"/>
              </a:endParaRPr>
            </a:p>
          </p:txBody>
        </p:sp>
        <p:sp>
          <p:nvSpPr>
            <p:cNvPr id="220" name="Line 10"/>
            <p:cNvSpPr>
              <a:spLocks noChangeShapeType="1"/>
            </p:cNvSpPr>
            <p:nvPr/>
          </p:nvSpPr>
          <p:spPr bwMode="auto">
            <a:xfrm>
              <a:off x="6922138" y="4509244"/>
              <a:ext cx="0" cy="231775"/>
            </a:xfrm>
            <a:prstGeom prst="line">
              <a:avLst/>
            </a:prstGeom>
            <a:noFill/>
            <a:ln w="19050" cap="rnd">
              <a:solidFill>
                <a:schemeClr val="tx2">
                  <a:lumMod val="75000"/>
                </a:schemeClr>
              </a:solidFill>
              <a:prstDash val="sysDot"/>
              <a:round/>
              <a:headEnd/>
              <a:tailEnd/>
            </a:ln>
          </p:spPr>
          <p:txBody>
            <a:bodyPr wrap="none" anchor="ctr"/>
            <a:lstStyle/>
            <a:p>
              <a:endParaRPr lang="ko-KR" altLang="en-US" dirty="0">
                <a:latin typeface="Calibri" panose="020F0502020204030204" pitchFamily="34" charset="0"/>
                <a:ea typeface="맑은 고딕" panose="020B0503020000020004" pitchFamily="50" charset="-127"/>
                <a:cs typeface="Calibri" panose="020F0502020204030204" pitchFamily="34" charset="0"/>
              </a:endParaRPr>
            </a:p>
          </p:txBody>
        </p:sp>
        <p:sp>
          <p:nvSpPr>
            <p:cNvPr id="221" name="Line 10"/>
            <p:cNvSpPr>
              <a:spLocks noChangeShapeType="1"/>
            </p:cNvSpPr>
            <p:nvPr/>
          </p:nvSpPr>
          <p:spPr bwMode="auto">
            <a:xfrm>
              <a:off x="8100392" y="4509244"/>
              <a:ext cx="0" cy="231775"/>
            </a:xfrm>
            <a:prstGeom prst="line">
              <a:avLst/>
            </a:prstGeom>
            <a:noFill/>
            <a:ln w="19050" cap="rnd">
              <a:solidFill>
                <a:schemeClr val="tx2">
                  <a:lumMod val="75000"/>
                </a:schemeClr>
              </a:solidFill>
              <a:prstDash val="sysDot"/>
              <a:round/>
              <a:headEnd/>
              <a:tailEnd/>
            </a:ln>
          </p:spPr>
          <p:txBody>
            <a:bodyPr wrap="none" anchor="ctr"/>
            <a:lstStyle/>
            <a:p>
              <a:endParaRPr lang="ko-KR" altLang="en-US" dirty="0">
                <a:latin typeface="Calibri" panose="020F0502020204030204" pitchFamily="34" charset="0"/>
                <a:ea typeface="맑은 고딕" panose="020B0503020000020004" pitchFamily="50" charset="-127"/>
                <a:cs typeface="Calibri" panose="020F0502020204030204" pitchFamily="34" charset="0"/>
              </a:endParaRPr>
            </a:p>
          </p:txBody>
        </p:sp>
      </p:grpSp>
      <p:grpSp>
        <p:nvGrpSpPr>
          <p:cNvPr id="222" name="그룹 221"/>
          <p:cNvGrpSpPr/>
          <p:nvPr/>
        </p:nvGrpSpPr>
        <p:grpSpPr>
          <a:xfrm>
            <a:off x="514630" y="5190208"/>
            <a:ext cx="8556780" cy="584505"/>
            <a:chOff x="251520" y="4716703"/>
            <a:chExt cx="8556780" cy="411294"/>
          </a:xfrm>
        </p:grpSpPr>
        <p:sp>
          <p:nvSpPr>
            <p:cNvPr id="223" name="Rectangle 22"/>
            <p:cNvSpPr>
              <a:spLocks noChangeArrowheads="1"/>
            </p:cNvSpPr>
            <p:nvPr/>
          </p:nvSpPr>
          <p:spPr bwMode="auto">
            <a:xfrm>
              <a:off x="1619672" y="4728319"/>
              <a:ext cx="1242367" cy="395288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noFill/>
              <a:miter lim="800000"/>
              <a:headEnd/>
              <a:tailEnd/>
            </a:ln>
          </p:spPr>
          <p:txBody>
            <a:bodyPr wrap="none" lIns="0" tIns="72000" rIns="0" bIns="72000" anchor="ctr"/>
            <a:lstStyle/>
            <a:p>
              <a:pPr algn="ctr">
                <a:lnSpc>
                  <a:spcPct val="80000"/>
                </a:lnSpc>
                <a:defRPr/>
              </a:pPr>
              <a:r>
                <a:rPr lang="en-US" altLang="ko-KR" sz="1100" dirty="0">
                  <a:ln>
                    <a:solidFill>
                      <a:schemeClr val="accent1">
                        <a:shade val="50000"/>
                        <a:alpha val="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  <a:ea typeface="맑은 고딕" panose="020B0503020000020004" pitchFamily="50" charset="-127"/>
                  <a:cs typeface="Calibri" panose="020F0502020204030204" pitchFamily="34" charset="0"/>
                </a:rPr>
                <a:t>Regional Office </a:t>
              </a:r>
            </a:p>
            <a:p>
              <a:pPr algn="ctr">
                <a:lnSpc>
                  <a:spcPct val="80000"/>
                </a:lnSpc>
                <a:defRPr/>
              </a:pPr>
              <a:r>
                <a:rPr lang="en-US" altLang="ko-KR" sz="1100" dirty="0">
                  <a:ln>
                    <a:solidFill>
                      <a:schemeClr val="accent1">
                        <a:shade val="50000"/>
                        <a:alpha val="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  <a:ea typeface="맑은 고딕" panose="020B0503020000020004" pitchFamily="50" charset="-127"/>
                  <a:cs typeface="Calibri" panose="020F0502020204030204" pitchFamily="34" charset="0"/>
                </a:rPr>
                <a:t>of </a:t>
              </a:r>
            </a:p>
            <a:p>
              <a:pPr algn="ctr">
                <a:lnSpc>
                  <a:spcPct val="80000"/>
                </a:lnSpc>
                <a:defRPr/>
              </a:pPr>
              <a:r>
                <a:rPr lang="en-US" altLang="ko-KR" sz="1100" dirty="0">
                  <a:ln>
                    <a:solidFill>
                      <a:schemeClr val="accent1">
                        <a:shade val="50000"/>
                        <a:alpha val="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  <a:ea typeface="맑은 고딕" panose="020B0503020000020004" pitchFamily="50" charset="-127"/>
                  <a:cs typeface="Calibri" panose="020F0502020204030204" pitchFamily="34" charset="0"/>
                </a:rPr>
                <a:t>Meteorology  (9)</a:t>
              </a:r>
            </a:p>
          </p:txBody>
        </p:sp>
        <p:sp>
          <p:nvSpPr>
            <p:cNvPr id="224" name="Rectangle 23"/>
            <p:cNvSpPr>
              <a:spLocks noChangeArrowheads="1"/>
            </p:cNvSpPr>
            <p:nvPr/>
          </p:nvSpPr>
          <p:spPr bwMode="auto">
            <a:xfrm>
              <a:off x="2941943" y="4728319"/>
              <a:ext cx="1148338" cy="395288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noFill/>
              <a:miter lim="800000"/>
              <a:headEnd/>
              <a:tailEnd/>
            </a:ln>
          </p:spPr>
          <p:txBody>
            <a:bodyPr wrap="none" lIns="0" tIns="72000" rIns="0" bIns="72000" anchor="ctr"/>
            <a:lstStyle/>
            <a:p>
              <a:pPr algn="ctr">
                <a:lnSpc>
                  <a:spcPct val="80000"/>
                </a:lnSpc>
                <a:defRPr/>
              </a:pPr>
              <a:r>
                <a:rPr lang="en-US" altLang="ko-KR" sz="1100" dirty="0">
                  <a:ln>
                    <a:solidFill>
                      <a:schemeClr val="accent1">
                        <a:shade val="50000"/>
                        <a:alpha val="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  <a:ea typeface="맑은 고딕" panose="020B0503020000020004" pitchFamily="50" charset="-127"/>
                  <a:cs typeface="Calibri" panose="020F0502020204030204" pitchFamily="34" charset="0"/>
                </a:rPr>
                <a:t>Korea Aviation </a:t>
              </a:r>
            </a:p>
            <a:p>
              <a:pPr algn="ctr">
                <a:lnSpc>
                  <a:spcPct val="80000"/>
                </a:lnSpc>
                <a:defRPr/>
              </a:pPr>
              <a:r>
                <a:rPr lang="en-US" altLang="ko-KR" sz="1100" dirty="0">
                  <a:ln>
                    <a:solidFill>
                      <a:schemeClr val="accent1">
                        <a:shade val="50000"/>
                        <a:alpha val="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  <a:ea typeface="맑은 고딕" panose="020B0503020000020004" pitchFamily="50" charset="-127"/>
                  <a:cs typeface="Calibri" panose="020F0502020204030204" pitchFamily="34" charset="0"/>
                </a:rPr>
                <a:t>Meteorological </a:t>
              </a:r>
            </a:p>
            <a:p>
              <a:pPr algn="ctr">
                <a:lnSpc>
                  <a:spcPct val="80000"/>
                </a:lnSpc>
                <a:defRPr/>
              </a:pPr>
              <a:r>
                <a:rPr lang="en-US" altLang="ko-KR" sz="1100" dirty="0">
                  <a:ln>
                    <a:solidFill>
                      <a:schemeClr val="accent1">
                        <a:shade val="50000"/>
                        <a:alpha val="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  <a:ea typeface="맑은 고딕" panose="020B0503020000020004" pitchFamily="50" charset="-127"/>
                  <a:cs typeface="Calibri" panose="020F0502020204030204" pitchFamily="34" charset="0"/>
                </a:rPr>
                <a:t>Agency</a:t>
              </a:r>
            </a:p>
          </p:txBody>
        </p:sp>
        <p:sp>
          <p:nvSpPr>
            <p:cNvPr id="225" name="Rectangle 22"/>
            <p:cNvSpPr>
              <a:spLocks noChangeArrowheads="1"/>
            </p:cNvSpPr>
            <p:nvPr/>
          </p:nvSpPr>
          <p:spPr bwMode="auto">
            <a:xfrm>
              <a:off x="4153015" y="4716703"/>
              <a:ext cx="1126002" cy="395288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noFill/>
              <a:miter lim="800000"/>
              <a:headEnd/>
              <a:tailEnd/>
            </a:ln>
          </p:spPr>
          <p:txBody>
            <a:bodyPr wrap="none" lIns="0" tIns="72000" rIns="0" bIns="72000" anchor="ctr"/>
            <a:lstStyle/>
            <a:p>
              <a:pPr algn="ctr">
                <a:lnSpc>
                  <a:spcPct val="80000"/>
                </a:lnSpc>
                <a:defRPr/>
              </a:pPr>
              <a:r>
                <a:rPr lang="en-US" altLang="ko-KR" sz="1100" dirty="0">
                  <a:ln>
                    <a:solidFill>
                      <a:schemeClr val="accent1">
                        <a:shade val="50000"/>
                        <a:alpha val="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  <a:ea typeface="맑은 고딕" panose="020B0503020000020004" pitchFamily="50" charset="-127"/>
                  <a:cs typeface="Calibri" panose="020F0502020204030204" pitchFamily="34" charset="0"/>
                </a:rPr>
                <a:t>National </a:t>
              </a:r>
            </a:p>
            <a:p>
              <a:pPr algn="ctr">
                <a:lnSpc>
                  <a:spcPct val="80000"/>
                </a:lnSpc>
                <a:defRPr/>
              </a:pPr>
              <a:r>
                <a:rPr lang="en-US" altLang="ko-KR" sz="1100" dirty="0">
                  <a:ln>
                    <a:solidFill>
                      <a:schemeClr val="accent1">
                        <a:shade val="50000"/>
                        <a:alpha val="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  <a:ea typeface="맑은 고딕" panose="020B0503020000020004" pitchFamily="50" charset="-127"/>
                  <a:cs typeface="Calibri" panose="020F0502020204030204" pitchFamily="34" charset="0"/>
                </a:rPr>
                <a:t>Meteorological</a:t>
              </a:r>
            </a:p>
            <a:p>
              <a:pPr algn="ctr">
                <a:lnSpc>
                  <a:spcPct val="80000"/>
                </a:lnSpc>
                <a:defRPr/>
              </a:pPr>
              <a:r>
                <a:rPr lang="fr-CH" altLang="ko-KR" sz="1100" dirty="0">
                  <a:ln>
                    <a:solidFill>
                      <a:schemeClr val="accent1">
                        <a:shade val="50000"/>
                        <a:alpha val="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  <a:ea typeface="맑은 고딕" panose="020B0503020000020004" pitchFamily="50" charset="-127"/>
                  <a:cs typeface="Calibri" panose="020F0502020204030204" pitchFamily="34" charset="0"/>
                </a:rPr>
                <a:t>Satellite Center</a:t>
              </a:r>
              <a:endParaRPr lang="en-US" altLang="ko-KR" sz="110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맑은 고딕" panose="020B0503020000020004" pitchFamily="50" charset="-127"/>
                <a:cs typeface="Calibri" panose="020F0502020204030204" pitchFamily="34" charset="0"/>
              </a:endParaRPr>
            </a:p>
          </p:txBody>
        </p:sp>
        <p:sp>
          <p:nvSpPr>
            <p:cNvPr id="226" name="Rectangle 24"/>
            <p:cNvSpPr>
              <a:spLocks noChangeArrowheads="1"/>
            </p:cNvSpPr>
            <p:nvPr/>
          </p:nvSpPr>
          <p:spPr bwMode="auto">
            <a:xfrm>
              <a:off x="5344655" y="4728319"/>
              <a:ext cx="1079500" cy="395288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noFill/>
              <a:miter lim="800000"/>
              <a:headEnd/>
              <a:tailEnd/>
            </a:ln>
          </p:spPr>
          <p:txBody>
            <a:bodyPr wrap="none" lIns="0" tIns="72000" rIns="0" bIns="72000" anchor="ctr"/>
            <a:lstStyle/>
            <a:p>
              <a:pPr algn="ctr">
                <a:lnSpc>
                  <a:spcPct val="80000"/>
                </a:lnSpc>
                <a:defRPr/>
              </a:pPr>
              <a:r>
                <a:rPr lang="en-US" altLang="ko-KR" sz="1100" dirty="0">
                  <a:ln>
                    <a:solidFill>
                      <a:schemeClr val="accent1">
                        <a:shade val="50000"/>
                        <a:alpha val="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  <a:ea typeface="맑은 고딕" panose="020B0503020000020004" pitchFamily="50" charset="-127"/>
                  <a:cs typeface="Calibri" panose="020F0502020204030204" pitchFamily="34" charset="0"/>
                </a:rPr>
                <a:t>Weather Radar </a:t>
              </a:r>
            </a:p>
            <a:p>
              <a:pPr algn="ctr">
                <a:lnSpc>
                  <a:spcPct val="80000"/>
                </a:lnSpc>
                <a:defRPr/>
              </a:pPr>
              <a:r>
                <a:rPr lang="en-US" altLang="ko-KR" sz="1100" dirty="0">
                  <a:ln>
                    <a:solidFill>
                      <a:schemeClr val="accent1">
                        <a:shade val="50000"/>
                        <a:alpha val="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  <a:ea typeface="맑은 고딕" panose="020B0503020000020004" pitchFamily="50" charset="-127"/>
                  <a:cs typeface="Calibri" panose="020F0502020204030204" pitchFamily="34" charset="0"/>
                </a:rPr>
                <a:t>Center</a:t>
              </a:r>
            </a:p>
          </p:txBody>
        </p:sp>
        <p:sp>
          <p:nvSpPr>
            <p:cNvPr id="227" name="Rectangle 24"/>
            <p:cNvSpPr>
              <a:spLocks noChangeArrowheads="1"/>
            </p:cNvSpPr>
            <p:nvPr/>
          </p:nvSpPr>
          <p:spPr bwMode="auto">
            <a:xfrm>
              <a:off x="251520" y="4732709"/>
              <a:ext cx="1296144" cy="395288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noFill/>
              <a:miter lim="800000"/>
              <a:headEnd/>
              <a:tailEnd/>
            </a:ln>
          </p:spPr>
          <p:txBody>
            <a:bodyPr wrap="none" lIns="0" tIns="72000" rIns="0" bIns="72000" anchor="ctr"/>
            <a:lstStyle/>
            <a:p>
              <a:pPr algn="ctr" eaLnBrk="1" latinLnBrk="1" hangingPunct="1">
                <a:lnSpc>
                  <a:spcPct val="80000"/>
                </a:lnSpc>
                <a:defRPr/>
              </a:pPr>
              <a:r>
                <a:rPr lang="en-US" altLang="ko-KR" sz="1100" dirty="0">
                  <a:ln>
                    <a:solidFill>
                      <a:schemeClr val="accent1">
                        <a:shade val="50000"/>
                        <a:alpha val="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  <a:ea typeface="맑은 고딕" panose="020B0503020000020004" pitchFamily="50" charset="-127"/>
                  <a:cs typeface="Calibri" panose="020F0502020204030204" pitchFamily="34" charset="0"/>
                </a:rPr>
                <a:t>National Institute </a:t>
              </a:r>
            </a:p>
            <a:p>
              <a:pPr algn="ctr" eaLnBrk="1" latinLnBrk="1" hangingPunct="1">
                <a:lnSpc>
                  <a:spcPct val="80000"/>
                </a:lnSpc>
                <a:defRPr/>
              </a:pPr>
              <a:r>
                <a:rPr lang="en-US" altLang="ko-KR" sz="1100" dirty="0">
                  <a:ln>
                    <a:solidFill>
                      <a:schemeClr val="accent1">
                        <a:shade val="50000"/>
                        <a:alpha val="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  <a:ea typeface="맑은 고딕" panose="020B0503020000020004" pitchFamily="50" charset="-127"/>
                  <a:cs typeface="Calibri" panose="020F0502020204030204" pitchFamily="34" charset="0"/>
                </a:rPr>
                <a:t>of Meteorological</a:t>
              </a:r>
            </a:p>
            <a:p>
              <a:pPr algn="ctr" eaLnBrk="1" latinLnBrk="1" hangingPunct="1">
                <a:lnSpc>
                  <a:spcPct val="80000"/>
                </a:lnSpc>
                <a:defRPr/>
              </a:pPr>
              <a:r>
                <a:rPr lang="en-US" altLang="ko-KR" sz="1100" dirty="0">
                  <a:ln>
                    <a:solidFill>
                      <a:schemeClr val="accent1">
                        <a:shade val="50000"/>
                        <a:alpha val="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  <a:ea typeface="맑은 고딕" panose="020B0503020000020004" pitchFamily="50" charset="-127"/>
                  <a:cs typeface="Calibri" panose="020F0502020204030204" pitchFamily="34" charset="0"/>
                </a:rPr>
                <a:t>Sciences</a:t>
              </a:r>
            </a:p>
          </p:txBody>
        </p:sp>
        <p:sp>
          <p:nvSpPr>
            <p:cNvPr id="228" name="Rectangle 24"/>
            <p:cNvSpPr>
              <a:spLocks noChangeArrowheads="1"/>
            </p:cNvSpPr>
            <p:nvPr/>
          </p:nvSpPr>
          <p:spPr bwMode="auto">
            <a:xfrm>
              <a:off x="6490710" y="4728319"/>
              <a:ext cx="889602" cy="395288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noFill/>
              <a:miter lim="800000"/>
              <a:headEnd/>
              <a:tailEnd/>
            </a:ln>
          </p:spPr>
          <p:txBody>
            <a:bodyPr wrap="none" lIns="0" tIns="72000" rIns="0" bIns="72000" anchor="ctr"/>
            <a:lstStyle/>
            <a:p>
              <a:pPr algn="ctr">
                <a:lnSpc>
                  <a:spcPct val="80000"/>
                </a:lnSpc>
                <a:defRPr/>
              </a:pPr>
              <a:r>
                <a:rPr lang="en-US" altLang="ko-KR" sz="1100" dirty="0">
                  <a:ln>
                    <a:solidFill>
                      <a:schemeClr val="accent1">
                        <a:shade val="50000"/>
                        <a:alpha val="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  <a:ea typeface="맑은 고딕" panose="020B0503020000020004" pitchFamily="50" charset="-127"/>
                  <a:cs typeface="Calibri" panose="020F0502020204030204" pitchFamily="34" charset="0"/>
                </a:rPr>
                <a:t>Numerical </a:t>
              </a:r>
            </a:p>
            <a:p>
              <a:pPr algn="ctr">
                <a:lnSpc>
                  <a:spcPct val="80000"/>
                </a:lnSpc>
                <a:defRPr/>
              </a:pPr>
              <a:r>
                <a:rPr lang="en-US" altLang="ko-KR" sz="1100" dirty="0">
                  <a:ln>
                    <a:solidFill>
                      <a:schemeClr val="accent1">
                        <a:shade val="50000"/>
                        <a:alpha val="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  <a:ea typeface="맑은 고딕" panose="020B0503020000020004" pitchFamily="50" charset="-127"/>
                  <a:cs typeface="Calibri" panose="020F0502020204030204" pitchFamily="34" charset="0"/>
                </a:rPr>
                <a:t>Modeling </a:t>
              </a:r>
            </a:p>
            <a:p>
              <a:pPr algn="ctr">
                <a:lnSpc>
                  <a:spcPct val="80000"/>
                </a:lnSpc>
                <a:defRPr/>
              </a:pPr>
              <a:r>
                <a:rPr lang="en-US" altLang="ko-KR" sz="1100" dirty="0">
                  <a:ln>
                    <a:solidFill>
                      <a:schemeClr val="accent1">
                        <a:shade val="50000"/>
                        <a:alpha val="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  <a:ea typeface="맑은 고딕" panose="020B0503020000020004" pitchFamily="50" charset="-127"/>
                  <a:cs typeface="Calibri" panose="020F0502020204030204" pitchFamily="34" charset="0"/>
                </a:rPr>
                <a:t>Center</a:t>
              </a:r>
            </a:p>
          </p:txBody>
        </p:sp>
        <p:sp>
          <p:nvSpPr>
            <p:cNvPr id="229" name="Rectangle 24"/>
            <p:cNvSpPr>
              <a:spLocks noChangeArrowheads="1"/>
            </p:cNvSpPr>
            <p:nvPr/>
          </p:nvSpPr>
          <p:spPr bwMode="auto">
            <a:xfrm>
              <a:off x="7452319" y="4728319"/>
              <a:ext cx="1355981" cy="395288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175">
              <a:noFill/>
              <a:miter lim="800000"/>
              <a:headEnd/>
              <a:tailEnd/>
            </a:ln>
          </p:spPr>
          <p:txBody>
            <a:bodyPr wrap="none" lIns="0" tIns="72000" rIns="0" bIns="72000" anchor="ctr"/>
            <a:lstStyle/>
            <a:p>
              <a:pPr algn="ctr">
                <a:lnSpc>
                  <a:spcPct val="80000"/>
                </a:lnSpc>
                <a:defRPr/>
              </a:pPr>
              <a:r>
                <a:rPr lang="en-US" altLang="ko-KR" sz="1100" dirty="0">
                  <a:ln>
                    <a:solidFill>
                      <a:schemeClr val="accent1">
                        <a:shade val="50000"/>
                        <a:alpha val="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  <a:ea typeface="맑은 고딕" panose="020B0503020000020004" pitchFamily="50" charset="-127"/>
                  <a:cs typeface="Calibri" panose="020F0502020204030204" pitchFamily="34" charset="0"/>
                </a:rPr>
                <a:t>Human Resources </a:t>
              </a:r>
            </a:p>
            <a:p>
              <a:pPr algn="ctr">
                <a:lnSpc>
                  <a:spcPct val="80000"/>
                </a:lnSpc>
                <a:defRPr/>
              </a:pPr>
              <a:r>
                <a:rPr lang="en-US" altLang="ko-KR" sz="1100" dirty="0">
                  <a:ln>
                    <a:solidFill>
                      <a:schemeClr val="accent1">
                        <a:shade val="50000"/>
                        <a:alpha val="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  <a:ea typeface="맑은 고딕" panose="020B0503020000020004" pitchFamily="50" charset="-127"/>
                  <a:cs typeface="Calibri" panose="020F0502020204030204" pitchFamily="34" charset="0"/>
                </a:rPr>
                <a:t>Development </a:t>
              </a:r>
            </a:p>
            <a:p>
              <a:pPr algn="ctr">
                <a:lnSpc>
                  <a:spcPct val="80000"/>
                </a:lnSpc>
                <a:defRPr/>
              </a:pPr>
              <a:r>
                <a:rPr lang="en-US" altLang="ko-KR" sz="1100" dirty="0">
                  <a:ln>
                    <a:solidFill>
                      <a:schemeClr val="accent1">
                        <a:shade val="50000"/>
                        <a:alpha val="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 pitchFamily="34" charset="0"/>
                  <a:ea typeface="맑은 고딕" panose="020B0503020000020004" pitchFamily="50" charset="-127"/>
                  <a:cs typeface="Calibri" panose="020F0502020204030204" pitchFamily="34" charset="0"/>
                </a:rPr>
                <a:t>Institute</a:t>
              </a:r>
            </a:p>
          </p:txBody>
        </p:sp>
      </p:grpSp>
      <p:sp>
        <p:nvSpPr>
          <p:cNvPr id="55" name="직사각형 54"/>
          <p:cNvSpPr/>
          <p:nvPr/>
        </p:nvSpPr>
        <p:spPr>
          <a:xfrm>
            <a:off x="5001706" y="3505618"/>
            <a:ext cx="1098896" cy="87048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00" dirty="0">
              <a:latin typeface="Calibri" panose="020F0502020204030204" pitchFamily="34" charset="0"/>
              <a:ea typeface="맑은 고딕" panose="020B0503020000020004" pitchFamily="50" charset="-127"/>
              <a:cs typeface="Calibri" panose="020F0502020204030204" pitchFamily="34" charset="0"/>
            </a:endParaRPr>
          </a:p>
        </p:txBody>
      </p:sp>
      <p:sp>
        <p:nvSpPr>
          <p:cNvPr id="57" name="모서리가 둥근 직사각형 37"/>
          <p:cNvSpPr/>
          <p:nvPr/>
        </p:nvSpPr>
        <p:spPr>
          <a:xfrm>
            <a:off x="6753200" y="1412776"/>
            <a:ext cx="2966005" cy="274184"/>
          </a:xfrm>
          <a:prstGeom prst="roundRect">
            <a:avLst>
              <a:gd name="adj" fmla="val 16144"/>
            </a:avLst>
          </a:prstGeom>
          <a:solidFill>
            <a:srgbClr val="3693AC"/>
          </a:solidFill>
          <a:ln>
            <a:noFill/>
          </a:ln>
          <a:effectLst>
            <a:outerShdw dist="63500" dir="2700000" algn="ctr" rotWithShape="0">
              <a:srgbClr val="000000">
                <a:alpha val="11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ko-KR" sz="1200" b="1" kern="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bg1"/>
                </a:solidFill>
                <a:latin typeface="Calibri" panose="020F0502020204030204" pitchFamily="34" charset="0"/>
                <a:ea typeface="맑은 고딕" panose="020B0503020000020004" pitchFamily="50" charset="-127"/>
                <a:cs typeface="Calibri" panose="020F0502020204030204" pitchFamily="34" charset="0"/>
              </a:rPr>
              <a:t>Climate Policy Division</a:t>
            </a:r>
            <a:endParaRPr lang="ko-KR" altLang="en-US" sz="1200" dirty="0">
              <a:latin typeface="Calibri" panose="020F0502020204030204" pitchFamily="34" charset="0"/>
              <a:ea typeface="맑은 고딕" panose="020B0503020000020004" pitchFamily="50" charset="-127"/>
              <a:cs typeface="Calibri" panose="020F0502020204030204" pitchFamily="34" charset="0"/>
            </a:endParaRPr>
          </a:p>
        </p:txBody>
      </p:sp>
      <p:cxnSp>
        <p:nvCxnSpPr>
          <p:cNvPr id="76" name="꺾인 연결선 75"/>
          <p:cNvCxnSpPr>
            <a:endCxn id="77" idx="1"/>
          </p:cNvCxnSpPr>
          <p:nvPr/>
        </p:nvCxnSpPr>
        <p:spPr>
          <a:xfrm rot="5400000" flipH="1" flipV="1">
            <a:off x="5696055" y="2623272"/>
            <a:ext cx="1188836" cy="420491"/>
          </a:xfrm>
          <a:prstGeom prst="bentConnector2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" name="왼쪽 중괄호 76"/>
          <p:cNvSpPr/>
          <p:nvPr/>
        </p:nvSpPr>
        <p:spPr>
          <a:xfrm>
            <a:off x="6500719" y="1560408"/>
            <a:ext cx="212416" cy="1357381"/>
          </a:xfrm>
          <a:prstGeom prst="leftBrace">
            <a:avLst>
              <a:gd name="adj1" fmla="val 61716"/>
              <a:gd name="adj2" fmla="val 50000"/>
            </a:avLst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Calibri" panose="020F0502020204030204" pitchFamily="34" charset="0"/>
              <a:ea typeface="맑은 고딕" panose="020B0503020000020004" pitchFamily="50" charset="-127"/>
              <a:cs typeface="Calibri" panose="020F0502020204030204" pitchFamily="34" charset="0"/>
            </a:endParaRPr>
          </a:p>
        </p:txBody>
      </p:sp>
      <p:sp>
        <p:nvSpPr>
          <p:cNvPr id="81" name="모서리가 둥근 직사각형 37"/>
          <p:cNvSpPr/>
          <p:nvPr/>
        </p:nvSpPr>
        <p:spPr>
          <a:xfrm>
            <a:off x="6753200" y="1756500"/>
            <a:ext cx="2966005" cy="274184"/>
          </a:xfrm>
          <a:prstGeom prst="roundRect">
            <a:avLst>
              <a:gd name="adj" fmla="val 16144"/>
            </a:avLst>
          </a:prstGeom>
          <a:solidFill>
            <a:srgbClr val="3693AC"/>
          </a:solidFill>
          <a:ln>
            <a:noFill/>
          </a:ln>
          <a:effectLst>
            <a:outerShdw dist="63500" dir="2700000" algn="ctr" rotWithShape="0">
              <a:srgbClr val="000000">
                <a:alpha val="11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ko-KR" sz="1200" b="1" kern="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bg1"/>
                </a:solidFill>
                <a:latin typeface="Calibri" panose="020F0502020204030204" pitchFamily="34" charset="0"/>
                <a:ea typeface="맑은 고딕" panose="020B0503020000020004" pitchFamily="50" charset="-127"/>
                <a:cs typeface="Calibri" panose="020F0502020204030204" pitchFamily="34" charset="0"/>
              </a:rPr>
              <a:t>Climate Prediction Division</a:t>
            </a:r>
            <a:endParaRPr lang="ko-KR" altLang="en-US" sz="1200" dirty="0">
              <a:latin typeface="Calibri" panose="020F0502020204030204" pitchFamily="34" charset="0"/>
              <a:ea typeface="맑은 고딕" panose="020B0503020000020004" pitchFamily="50" charset="-127"/>
              <a:cs typeface="Calibri" panose="020F0502020204030204" pitchFamily="34" charset="0"/>
            </a:endParaRPr>
          </a:p>
        </p:txBody>
      </p:sp>
      <p:sp>
        <p:nvSpPr>
          <p:cNvPr id="82" name="모서리가 둥근 직사각형 37"/>
          <p:cNvSpPr/>
          <p:nvPr/>
        </p:nvSpPr>
        <p:spPr>
          <a:xfrm>
            <a:off x="6753200" y="2102692"/>
            <a:ext cx="2966005" cy="274184"/>
          </a:xfrm>
          <a:prstGeom prst="roundRect">
            <a:avLst>
              <a:gd name="adj" fmla="val 16144"/>
            </a:avLst>
          </a:prstGeom>
          <a:solidFill>
            <a:srgbClr val="3693AC"/>
          </a:solidFill>
          <a:ln>
            <a:noFill/>
          </a:ln>
          <a:effectLst>
            <a:outerShdw dist="63500" dir="2700000" algn="ctr" rotWithShape="0">
              <a:srgbClr val="000000">
                <a:alpha val="11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ko-KR" sz="1200" b="1" kern="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bg1"/>
                </a:solidFill>
                <a:latin typeface="Calibri" panose="020F0502020204030204" pitchFamily="34" charset="0"/>
                <a:ea typeface="맑은 고딕" panose="020B0503020000020004" pitchFamily="50" charset="-127"/>
                <a:cs typeface="Calibri" panose="020F0502020204030204" pitchFamily="34" charset="0"/>
              </a:rPr>
              <a:t>Marine Meteorology  Division</a:t>
            </a:r>
            <a:endParaRPr lang="ko-KR" altLang="en-US" sz="1200" dirty="0">
              <a:latin typeface="Calibri" panose="020F0502020204030204" pitchFamily="34" charset="0"/>
              <a:ea typeface="맑은 고딕" panose="020B0503020000020004" pitchFamily="50" charset="-127"/>
              <a:cs typeface="Calibri" panose="020F0502020204030204" pitchFamily="34" charset="0"/>
            </a:endParaRPr>
          </a:p>
        </p:txBody>
      </p:sp>
      <p:sp>
        <p:nvSpPr>
          <p:cNvPr id="83" name="모서리가 둥근 직사각형 37"/>
          <p:cNvSpPr/>
          <p:nvPr/>
        </p:nvSpPr>
        <p:spPr>
          <a:xfrm>
            <a:off x="6753200" y="2412284"/>
            <a:ext cx="2966005" cy="274184"/>
          </a:xfrm>
          <a:prstGeom prst="roundRect">
            <a:avLst>
              <a:gd name="adj" fmla="val 16144"/>
            </a:avLst>
          </a:prstGeom>
          <a:solidFill>
            <a:srgbClr val="3693AC"/>
          </a:solidFill>
          <a:ln>
            <a:noFill/>
          </a:ln>
          <a:effectLst>
            <a:outerShdw dist="63500" dir="2700000" algn="ctr" rotWithShape="0">
              <a:srgbClr val="000000">
                <a:alpha val="11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ko-KR" sz="1200" b="1" kern="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bg1"/>
                </a:solidFill>
                <a:latin typeface="Calibri" panose="020F0502020204030204" pitchFamily="34" charset="0"/>
                <a:ea typeface="맑은 고딕" panose="020B0503020000020004" pitchFamily="50" charset="-127"/>
                <a:cs typeface="Calibri" panose="020F0502020204030204" pitchFamily="34" charset="0"/>
              </a:rPr>
              <a:t>Climate Change Monitoring Division</a:t>
            </a:r>
            <a:endParaRPr lang="ko-KR" altLang="en-US" sz="1200" dirty="0">
              <a:latin typeface="Calibri" panose="020F0502020204030204" pitchFamily="34" charset="0"/>
              <a:ea typeface="맑은 고딕" panose="020B0503020000020004" pitchFamily="50" charset="-127"/>
              <a:cs typeface="Calibri" panose="020F0502020204030204" pitchFamily="34" charset="0"/>
            </a:endParaRPr>
          </a:p>
        </p:txBody>
      </p:sp>
      <p:sp>
        <p:nvSpPr>
          <p:cNvPr id="84" name="모서리가 둥근 직사각형 37"/>
          <p:cNvSpPr/>
          <p:nvPr/>
        </p:nvSpPr>
        <p:spPr>
          <a:xfrm>
            <a:off x="6753200" y="2750764"/>
            <a:ext cx="2966005" cy="274184"/>
          </a:xfrm>
          <a:prstGeom prst="roundRect">
            <a:avLst>
              <a:gd name="adj" fmla="val 16144"/>
            </a:avLst>
          </a:prstGeom>
          <a:solidFill>
            <a:srgbClr val="3693AC"/>
          </a:solidFill>
          <a:ln>
            <a:noFill/>
          </a:ln>
          <a:effectLst>
            <a:outerShdw dist="63500" dir="2700000" algn="ctr" rotWithShape="0">
              <a:srgbClr val="000000">
                <a:alpha val="11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ko-KR" sz="1200" b="1" kern="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bg1"/>
                </a:solidFill>
                <a:latin typeface="Calibri" panose="020F0502020204030204" pitchFamily="34" charset="0"/>
                <a:ea typeface="맑은 고딕" panose="020B0503020000020004" pitchFamily="50" charset="-127"/>
                <a:cs typeface="Calibri" panose="020F0502020204030204" pitchFamily="34" charset="0"/>
              </a:rPr>
              <a:t>Hydrometeorology Team</a:t>
            </a:r>
            <a:endParaRPr lang="ko-KR" altLang="en-US" sz="1200" dirty="0">
              <a:latin typeface="Calibri" panose="020F0502020204030204" pitchFamily="34" charset="0"/>
              <a:ea typeface="맑은 고딕" panose="020B0503020000020004" pitchFamily="50" charset="-127"/>
              <a:cs typeface="Calibri" panose="020F0502020204030204" pitchFamily="34" charset="0"/>
            </a:endParaRPr>
          </a:p>
        </p:txBody>
      </p:sp>
      <p:sp>
        <p:nvSpPr>
          <p:cNvPr id="88" name="직사각형 87"/>
          <p:cNvSpPr/>
          <p:nvPr/>
        </p:nvSpPr>
        <p:spPr>
          <a:xfrm>
            <a:off x="6713135" y="1727090"/>
            <a:ext cx="3076401" cy="34702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00" dirty="0">
              <a:latin typeface="Calibri" panose="020F0502020204030204" pitchFamily="34" charset="0"/>
              <a:ea typeface="맑은 고딕" panose="020B0503020000020004" pitchFamily="50" charset="-127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2626603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그림 1" descr="bbb.bmp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5551" y="0"/>
            <a:ext cx="9925652" cy="7647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제목 1"/>
          <p:cNvSpPr txBox="1">
            <a:spLocks/>
          </p:cNvSpPr>
          <p:nvPr/>
        </p:nvSpPr>
        <p:spPr bwMode="auto">
          <a:xfrm>
            <a:off x="-15552" y="-9525"/>
            <a:ext cx="9217024" cy="7742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marL="88900" algn="just">
              <a:defRPr/>
            </a:pPr>
            <a:r>
              <a:rPr kumimoji="0" lang="en-US" altLang="ko-KR" sz="3600" b="1" dirty="0">
                <a:solidFill>
                  <a:schemeClr val="bg1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The history of climate outlook</a:t>
            </a:r>
            <a:endParaRPr kumimoji="0" lang="ko-KR" altLang="en-US" sz="3600" b="1" dirty="0">
              <a:solidFill>
                <a:schemeClr val="bg1"/>
              </a:solidFill>
              <a:latin typeface="Calibri" panose="020F0502020204030204" pitchFamily="34" charset="0"/>
              <a:ea typeface="+mj-ea"/>
              <a:cs typeface="Calibri" panose="020F0502020204030204" pitchFamily="34" charset="0"/>
            </a:endParaRPr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-15552" y="59405"/>
            <a:ext cx="186206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 dirty="0">
              <a:latin typeface="Calibri" panose="020F0502020204030204" pitchFamily="34" charset="0"/>
              <a:ea typeface="맑은 고딕" panose="020B0503020000020004" pitchFamily="50" charset="-127"/>
              <a:cs typeface="Calibri" panose="020F0502020204030204" pitchFamily="34" charset="0"/>
            </a:endParaRPr>
          </a:p>
        </p:txBody>
      </p:sp>
      <p:sp>
        <p:nvSpPr>
          <p:cNvPr id="3" name="Rectangle 4"/>
          <p:cNvSpPr>
            <a:spLocks noChangeArrowheads="1"/>
          </p:cNvSpPr>
          <p:nvPr/>
        </p:nvSpPr>
        <p:spPr bwMode="auto">
          <a:xfrm>
            <a:off x="-15552" y="59405"/>
            <a:ext cx="186206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 dirty="0">
              <a:latin typeface="Calibri" panose="020F0502020204030204" pitchFamily="34" charset="0"/>
              <a:ea typeface="맑은 고딕" panose="020B0503020000020004" pitchFamily="50" charset="-127"/>
              <a:cs typeface="Calibri" panose="020F0502020204030204" pitchFamily="34" charset="0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3541FE6-54A7-4225-B110-F9523EF6E0E1}" type="slidenum">
              <a:rPr lang="ko-KR" altLang="en-US" smtClean="0"/>
              <a:pPr>
                <a:defRPr/>
              </a:pPr>
              <a:t>5</a:t>
            </a:fld>
            <a:endParaRPr lang="ko-KR" altLang="en-US" dirty="0"/>
          </a:p>
        </p:txBody>
      </p:sp>
      <p:sp>
        <p:nvSpPr>
          <p:cNvPr id="22" name="직사각형 21"/>
          <p:cNvSpPr/>
          <p:nvPr/>
        </p:nvSpPr>
        <p:spPr>
          <a:xfrm>
            <a:off x="5535726" y="5186885"/>
            <a:ext cx="3216061" cy="500066"/>
          </a:xfrm>
          <a:prstGeom prst="rect">
            <a:avLst/>
          </a:prstGeom>
          <a:gradFill>
            <a:gsLst>
              <a:gs pos="0">
                <a:schemeClr val="accent2">
                  <a:lumMod val="60000"/>
                  <a:lumOff val="40000"/>
                </a:schemeClr>
              </a:gs>
              <a:gs pos="100000">
                <a:schemeClr val="bg1"/>
              </a:gs>
            </a:gsLst>
            <a:lin ang="5400000" scaled="0"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>
              <a:ln w="38100">
                <a:solidFill>
                  <a:schemeClr val="tx1"/>
                </a:solidFill>
              </a:ln>
              <a:latin typeface="Calibri" panose="020F0502020204030204" pitchFamily="34" charset="0"/>
              <a:ea typeface="맑은 고딕" panose="020B0503020000020004" pitchFamily="50" charset="-127"/>
              <a:cs typeface="Calibri" panose="020F0502020204030204" pitchFamily="34" charset="0"/>
            </a:endParaRPr>
          </a:p>
        </p:txBody>
      </p:sp>
      <p:sp>
        <p:nvSpPr>
          <p:cNvPr id="23" name="직사각형 22"/>
          <p:cNvSpPr/>
          <p:nvPr/>
        </p:nvSpPr>
        <p:spPr>
          <a:xfrm>
            <a:off x="5699874" y="3415157"/>
            <a:ext cx="3051912" cy="500066"/>
          </a:xfrm>
          <a:prstGeom prst="rect">
            <a:avLst/>
          </a:prstGeom>
          <a:gradFill>
            <a:gsLst>
              <a:gs pos="0">
                <a:schemeClr val="accent6">
                  <a:lumMod val="60000"/>
                  <a:lumOff val="40000"/>
                </a:schemeClr>
              </a:gs>
              <a:gs pos="100000">
                <a:schemeClr val="bg1"/>
              </a:gs>
            </a:gsLst>
            <a:lin ang="5400000" scaled="0"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>
              <a:ln w="38100">
                <a:solidFill>
                  <a:schemeClr val="tx1"/>
                </a:solidFill>
              </a:ln>
              <a:latin typeface="Calibri" panose="020F0502020204030204" pitchFamily="34" charset="0"/>
              <a:ea typeface="맑은 고딕" panose="020B0503020000020004" pitchFamily="50" charset="-127"/>
              <a:cs typeface="Calibri" panose="020F0502020204030204" pitchFamily="34" charset="0"/>
            </a:endParaRPr>
          </a:p>
        </p:txBody>
      </p:sp>
      <p:sp>
        <p:nvSpPr>
          <p:cNvPr id="24" name="직사각형 23"/>
          <p:cNvSpPr/>
          <p:nvPr/>
        </p:nvSpPr>
        <p:spPr>
          <a:xfrm>
            <a:off x="3706842" y="2418768"/>
            <a:ext cx="5047757" cy="500066"/>
          </a:xfrm>
          <a:prstGeom prst="rect">
            <a:avLst/>
          </a:prstGeom>
          <a:gradFill>
            <a:gsLst>
              <a:gs pos="0">
                <a:schemeClr val="accent3">
                  <a:lumMod val="60000"/>
                  <a:lumOff val="40000"/>
                </a:schemeClr>
              </a:gs>
              <a:gs pos="100000">
                <a:schemeClr val="bg1"/>
              </a:gs>
            </a:gsLst>
            <a:lin ang="5400000" scaled="0"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>
              <a:ln w="38100">
                <a:solidFill>
                  <a:schemeClr val="tx1"/>
                </a:solidFill>
              </a:ln>
              <a:latin typeface="Calibri" panose="020F0502020204030204" pitchFamily="34" charset="0"/>
              <a:ea typeface="맑은 고딕" panose="020B0503020000020004" pitchFamily="50" charset="-127"/>
              <a:cs typeface="Calibri" panose="020F0502020204030204" pitchFamily="34" charset="0"/>
            </a:endParaRPr>
          </a:p>
        </p:txBody>
      </p:sp>
      <p:sp>
        <p:nvSpPr>
          <p:cNvPr id="25" name="직사각형 24"/>
          <p:cNvSpPr/>
          <p:nvPr/>
        </p:nvSpPr>
        <p:spPr>
          <a:xfrm>
            <a:off x="1640632" y="1547095"/>
            <a:ext cx="7113966" cy="500066"/>
          </a:xfrm>
          <a:prstGeom prst="rect">
            <a:avLst/>
          </a:pr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100000">
                <a:schemeClr val="bg1"/>
              </a:gs>
            </a:gsLst>
            <a:lin ang="5400000" scaled="0"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>
              <a:ln w="38100">
                <a:solidFill>
                  <a:schemeClr val="tx1"/>
                </a:solidFill>
              </a:ln>
              <a:latin typeface="Calibri" panose="020F0502020204030204" pitchFamily="34" charset="0"/>
              <a:ea typeface="맑은 고딕" panose="020B0503020000020004" pitchFamily="50" charset="-127"/>
              <a:cs typeface="Calibri" panose="020F0502020204030204" pitchFamily="34" charset="0"/>
            </a:endParaRPr>
          </a:p>
        </p:txBody>
      </p:sp>
      <p:cxnSp>
        <p:nvCxnSpPr>
          <p:cNvPr id="26" name="직선 연결선 25"/>
          <p:cNvCxnSpPr>
            <a:stCxn id="79" idx="0"/>
          </p:cNvCxnSpPr>
          <p:nvPr/>
        </p:nvCxnSpPr>
        <p:spPr>
          <a:xfrm>
            <a:off x="5629934" y="3462805"/>
            <a:ext cx="19143" cy="2436873"/>
          </a:xfrm>
          <a:prstGeom prst="line">
            <a:avLst/>
          </a:prstGeom>
          <a:ln>
            <a:solidFill>
              <a:schemeClr val="accent6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오각형 26"/>
          <p:cNvSpPr/>
          <p:nvPr/>
        </p:nvSpPr>
        <p:spPr>
          <a:xfrm>
            <a:off x="1083786" y="5665861"/>
            <a:ext cx="7668000" cy="145230"/>
          </a:xfrm>
          <a:prstGeom prst="homePlate">
            <a:avLst/>
          </a:prstGeom>
          <a:solidFill>
            <a:schemeClr val="accent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>
              <a:ln w="38100">
                <a:solidFill>
                  <a:schemeClr val="tx1"/>
                </a:solidFill>
              </a:ln>
              <a:latin typeface="Calibri" panose="020F0502020204030204" pitchFamily="34" charset="0"/>
              <a:ea typeface="맑은 고딕" panose="020B0503020000020004" pitchFamily="50" charset="-127"/>
              <a:cs typeface="Calibri" panose="020F0502020204030204" pitchFamily="34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763158" y="5876770"/>
            <a:ext cx="575799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500" dirty="0">
                <a:latin typeface="Calibri" panose="020F0502020204030204" pitchFamily="34" charset="0"/>
                <a:ea typeface="맑은 고딕" panose="020B0503020000020004" pitchFamily="50" charset="-127"/>
                <a:cs typeface="Calibri" panose="020F0502020204030204" pitchFamily="34" charset="0"/>
              </a:rPr>
              <a:t>1960</a:t>
            </a:r>
            <a:endParaRPr lang="ko-KR" altLang="en-US" sz="1500" dirty="0">
              <a:latin typeface="Calibri" panose="020F0502020204030204" pitchFamily="34" charset="0"/>
              <a:ea typeface="맑은 고딕" panose="020B0503020000020004" pitchFamily="50" charset="-127"/>
              <a:cs typeface="Calibri" panose="020F0502020204030204" pitchFamily="34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1851167" y="5880176"/>
            <a:ext cx="575799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500" dirty="0">
                <a:latin typeface="Calibri" panose="020F0502020204030204" pitchFamily="34" charset="0"/>
                <a:ea typeface="맑은 고딕" panose="020B0503020000020004" pitchFamily="50" charset="-127"/>
                <a:cs typeface="Calibri" panose="020F0502020204030204" pitchFamily="34" charset="0"/>
              </a:rPr>
              <a:t>1970</a:t>
            </a:r>
            <a:endParaRPr lang="ko-KR" altLang="en-US" sz="1500" dirty="0">
              <a:latin typeface="Calibri" panose="020F0502020204030204" pitchFamily="34" charset="0"/>
              <a:ea typeface="맑은 고딕" panose="020B0503020000020004" pitchFamily="50" charset="-127"/>
              <a:cs typeface="Calibri" panose="020F0502020204030204" pitchFamily="34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2994911" y="5880176"/>
            <a:ext cx="575799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500" dirty="0">
                <a:latin typeface="Calibri" panose="020F0502020204030204" pitchFamily="34" charset="0"/>
                <a:ea typeface="맑은 고딕" panose="020B0503020000020004" pitchFamily="50" charset="-127"/>
                <a:cs typeface="Calibri" panose="020F0502020204030204" pitchFamily="34" charset="0"/>
              </a:rPr>
              <a:t>1980</a:t>
            </a:r>
            <a:endParaRPr lang="ko-KR" altLang="en-US" sz="1500" dirty="0">
              <a:latin typeface="Calibri" panose="020F0502020204030204" pitchFamily="34" charset="0"/>
              <a:ea typeface="맑은 고딕" panose="020B0503020000020004" pitchFamily="50" charset="-127"/>
              <a:cs typeface="Calibri" panose="020F0502020204030204" pitchFamily="34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4076501" y="5880176"/>
            <a:ext cx="575799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500" dirty="0">
                <a:latin typeface="Calibri" panose="020F0502020204030204" pitchFamily="34" charset="0"/>
                <a:ea typeface="맑은 고딕" panose="020B0503020000020004" pitchFamily="50" charset="-127"/>
                <a:cs typeface="Calibri" panose="020F0502020204030204" pitchFamily="34" charset="0"/>
              </a:rPr>
              <a:t>1990</a:t>
            </a:r>
            <a:endParaRPr lang="ko-KR" altLang="en-US" sz="1500" dirty="0">
              <a:latin typeface="Calibri" panose="020F0502020204030204" pitchFamily="34" charset="0"/>
              <a:ea typeface="맑은 고딕" panose="020B0503020000020004" pitchFamily="50" charset="-127"/>
              <a:cs typeface="Calibri" panose="020F0502020204030204" pitchFamily="34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5182754" y="5880176"/>
            <a:ext cx="575799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500" dirty="0">
                <a:latin typeface="Calibri" panose="020F0502020204030204" pitchFamily="34" charset="0"/>
                <a:ea typeface="맑은 고딕" panose="020B0503020000020004" pitchFamily="50" charset="-127"/>
                <a:cs typeface="Calibri" panose="020F0502020204030204" pitchFamily="34" charset="0"/>
              </a:rPr>
              <a:t>2000</a:t>
            </a:r>
            <a:endParaRPr lang="ko-KR" altLang="en-US" sz="1500" dirty="0">
              <a:latin typeface="Calibri" panose="020F0502020204030204" pitchFamily="34" charset="0"/>
              <a:ea typeface="맑은 고딕" panose="020B0503020000020004" pitchFamily="50" charset="-127"/>
              <a:cs typeface="Calibri" panose="020F0502020204030204" pitchFamily="34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6306253" y="5880176"/>
            <a:ext cx="575799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500" dirty="0">
                <a:latin typeface="Calibri" panose="020F0502020204030204" pitchFamily="34" charset="0"/>
                <a:ea typeface="맑은 고딕" panose="020B0503020000020004" pitchFamily="50" charset="-127"/>
                <a:cs typeface="Calibri" panose="020F0502020204030204" pitchFamily="34" charset="0"/>
              </a:rPr>
              <a:t>2010</a:t>
            </a:r>
            <a:endParaRPr lang="ko-KR" altLang="en-US" sz="1500" dirty="0">
              <a:latin typeface="Calibri" panose="020F0502020204030204" pitchFamily="34" charset="0"/>
              <a:ea typeface="맑은 고딕" panose="020B0503020000020004" pitchFamily="50" charset="-127"/>
              <a:cs typeface="Calibri" panose="020F0502020204030204" pitchFamily="34" charset="0"/>
            </a:endParaRPr>
          </a:p>
        </p:txBody>
      </p:sp>
      <p:cxnSp>
        <p:nvCxnSpPr>
          <p:cNvPr id="34" name="직선 연결선 33"/>
          <p:cNvCxnSpPr/>
          <p:nvPr/>
        </p:nvCxnSpPr>
        <p:spPr>
          <a:xfrm rot="5400000">
            <a:off x="2102470" y="5777863"/>
            <a:ext cx="216000" cy="1524"/>
          </a:xfrm>
          <a:prstGeom prst="line">
            <a:avLst/>
          </a:prstGeom>
          <a:ln>
            <a:solidFill>
              <a:schemeClr val="tx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직선 연결선 34"/>
          <p:cNvCxnSpPr/>
          <p:nvPr/>
        </p:nvCxnSpPr>
        <p:spPr>
          <a:xfrm rot="5400000">
            <a:off x="980901" y="5779221"/>
            <a:ext cx="216000" cy="1524"/>
          </a:xfrm>
          <a:prstGeom prst="line">
            <a:avLst/>
          </a:prstGeom>
          <a:ln>
            <a:solidFill>
              <a:schemeClr val="tx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TextBox 28"/>
          <p:cNvSpPr txBox="1"/>
          <p:nvPr/>
        </p:nvSpPr>
        <p:spPr>
          <a:xfrm>
            <a:off x="527113" y="1245674"/>
            <a:ext cx="91852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ko-KR" sz="16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1-month</a:t>
            </a:r>
          </a:p>
          <a:p>
            <a:pPr algn="ctr"/>
            <a:r>
              <a:rPr lang="en-US" altLang="ko-KR" sz="16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Outlook</a:t>
            </a:r>
            <a:endParaRPr lang="ko-KR" altLang="en-US" sz="1600" b="1" dirty="0">
              <a:solidFill>
                <a:schemeClr val="tx2">
                  <a:lumMod val="60000"/>
                  <a:lumOff val="40000"/>
                </a:schemeClr>
              </a:solidFill>
              <a:latin typeface="Calibri" panose="020F0502020204030204" pitchFamily="34" charset="0"/>
              <a:ea typeface="맑은 고딕" panose="020B0503020000020004" pitchFamily="50" charset="-127"/>
              <a:cs typeface="Calibri" panose="020F0502020204030204" pitchFamily="34" charset="0"/>
            </a:endParaRPr>
          </a:p>
        </p:txBody>
      </p:sp>
      <p:sp>
        <p:nvSpPr>
          <p:cNvPr id="39" name="TextBox 32"/>
          <p:cNvSpPr txBox="1"/>
          <p:nvPr/>
        </p:nvSpPr>
        <p:spPr>
          <a:xfrm>
            <a:off x="720514" y="5078327"/>
            <a:ext cx="73770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ko-KR" sz="1600" b="1" dirty="0">
                <a:solidFill>
                  <a:schemeClr val="accent2">
                    <a:lumMod val="50000"/>
                  </a:schemeClr>
                </a:solidFill>
                <a:latin typeface="Calibri" panose="020F0502020204030204" pitchFamily="34" charset="0"/>
                <a:ea typeface="맑은 고딕" panose="020B0503020000020004" pitchFamily="50" charset="-127"/>
                <a:cs typeface="Calibri" panose="020F0502020204030204" pitchFamily="34" charset="0"/>
              </a:rPr>
              <a:t>Model</a:t>
            </a:r>
            <a:endParaRPr lang="ko-KR" altLang="en-US" sz="1600" b="1" dirty="0">
              <a:solidFill>
                <a:schemeClr val="accent2">
                  <a:lumMod val="50000"/>
                </a:schemeClr>
              </a:solidFill>
              <a:latin typeface="Calibri" panose="020F0502020204030204" pitchFamily="34" charset="0"/>
              <a:ea typeface="맑은 고딕" panose="020B0503020000020004" pitchFamily="50" charset="-127"/>
              <a:cs typeface="Calibri" panose="020F0502020204030204" pitchFamily="34" charset="0"/>
            </a:endParaRPr>
          </a:p>
        </p:txBody>
      </p:sp>
      <p:cxnSp>
        <p:nvCxnSpPr>
          <p:cNvPr id="40" name="직선 화살표 연결선 39"/>
          <p:cNvCxnSpPr/>
          <p:nvPr/>
        </p:nvCxnSpPr>
        <p:spPr>
          <a:xfrm>
            <a:off x="1585968" y="1525323"/>
            <a:ext cx="7168631" cy="0"/>
          </a:xfrm>
          <a:prstGeom prst="straightConnector1">
            <a:avLst/>
          </a:prstGeom>
          <a:ln w="38100"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타원 40"/>
          <p:cNvSpPr/>
          <p:nvPr/>
        </p:nvSpPr>
        <p:spPr>
          <a:xfrm>
            <a:off x="1585967" y="1464771"/>
            <a:ext cx="126000" cy="126000"/>
          </a:xfrm>
          <a:prstGeom prst="ellipse">
            <a:avLst/>
          </a:prstGeom>
          <a:solidFill>
            <a:schemeClr val="accent1">
              <a:lumMod val="50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sz="1600" dirty="0">
              <a:ln w="38100">
                <a:solidFill>
                  <a:schemeClr val="tx1"/>
                </a:solidFill>
              </a:ln>
              <a:latin typeface="Calibri" panose="020F0502020204030204" pitchFamily="34" charset="0"/>
              <a:ea typeface="맑은 고딕" panose="020B0503020000020004" pitchFamily="50" charset="-127"/>
              <a:cs typeface="Calibri" panose="020F0502020204030204" pitchFamily="34" charset="0"/>
            </a:endParaRPr>
          </a:p>
        </p:txBody>
      </p:sp>
      <p:sp>
        <p:nvSpPr>
          <p:cNvPr id="42" name="TextBox 37"/>
          <p:cNvSpPr txBox="1"/>
          <p:nvPr/>
        </p:nvSpPr>
        <p:spPr>
          <a:xfrm>
            <a:off x="1407000" y="971141"/>
            <a:ext cx="1643335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ko-KR" sz="1400" b="1" dirty="0">
                <a:latin typeface="Calibri" panose="020F0502020204030204" pitchFamily="34" charset="0"/>
                <a:ea typeface="맑은 고딕" panose="020B0503020000020004" pitchFamily="50" charset="-127"/>
                <a:cs typeface="Calibri" panose="020F0502020204030204" pitchFamily="34" charset="0"/>
              </a:rPr>
              <a:t>A monthly </a:t>
            </a:r>
            <a:r>
              <a:rPr lang="en-US" altLang="ko-KR" sz="1400" b="1" dirty="0" smtClean="0">
                <a:latin typeface="Calibri" panose="020F0502020204030204" pitchFamily="34" charset="0"/>
                <a:ea typeface="맑은 고딕" panose="020B0503020000020004" pitchFamily="50" charset="-127"/>
                <a:cs typeface="Calibri" panose="020F0502020204030204" pitchFamily="34" charset="0"/>
              </a:rPr>
              <a:t> Outlook</a:t>
            </a:r>
            <a:endParaRPr lang="en-US" altLang="ko-KR" sz="1400" b="1" dirty="0">
              <a:latin typeface="Calibri" panose="020F0502020204030204" pitchFamily="34" charset="0"/>
              <a:ea typeface="맑은 고딕" panose="020B0503020000020004" pitchFamily="50" charset="-127"/>
              <a:cs typeface="Calibri" panose="020F0502020204030204" pitchFamily="34" charset="0"/>
            </a:endParaRPr>
          </a:p>
          <a:p>
            <a:pPr algn="ctr"/>
            <a:r>
              <a:rPr lang="en-US" altLang="ko-KR" sz="1200" dirty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  <a:ea typeface="맑은 고딕" panose="020B0503020000020004" pitchFamily="50" charset="-127"/>
                <a:cs typeface="Calibri" panose="020F0502020204030204" pitchFamily="34" charset="0"/>
              </a:rPr>
              <a:t>(internal)   (external)</a:t>
            </a:r>
            <a:endParaRPr lang="ko-KR" altLang="en-US" sz="1200" dirty="0">
              <a:solidFill>
                <a:schemeClr val="accent1">
                  <a:lumMod val="50000"/>
                </a:schemeClr>
              </a:solidFill>
              <a:latin typeface="Calibri" panose="020F0502020204030204" pitchFamily="34" charset="0"/>
              <a:ea typeface="맑은 고딕" panose="020B0503020000020004" pitchFamily="50" charset="-127"/>
              <a:cs typeface="Calibri" panose="020F0502020204030204" pitchFamily="34" charset="0"/>
            </a:endParaRPr>
          </a:p>
        </p:txBody>
      </p:sp>
      <p:sp>
        <p:nvSpPr>
          <p:cNvPr id="43" name="TextBox 38"/>
          <p:cNvSpPr txBox="1"/>
          <p:nvPr/>
        </p:nvSpPr>
        <p:spPr>
          <a:xfrm>
            <a:off x="1350061" y="1585623"/>
            <a:ext cx="55015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400" dirty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  <a:ea typeface="맑은 고딕" panose="020B0503020000020004" pitchFamily="50" charset="-127"/>
                <a:cs typeface="Calibri" panose="020F0502020204030204" pitchFamily="34" charset="0"/>
              </a:rPr>
              <a:t>1964</a:t>
            </a:r>
            <a:endParaRPr lang="ko-KR" altLang="en-US" sz="1400" dirty="0">
              <a:solidFill>
                <a:schemeClr val="accent1">
                  <a:lumMod val="50000"/>
                </a:schemeClr>
              </a:solidFill>
              <a:latin typeface="Calibri" panose="020F0502020204030204" pitchFamily="34" charset="0"/>
              <a:ea typeface="맑은 고딕" panose="020B0503020000020004" pitchFamily="50" charset="-127"/>
              <a:cs typeface="Calibri" panose="020F0502020204030204" pitchFamily="34" charset="0"/>
            </a:endParaRPr>
          </a:p>
        </p:txBody>
      </p:sp>
      <p:sp>
        <p:nvSpPr>
          <p:cNvPr id="44" name="타원 43"/>
          <p:cNvSpPr/>
          <p:nvPr/>
        </p:nvSpPr>
        <p:spPr>
          <a:xfrm>
            <a:off x="2504051" y="1465024"/>
            <a:ext cx="126000" cy="126000"/>
          </a:xfrm>
          <a:prstGeom prst="ellipse">
            <a:avLst/>
          </a:prstGeom>
          <a:solidFill>
            <a:schemeClr val="accent1">
              <a:lumMod val="50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>
              <a:ln w="38100">
                <a:solidFill>
                  <a:schemeClr val="tx1"/>
                </a:solidFill>
              </a:ln>
              <a:latin typeface="Calibri" panose="020F0502020204030204" pitchFamily="34" charset="0"/>
              <a:ea typeface="맑은 고딕" panose="020B0503020000020004" pitchFamily="50" charset="-127"/>
              <a:cs typeface="Calibri" panose="020F0502020204030204" pitchFamily="34" charset="0"/>
            </a:endParaRPr>
          </a:p>
        </p:txBody>
      </p:sp>
      <p:sp>
        <p:nvSpPr>
          <p:cNvPr id="46" name="TextBox 41"/>
          <p:cNvSpPr txBox="1"/>
          <p:nvPr/>
        </p:nvSpPr>
        <p:spPr>
          <a:xfrm>
            <a:off x="2277670" y="1585876"/>
            <a:ext cx="55015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400" dirty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  <a:ea typeface="맑은 고딕" panose="020B0503020000020004" pitchFamily="50" charset="-127"/>
                <a:cs typeface="Calibri" panose="020F0502020204030204" pitchFamily="34" charset="0"/>
              </a:rPr>
              <a:t>1973</a:t>
            </a:r>
            <a:endParaRPr lang="ko-KR" altLang="en-US" sz="1400" dirty="0">
              <a:solidFill>
                <a:schemeClr val="accent1">
                  <a:lumMod val="50000"/>
                </a:schemeClr>
              </a:solidFill>
              <a:latin typeface="Calibri" panose="020F0502020204030204" pitchFamily="34" charset="0"/>
              <a:ea typeface="맑은 고딕" panose="020B0503020000020004" pitchFamily="50" charset="-127"/>
              <a:cs typeface="Calibri" panose="020F0502020204030204" pitchFamily="34" charset="0"/>
            </a:endParaRPr>
          </a:p>
        </p:txBody>
      </p:sp>
      <p:sp>
        <p:nvSpPr>
          <p:cNvPr id="47" name="타원 46"/>
          <p:cNvSpPr/>
          <p:nvPr/>
        </p:nvSpPr>
        <p:spPr>
          <a:xfrm>
            <a:off x="5484447" y="1469788"/>
            <a:ext cx="126000" cy="126000"/>
          </a:xfrm>
          <a:prstGeom prst="ellipse">
            <a:avLst/>
          </a:prstGeom>
          <a:solidFill>
            <a:schemeClr val="accent1">
              <a:lumMod val="50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>
              <a:ln w="38100">
                <a:solidFill>
                  <a:schemeClr val="tx1"/>
                </a:solidFill>
              </a:ln>
              <a:latin typeface="Calibri" panose="020F0502020204030204" pitchFamily="34" charset="0"/>
              <a:ea typeface="맑은 고딕" panose="020B0503020000020004" pitchFamily="50" charset="-127"/>
              <a:cs typeface="Calibri" panose="020F0502020204030204" pitchFamily="34" charset="0"/>
            </a:endParaRPr>
          </a:p>
        </p:txBody>
      </p:sp>
      <p:sp>
        <p:nvSpPr>
          <p:cNvPr id="49" name="TextBox 44"/>
          <p:cNvSpPr txBox="1"/>
          <p:nvPr/>
        </p:nvSpPr>
        <p:spPr>
          <a:xfrm>
            <a:off x="5267591" y="1590640"/>
            <a:ext cx="55015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400" dirty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  <a:ea typeface="맑은 고딕" panose="020B0503020000020004" pitchFamily="50" charset="-127"/>
                <a:cs typeface="Calibri" panose="020F0502020204030204" pitchFamily="34" charset="0"/>
              </a:rPr>
              <a:t>2000</a:t>
            </a:r>
            <a:endParaRPr lang="ko-KR" altLang="en-US" sz="1400" dirty="0">
              <a:solidFill>
                <a:schemeClr val="accent1">
                  <a:lumMod val="50000"/>
                </a:schemeClr>
              </a:solidFill>
              <a:latin typeface="Calibri" panose="020F0502020204030204" pitchFamily="34" charset="0"/>
              <a:ea typeface="맑은 고딕" panose="020B0503020000020004" pitchFamily="50" charset="-127"/>
              <a:cs typeface="Calibri" panose="020F0502020204030204" pitchFamily="34" charset="0"/>
            </a:endParaRPr>
          </a:p>
        </p:txBody>
      </p:sp>
      <p:cxnSp>
        <p:nvCxnSpPr>
          <p:cNvPr id="50" name="직선 화살표 연결선 49"/>
          <p:cNvCxnSpPr/>
          <p:nvPr/>
        </p:nvCxnSpPr>
        <p:spPr>
          <a:xfrm>
            <a:off x="3726138" y="2403539"/>
            <a:ext cx="2376000" cy="1588"/>
          </a:xfrm>
          <a:prstGeom prst="straightConnector1">
            <a:avLst/>
          </a:prstGeom>
          <a:ln w="38100">
            <a:solidFill>
              <a:schemeClr val="accent3">
                <a:lumMod val="75000"/>
              </a:schemeClr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타원 50"/>
          <p:cNvSpPr/>
          <p:nvPr/>
        </p:nvSpPr>
        <p:spPr>
          <a:xfrm>
            <a:off x="3653340" y="2344348"/>
            <a:ext cx="126000" cy="126000"/>
          </a:xfrm>
          <a:prstGeom prst="ellipse">
            <a:avLst/>
          </a:prstGeom>
          <a:solidFill>
            <a:schemeClr val="accent3">
              <a:lumMod val="50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>
              <a:ln w="38100">
                <a:solidFill>
                  <a:schemeClr val="tx1"/>
                </a:solidFill>
              </a:ln>
              <a:solidFill>
                <a:schemeClr val="accent3">
                  <a:lumMod val="50000"/>
                </a:schemeClr>
              </a:solidFill>
              <a:latin typeface="Calibri" panose="020F0502020204030204" pitchFamily="34" charset="0"/>
              <a:ea typeface="맑은 고딕" panose="020B0503020000020004" pitchFamily="50" charset="-127"/>
              <a:cs typeface="Calibri" panose="020F0502020204030204" pitchFamily="34" charset="0"/>
            </a:endParaRPr>
          </a:p>
        </p:txBody>
      </p:sp>
      <p:sp>
        <p:nvSpPr>
          <p:cNvPr id="52" name="TextBox 50"/>
          <p:cNvSpPr txBox="1"/>
          <p:nvPr/>
        </p:nvSpPr>
        <p:spPr>
          <a:xfrm>
            <a:off x="2779477" y="1842747"/>
            <a:ext cx="145745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400" dirty="0">
                <a:solidFill>
                  <a:schemeClr val="accent3">
                    <a:lumMod val="50000"/>
                  </a:schemeClr>
                </a:solidFill>
                <a:latin typeface="Calibri" panose="020F0502020204030204" pitchFamily="34" charset="0"/>
                <a:ea typeface="맑은 고딕" panose="020B0503020000020004" pitchFamily="50" charset="-127"/>
                <a:cs typeface="Calibri" panose="020F0502020204030204" pitchFamily="34" charset="0"/>
              </a:rPr>
              <a:t>Seasonal Outlook</a:t>
            </a:r>
          </a:p>
          <a:p>
            <a:r>
              <a:rPr lang="en-US" altLang="ko-KR" sz="1400" dirty="0">
                <a:solidFill>
                  <a:schemeClr val="accent3">
                    <a:lumMod val="50000"/>
                  </a:schemeClr>
                </a:solidFill>
                <a:latin typeface="Calibri" panose="020F0502020204030204" pitchFamily="34" charset="0"/>
                <a:ea typeface="맑은 고딕" panose="020B0503020000020004" pitchFamily="50" charset="-127"/>
                <a:cs typeface="Calibri" panose="020F0502020204030204" pitchFamily="34" charset="0"/>
              </a:rPr>
              <a:t>(summer/winter)</a:t>
            </a:r>
            <a:endParaRPr lang="ko-KR" altLang="en-US" sz="1400" dirty="0">
              <a:solidFill>
                <a:schemeClr val="accent3">
                  <a:lumMod val="50000"/>
                </a:schemeClr>
              </a:solidFill>
              <a:latin typeface="Calibri" panose="020F0502020204030204" pitchFamily="34" charset="0"/>
              <a:ea typeface="맑은 고딕" panose="020B0503020000020004" pitchFamily="50" charset="-127"/>
              <a:cs typeface="Calibri" panose="020F0502020204030204" pitchFamily="34" charset="0"/>
            </a:endParaRPr>
          </a:p>
        </p:txBody>
      </p:sp>
      <p:sp>
        <p:nvSpPr>
          <p:cNvPr id="53" name="TextBox 51"/>
          <p:cNvSpPr txBox="1"/>
          <p:nvPr/>
        </p:nvSpPr>
        <p:spPr>
          <a:xfrm>
            <a:off x="3417434" y="2465200"/>
            <a:ext cx="55015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400" dirty="0">
                <a:solidFill>
                  <a:schemeClr val="accent3">
                    <a:lumMod val="50000"/>
                  </a:schemeClr>
                </a:solidFill>
                <a:latin typeface="Calibri" panose="020F0502020204030204" pitchFamily="34" charset="0"/>
                <a:ea typeface="맑은 고딕" panose="020B0503020000020004" pitchFamily="50" charset="-127"/>
                <a:cs typeface="Calibri" panose="020F0502020204030204" pitchFamily="34" charset="0"/>
              </a:rPr>
              <a:t>1984</a:t>
            </a:r>
            <a:endParaRPr lang="ko-KR" altLang="en-US" sz="1400" dirty="0">
              <a:solidFill>
                <a:schemeClr val="accent3">
                  <a:lumMod val="50000"/>
                </a:schemeClr>
              </a:solidFill>
              <a:latin typeface="Calibri" panose="020F0502020204030204" pitchFamily="34" charset="0"/>
              <a:ea typeface="맑은 고딕" panose="020B0503020000020004" pitchFamily="50" charset="-127"/>
              <a:cs typeface="Calibri" panose="020F0502020204030204" pitchFamily="34" charset="0"/>
            </a:endParaRPr>
          </a:p>
        </p:txBody>
      </p:sp>
      <p:sp>
        <p:nvSpPr>
          <p:cNvPr id="54" name="타원 53"/>
          <p:cNvSpPr/>
          <p:nvPr/>
        </p:nvSpPr>
        <p:spPr>
          <a:xfrm>
            <a:off x="4563244" y="2344348"/>
            <a:ext cx="126000" cy="126000"/>
          </a:xfrm>
          <a:prstGeom prst="ellipse">
            <a:avLst/>
          </a:prstGeom>
          <a:solidFill>
            <a:schemeClr val="accent3">
              <a:lumMod val="50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>
              <a:ln w="38100">
                <a:solidFill>
                  <a:schemeClr val="tx1"/>
                </a:solidFill>
              </a:ln>
              <a:solidFill>
                <a:schemeClr val="accent3">
                  <a:lumMod val="50000"/>
                </a:schemeClr>
              </a:solidFill>
              <a:latin typeface="Calibri" panose="020F0502020204030204" pitchFamily="34" charset="0"/>
              <a:ea typeface="맑은 고딕" panose="020B0503020000020004" pitchFamily="50" charset="-127"/>
              <a:cs typeface="Calibri" panose="020F0502020204030204" pitchFamily="34" charset="0"/>
            </a:endParaRPr>
          </a:p>
        </p:txBody>
      </p:sp>
      <p:sp>
        <p:nvSpPr>
          <p:cNvPr id="67" name="TextBox 53"/>
          <p:cNvSpPr txBox="1"/>
          <p:nvPr/>
        </p:nvSpPr>
        <p:spPr>
          <a:xfrm>
            <a:off x="4265566" y="2058344"/>
            <a:ext cx="94609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400" dirty="0">
                <a:solidFill>
                  <a:schemeClr val="accent3">
                    <a:lumMod val="50000"/>
                  </a:schemeClr>
                </a:solidFill>
                <a:latin typeface="Calibri" panose="020F0502020204030204" pitchFamily="34" charset="0"/>
                <a:ea typeface="맑은 고딕" panose="020B0503020000020004" pitchFamily="50" charset="-127"/>
                <a:cs typeface="Calibri" panose="020F0502020204030204" pitchFamily="34" charset="0"/>
              </a:rPr>
              <a:t>(4-season)</a:t>
            </a:r>
            <a:endParaRPr lang="ko-KR" altLang="en-US" sz="1400" dirty="0">
              <a:solidFill>
                <a:schemeClr val="accent3">
                  <a:lumMod val="50000"/>
                </a:schemeClr>
              </a:solidFill>
              <a:latin typeface="Calibri" panose="020F0502020204030204" pitchFamily="34" charset="0"/>
              <a:ea typeface="맑은 고딕" panose="020B0503020000020004" pitchFamily="50" charset="-127"/>
              <a:cs typeface="Calibri" panose="020F0502020204030204" pitchFamily="34" charset="0"/>
            </a:endParaRPr>
          </a:p>
        </p:txBody>
      </p:sp>
      <p:sp>
        <p:nvSpPr>
          <p:cNvPr id="71" name="TextBox 54"/>
          <p:cNvSpPr txBox="1"/>
          <p:nvPr/>
        </p:nvSpPr>
        <p:spPr>
          <a:xfrm>
            <a:off x="4327338" y="2465200"/>
            <a:ext cx="55015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400" dirty="0">
                <a:solidFill>
                  <a:schemeClr val="accent3">
                    <a:lumMod val="50000"/>
                  </a:schemeClr>
                </a:solidFill>
                <a:latin typeface="Calibri" panose="020F0502020204030204" pitchFamily="34" charset="0"/>
                <a:ea typeface="맑은 고딕" panose="020B0503020000020004" pitchFamily="50" charset="-127"/>
                <a:cs typeface="Calibri" panose="020F0502020204030204" pitchFamily="34" charset="0"/>
              </a:rPr>
              <a:t>1991</a:t>
            </a:r>
            <a:endParaRPr lang="ko-KR" altLang="en-US" sz="1400" dirty="0">
              <a:solidFill>
                <a:schemeClr val="accent3">
                  <a:lumMod val="50000"/>
                </a:schemeClr>
              </a:solidFill>
              <a:latin typeface="Calibri" panose="020F0502020204030204" pitchFamily="34" charset="0"/>
              <a:ea typeface="맑은 고딕" panose="020B0503020000020004" pitchFamily="50" charset="-127"/>
              <a:cs typeface="Calibri" panose="020F0502020204030204" pitchFamily="34" charset="0"/>
            </a:endParaRPr>
          </a:p>
        </p:txBody>
      </p:sp>
      <p:cxnSp>
        <p:nvCxnSpPr>
          <p:cNvPr id="72" name="직선 화살표 연결선 71"/>
          <p:cNvCxnSpPr/>
          <p:nvPr/>
        </p:nvCxnSpPr>
        <p:spPr>
          <a:xfrm flipV="1">
            <a:off x="6215934" y="2403794"/>
            <a:ext cx="2538665" cy="1"/>
          </a:xfrm>
          <a:prstGeom prst="straightConnector1">
            <a:avLst/>
          </a:prstGeom>
          <a:ln w="38100">
            <a:solidFill>
              <a:schemeClr val="accent3">
                <a:lumMod val="75000"/>
              </a:schemeClr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" name="타원 72"/>
          <p:cNvSpPr/>
          <p:nvPr/>
        </p:nvSpPr>
        <p:spPr>
          <a:xfrm>
            <a:off x="6105035" y="2344601"/>
            <a:ext cx="126000" cy="126000"/>
          </a:xfrm>
          <a:prstGeom prst="ellipse">
            <a:avLst/>
          </a:prstGeom>
          <a:solidFill>
            <a:schemeClr val="accent3">
              <a:lumMod val="50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>
              <a:ln w="38100">
                <a:solidFill>
                  <a:schemeClr val="tx1"/>
                </a:solidFill>
              </a:ln>
              <a:solidFill>
                <a:schemeClr val="accent3">
                  <a:lumMod val="50000"/>
                </a:schemeClr>
              </a:solidFill>
              <a:latin typeface="Calibri" panose="020F0502020204030204" pitchFamily="34" charset="0"/>
              <a:ea typeface="맑은 고딕" panose="020B0503020000020004" pitchFamily="50" charset="-127"/>
              <a:cs typeface="Calibri" panose="020F0502020204030204" pitchFamily="34" charset="0"/>
            </a:endParaRPr>
          </a:p>
        </p:txBody>
      </p:sp>
      <p:sp>
        <p:nvSpPr>
          <p:cNvPr id="75" name="TextBox 58"/>
          <p:cNvSpPr txBox="1"/>
          <p:nvPr/>
        </p:nvSpPr>
        <p:spPr>
          <a:xfrm>
            <a:off x="5926279" y="2465453"/>
            <a:ext cx="55015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400" dirty="0">
                <a:solidFill>
                  <a:schemeClr val="accent3">
                    <a:lumMod val="50000"/>
                  </a:schemeClr>
                </a:solidFill>
                <a:latin typeface="Calibri" panose="020F0502020204030204" pitchFamily="34" charset="0"/>
                <a:ea typeface="맑은 고딕" panose="020B0503020000020004" pitchFamily="50" charset="-127"/>
                <a:cs typeface="Calibri" panose="020F0502020204030204" pitchFamily="34" charset="0"/>
              </a:rPr>
              <a:t>2006</a:t>
            </a:r>
            <a:endParaRPr lang="ko-KR" altLang="en-US" sz="1400" dirty="0">
              <a:solidFill>
                <a:schemeClr val="accent3">
                  <a:lumMod val="50000"/>
                </a:schemeClr>
              </a:solidFill>
              <a:latin typeface="Calibri" panose="020F0502020204030204" pitchFamily="34" charset="0"/>
              <a:ea typeface="맑은 고딕" panose="020B0503020000020004" pitchFamily="50" charset="-127"/>
              <a:cs typeface="Calibri" panose="020F0502020204030204" pitchFamily="34" charset="0"/>
            </a:endParaRPr>
          </a:p>
        </p:txBody>
      </p:sp>
      <p:cxnSp>
        <p:nvCxnSpPr>
          <p:cNvPr id="76" name="직선 화살표 연결선 75"/>
          <p:cNvCxnSpPr/>
          <p:nvPr/>
        </p:nvCxnSpPr>
        <p:spPr>
          <a:xfrm flipV="1">
            <a:off x="5701662" y="3387770"/>
            <a:ext cx="3139770" cy="3849"/>
          </a:xfrm>
          <a:prstGeom prst="straightConnector1">
            <a:avLst/>
          </a:prstGeom>
          <a:ln w="38100">
            <a:solidFill>
              <a:schemeClr val="accent6">
                <a:lumMod val="75000"/>
              </a:schemeClr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" name="타원 76"/>
          <p:cNvSpPr/>
          <p:nvPr/>
        </p:nvSpPr>
        <p:spPr>
          <a:xfrm>
            <a:off x="5590764" y="3341953"/>
            <a:ext cx="126000" cy="126000"/>
          </a:xfrm>
          <a:prstGeom prst="ellipse">
            <a:avLst/>
          </a:prstGeom>
          <a:solidFill>
            <a:schemeClr val="accent6">
              <a:lumMod val="50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>
              <a:ln w="38100">
                <a:solidFill>
                  <a:schemeClr val="tx1"/>
                </a:solidFill>
              </a:ln>
              <a:solidFill>
                <a:schemeClr val="accent6">
                  <a:lumMod val="50000"/>
                </a:schemeClr>
              </a:solidFill>
              <a:latin typeface="Calibri" panose="020F0502020204030204" pitchFamily="34" charset="0"/>
              <a:ea typeface="맑은 고딕" panose="020B0503020000020004" pitchFamily="50" charset="-127"/>
              <a:cs typeface="Calibri" panose="020F0502020204030204" pitchFamily="34" charset="0"/>
            </a:endParaRPr>
          </a:p>
        </p:txBody>
      </p:sp>
      <p:sp>
        <p:nvSpPr>
          <p:cNvPr id="79" name="TextBox 65"/>
          <p:cNvSpPr txBox="1"/>
          <p:nvPr/>
        </p:nvSpPr>
        <p:spPr>
          <a:xfrm>
            <a:off x="5354858" y="3462805"/>
            <a:ext cx="55015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400" dirty="0">
                <a:solidFill>
                  <a:schemeClr val="accent6">
                    <a:lumMod val="50000"/>
                  </a:schemeClr>
                </a:solidFill>
                <a:latin typeface="Calibri" panose="020F0502020204030204" pitchFamily="34" charset="0"/>
                <a:ea typeface="맑은 고딕" panose="020B0503020000020004" pitchFamily="50" charset="-127"/>
                <a:cs typeface="Calibri" panose="020F0502020204030204" pitchFamily="34" charset="0"/>
              </a:rPr>
              <a:t>2001</a:t>
            </a:r>
            <a:endParaRPr lang="ko-KR" altLang="en-US" sz="1400" dirty="0">
              <a:solidFill>
                <a:schemeClr val="accent6">
                  <a:lumMod val="50000"/>
                </a:schemeClr>
              </a:solidFill>
              <a:latin typeface="Calibri" panose="020F0502020204030204" pitchFamily="34" charset="0"/>
              <a:ea typeface="맑은 고딕" panose="020B0503020000020004" pitchFamily="50" charset="-127"/>
              <a:cs typeface="Calibri" panose="020F0502020204030204" pitchFamily="34" charset="0"/>
            </a:endParaRPr>
          </a:p>
        </p:txBody>
      </p:sp>
      <p:cxnSp>
        <p:nvCxnSpPr>
          <p:cNvPr id="84" name="직선 화살표 연결선 83"/>
          <p:cNvCxnSpPr/>
          <p:nvPr/>
        </p:nvCxnSpPr>
        <p:spPr>
          <a:xfrm>
            <a:off x="5499212" y="5225231"/>
            <a:ext cx="3252574" cy="0"/>
          </a:xfrm>
          <a:prstGeom prst="straightConnector1">
            <a:avLst/>
          </a:prstGeom>
          <a:ln w="38100">
            <a:solidFill>
              <a:schemeClr val="accent2">
                <a:lumMod val="75000"/>
              </a:schemeClr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5" name="타원 84"/>
          <p:cNvSpPr/>
          <p:nvPr/>
        </p:nvSpPr>
        <p:spPr>
          <a:xfrm>
            <a:off x="5426414" y="5175565"/>
            <a:ext cx="126000" cy="126000"/>
          </a:xfrm>
          <a:prstGeom prst="ellipse">
            <a:avLst/>
          </a:prstGeom>
          <a:solidFill>
            <a:schemeClr val="accent2">
              <a:lumMod val="50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>
              <a:ln w="38100">
                <a:solidFill>
                  <a:schemeClr val="tx1"/>
                </a:solidFill>
              </a:ln>
              <a:solidFill>
                <a:schemeClr val="accent2">
                  <a:lumMod val="50000"/>
                </a:schemeClr>
              </a:solidFill>
              <a:latin typeface="Calibri" panose="020F0502020204030204" pitchFamily="34" charset="0"/>
              <a:ea typeface="맑은 고딕" panose="020B0503020000020004" pitchFamily="50" charset="-127"/>
              <a:cs typeface="Calibri" panose="020F0502020204030204" pitchFamily="34" charset="0"/>
            </a:endParaRPr>
          </a:p>
        </p:txBody>
      </p:sp>
      <p:sp>
        <p:nvSpPr>
          <p:cNvPr id="86" name="TextBox 72"/>
          <p:cNvSpPr txBox="1"/>
          <p:nvPr/>
        </p:nvSpPr>
        <p:spPr>
          <a:xfrm>
            <a:off x="5241746" y="4889561"/>
            <a:ext cx="68538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400" dirty="0">
                <a:solidFill>
                  <a:schemeClr val="accent2">
                    <a:lumMod val="50000"/>
                  </a:schemeClr>
                </a:solidFill>
                <a:latin typeface="Calibri" panose="020F0502020204030204" pitchFamily="34" charset="0"/>
                <a:ea typeface="맑은 고딕" panose="020B0503020000020004" pitchFamily="50" charset="-127"/>
                <a:cs typeface="Calibri" panose="020F0502020204030204" pitchFamily="34" charset="0"/>
              </a:rPr>
              <a:t>GDAPS</a:t>
            </a:r>
            <a:endParaRPr lang="ko-KR" altLang="en-US" sz="1400" dirty="0">
              <a:solidFill>
                <a:schemeClr val="accent2">
                  <a:lumMod val="50000"/>
                </a:schemeClr>
              </a:solidFill>
              <a:latin typeface="Calibri" panose="020F0502020204030204" pitchFamily="34" charset="0"/>
              <a:ea typeface="맑은 고딕" panose="020B0503020000020004" pitchFamily="50" charset="-127"/>
              <a:cs typeface="Calibri" panose="020F0502020204030204" pitchFamily="34" charset="0"/>
            </a:endParaRPr>
          </a:p>
        </p:txBody>
      </p:sp>
      <p:sp>
        <p:nvSpPr>
          <p:cNvPr id="87" name="TextBox 73"/>
          <p:cNvSpPr txBox="1"/>
          <p:nvPr/>
        </p:nvSpPr>
        <p:spPr>
          <a:xfrm>
            <a:off x="5270919" y="5296417"/>
            <a:ext cx="55015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400" dirty="0">
                <a:solidFill>
                  <a:schemeClr val="accent2">
                    <a:lumMod val="50000"/>
                  </a:schemeClr>
                </a:solidFill>
                <a:latin typeface="Calibri" panose="020F0502020204030204" pitchFamily="34" charset="0"/>
                <a:ea typeface="맑은 고딕" panose="020B0503020000020004" pitchFamily="50" charset="-127"/>
                <a:cs typeface="Calibri" panose="020F0502020204030204" pitchFamily="34" charset="0"/>
              </a:rPr>
              <a:t>1999</a:t>
            </a:r>
            <a:endParaRPr lang="ko-KR" altLang="en-US" sz="1400" dirty="0">
              <a:solidFill>
                <a:schemeClr val="accent2">
                  <a:lumMod val="50000"/>
                </a:schemeClr>
              </a:solidFill>
              <a:latin typeface="Calibri" panose="020F0502020204030204" pitchFamily="34" charset="0"/>
              <a:ea typeface="맑은 고딕" panose="020B0503020000020004" pitchFamily="50" charset="-127"/>
              <a:cs typeface="Calibri" panose="020F0502020204030204" pitchFamily="34" charset="0"/>
            </a:endParaRPr>
          </a:p>
        </p:txBody>
      </p:sp>
      <p:sp>
        <p:nvSpPr>
          <p:cNvPr id="88" name="타원 87"/>
          <p:cNvSpPr/>
          <p:nvPr/>
        </p:nvSpPr>
        <p:spPr>
          <a:xfrm>
            <a:off x="7017905" y="5165940"/>
            <a:ext cx="126000" cy="126000"/>
          </a:xfrm>
          <a:prstGeom prst="ellipse">
            <a:avLst/>
          </a:prstGeom>
          <a:solidFill>
            <a:schemeClr val="accent2">
              <a:lumMod val="50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>
              <a:ln w="38100">
                <a:solidFill>
                  <a:schemeClr val="tx1"/>
                </a:solidFill>
              </a:ln>
              <a:solidFill>
                <a:schemeClr val="accent2">
                  <a:lumMod val="50000"/>
                </a:schemeClr>
              </a:solidFill>
              <a:latin typeface="Calibri" panose="020F0502020204030204" pitchFamily="34" charset="0"/>
              <a:ea typeface="맑은 고딕" panose="020B0503020000020004" pitchFamily="50" charset="-127"/>
              <a:cs typeface="Calibri" panose="020F0502020204030204" pitchFamily="34" charset="0"/>
            </a:endParaRPr>
          </a:p>
        </p:txBody>
      </p:sp>
      <p:sp>
        <p:nvSpPr>
          <p:cNvPr id="89" name="TextBox 75"/>
          <p:cNvSpPr txBox="1"/>
          <p:nvPr/>
        </p:nvSpPr>
        <p:spPr>
          <a:xfrm>
            <a:off x="6672349" y="4889561"/>
            <a:ext cx="78418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400" dirty="0">
                <a:solidFill>
                  <a:schemeClr val="accent2">
                    <a:lumMod val="50000"/>
                  </a:schemeClr>
                </a:solidFill>
                <a:latin typeface="Calibri" panose="020F0502020204030204" pitchFamily="34" charset="0"/>
                <a:ea typeface="맑은 고딕" panose="020B0503020000020004" pitchFamily="50" charset="-127"/>
                <a:cs typeface="Calibri" panose="020F0502020204030204" pitchFamily="34" charset="0"/>
              </a:rPr>
              <a:t>GloSea5</a:t>
            </a:r>
            <a:endParaRPr lang="ko-KR" altLang="en-US" sz="1400" dirty="0">
              <a:solidFill>
                <a:schemeClr val="accent2">
                  <a:lumMod val="50000"/>
                </a:schemeClr>
              </a:solidFill>
              <a:latin typeface="Calibri" panose="020F0502020204030204" pitchFamily="34" charset="0"/>
              <a:ea typeface="맑은 고딕" panose="020B0503020000020004" pitchFamily="50" charset="-127"/>
              <a:cs typeface="Calibri" panose="020F0502020204030204" pitchFamily="34" charset="0"/>
            </a:endParaRPr>
          </a:p>
        </p:txBody>
      </p:sp>
      <p:sp>
        <p:nvSpPr>
          <p:cNvPr id="90" name="TextBox 76"/>
          <p:cNvSpPr txBox="1"/>
          <p:nvPr/>
        </p:nvSpPr>
        <p:spPr>
          <a:xfrm>
            <a:off x="6802064" y="5296417"/>
            <a:ext cx="55015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400" dirty="0">
                <a:solidFill>
                  <a:schemeClr val="accent2">
                    <a:lumMod val="50000"/>
                  </a:schemeClr>
                </a:solidFill>
                <a:latin typeface="Calibri" panose="020F0502020204030204" pitchFamily="34" charset="0"/>
                <a:ea typeface="맑은 고딕" panose="020B0503020000020004" pitchFamily="50" charset="-127"/>
                <a:cs typeface="Calibri" panose="020F0502020204030204" pitchFamily="34" charset="0"/>
              </a:rPr>
              <a:t>2014</a:t>
            </a:r>
            <a:endParaRPr lang="ko-KR" altLang="en-US" sz="1400" dirty="0">
              <a:solidFill>
                <a:schemeClr val="accent2">
                  <a:lumMod val="50000"/>
                </a:schemeClr>
              </a:solidFill>
              <a:latin typeface="Calibri" panose="020F0502020204030204" pitchFamily="34" charset="0"/>
              <a:ea typeface="맑은 고딕" panose="020B0503020000020004" pitchFamily="50" charset="-127"/>
              <a:cs typeface="Calibri" panose="020F0502020204030204" pitchFamily="34" charset="0"/>
            </a:endParaRPr>
          </a:p>
        </p:txBody>
      </p:sp>
      <p:sp>
        <p:nvSpPr>
          <p:cNvPr id="91" name="모서리가 둥근 직사각형 90"/>
          <p:cNvSpPr/>
          <p:nvPr/>
        </p:nvSpPr>
        <p:spPr>
          <a:xfrm>
            <a:off x="5969722" y="3924275"/>
            <a:ext cx="2511670" cy="925447"/>
          </a:xfrm>
          <a:prstGeom prst="roundRect">
            <a:avLst/>
          </a:prstGeom>
          <a:solidFill>
            <a:schemeClr val="accent2">
              <a:lumMod val="40000"/>
              <a:lumOff val="60000"/>
              <a:alpha val="50000"/>
            </a:schemeClr>
          </a:solidFill>
          <a:ln w="2540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Font typeface="Arial" pitchFamily="34" charset="0"/>
              <a:buChar char="•"/>
            </a:pPr>
            <a:endParaRPr lang="ko-KR" altLang="en-US" dirty="0">
              <a:ln w="38100">
                <a:solidFill>
                  <a:schemeClr val="tx1"/>
                </a:solidFill>
              </a:ln>
              <a:solidFill>
                <a:schemeClr val="accent2">
                  <a:lumMod val="50000"/>
                </a:schemeClr>
              </a:solidFill>
              <a:latin typeface="Calibri" panose="020F0502020204030204" pitchFamily="34" charset="0"/>
              <a:ea typeface="맑은 고딕" panose="020B0503020000020004" pitchFamily="50" charset="-127"/>
              <a:cs typeface="Calibri" panose="020F0502020204030204" pitchFamily="34" charset="0"/>
            </a:endParaRPr>
          </a:p>
        </p:txBody>
      </p:sp>
      <p:sp>
        <p:nvSpPr>
          <p:cNvPr id="92" name="TextBox 78"/>
          <p:cNvSpPr txBox="1"/>
          <p:nvPr/>
        </p:nvSpPr>
        <p:spPr>
          <a:xfrm>
            <a:off x="6018235" y="3977982"/>
            <a:ext cx="260717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Arial" pitchFamily="34" charset="0"/>
              <a:buChar char="•"/>
            </a:pPr>
            <a:r>
              <a:rPr lang="en-US" altLang="ko-KR" sz="1400" dirty="0">
                <a:solidFill>
                  <a:schemeClr val="accent2">
                    <a:lumMod val="50000"/>
                  </a:schemeClr>
                </a:solidFill>
                <a:latin typeface="Calibri" panose="020F0502020204030204" pitchFamily="34" charset="0"/>
                <a:ea typeface="맑은 고딕" panose="020B0503020000020004" pitchFamily="50" charset="-127"/>
                <a:cs typeface="Calibri" panose="020F0502020204030204" pitchFamily="34" charset="0"/>
              </a:rPr>
              <a:t> 2002 : 3-Quartile</a:t>
            </a:r>
          </a:p>
          <a:p>
            <a:pPr>
              <a:buFont typeface="Arial" pitchFamily="34" charset="0"/>
              <a:buChar char="•"/>
            </a:pPr>
            <a:r>
              <a:rPr lang="en-US" altLang="ko-KR" sz="1400" dirty="0">
                <a:solidFill>
                  <a:schemeClr val="accent2">
                    <a:lumMod val="50000"/>
                  </a:schemeClr>
                </a:solidFill>
                <a:latin typeface="Calibri" panose="020F0502020204030204" pitchFamily="34" charset="0"/>
                <a:ea typeface="맑은 고딕" panose="020B0503020000020004" pitchFamily="50" charset="-127"/>
                <a:cs typeface="Calibri" panose="020F0502020204030204" pitchFamily="34" charset="0"/>
              </a:rPr>
              <a:t> 2009 : regional </a:t>
            </a:r>
            <a:r>
              <a:rPr lang="en-US" altLang="ko-KR" sz="1400" dirty="0" smtClean="0">
                <a:solidFill>
                  <a:schemeClr val="accent2">
                    <a:lumMod val="50000"/>
                  </a:schemeClr>
                </a:solidFill>
                <a:latin typeface="Calibri" panose="020F0502020204030204" pitchFamily="34" charset="0"/>
                <a:ea typeface="맑은 고딕" panose="020B0503020000020004" pitchFamily="50" charset="-127"/>
                <a:cs typeface="Calibri" panose="020F0502020204030204" pitchFamily="34" charset="0"/>
              </a:rPr>
              <a:t>Outlook</a:t>
            </a:r>
          </a:p>
          <a:p>
            <a:pPr>
              <a:buFont typeface="Arial" pitchFamily="34" charset="0"/>
              <a:buChar char="•"/>
            </a:pPr>
            <a:r>
              <a:rPr lang="en-US" altLang="ko-KR" sz="1400" dirty="0">
                <a:solidFill>
                  <a:schemeClr val="accent2">
                    <a:lumMod val="50000"/>
                  </a:schemeClr>
                </a:solidFill>
                <a:latin typeface="Calibri" panose="020F0502020204030204" pitchFamily="34" charset="0"/>
                <a:ea typeface="맑은 고딕" panose="020B0503020000020004" pitchFamily="50" charset="-127"/>
                <a:cs typeface="Calibri" panose="020F0502020204030204" pitchFamily="34" charset="0"/>
              </a:rPr>
              <a:t> </a:t>
            </a:r>
            <a:r>
              <a:rPr lang="en-US" altLang="ko-KR" sz="1400" dirty="0" smtClean="0">
                <a:solidFill>
                  <a:schemeClr val="accent2">
                    <a:lumMod val="50000"/>
                  </a:schemeClr>
                </a:solidFill>
                <a:latin typeface="Calibri" panose="020F0502020204030204" pitchFamily="34" charset="0"/>
                <a:ea typeface="맑은 고딕" panose="020B0503020000020004" pitchFamily="50" charset="-127"/>
                <a:cs typeface="Calibri" panose="020F0502020204030204" pitchFamily="34" charset="0"/>
              </a:rPr>
              <a:t>2014 </a:t>
            </a:r>
            <a:r>
              <a:rPr lang="en-US" altLang="ko-KR" sz="1400" dirty="0">
                <a:solidFill>
                  <a:schemeClr val="accent2">
                    <a:lumMod val="50000"/>
                  </a:schemeClr>
                </a:solidFill>
                <a:latin typeface="Calibri" panose="020F0502020204030204" pitchFamily="34" charset="0"/>
                <a:ea typeface="맑은 고딕" panose="020B0503020000020004" pitchFamily="50" charset="-127"/>
                <a:cs typeface="Calibri" panose="020F0502020204030204" pitchFamily="34" charset="0"/>
              </a:rPr>
              <a:t>: </a:t>
            </a:r>
            <a:r>
              <a:rPr lang="en-US" altLang="ko-KR" sz="1400" dirty="0" smtClean="0">
                <a:solidFill>
                  <a:schemeClr val="accent2">
                    <a:lumMod val="50000"/>
                  </a:schemeClr>
                </a:solidFill>
                <a:latin typeface="Calibri" panose="020F0502020204030204" pitchFamily="34" charset="0"/>
                <a:ea typeface="맑은 고딕" panose="020B0503020000020004" pitchFamily="50" charset="-127"/>
                <a:cs typeface="Calibri" panose="020F0502020204030204" pitchFamily="34" charset="0"/>
              </a:rPr>
              <a:t>Probability</a:t>
            </a:r>
            <a:r>
              <a:rPr lang="en-US" altLang="ko-KR" sz="1400" dirty="0">
                <a:solidFill>
                  <a:schemeClr val="accent2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Outlook</a:t>
            </a:r>
          </a:p>
          <a:p>
            <a:pPr>
              <a:buFont typeface="Arial" pitchFamily="34" charset="0"/>
              <a:buChar char="•"/>
            </a:pPr>
            <a:endParaRPr lang="ko-KR" altLang="en-US" sz="1400" b="1" dirty="0">
              <a:solidFill>
                <a:schemeClr val="accent2">
                  <a:lumMod val="50000"/>
                </a:schemeClr>
              </a:solidFill>
              <a:latin typeface="Calibri" panose="020F0502020204030204" pitchFamily="34" charset="0"/>
              <a:ea typeface="맑은 고딕" panose="020B0503020000020004" pitchFamily="50" charset="-127"/>
              <a:cs typeface="Calibri" panose="020F0502020204030204" pitchFamily="34" charset="0"/>
            </a:endParaRPr>
          </a:p>
        </p:txBody>
      </p:sp>
      <p:cxnSp>
        <p:nvCxnSpPr>
          <p:cNvPr id="93" name="직선 연결선 92"/>
          <p:cNvCxnSpPr/>
          <p:nvPr/>
        </p:nvCxnSpPr>
        <p:spPr>
          <a:xfrm rot="16200000" flipH="1">
            <a:off x="-571616" y="3410070"/>
            <a:ext cx="4475370" cy="36213"/>
          </a:xfrm>
          <a:prstGeom prst="line">
            <a:avLst/>
          </a:prstGeom>
          <a:ln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4" name="직선 연결선 93"/>
          <p:cNvCxnSpPr/>
          <p:nvPr/>
        </p:nvCxnSpPr>
        <p:spPr>
          <a:xfrm rot="16200000" flipH="1">
            <a:off x="346468" y="3406619"/>
            <a:ext cx="4475370" cy="36213"/>
          </a:xfrm>
          <a:prstGeom prst="line">
            <a:avLst/>
          </a:prstGeom>
          <a:ln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직선 연결선 94"/>
          <p:cNvCxnSpPr>
            <a:stCxn id="51" idx="0"/>
          </p:cNvCxnSpPr>
          <p:nvPr/>
        </p:nvCxnSpPr>
        <p:spPr>
          <a:xfrm>
            <a:off x="3716341" y="2344348"/>
            <a:ext cx="42475" cy="3502376"/>
          </a:xfrm>
          <a:prstGeom prst="line">
            <a:avLst/>
          </a:prstGeom>
          <a:ln>
            <a:solidFill>
              <a:schemeClr val="accent3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직선 연결선 95"/>
          <p:cNvCxnSpPr/>
          <p:nvPr/>
        </p:nvCxnSpPr>
        <p:spPr>
          <a:xfrm>
            <a:off x="4597670" y="2163484"/>
            <a:ext cx="28083" cy="3508706"/>
          </a:xfrm>
          <a:prstGeom prst="line">
            <a:avLst/>
          </a:prstGeom>
          <a:ln>
            <a:solidFill>
              <a:schemeClr val="accent3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7" name="갈매기형 수장 96"/>
          <p:cNvSpPr/>
          <p:nvPr/>
        </p:nvSpPr>
        <p:spPr>
          <a:xfrm>
            <a:off x="1661029" y="4952134"/>
            <a:ext cx="3684060" cy="565134"/>
          </a:xfrm>
          <a:prstGeom prst="chevron">
            <a:avLst/>
          </a:prstGeom>
          <a:solidFill>
            <a:schemeClr val="accent2">
              <a:lumMod val="20000"/>
              <a:lumOff val="80000"/>
              <a:alpha val="50000"/>
            </a:schemeClr>
          </a:solidFill>
          <a:ln w="3810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sz="1400" dirty="0">
              <a:ln w="38100">
                <a:solidFill>
                  <a:schemeClr val="tx1"/>
                </a:solidFill>
              </a:ln>
              <a:solidFill>
                <a:schemeClr val="tx1"/>
              </a:solidFill>
              <a:latin typeface="Calibri" panose="020F0502020204030204" pitchFamily="34" charset="0"/>
              <a:ea typeface="맑은 고딕" panose="020B0503020000020004" pitchFamily="50" charset="-127"/>
              <a:cs typeface="Calibri" panose="020F0502020204030204" pitchFamily="34" charset="0"/>
            </a:endParaRPr>
          </a:p>
        </p:txBody>
      </p:sp>
      <p:sp>
        <p:nvSpPr>
          <p:cNvPr id="98" name="TextBox 91"/>
          <p:cNvSpPr txBox="1"/>
          <p:nvPr/>
        </p:nvSpPr>
        <p:spPr>
          <a:xfrm>
            <a:off x="1998299" y="4943030"/>
            <a:ext cx="248055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400" dirty="0">
                <a:solidFill>
                  <a:schemeClr val="accent2">
                    <a:lumMod val="50000"/>
                  </a:schemeClr>
                </a:solidFill>
                <a:latin typeface="Calibri" panose="020F0502020204030204" pitchFamily="34" charset="0"/>
                <a:ea typeface="맑은 고딕" panose="020B0503020000020004" pitchFamily="50" charset="-127"/>
                <a:cs typeface="Calibri" panose="020F0502020204030204" pitchFamily="34" charset="0"/>
              </a:rPr>
              <a:t>Statistical Prediction</a:t>
            </a:r>
            <a:r>
              <a:rPr lang="ko-KR" altLang="en-US" sz="1400" dirty="0">
                <a:solidFill>
                  <a:schemeClr val="accent2">
                    <a:lumMod val="50000"/>
                  </a:schemeClr>
                </a:solidFill>
                <a:latin typeface="Calibri" panose="020F0502020204030204" pitchFamily="34" charset="0"/>
                <a:ea typeface="맑은 고딕" panose="020B0503020000020004" pitchFamily="50" charset="-127"/>
                <a:cs typeface="Calibri" panose="020F0502020204030204" pitchFamily="34" charset="0"/>
              </a:rPr>
              <a:t> </a:t>
            </a:r>
            <a:endParaRPr lang="en-US" altLang="ko-KR" sz="1400" dirty="0">
              <a:solidFill>
                <a:schemeClr val="accent2">
                  <a:lumMod val="50000"/>
                </a:schemeClr>
              </a:solidFill>
              <a:latin typeface="Calibri" panose="020F0502020204030204" pitchFamily="34" charset="0"/>
              <a:ea typeface="맑은 고딕" panose="020B0503020000020004" pitchFamily="50" charset="-127"/>
              <a:cs typeface="Calibri" panose="020F0502020204030204" pitchFamily="34" charset="0"/>
            </a:endParaRPr>
          </a:p>
          <a:p>
            <a:pPr algn="dist"/>
            <a:r>
              <a:rPr lang="en-US" altLang="ko-KR" sz="1400" spc="-150" dirty="0">
                <a:solidFill>
                  <a:schemeClr val="accent2">
                    <a:lumMod val="50000"/>
                  </a:schemeClr>
                </a:solidFill>
                <a:latin typeface="Calibri" panose="020F0502020204030204" pitchFamily="34" charset="0"/>
                <a:ea typeface="맑은 고딕" panose="020B0503020000020004" pitchFamily="50" charset="-127"/>
                <a:cs typeface="Calibri" panose="020F0502020204030204" pitchFamily="34" charset="0"/>
              </a:rPr>
              <a:t>(Periodic method, Multiple regression, </a:t>
            </a:r>
            <a:r>
              <a:rPr lang="en-US" altLang="ko-KR" sz="1400" spc="-150" dirty="0" err="1">
                <a:solidFill>
                  <a:schemeClr val="accent2">
                    <a:lumMod val="50000"/>
                  </a:schemeClr>
                </a:solidFill>
                <a:latin typeface="Calibri" panose="020F0502020204030204" pitchFamily="34" charset="0"/>
                <a:ea typeface="맑은 고딕" panose="020B0503020000020004" pitchFamily="50" charset="-127"/>
                <a:cs typeface="Calibri" panose="020F0502020204030204" pitchFamily="34" charset="0"/>
              </a:rPr>
              <a:t>etc</a:t>
            </a:r>
            <a:r>
              <a:rPr lang="en-US" altLang="ko-KR" sz="1400" spc="-150" dirty="0">
                <a:solidFill>
                  <a:schemeClr val="accent2">
                    <a:lumMod val="50000"/>
                  </a:schemeClr>
                </a:solidFill>
                <a:latin typeface="Calibri" panose="020F0502020204030204" pitchFamily="34" charset="0"/>
                <a:ea typeface="맑은 고딕" panose="020B0503020000020004" pitchFamily="50" charset="-127"/>
                <a:cs typeface="Calibri" panose="020F0502020204030204" pitchFamily="34" charset="0"/>
              </a:rPr>
              <a:t>)</a:t>
            </a:r>
          </a:p>
        </p:txBody>
      </p:sp>
      <p:cxnSp>
        <p:nvCxnSpPr>
          <p:cNvPr id="99" name="직선 연결선 98"/>
          <p:cNvCxnSpPr/>
          <p:nvPr/>
        </p:nvCxnSpPr>
        <p:spPr>
          <a:xfrm rot="5400000">
            <a:off x="4287218" y="5777709"/>
            <a:ext cx="216000" cy="1524"/>
          </a:xfrm>
          <a:prstGeom prst="line">
            <a:avLst/>
          </a:prstGeom>
          <a:ln>
            <a:solidFill>
              <a:schemeClr val="tx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0" name="직선 연결선 99"/>
          <p:cNvCxnSpPr/>
          <p:nvPr/>
        </p:nvCxnSpPr>
        <p:spPr>
          <a:xfrm rot="5400000">
            <a:off x="3217199" y="5790725"/>
            <a:ext cx="216000" cy="1524"/>
          </a:xfrm>
          <a:prstGeom prst="line">
            <a:avLst/>
          </a:prstGeom>
          <a:ln>
            <a:solidFill>
              <a:schemeClr val="tx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1" name="직선 연결선 100"/>
          <p:cNvCxnSpPr/>
          <p:nvPr/>
        </p:nvCxnSpPr>
        <p:spPr>
          <a:xfrm rot="5400000">
            <a:off x="5408433" y="5774525"/>
            <a:ext cx="216000" cy="1524"/>
          </a:xfrm>
          <a:prstGeom prst="line">
            <a:avLst/>
          </a:prstGeom>
          <a:ln>
            <a:solidFill>
              <a:schemeClr val="tx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" name="직선 연결선 101"/>
          <p:cNvCxnSpPr/>
          <p:nvPr/>
        </p:nvCxnSpPr>
        <p:spPr>
          <a:xfrm rot="5400000">
            <a:off x="6525284" y="5777709"/>
            <a:ext cx="216000" cy="1524"/>
          </a:xfrm>
          <a:prstGeom prst="line">
            <a:avLst/>
          </a:prstGeom>
          <a:ln>
            <a:solidFill>
              <a:schemeClr val="tx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3" name="직선 연결선 102"/>
          <p:cNvCxnSpPr/>
          <p:nvPr/>
        </p:nvCxnSpPr>
        <p:spPr>
          <a:xfrm rot="5400000">
            <a:off x="7637878" y="5774525"/>
            <a:ext cx="216000" cy="1524"/>
          </a:xfrm>
          <a:prstGeom prst="line">
            <a:avLst/>
          </a:prstGeom>
          <a:ln>
            <a:solidFill>
              <a:schemeClr val="tx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4" name="TextBox 103"/>
          <p:cNvSpPr txBox="1"/>
          <p:nvPr/>
        </p:nvSpPr>
        <p:spPr>
          <a:xfrm>
            <a:off x="7422031" y="5880176"/>
            <a:ext cx="575799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500" dirty="0">
                <a:latin typeface="Calibri" panose="020F0502020204030204" pitchFamily="34" charset="0"/>
                <a:ea typeface="맑은 고딕" panose="020B0503020000020004" pitchFamily="50" charset="-127"/>
                <a:cs typeface="Calibri" panose="020F0502020204030204" pitchFamily="34" charset="0"/>
              </a:rPr>
              <a:t>2020</a:t>
            </a:r>
            <a:endParaRPr lang="ko-KR" altLang="en-US" sz="1500" dirty="0">
              <a:latin typeface="Calibri" panose="020F0502020204030204" pitchFamily="34" charset="0"/>
              <a:ea typeface="맑은 고딕" panose="020B0503020000020004" pitchFamily="50" charset="-127"/>
              <a:cs typeface="Calibri" panose="020F0502020204030204" pitchFamily="34" charset="0"/>
            </a:endParaRPr>
          </a:p>
        </p:txBody>
      </p:sp>
      <p:sp>
        <p:nvSpPr>
          <p:cNvPr id="106" name="TextBox 75"/>
          <p:cNvSpPr txBox="1"/>
          <p:nvPr/>
        </p:nvSpPr>
        <p:spPr>
          <a:xfrm>
            <a:off x="7469885" y="4889561"/>
            <a:ext cx="78418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400" dirty="0">
                <a:solidFill>
                  <a:schemeClr val="accent2">
                    <a:lumMod val="50000"/>
                  </a:schemeClr>
                </a:solidFill>
                <a:latin typeface="Calibri" panose="020F0502020204030204" pitchFamily="34" charset="0"/>
                <a:ea typeface="맑은 고딕" panose="020B0503020000020004" pitchFamily="50" charset="-127"/>
                <a:cs typeface="Calibri" panose="020F0502020204030204" pitchFamily="34" charset="0"/>
              </a:rPr>
              <a:t>GloSea6</a:t>
            </a:r>
            <a:endParaRPr lang="ko-KR" altLang="en-US" sz="1400" dirty="0">
              <a:solidFill>
                <a:schemeClr val="accent2">
                  <a:lumMod val="50000"/>
                </a:schemeClr>
              </a:solidFill>
              <a:latin typeface="Calibri" panose="020F0502020204030204" pitchFamily="34" charset="0"/>
              <a:ea typeface="맑은 고딕" panose="020B0503020000020004" pitchFamily="50" charset="-127"/>
              <a:cs typeface="Calibri" panose="020F0502020204030204" pitchFamily="34" charset="0"/>
            </a:endParaRPr>
          </a:p>
        </p:txBody>
      </p:sp>
      <p:sp>
        <p:nvSpPr>
          <p:cNvPr id="107" name="TextBox 76"/>
          <p:cNvSpPr txBox="1"/>
          <p:nvPr/>
        </p:nvSpPr>
        <p:spPr>
          <a:xfrm>
            <a:off x="7618650" y="5296417"/>
            <a:ext cx="55015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400" dirty="0">
                <a:solidFill>
                  <a:schemeClr val="accent2">
                    <a:lumMod val="50000"/>
                  </a:schemeClr>
                </a:solidFill>
                <a:latin typeface="Calibri" panose="020F0502020204030204" pitchFamily="34" charset="0"/>
                <a:ea typeface="맑은 고딕" panose="020B0503020000020004" pitchFamily="50" charset="-127"/>
                <a:cs typeface="Calibri" panose="020F0502020204030204" pitchFamily="34" charset="0"/>
              </a:rPr>
              <a:t>2021</a:t>
            </a:r>
            <a:endParaRPr lang="ko-KR" altLang="en-US" sz="1400" dirty="0">
              <a:solidFill>
                <a:schemeClr val="accent2">
                  <a:lumMod val="50000"/>
                </a:schemeClr>
              </a:solidFill>
              <a:latin typeface="Calibri" panose="020F0502020204030204" pitchFamily="34" charset="0"/>
              <a:ea typeface="맑은 고딕" panose="020B0503020000020004" pitchFamily="50" charset="-127"/>
              <a:cs typeface="Calibri" panose="020F0502020204030204" pitchFamily="34" charset="0"/>
            </a:endParaRPr>
          </a:p>
        </p:txBody>
      </p:sp>
      <p:sp>
        <p:nvSpPr>
          <p:cNvPr id="108" name="타원 107"/>
          <p:cNvSpPr/>
          <p:nvPr/>
        </p:nvSpPr>
        <p:spPr>
          <a:xfrm>
            <a:off x="7823311" y="5165940"/>
            <a:ext cx="126000" cy="126000"/>
          </a:xfrm>
          <a:prstGeom prst="ellipse">
            <a:avLst/>
          </a:prstGeom>
          <a:solidFill>
            <a:schemeClr val="accent2">
              <a:lumMod val="50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>
              <a:ln w="38100">
                <a:solidFill>
                  <a:schemeClr val="tx1"/>
                </a:solidFill>
              </a:ln>
              <a:solidFill>
                <a:schemeClr val="accent2">
                  <a:lumMod val="50000"/>
                </a:schemeClr>
              </a:solidFill>
              <a:latin typeface="Calibri" panose="020F0502020204030204" pitchFamily="34" charset="0"/>
              <a:ea typeface="맑은 고딕" panose="020B0503020000020004" pitchFamily="50" charset="-127"/>
              <a:cs typeface="Calibri" panose="020F0502020204030204" pitchFamily="34" charset="0"/>
            </a:endParaRPr>
          </a:p>
        </p:txBody>
      </p:sp>
      <p:sp>
        <p:nvSpPr>
          <p:cNvPr id="109" name="TextBox 28"/>
          <p:cNvSpPr txBox="1"/>
          <p:nvPr/>
        </p:nvSpPr>
        <p:spPr>
          <a:xfrm>
            <a:off x="566720" y="2058344"/>
            <a:ext cx="91852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ko-KR" sz="1600" b="1" dirty="0">
                <a:solidFill>
                  <a:srgbClr val="4F622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3-month</a:t>
            </a:r>
          </a:p>
          <a:p>
            <a:pPr algn="ctr"/>
            <a:r>
              <a:rPr lang="en-US" altLang="ko-KR" sz="1600" b="1" dirty="0">
                <a:solidFill>
                  <a:srgbClr val="4F622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Outlook</a:t>
            </a:r>
            <a:endParaRPr lang="ko-KR" altLang="en-US" sz="1600" b="1" dirty="0">
              <a:solidFill>
                <a:srgbClr val="4F6228"/>
              </a:solidFill>
              <a:latin typeface="Calibri" panose="020F0502020204030204" pitchFamily="34" charset="0"/>
              <a:ea typeface="맑은 고딕" panose="020B0503020000020004" pitchFamily="50" charset="-127"/>
              <a:cs typeface="Calibri" panose="020F0502020204030204" pitchFamily="34" charset="0"/>
            </a:endParaRPr>
          </a:p>
        </p:txBody>
      </p:sp>
      <p:sp>
        <p:nvSpPr>
          <p:cNvPr id="110" name="TextBox 28"/>
          <p:cNvSpPr txBox="1"/>
          <p:nvPr/>
        </p:nvSpPr>
        <p:spPr>
          <a:xfrm>
            <a:off x="550380" y="3132257"/>
            <a:ext cx="91852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ko-KR" sz="1600" b="1" dirty="0">
                <a:solidFill>
                  <a:srgbClr val="984807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6-month</a:t>
            </a:r>
          </a:p>
          <a:p>
            <a:pPr algn="ctr"/>
            <a:r>
              <a:rPr lang="en-US" altLang="ko-KR" sz="1600" b="1" dirty="0">
                <a:solidFill>
                  <a:srgbClr val="984807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Outlook</a:t>
            </a:r>
            <a:endParaRPr lang="ko-KR" altLang="en-US" sz="1600" b="1" dirty="0">
              <a:solidFill>
                <a:srgbClr val="984807"/>
              </a:solidFill>
              <a:latin typeface="Calibri" panose="020F0502020204030204" pitchFamily="34" charset="0"/>
              <a:ea typeface="맑은 고딕" panose="020B0503020000020004" pitchFamily="50" charset="-127"/>
              <a:cs typeface="Calibri" panose="020F0502020204030204" pitchFamily="34" charset="0"/>
            </a:endParaRPr>
          </a:p>
        </p:txBody>
      </p:sp>
      <p:sp>
        <p:nvSpPr>
          <p:cNvPr id="111" name="TextBox 28"/>
          <p:cNvSpPr txBox="1"/>
          <p:nvPr/>
        </p:nvSpPr>
        <p:spPr>
          <a:xfrm>
            <a:off x="5177999" y="1023119"/>
            <a:ext cx="73629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ko-KR" sz="12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1-month</a:t>
            </a:r>
          </a:p>
          <a:p>
            <a:pPr algn="ctr"/>
            <a:r>
              <a:rPr lang="en-US" altLang="ko-KR" sz="12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Outlook</a:t>
            </a:r>
            <a:endParaRPr lang="ko-KR" altLang="en-US" sz="1200" b="1" dirty="0">
              <a:solidFill>
                <a:schemeClr val="tx2">
                  <a:lumMod val="60000"/>
                  <a:lumOff val="40000"/>
                </a:schemeClr>
              </a:solidFill>
              <a:latin typeface="Calibri" panose="020F0502020204030204" pitchFamily="34" charset="0"/>
              <a:ea typeface="맑은 고딕" panose="020B0503020000020004" pitchFamily="50" charset="-127"/>
              <a:cs typeface="Calibri" panose="020F0502020204030204" pitchFamily="34" charset="0"/>
            </a:endParaRPr>
          </a:p>
        </p:txBody>
      </p:sp>
      <p:sp>
        <p:nvSpPr>
          <p:cNvPr id="112" name="TextBox 28"/>
          <p:cNvSpPr txBox="1"/>
          <p:nvPr/>
        </p:nvSpPr>
        <p:spPr>
          <a:xfrm>
            <a:off x="5749253" y="1959223"/>
            <a:ext cx="73629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ko-KR" sz="1200" b="1" dirty="0">
                <a:solidFill>
                  <a:srgbClr val="4F622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3-month</a:t>
            </a:r>
          </a:p>
          <a:p>
            <a:pPr algn="ctr"/>
            <a:r>
              <a:rPr lang="en-US" altLang="ko-KR" sz="1200" b="1" dirty="0">
                <a:solidFill>
                  <a:srgbClr val="4F622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Outlook</a:t>
            </a:r>
            <a:endParaRPr lang="ko-KR" altLang="en-US" sz="1200" b="1" dirty="0">
              <a:solidFill>
                <a:srgbClr val="4F6228"/>
              </a:solidFill>
              <a:latin typeface="Calibri" panose="020F0502020204030204" pitchFamily="34" charset="0"/>
              <a:ea typeface="맑은 고딕" panose="020B0503020000020004" pitchFamily="50" charset="-127"/>
              <a:cs typeface="Calibri" panose="020F0502020204030204" pitchFamily="34" charset="0"/>
            </a:endParaRPr>
          </a:p>
        </p:txBody>
      </p:sp>
      <p:sp>
        <p:nvSpPr>
          <p:cNvPr id="113" name="TextBox 28"/>
          <p:cNvSpPr txBox="1"/>
          <p:nvPr/>
        </p:nvSpPr>
        <p:spPr>
          <a:xfrm>
            <a:off x="5277259" y="2895327"/>
            <a:ext cx="825803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ko-KR" sz="1400" b="1" dirty="0">
                <a:solidFill>
                  <a:srgbClr val="984807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6-month</a:t>
            </a:r>
          </a:p>
          <a:p>
            <a:pPr algn="ctr"/>
            <a:r>
              <a:rPr lang="en-US" altLang="ko-KR" sz="1200" b="1" dirty="0">
                <a:solidFill>
                  <a:srgbClr val="984807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Outlook</a:t>
            </a:r>
            <a:endParaRPr lang="ko-KR" altLang="en-US" sz="1200" b="1" dirty="0">
              <a:solidFill>
                <a:srgbClr val="984807"/>
              </a:solidFill>
              <a:latin typeface="Calibri" panose="020F0502020204030204" pitchFamily="34" charset="0"/>
              <a:ea typeface="맑은 고딕" panose="020B0503020000020004" pitchFamily="50" charset="-127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3150163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그림 1" descr="bbb.bmp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5551" y="0"/>
            <a:ext cx="9925652" cy="7647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제목 1"/>
          <p:cNvSpPr txBox="1">
            <a:spLocks/>
          </p:cNvSpPr>
          <p:nvPr/>
        </p:nvSpPr>
        <p:spPr bwMode="auto">
          <a:xfrm>
            <a:off x="-15552" y="-9525"/>
            <a:ext cx="9217024" cy="7742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marL="88900" algn="just">
              <a:defRPr/>
            </a:pPr>
            <a:r>
              <a:rPr kumimoji="0" lang="en-US" altLang="ko-KR" sz="3600" b="1" dirty="0">
                <a:solidFill>
                  <a:schemeClr val="bg1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Procedure </a:t>
            </a:r>
            <a:r>
              <a:rPr kumimoji="0" lang="en-US" altLang="ko-KR" sz="3600" b="1" dirty="0" smtClean="0">
                <a:solidFill>
                  <a:schemeClr val="bg1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of outlook</a:t>
            </a:r>
            <a:endParaRPr kumimoji="0" lang="ko-KR" altLang="en-US" sz="3600" b="1" dirty="0">
              <a:solidFill>
                <a:schemeClr val="bg1"/>
              </a:solidFill>
              <a:latin typeface="Calibri" panose="020F0502020204030204" pitchFamily="34" charset="0"/>
              <a:ea typeface="+mj-ea"/>
              <a:cs typeface="Calibri" panose="020F0502020204030204" pitchFamily="34" charset="0"/>
            </a:endParaRPr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-15552" y="59405"/>
            <a:ext cx="186206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 dirty="0">
              <a:latin typeface="Calibri" panose="020F0502020204030204" pitchFamily="34" charset="0"/>
              <a:ea typeface="맑은 고딕" panose="020B0503020000020004" pitchFamily="50" charset="-127"/>
              <a:cs typeface="Calibri" panose="020F0502020204030204" pitchFamily="34" charset="0"/>
            </a:endParaRPr>
          </a:p>
        </p:txBody>
      </p:sp>
      <p:sp>
        <p:nvSpPr>
          <p:cNvPr id="3" name="Rectangle 4"/>
          <p:cNvSpPr>
            <a:spLocks noChangeArrowheads="1"/>
          </p:cNvSpPr>
          <p:nvPr/>
        </p:nvSpPr>
        <p:spPr bwMode="auto">
          <a:xfrm>
            <a:off x="-15552" y="59405"/>
            <a:ext cx="186206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 dirty="0">
              <a:latin typeface="Calibri" panose="020F0502020204030204" pitchFamily="34" charset="0"/>
              <a:ea typeface="맑은 고딕" panose="020B0503020000020004" pitchFamily="50" charset="-127"/>
              <a:cs typeface="Calibri" panose="020F0502020204030204" pitchFamily="34" charset="0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3541FE6-54A7-4225-B110-F9523EF6E0E1}" type="slidenum">
              <a:rPr lang="ko-KR" altLang="en-US" smtClean="0"/>
              <a:pPr>
                <a:defRPr/>
              </a:pPr>
              <a:t>6</a:t>
            </a:fld>
            <a:endParaRPr lang="ko-KR" altLang="en-US" dirty="0"/>
          </a:p>
        </p:txBody>
      </p:sp>
      <p:grpSp>
        <p:nvGrpSpPr>
          <p:cNvPr id="9" name="그룹 8"/>
          <p:cNvGrpSpPr/>
          <p:nvPr/>
        </p:nvGrpSpPr>
        <p:grpSpPr>
          <a:xfrm>
            <a:off x="632520" y="1052736"/>
            <a:ext cx="7200000" cy="503979"/>
            <a:chOff x="349293" y="1314420"/>
            <a:chExt cx="5824451" cy="503979"/>
          </a:xfrm>
        </p:grpSpPr>
        <p:pic>
          <p:nvPicPr>
            <p:cNvPr id="10" name="그림 9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9293" y="1314421"/>
              <a:ext cx="5824451" cy="503978"/>
            </a:xfrm>
            <a:prstGeom prst="rect">
              <a:avLst/>
            </a:prstGeom>
          </p:spPr>
        </p:pic>
        <p:sp>
          <p:nvSpPr>
            <p:cNvPr id="11" name="직사각형 10"/>
            <p:cNvSpPr/>
            <p:nvPr/>
          </p:nvSpPr>
          <p:spPr>
            <a:xfrm>
              <a:off x="590419" y="1314420"/>
              <a:ext cx="5323156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ko-KR" b="1" dirty="0">
                  <a:solidFill>
                    <a:schemeClr val="bg1"/>
                  </a:solidFill>
                  <a:latin typeface="Calibri" panose="020F0502020204030204" pitchFamily="34" charset="0"/>
                  <a:ea typeface="맑은 고딕" panose="020B0503020000020004" pitchFamily="50" charset="-127"/>
                  <a:cs typeface="Calibri" panose="020F0502020204030204" pitchFamily="34" charset="0"/>
                </a:rPr>
                <a:t>Analysis of climate monitoring and prediction results</a:t>
              </a:r>
              <a:endParaRPr lang="ko-KR" altLang="en-US" b="1" dirty="0">
                <a:solidFill>
                  <a:schemeClr val="bg1"/>
                </a:solidFill>
                <a:latin typeface="Calibri" panose="020F0502020204030204" pitchFamily="34" charset="0"/>
                <a:ea typeface="맑은 고딕" panose="020B0503020000020004" pitchFamily="50" charset="-127"/>
                <a:cs typeface="Calibri" panose="020F0502020204030204" pitchFamily="34" charset="0"/>
              </a:endParaRPr>
            </a:p>
          </p:txBody>
        </p:sp>
      </p:grpSp>
      <p:grpSp>
        <p:nvGrpSpPr>
          <p:cNvPr id="12" name="그룹 11"/>
          <p:cNvGrpSpPr/>
          <p:nvPr/>
        </p:nvGrpSpPr>
        <p:grpSpPr>
          <a:xfrm>
            <a:off x="632520" y="3923400"/>
            <a:ext cx="7200000" cy="503979"/>
            <a:chOff x="349293" y="1314420"/>
            <a:chExt cx="5824451" cy="503979"/>
          </a:xfrm>
        </p:grpSpPr>
        <p:pic>
          <p:nvPicPr>
            <p:cNvPr id="14" name="그림 13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9293" y="1314421"/>
              <a:ext cx="5824451" cy="503978"/>
            </a:xfrm>
            <a:prstGeom prst="rect">
              <a:avLst/>
            </a:prstGeom>
          </p:spPr>
        </p:pic>
        <p:sp>
          <p:nvSpPr>
            <p:cNvPr id="15" name="직사각형 14"/>
            <p:cNvSpPr/>
            <p:nvPr/>
          </p:nvSpPr>
          <p:spPr>
            <a:xfrm>
              <a:off x="590419" y="1314420"/>
              <a:ext cx="5462762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ko-KR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Briefing and discussion to make a draft forecast</a:t>
              </a:r>
              <a:endParaRPr lang="ko-KR" alt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+mn-ea"/>
                <a:cs typeface="Calibri" panose="020F0502020204030204" pitchFamily="34" charset="0"/>
              </a:endParaRPr>
            </a:p>
          </p:txBody>
        </p:sp>
      </p:grpSp>
      <p:grpSp>
        <p:nvGrpSpPr>
          <p:cNvPr id="16" name="그룹 15"/>
          <p:cNvGrpSpPr/>
          <p:nvPr/>
        </p:nvGrpSpPr>
        <p:grpSpPr>
          <a:xfrm>
            <a:off x="632520" y="5183619"/>
            <a:ext cx="7200000" cy="593531"/>
            <a:chOff x="349293" y="1314421"/>
            <a:chExt cx="5824451" cy="503978"/>
          </a:xfrm>
        </p:grpSpPr>
        <p:pic>
          <p:nvPicPr>
            <p:cNvPr id="17" name="그림 16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9293" y="1314421"/>
              <a:ext cx="5824451" cy="503978"/>
            </a:xfrm>
            <a:prstGeom prst="rect">
              <a:avLst/>
            </a:prstGeom>
          </p:spPr>
        </p:pic>
        <p:sp>
          <p:nvSpPr>
            <p:cNvPr id="18" name="직사각형 17"/>
            <p:cNvSpPr/>
            <p:nvPr/>
          </p:nvSpPr>
          <p:spPr>
            <a:xfrm>
              <a:off x="590419" y="1330680"/>
              <a:ext cx="5462762" cy="3136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ko-KR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Video teleconference and discussion with local </a:t>
              </a:r>
              <a:r>
                <a:rPr lang="en-US" altLang="ko-KR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stations</a:t>
              </a:r>
              <a:endParaRPr lang="ko-KR" alt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+mn-ea"/>
                <a:cs typeface="Calibri" panose="020F0502020204030204" pitchFamily="34" charset="0"/>
              </a:endParaRPr>
            </a:p>
          </p:txBody>
        </p:sp>
      </p:grpSp>
      <p:grpSp>
        <p:nvGrpSpPr>
          <p:cNvPr id="19" name="그룹 18"/>
          <p:cNvGrpSpPr/>
          <p:nvPr/>
        </p:nvGrpSpPr>
        <p:grpSpPr>
          <a:xfrm>
            <a:off x="776536" y="6157761"/>
            <a:ext cx="7200000" cy="503979"/>
            <a:chOff x="349293" y="1314420"/>
            <a:chExt cx="5824451" cy="503979"/>
          </a:xfrm>
        </p:grpSpPr>
        <p:pic>
          <p:nvPicPr>
            <p:cNvPr id="20" name="그림 19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9293" y="1314421"/>
              <a:ext cx="5824451" cy="503978"/>
            </a:xfrm>
            <a:prstGeom prst="rect">
              <a:avLst/>
            </a:prstGeom>
          </p:spPr>
        </p:pic>
        <p:sp>
          <p:nvSpPr>
            <p:cNvPr id="21" name="직사각형 20"/>
            <p:cNvSpPr/>
            <p:nvPr/>
          </p:nvSpPr>
          <p:spPr>
            <a:xfrm>
              <a:off x="590419" y="1314420"/>
              <a:ext cx="5462762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ko-KR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Issue and distribute</a:t>
              </a:r>
              <a:endParaRPr lang="ko-KR" alt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+mn-ea"/>
                <a:cs typeface="Calibri" panose="020F0502020204030204" pitchFamily="34" charset="0"/>
              </a:endParaRPr>
            </a:p>
          </p:txBody>
        </p:sp>
      </p:grpSp>
      <p:grpSp>
        <p:nvGrpSpPr>
          <p:cNvPr id="22" name="그룹 21"/>
          <p:cNvGrpSpPr/>
          <p:nvPr/>
        </p:nvGrpSpPr>
        <p:grpSpPr>
          <a:xfrm>
            <a:off x="1903221" y="1710678"/>
            <a:ext cx="7416824" cy="2044328"/>
            <a:chOff x="1655676" y="1972362"/>
            <a:chExt cx="7416824" cy="2044328"/>
          </a:xfrm>
        </p:grpSpPr>
        <p:sp>
          <p:nvSpPr>
            <p:cNvPr id="23" name="직사각형 22"/>
            <p:cNvSpPr/>
            <p:nvPr/>
          </p:nvSpPr>
          <p:spPr>
            <a:xfrm>
              <a:off x="1655676" y="1972362"/>
              <a:ext cx="7416824" cy="2044328"/>
            </a:xfrm>
            <a:prstGeom prst="rect">
              <a:avLst/>
            </a:prstGeom>
            <a:solidFill>
              <a:schemeClr val="bg1"/>
            </a:solidFill>
            <a:ln w="38100" cap="sq">
              <a:solidFill>
                <a:schemeClr val="bg1">
                  <a:lumMod val="75000"/>
                </a:schemeClr>
              </a:solidFill>
              <a:miter lim="800000"/>
              <a:headEnd/>
              <a:tailE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grpSp>
          <p:nvGrpSpPr>
            <p:cNvPr id="24" name="그룹 23"/>
            <p:cNvGrpSpPr/>
            <p:nvPr/>
          </p:nvGrpSpPr>
          <p:grpSpPr>
            <a:xfrm>
              <a:off x="1655676" y="1992634"/>
              <a:ext cx="3708000" cy="420840"/>
              <a:chOff x="3440015" y="2005335"/>
              <a:chExt cx="2860176" cy="514013"/>
            </a:xfrm>
          </p:grpSpPr>
          <p:sp>
            <p:nvSpPr>
              <p:cNvPr id="38" name="양쪽 모서리가 둥근 사각형 85"/>
              <p:cNvSpPr/>
              <p:nvPr/>
            </p:nvSpPr>
            <p:spPr>
              <a:xfrm flipH="1" flipV="1">
                <a:off x="3440015" y="2005335"/>
                <a:ext cx="2860176" cy="514013"/>
              </a:xfrm>
              <a:custGeom>
                <a:avLst/>
                <a:gdLst/>
                <a:ahLst/>
                <a:cxnLst/>
                <a:rect l="l" t="t" r="r" b="b"/>
                <a:pathLst>
                  <a:path w="2691955" h="523404">
                    <a:moveTo>
                      <a:pt x="2691955" y="523404"/>
                    </a:moveTo>
                    <a:lnTo>
                      <a:pt x="1345978" y="522154"/>
                    </a:lnTo>
                    <a:lnTo>
                      <a:pt x="0" y="523404"/>
                    </a:lnTo>
                    <a:lnTo>
                      <a:pt x="114301" y="139228"/>
                    </a:lnTo>
                    <a:cubicBezTo>
                      <a:pt x="142876" y="48047"/>
                      <a:pt x="176635" y="0"/>
                      <a:pt x="253529" y="0"/>
                    </a:cubicBezTo>
                    <a:lnTo>
                      <a:pt x="1339628" y="0"/>
                    </a:lnTo>
                    <a:lnTo>
                      <a:pt x="1352327" y="0"/>
                    </a:lnTo>
                    <a:lnTo>
                      <a:pt x="2438426" y="0"/>
                    </a:lnTo>
                    <a:cubicBezTo>
                      <a:pt x="2515320" y="0"/>
                      <a:pt x="2549079" y="48047"/>
                      <a:pt x="2577654" y="139228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</a:pPr>
                <a:endParaRPr kumimoji="0" lang="ko-KR" altLang="en-US" sz="1500">
                  <a:solidFill>
                    <a:prstClr val="white"/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  <p:sp>
            <p:nvSpPr>
              <p:cNvPr id="39" name="TextBox 38"/>
              <p:cNvSpPr txBox="1"/>
              <p:nvPr/>
            </p:nvSpPr>
            <p:spPr>
              <a:xfrm>
                <a:off x="3667658" y="2036144"/>
                <a:ext cx="2404890" cy="39471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ko-KR" sz="1500" b="1" dirty="0"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rPr>
                  <a:t>Climate monitoring &amp; analysis</a:t>
                </a:r>
                <a:endParaRPr lang="ko-KR" altLang="en-US" sz="1500" b="1" dirty="0">
                  <a:latin typeface="Calibri" panose="020F0502020204030204" pitchFamily="34" charset="0"/>
                  <a:ea typeface="+mn-ea"/>
                  <a:cs typeface="Calibri" panose="020F0502020204030204" pitchFamily="34" charset="0"/>
                </a:endParaRPr>
              </a:p>
            </p:txBody>
          </p:sp>
        </p:grpSp>
        <p:grpSp>
          <p:nvGrpSpPr>
            <p:cNvPr id="25" name="그룹 24"/>
            <p:cNvGrpSpPr/>
            <p:nvPr/>
          </p:nvGrpSpPr>
          <p:grpSpPr>
            <a:xfrm>
              <a:off x="5364500" y="1992634"/>
              <a:ext cx="3708000" cy="420006"/>
              <a:chOff x="6140666" y="2005335"/>
              <a:chExt cx="2860176" cy="307807"/>
            </a:xfrm>
          </p:grpSpPr>
          <p:sp>
            <p:nvSpPr>
              <p:cNvPr id="36" name="양쪽 모서리가 둥근 사각형 85"/>
              <p:cNvSpPr/>
              <p:nvPr/>
            </p:nvSpPr>
            <p:spPr>
              <a:xfrm flipH="1" flipV="1">
                <a:off x="6140666" y="2005335"/>
                <a:ext cx="2860176" cy="307807"/>
              </a:xfrm>
              <a:custGeom>
                <a:avLst/>
                <a:gdLst/>
                <a:ahLst/>
                <a:cxnLst/>
                <a:rect l="l" t="t" r="r" b="b"/>
                <a:pathLst>
                  <a:path w="2691955" h="523404">
                    <a:moveTo>
                      <a:pt x="2691955" y="523404"/>
                    </a:moveTo>
                    <a:lnTo>
                      <a:pt x="1345978" y="522154"/>
                    </a:lnTo>
                    <a:lnTo>
                      <a:pt x="0" y="523404"/>
                    </a:lnTo>
                    <a:lnTo>
                      <a:pt x="114301" y="139228"/>
                    </a:lnTo>
                    <a:cubicBezTo>
                      <a:pt x="142876" y="48047"/>
                      <a:pt x="176635" y="0"/>
                      <a:pt x="253529" y="0"/>
                    </a:cubicBezTo>
                    <a:lnTo>
                      <a:pt x="1339628" y="0"/>
                    </a:lnTo>
                    <a:lnTo>
                      <a:pt x="1352327" y="0"/>
                    </a:lnTo>
                    <a:lnTo>
                      <a:pt x="2438426" y="0"/>
                    </a:lnTo>
                    <a:cubicBezTo>
                      <a:pt x="2515320" y="0"/>
                      <a:pt x="2549079" y="48047"/>
                      <a:pt x="2577654" y="139228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</a:pPr>
                <a:endParaRPr kumimoji="0" lang="ko-KR" altLang="en-US" sz="1500">
                  <a:solidFill>
                    <a:prstClr val="white"/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  <p:sp>
            <p:nvSpPr>
              <p:cNvPr id="37" name="TextBox 36"/>
              <p:cNvSpPr txBox="1"/>
              <p:nvPr/>
            </p:nvSpPr>
            <p:spPr>
              <a:xfrm>
                <a:off x="6368309" y="2036144"/>
                <a:ext cx="2404890" cy="23683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ko-KR" sz="1500" b="1" dirty="0"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rPr>
                  <a:t>Observational analysis</a:t>
                </a:r>
              </a:p>
            </p:txBody>
          </p:sp>
        </p:grpSp>
        <p:grpSp>
          <p:nvGrpSpPr>
            <p:cNvPr id="26" name="그룹 25"/>
            <p:cNvGrpSpPr/>
            <p:nvPr/>
          </p:nvGrpSpPr>
          <p:grpSpPr>
            <a:xfrm>
              <a:off x="1655676" y="3056260"/>
              <a:ext cx="3708000" cy="420840"/>
              <a:chOff x="3440015" y="3248980"/>
              <a:chExt cx="2860176" cy="514013"/>
            </a:xfrm>
          </p:grpSpPr>
          <p:sp>
            <p:nvSpPr>
              <p:cNvPr id="34" name="양쪽 모서리가 둥근 사각형 85"/>
              <p:cNvSpPr/>
              <p:nvPr/>
            </p:nvSpPr>
            <p:spPr>
              <a:xfrm flipH="1" flipV="1">
                <a:off x="3440015" y="3248980"/>
                <a:ext cx="2860176" cy="514013"/>
              </a:xfrm>
              <a:custGeom>
                <a:avLst/>
                <a:gdLst/>
                <a:ahLst/>
                <a:cxnLst/>
                <a:rect l="l" t="t" r="r" b="b"/>
                <a:pathLst>
                  <a:path w="2691955" h="523404">
                    <a:moveTo>
                      <a:pt x="2691955" y="523404"/>
                    </a:moveTo>
                    <a:lnTo>
                      <a:pt x="1345978" y="522154"/>
                    </a:lnTo>
                    <a:lnTo>
                      <a:pt x="0" y="523404"/>
                    </a:lnTo>
                    <a:lnTo>
                      <a:pt x="114301" y="139228"/>
                    </a:lnTo>
                    <a:cubicBezTo>
                      <a:pt x="142876" y="48047"/>
                      <a:pt x="176635" y="0"/>
                      <a:pt x="253529" y="0"/>
                    </a:cubicBezTo>
                    <a:lnTo>
                      <a:pt x="1339628" y="0"/>
                    </a:lnTo>
                    <a:lnTo>
                      <a:pt x="1352327" y="0"/>
                    </a:lnTo>
                    <a:lnTo>
                      <a:pt x="2438426" y="0"/>
                    </a:lnTo>
                    <a:cubicBezTo>
                      <a:pt x="2515320" y="0"/>
                      <a:pt x="2549079" y="48047"/>
                      <a:pt x="2577654" y="139228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</a:pPr>
                <a:endParaRPr kumimoji="0" lang="ko-KR" altLang="en-US" sz="1500">
                  <a:solidFill>
                    <a:prstClr val="white"/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  <p:sp>
            <p:nvSpPr>
              <p:cNvPr id="35" name="TextBox 34"/>
              <p:cNvSpPr txBox="1"/>
              <p:nvPr/>
            </p:nvSpPr>
            <p:spPr>
              <a:xfrm>
                <a:off x="3667658" y="3279789"/>
                <a:ext cx="2404890" cy="39471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ko-KR" sz="1500" b="1" dirty="0"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rPr>
                  <a:t>Glosea6 prediction results</a:t>
                </a:r>
              </a:p>
            </p:txBody>
          </p:sp>
        </p:grpSp>
        <p:grpSp>
          <p:nvGrpSpPr>
            <p:cNvPr id="27" name="그룹 26"/>
            <p:cNvGrpSpPr/>
            <p:nvPr/>
          </p:nvGrpSpPr>
          <p:grpSpPr>
            <a:xfrm>
              <a:off x="5364500" y="3056261"/>
              <a:ext cx="3708000" cy="420006"/>
              <a:chOff x="6358346" y="3245496"/>
              <a:chExt cx="2860176" cy="307807"/>
            </a:xfrm>
          </p:grpSpPr>
          <p:sp>
            <p:nvSpPr>
              <p:cNvPr id="32" name="양쪽 모서리가 둥근 사각형 85"/>
              <p:cNvSpPr/>
              <p:nvPr/>
            </p:nvSpPr>
            <p:spPr>
              <a:xfrm flipH="1" flipV="1">
                <a:off x="6358346" y="3245496"/>
                <a:ext cx="2860176" cy="307807"/>
              </a:xfrm>
              <a:custGeom>
                <a:avLst/>
                <a:gdLst/>
                <a:ahLst/>
                <a:cxnLst/>
                <a:rect l="l" t="t" r="r" b="b"/>
                <a:pathLst>
                  <a:path w="2691955" h="523404">
                    <a:moveTo>
                      <a:pt x="2691955" y="523404"/>
                    </a:moveTo>
                    <a:lnTo>
                      <a:pt x="1345978" y="522154"/>
                    </a:lnTo>
                    <a:lnTo>
                      <a:pt x="0" y="523404"/>
                    </a:lnTo>
                    <a:lnTo>
                      <a:pt x="114301" y="139228"/>
                    </a:lnTo>
                    <a:cubicBezTo>
                      <a:pt x="142876" y="48047"/>
                      <a:pt x="176635" y="0"/>
                      <a:pt x="253529" y="0"/>
                    </a:cubicBezTo>
                    <a:lnTo>
                      <a:pt x="1339628" y="0"/>
                    </a:lnTo>
                    <a:lnTo>
                      <a:pt x="1352327" y="0"/>
                    </a:lnTo>
                    <a:lnTo>
                      <a:pt x="2438426" y="0"/>
                    </a:lnTo>
                    <a:cubicBezTo>
                      <a:pt x="2515320" y="0"/>
                      <a:pt x="2549079" y="48047"/>
                      <a:pt x="2577654" y="139228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</a:pPr>
                <a:endParaRPr kumimoji="0" lang="ko-KR" altLang="en-US" sz="1500">
                  <a:solidFill>
                    <a:prstClr val="white"/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  <p:sp>
            <p:nvSpPr>
              <p:cNvPr id="33" name="TextBox 32"/>
              <p:cNvSpPr txBox="1"/>
              <p:nvPr/>
            </p:nvSpPr>
            <p:spPr>
              <a:xfrm>
                <a:off x="6585989" y="3276305"/>
                <a:ext cx="2404890" cy="23683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ko-KR" sz="1500" b="1" dirty="0"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rPr>
                  <a:t>Other model results</a:t>
                </a:r>
              </a:p>
            </p:txBody>
          </p:sp>
        </p:grpSp>
        <p:sp>
          <p:nvSpPr>
            <p:cNvPr id="28" name="TextBox 27"/>
            <p:cNvSpPr txBox="1"/>
            <p:nvPr/>
          </p:nvSpPr>
          <p:spPr>
            <a:xfrm>
              <a:off x="1670198" y="2430405"/>
              <a:ext cx="36000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400" dirty="0"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Pressure </a:t>
              </a:r>
              <a:r>
                <a:rPr lang="en-US" altLang="ko-KR" sz="1400" dirty="0" smtClean="0"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patterns, </a:t>
              </a:r>
              <a:r>
                <a:rPr lang="en-US" altLang="ko-KR" sz="1400" dirty="0"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OLR, MJO, AO, </a:t>
              </a:r>
            </a:p>
            <a:p>
              <a:pPr algn="ctr"/>
              <a:r>
                <a:rPr lang="en-US" altLang="ko-KR" sz="1400" dirty="0"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snow cover, Arctic sea ice,  PDO etc.</a:t>
              </a:r>
              <a:endParaRPr lang="ko-KR" altLang="en-US" sz="1400" dirty="0">
                <a:latin typeface="Calibri" panose="020F0502020204030204" pitchFamily="34" charset="0"/>
                <a:ea typeface="+mn-ea"/>
                <a:cs typeface="Calibri" panose="020F0502020204030204" pitchFamily="34" charset="0"/>
              </a:endParaRP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5371468" y="2430405"/>
              <a:ext cx="36000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400" dirty="0"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Extreme events, Pressure pattern, </a:t>
              </a:r>
            </a:p>
            <a:p>
              <a:pPr algn="ctr"/>
              <a:r>
                <a:rPr lang="en-US" altLang="ko-KR" sz="1400" dirty="0" smtClean="0"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Trends </a:t>
              </a:r>
              <a:r>
                <a:rPr lang="en-US" altLang="ko-KR" sz="1400" dirty="0"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in temperature and precipitation, etc.</a:t>
              </a:r>
              <a:endParaRPr lang="ko-KR" altLang="en-US" sz="1400" dirty="0">
                <a:latin typeface="Calibri" panose="020F0502020204030204" pitchFamily="34" charset="0"/>
                <a:ea typeface="+mn-ea"/>
                <a:cs typeface="Calibri" panose="020F0502020204030204" pitchFamily="34" charset="0"/>
              </a:endParaRPr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5371468" y="3480770"/>
              <a:ext cx="36000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400" dirty="0"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NCEP / ECMWF / JMA</a:t>
              </a:r>
            </a:p>
            <a:p>
              <a:pPr algn="ctr"/>
              <a:r>
                <a:rPr lang="en-US" altLang="ko-KR" sz="1400" b="1" dirty="0"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WMO</a:t>
              </a:r>
              <a:r>
                <a:rPr lang="en-US" altLang="ko-KR" sz="1400" dirty="0"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 </a:t>
              </a:r>
              <a:r>
                <a:rPr lang="en-US" altLang="ko-KR" sz="1400" b="1" dirty="0"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LC-LRFMME</a:t>
              </a:r>
              <a:r>
                <a:rPr lang="en-US" altLang="ko-KR" sz="1400" dirty="0"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, APCC</a:t>
              </a:r>
              <a:endParaRPr lang="ko-KR" altLang="en-US" sz="1400" dirty="0">
                <a:latin typeface="Calibri" panose="020F0502020204030204" pitchFamily="34" charset="0"/>
                <a:ea typeface="+mn-ea"/>
                <a:cs typeface="Calibri" panose="020F0502020204030204" pitchFamily="34" charset="0"/>
              </a:endParaRPr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1670198" y="3480770"/>
              <a:ext cx="36000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400" dirty="0"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Weekly, Monthly</a:t>
              </a:r>
            </a:p>
            <a:p>
              <a:pPr algn="ctr"/>
              <a:r>
                <a:rPr lang="en-US" altLang="ko-KR" sz="1400" dirty="0"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El Nino prediction model</a:t>
              </a:r>
              <a:endParaRPr lang="ko-KR" altLang="en-US" sz="1400" dirty="0">
                <a:latin typeface="Calibri" panose="020F0502020204030204" pitchFamily="34" charset="0"/>
                <a:ea typeface="+mn-ea"/>
                <a:cs typeface="Calibri" panose="020F0502020204030204" pitchFamily="34" charset="0"/>
              </a:endParaRPr>
            </a:p>
          </p:txBody>
        </p:sp>
      </p:grpSp>
      <p:grpSp>
        <p:nvGrpSpPr>
          <p:cNvPr id="40" name="그룹 39"/>
          <p:cNvGrpSpPr/>
          <p:nvPr/>
        </p:nvGrpSpPr>
        <p:grpSpPr>
          <a:xfrm>
            <a:off x="1867217" y="4478078"/>
            <a:ext cx="7452828" cy="576000"/>
            <a:chOff x="1584018" y="4739762"/>
            <a:chExt cx="7092000" cy="576000"/>
          </a:xfrm>
        </p:grpSpPr>
        <p:sp>
          <p:nvSpPr>
            <p:cNvPr id="41" name="직사각형 40"/>
            <p:cNvSpPr/>
            <p:nvPr/>
          </p:nvSpPr>
          <p:spPr>
            <a:xfrm>
              <a:off x="1584018" y="4739762"/>
              <a:ext cx="7092000" cy="576000"/>
            </a:xfrm>
            <a:prstGeom prst="rect">
              <a:avLst/>
            </a:prstGeom>
            <a:solidFill>
              <a:schemeClr val="bg1"/>
            </a:solidFill>
            <a:ln w="38100" cap="sq">
              <a:solidFill>
                <a:schemeClr val="bg1">
                  <a:lumMod val="75000"/>
                </a:schemeClr>
              </a:solidFill>
              <a:miter lim="800000"/>
              <a:headEnd/>
              <a:tailE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42" name="직사각형 41"/>
            <p:cNvSpPr/>
            <p:nvPr/>
          </p:nvSpPr>
          <p:spPr>
            <a:xfrm>
              <a:off x="5205621" y="4797769"/>
              <a:ext cx="3357564" cy="459986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1500" b="1" dirty="0">
                  <a:solidFill>
                    <a:schemeClr val="tx1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Seasonal Climate Expert Meeting</a:t>
              </a:r>
            </a:p>
            <a:p>
              <a:pPr algn="ctr"/>
              <a:r>
                <a:rPr lang="en-US" altLang="ko-KR" sz="1500" b="1" dirty="0">
                  <a:solidFill>
                    <a:schemeClr val="tx1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(National Climate Outlook Forum)</a:t>
              </a:r>
              <a:endParaRPr lang="ko-KR" altLang="en-US" sz="15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43" name="직사각형 42"/>
            <p:cNvSpPr/>
            <p:nvPr/>
          </p:nvSpPr>
          <p:spPr>
            <a:xfrm>
              <a:off x="1666449" y="4797769"/>
              <a:ext cx="3402128" cy="459986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1500" b="1" dirty="0">
                  <a:solidFill>
                    <a:schemeClr val="tx1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EASCOF, FOCRAII</a:t>
              </a:r>
            </a:p>
            <a:p>
              <a:pPr algn="ctr"/>
              <a:r>
                <a:rPr lang="en-US" altLang="ko-KR" sz="1500" b="1" dirty="0">
                  <a:solidFill>
                    <a:schemeClr val="tx1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(Regional Climate Outlook Forum)</a:t>
              </a:r>
              <a:endParaRPr lang="ko-KR" altLang="en-US" sz="15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</p:grpSp>
      <p:cxnSp>
        <p:nvCxnSpPr>
          <p:cNvPr id="44" name="직선 연결선 43"/>
          <p:cNvCxnSpPr/>
          <p:nvPr/>
        </p:nvCxnSpPr>
        <p:spPr>
          <a:xfrm>
            <a:off x="1255149" y="1556715"/>
            <a:ext cx="0" cy="2366685"/>
          </a:xfrm>
          <a:prstGeom prst="line">
            <a:avLst/>
          </a:prstGeom>
          <a:ln w="28575">
            <a:solidFill>
              <a:schemeClr val="bg1">
                <a:lumMod val="65000"/>
              </a:schemeClr>
            </a:solidFill>
            <a:headEnd type="none" w="med" len="med"/>
            <a:tailEnd type="triangle" w="med" len="med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직선 연결선 44"/>
          <p:cNvCxnSpPr/>
          <p:nvPr/>
        </p:nvCxnSpPr>
        <p:spPr>
          <a:xfrm>
            <a:off x="1255149" y="4427379"/>
            <a:ext cx="0" cy="756238"/>
          </a:xfrm>
          <a:prstGeom prst="line">
            <a:avLst/>
          </a:prstGeom>
          <a:ln w="28575">
            <a:solidFill>
              <a:schemeClr val="bg1">
                <a:lumMod val="65000"/>
              </a:schemeClr>
            </a:solidFill>
            <a:headEnd type="none" w="med" len="med"/>
            <a:tailEnd type="triangle" w="med" len="med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직선 연결선 45"/>
          <p:cNvCxnSpPr/>
          <p:nvPr/>
        </p:nvCxnSpPr>
        <p:spPr>
          <a:xfrm>
            <a:off x="1255149" y="5777150"/>
            <a:ext cx="0" cy="380611"/>
          </a:xfrm>
          <a:prstGeom prst="line">
            <a:avLst/>
          </a:prstGeom>
          <a:ln w="28575">
            <a:solidFill>
              <a:schemeClr val="bg1">
                <a:lumMod val="65000"/>
              </a:schemeClr>
            </a:solidFill>
            <a:headEnd type="none" w="med" len="med"/>
            <a:tailEnd type="triangle" w="med" len="med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직사각형 50"/>
          <p:cNvSpPr/>
          <p:nvPr/>
        </p:nvSpPr>
        <p:spPr>
          <a:xfrm>
            <a:off x="1903221" y="1710678"/>
            <a:ext cx="3708000" cy="2044328"/>
          </a:xfrm>
          <a:prstGeom prst="rect">
            <a:avLst/>
          </a:prstGeom>
          <a:noFill/>
          <a:ln w="38100" cap="sq">
            <a:solidFill>
              <a:schemeClr val="bg1">
                <a:lumMod val="75000"/>
              </a:schemeClr>
            </a:solidFill>
            <a:miter lim="800000"/>
            <a:headEnd/>
            <a:tailE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446374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그림 1" descr="bbb.bmp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5551" y="0"/>
            <a:ext cx="9925652" cy="7647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제목 1"/>
          <p:cNvSpPr txBox="1">
            <a:spLocks/>
          </p:cNvSpPr>
          <p:nvPr/>
        </p:nvSpPr>
        <p:spPr bwMode="auto">
          <a:xfrm>
            <a:off x="-15552" y="-9525"/>
            <a:ext cx="9217024" cy="7742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marL="88900" algn="just">
              <a:defRPr/>
            </a:pPr>
            <a:r>
              <a:rPr kumimoji="0" lang="en-US" altLang="ko-KR" sz="3600" b="1" dirty="0">
                <a:solidFill>
                  <a:schemeClr val="bg1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Products of </a:t>
            </a:r>
            <a:r>
              <a:rPr kumimoji="0" lang="en-US" altLang="ko-KR" sz="3600" b="1" dirty="0" smtClean="0">
                <a:solidFill>
                  <a:schemeClr val="bg1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outlook</a:t>
            </a:r>
            <a:endParaRPr kumimoji="0" lang="ko-KR" altLang="en-US" sz="3600" b="1" dirty="0">
              <a:solidFill>
                <a:schemeClr val="bg1"/>
              </a:solidFill>
              <a:latin typeface="Calibri" panose="020F0502020204030204" pitchFamily="34" charset="0"/>
              <a:ea typeface="+mj-ea"/>
              <a:cs typeface="Calibri" panose="020F0502020204030204" pitchFamily="34" charset="0"/>
            </a:endParaRPr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-15552" y="59405"/>
            <a:ext cx="186206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 dirty="0">
              <a:latin typeface="Calibri" panose="020F0502020204030204" pitchFamily="34" charset="0"/>
              <a:ea typeface="맑은 고딕" panose="020B0503020000020004" pitchFamily="50" charset="-127"/>
              <a:cs typeface="Calibri" panose="020F0502020204030204" pitchFamily="34" charset="0"/>
            </a:endParaRPr>
          </a:p>
        </p:txBody>
      </p:sp>
      <p:sp>
        <p:nvSpPr>
          <p:cNvPr id="3" name="Rectangle 4"/>
          <p:cNvSpPr>
            <a:spLocks noChangeArrowheads="1"/>
          </p:cNvSpPr>
          <p:nvPr/>
        </p:nvSpPr>
        <p:spPr bwMode="auto">
          <a:xfrm>
            <a:off x="-15552" y="59405"/>
            <a:ext cx="186206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 dirty="0">
              <a:latin typeface="Calibri" panose="020F0502020204030204" pitchFamily="34" charset="0"/>
              <a:ea typeface="맑은 고딕" panose="020B0503020000020004" pitchFamily="50" charset="-127"/>
              <a:cs typeface="Calibri" panose="020F0502020204030204" pitchFamily="34" charset="0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3541FE6-54A7-4225-B110-F9523EF6E0E1}" type="slidenum">
              <a:rPr lang="ko-KR" altLang="en-US" smtClean="0"/>
              <a:pPr>
                <a:defRPr/>
              </a:pPr>
              <a:t>7</a:t>
            </a:fld>
            <a:endParaRPr lang="ko-KR" altLang="en-US" dirty="0"/>
          </a:p>
        </p:txBody>
      </p:sp>
      <p:sp>
        <p:nvSpPr>
          <p:cNvPr id="8" name="양쪽 모서리가 둥근 사각형 7"/>
          <p:cNvSpPr/>
          <p:nvPr/>
        </p:nvSpPr>
        <p:spPr>
          <a:xfrm>
            <a:off x="694182" y="1451579"/>
            <a:ext cx="1764000" cy="360040"/>
          </a:xfrm>
          <a:prstGeom prst="round2Same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kumimoji="0" lang="ko-KR" altLang="en-US">
              <a:solidFill>
                <a:prstClr val="white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양쪽 모서리가 둥근 사각형 8"/>
          <p:cNvSpPr/>
          <p:nvPr/>
        </p:nvSpPr>
        <p:spPr>
          <a:xfrm>
            <a:off x="2458182" y="1451579"/>
            <a:ext cx="3060722" cy="360040"/>
          </a:xfrm>
          <a:prstGeom prst="round2Same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kumimoji="0" lang="ko-KR" altLang="en-US">
              <a:solidFill>
                <a:prstClr val="white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양쪽 모서리가 둥근 사각형 9"/>
          <p:cNvSpPr/>
          <p:nvPr/>
        </p:nvSpPr>
        <p:spPr>
          <a:xfrm>
            <a:off x="5518904" y="1451579"/>
            <a:ext cx="3961347" cy="360040"/>
          </a:xfrm>
          <a:prstGeom prst="round2Same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kumimoji="0" lang="ko-KR" altLang="en-US">
              <a:solidFill>
                <a:prstClr val="white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graphicFrame>
        <p:nvGraphicFramePr>
          <p:cNvPr id="11" name="표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0955277"/>
              </p:ext>
            </p:extLst>
          </p:nvPr>
        </p:nvGraphicFramePr>
        <p:xfrm>
          <a:off x="560512" y="1415403"/>
          <a:ext cx="8919738" cy="4248040"/>
        </p:xfrm>
        <a:graphic>
          <a:graphicData uri="http://schemas.openxmlformats.org/drawingml/2006/table">
            <a:tbl>
              <a:tblPr>
                <a:tableStyleId>{B301B821-A1FF-4177-AEE7-76D212191A09}</a:tableStyleId>
              </a:tblPr>
              <a:tblGrid>
                <a:gridCol w="167027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542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09520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600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ko-KR" sz="1600" b="1" i="0" kern="1200" baseline="0" dirty="0">
                          <a:solidFill>
                            <a:schemeClr val="bg1"/>
                          </a:solidFill>
                          <a:latin typeface="Calibri Light" panose="020F0302020204030204" pitchFamily="34" charset="0"/>
                          <a:ea typeface="+mn-ea"/>
                          <a:cs typeface="Calibri Light" panose="020F0302020204030204" pitchFamily="34" charset="0"/>
                        </a:rPr>
                        <a:t> Products</a:t>
                      </a:r>
                      <a:endParaRPr lang="ko-KR" sz="1600" b="1" kern="1200" dirty="0">
                        <a:gradFill>
                          <a:gsLst>
                            <a:gs pos="0">
                              <a:prstClr val="white"/>
                            </a:gs>
                            <a:gs pos="100000">
                              <a:prstClr val="white"/>
                            </a:gs>
                          </a:gsLst>
                          <a:lin ang="5400000" scaled="0"/>
                        </a:gradFill>
                        <a:latin typeface="Calibri Light" panose="020F0302020204030204" pitchFamily="34" charset="0"/>
                        <a:ea typeface="+mn-ea"/>
                        <a:cs typeface="Calibri Light" panose="020F0302020204030204" pitchFamily="34" charset="0"/>
                      </a:endParaRPr>
                    </a:p>
                  </a:txBody>
                  <a:tcPr marL="68580" marR="68580" marT="0" marB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1" hangingPunct="1">
                        <a:spcAft>
                          <a:spcPts val="0"/>
                        </a:spcAft>
                      </a:pPr>
                      <a:r>
                        <a:rPr lang="en-US" altLang="ko-KR" sz="1600" b="1" i="0" kern="1200" baseline="0" dirty="0">
                          <a:solidFill>
                            <a:schemeClr val="bg1"/>
                          </a:solidFill>
                          <a:latin typeface="Calibri Light" panose="020F0302020204030204" pitchFamily="34" charset="0"/>
                          <a:ea typeface="+mn-ea"/>
                          <a:cs typeface="Calibri Light" panose="020F0302020204030204" pitchFamily="34" charset="0"/>
                        </a:rPr>
                        <a:t> Date of issue &amp; Target</a:t>
                      </a:r>
                      <a:endParaRPr lang="ko-KR" sz="1600" b="1" kern="1200" dirty="0">
                        <a:gradFill>
                          <a:gsLst>
                            <a:gs pos="0">
                              <a:prstClr val="white"/>
                            </a:gs>
                            <a:gs pos="100000">
                              <a:prstClr val="white"/>
                            </a:gs>
                          </a:gsLst>
                          <a:lin ang="5400000" scaled="0"/>
                        </a:gradFill>
                        <a:latin typeface="Calibri Light" panose="020F0302020204030204" pitchFamily="34" charset="0"/>
                        <a:ea typeface="+mn-ea"/>
                        <a:cs typeface="Calibri Light" panose="020F0302020204030204" pitchFamily="34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1" hangingPunct="1">
                        <a:spcAft>
                          <a:spcPts val="0"/>
                        </a:spcAft>
                      </a:pPr>
                      <a:r>
                        <a:rPr lang="en-US" altLang="ko-KR" sz="1600" b="1" i="0" kern="1200" baseline="0" dirty="0">
                          <a:solidFill>
                            <a:schemeClr val="bg1"/>
                          </a:solidFill>
                          <a:latin typeface="Calibri Light" panose="020F0302020204030204" pitchFamily="34" charset="0"/>
                          <a:ea typeface="+mn-ea"/>
                          <a:cs typeface="Calibri Light" panose="020F0302020204030204" pitchFamily="34" charset="0"/>
                        </a:rPr>
                        <a:t>Contents</a:t>
                      </a:r>
                      <a:endParaRPr lang="ko-KR" sz="1600" b="1" kern="1200" dirty="0">
                        <a:gradFill>
                          <a:gsLst>
                            <a:gs pos="0">
                              <a:prstClr val="white"/>
                            </a:gs>
                            <a:gs pos="100000">
                              <a:prstClr val="white"/>
                            </a:gs>
                          </a:gsLst>
                          <a:lin ang="5400000" scaled="0"/>
                        </a:gradFill>
                        <a:latin typeface="Calibri Light" panose="020F0302020204030204" pitchFamily="34" charset="0"/>
                        <a:ea typeface="+mn-ea"/>
                        <a:cs typeface="Calibri Light" panose="020F0302020204030204" pitchFamily="34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72000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i="0" baseline="0" dirty="0">
                          <a:solidFill>
                            <a:srgbClr val="000000"/>
                          </a:solidFill>
                          <a:latin typeface="Calibri Light" panose="020F0302020204030204" pitchFamily="34" charset="0"/>
                          <a:ea typeface="+mn-ea"/>
                          <a:cs typeface="Calibri Light" panose="020F0302020204030204" pitchFamily="34" charset="0"/>
                        </a:rPr>
                        <a:t> 1-month Outlook</a:t>
                      </a:r>
                    </a:p>
                  </a:txBody>
                  <a:tcPr marL="57430" marR="57430" marT="15878" marB="15878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 i="0" spc="-30" baseline="0" dirty="0">
                          <a:solidFill>
                            <a:srgbClr val="000000"/>
                          </a:solidFill>
                          <a:latin typeface="Calibri Light" panose="020F0302020204030204" pitchFamily="34" charset="0"/>
                          <a:ea typeface="+mn-ea"/>
                          <a:cs typeface="Calibri Light" panose="020F0302020204030204" pitchFamily="34" charset="0"/>
                        </a:rPr>
                        <a:t>•</a:t>
                      </a:r>
                      <a:r>
                        <a:rPr lang="en-US" sz="1600" b="0" i="0" spc="-30" baseline="0" dirty="0">
                          <a:solidFill>
                            <a:srgbClr val="333333"/>
                          </a:solidFill>
                          <a:latin typeface="Calibri Light" panose="020F0302020204030204" pitchFamily="34" charset="0"/>
                          <a:ea typeface="+mn-ea"/>
                          <a:cs typeface="Calibri Light" panose="020F0302020204030204" pitchFamily="34" charset="0"/>
                        </a:rPr>
                        <a:t> </a:t>
                      </a:r>
                      <a:r>
                        <a:rPr lang="en-US" sz="1600" b="0" i="0" spc="-30" baseline="0" dirty="0">
                          <a:solidFill>
                            <a:srgbClr val="000000"/>
                          </a:solidFill>
                          <a:latin typeface="Calibri Light" panose="020F0302020204030204" pitchFamily="34" charset="0"/>
                          <a:ea typeface="+mn-ea"/>
                          <a:cs typeface="Calibri Light" panose="020F0302020204030204" pitchFamily="34" charset="0"/>
                        </a:rPr>
                        <a:t>Every Thursday of week</a:t>
                      </a:r>
                    </a:p>
                    <a:p>
                      <a:pPr marL="88900" marR="0" indent="-8890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 i="0" spc="-30" baseline="0" dirty="0">
                          <a:solidFill>
                            <a:srgbClr val="000000"/>
                          </a:solidFill>
                          <a:latin typeface="Calibri Light" panose="020F0302020204030204" pitchFamily="34" charset="0"/>
                          <a:ea typeface="+mn-ea"/>
                          <a:cs typeface="Calibri Light" panose="020F0302020204030204" pitchFamily="34" charset="0"/>
                        </a:rPr>
                        <a:t>•</a:t>
                      </a:r>
                      <a:r>
                        <a:rPr lang="en-US" sz="1600" b="0" i="0" spc="-30" baseline="0" dirty="0">
                          <a:solidFill>
                            <a:srgbClr val="333333"/>
                          </a:solidFill>
                          <a:latin typeface="Calibri Light" panose="020F0302020204030204" pitchFamily="34" charset="0"/>
                          <a:ea typeface="+mn-ea"/>
                          <a:cs typeface="Calibri Light" panose="020F0302020204030204" pitchFamily="34" charset="0"/>
                        </a:rPr>
                        <a:t> Outlook for the 1-month </a:t>
                      </a:r>
                      <a:br>
                        <a:rPr lang="en-US" sz="1600" b="0" i="0" spc="-30" baseline="0" dirty="0">
                          <a:solidFill>
                            <a:srgbClr val="333333"/>
                          </a:solidFill>
                          <a:latin typeface="Calibri Light" panose="020F0302020204030204" pitchFamily="34" charset="0"/>
                          <a:ea typeface="+mn-ea"/>
                          <a:cs typeface="Calibri Light" panose="020F0302020204030204" pitchFamily="34" charset="0"/>
                        </a:rPr>
                      </a:br>
                      <a:r>
                        <a:rPr lang="en-US" sz="1600" b="0" i="0" spc="-30" baseline="0" dirty="0">
                          <a:solidFill>
                            <a:srgbClr val="333333"/>
                          </a:solidFill>
                          <a:latin typeface="Calibri Light" panose="020F0302020204030204" pitchFamily="34" charset="0"/>
                          <a:ea typeface="+mn-ea"/>
                          <a:cs typeface="Calibri Light" panose="020F0302020204030204" pitchFamily="34" charset="0"/>
                        </a:rPr>
                        <a:t>after the next 2-week</a:t>
                      </a:r>
                      <a:endParaRPr lang="en-US" sz="1600" b="0" i="0" spc="-30" baseline="0" dirty="0">
                        <a:solidFill>
                          <a:srgbClr val="000000"/>
                        </a:solidFill>
                        <a:latin typeface="Calibri Light" panose="020F0302020204030204" pitchFamily="34" charset="0"/>
                        <a:ea typeface="+mn-ea"/>
                        <a:cs typeface="Calibri Light" panose="020F0302020204030204" pitchFamily="34" charset="0"/>
                      </a:endParaRPr>
                    </a:p>
                  </a:txBody>
                  <a:tcPr marL="57430" marR="57430" marT="15878" marB="15878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 i="0" spc="-30" baseline="0" dirty="0">
                          <a:solidFill>
                            <a:srgbClr val="000000"/>
                          </a:solidFill>
                          <a:latin typeface="Calibri Light" panose="020F0302020204030204" pitchFamily="34" charset="0"/>
                          <a:ea typeface="+mn-ea"/>
                          <a:cs typeface="Calibri Light" panose="020F0302020204030204" pitchFamily="34" charset="0"/>
                        </a:rPr>
                        <a:t>•</a:t>
                      </a:r>
                      <a:r>
                        <a:rPr lang="en-US" sz="1600" b="0" i="0" spc="-30" baseline="0" dirty="0">
                          <a:solidFill>
                            <a:srgbClr val="333333"/>
                          </a:solidFill>
                          <a:latin typeface="Calibri Light" panose="020F0302020204030204" pitchFamily="34" charset="0"/>
                          <a:ea typeface="+mn-ea"/>
                          <a:cs typeface="Calibri Light" panose="020F0302020204030204" pitchFamily="34" charset="0"/>
                        </a:rPr>
                        <a:t> Weekly mean temperature and precipitation </a:t>
                      </a:r>
                      <a:endParaRPr lang="en-US" sz="1600" b="0" i="0" spc="-30" baseline="0" dirty="0">
                        <a:solidFill>
                          <a:srgbClr val="000000"/>
                        </a:solidFill>
                        <a:latin typeface="Calibri Light" panose="020F0302020204030204" pitchFamily="34" charset="0"/>
                        <a:ea typeface="+mn-ea"/>
                        <a:cs typeface="Calibri Light" panose="020F0302020204030204" pitchFamily="34" charset="0"/>
                      </a:endParaRPr>
                    </a:p>
                  </a:txBody>
                  <a:tcPr marL="57430" marR="57430" marT="15878" marB="15878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72000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i="0" baseline="0" dirty="0">
                          <a:solidFill>
                            <a:srgbClr val="000000"/>
                          </a:solidFill>
                          <a:latin typeface="Calibri Light" panose="020F0302020204030204" pitchFamily="34" charset="0"/>
                          <a:ea typeface="+mn-ea"/>
                          <a:cs typeface="Calibri Light" panose="020F0302020204030204" pitchFamily="34" charset="0"/>
                        </a:rPr>
                        <a:t> 3-month Outlook</a:t>
                      </a:r>
                    </a:p>
                  </a:txBody>
                  <a:tcPr marL="57430" marR="57430" marT="15878" marB="15878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 i="0" spc="-30" baseline="0" dirty="0">
                          <a:solidFill>
                            <a:srgbClr val="000000"/>
                          </a:solidFill>
                          <a:latin typeface="Calibri Light" panose="020F0302020204030204" pitchFamily="34" charset="0"/>
                          <a:ea typeface="+mn-ea"/>
                          <a:cs typeface="Calibri Light" panose="020F0302020204030204" pitchFamily="34" charset="0"/>
                        </a:rPr>
                        <a:t>•</a:t>
                      </a:r>
                      <a:r>
                        <a:rPr lang="en-US" sz="1600" b="0" i="0" spc="-30" baseline="0" dirty="0">
                          <a:solidFill>
                            <a:srgbClr val="333333"/>
                          </a:solidFill>
                          <a:latin typeface="Calibri Light" panose="020F0302020204030204" pitchFamily="34" charset="0"/>
                          <a:ea typeface="+mn-ea"/>
                          <a:cs typeface="Calibri Light" panose="020F0302020204030204" pitchFamily="34" charset="0"/>
                        </a:rPr>
                        <a:t> Every </a:t>
                      </a:r>
                      <a:r>
                        <a:rPr lang="en-US" sz="1600" b="0" i="0" spc="-30" baseline="0" dirty="0">
                          <a:solidFill>
                            <a:srgbClr val="000000"/>
                          </a:solidFill>
                          <a:latin typeface="Calibri Light" panose="020F0302020204030204" pitchFamily="34" charset="0"/>
                          <a:ea typeface="+mn-ea"/>
                          <a:cs typeface="Calibri Light" panose="020F0302020204030204" pitchFamily="34" charset="0"/>
                        </a:rPr>
                        <a:t>23</a:t>
                      </a:r>
                      <a:r>
                        <a:rPr lang="en-US" sz="1600" b="0" i="0" spc="-30" baseline="30000" dirty="0">
                          <a:solidFill>
                            <a:srgbClr val="000000"/>
                          </a:solidFill>
                          <a:latin typeface="Calibri Light" panose="020F0302020204030204" pitchFamily="34" charset="0"/>
                          <a:ea typeface="+mn-ea"/>
                          <a:cs typeface="Calibri Light" panose="020F0302020204030204" pitchFamily="34" charset="0"/>
                        </a:rPr>
                        <a:t>rd</a:t>
                      </a:r>
                      <a:r>
                        <a:rPr lang="en-US" sz="1600" b="0" i="0" spc="-30" baseline="0" dirty="0">
                          <a:solidFill>
                            <a:srgbClr val="000000"/>
                          </a:solidFill>
                          <a:latin typeface="Calibri Light" panose="020F0302020204030204" pitchFamily="34" charset="0"/>
                          <a:ea typeface="+mn-ea"/>
                          <a:cs typeface="Calibri Light" panose="020F0302020204030204" pitchFamily="34" charset="0"/>
                        </a:rPr>
                        <a:t> of month</a:t>
                      </a:r>
                    </a:p>
                    <a:p>
                      <a:pPr marL="0" marR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 i="0" spc="-30" baseline="0" dirty="0">
                          <a:solidFill>
                            <a:srgbClr val="000000"/>
                          </a:solidFill>
                          <a:latin typeface="Calibri Light" panose="020F0302020204030204" pitchFamily="34" charset="0"/>
                          <a:ea typeface="+mn-ea"/>
                          <a:cs typeface="Calibri Light" panose="020F0302020204030204" pitchFamily="34" charset="0"/>
                        </a:rPr>
                        <a:t>•</a:t>
                      </a:r>
                      <a:r>
                        <a:rPr lang="en-US" sz="1600" b="0" i="0" spc="-30" baseline="0" dirty="0">
                          <a:solidFill>
                            <a:srgbClr val="333333"/>
                          </a:solidFill>
                          <a:latin typeface="Calibri Light" panose="020F0302020204030204" pitchFamily="34" charset="0"/>
                          <a:ea typeface="+mn-ea"/>
                          <a:cs typeface="Calibri Light" panose="020F0302020204030204" pitchFamily="34" charset="0"/>
                        </a:rPr>
                        <a:t> Outlook for the next three months</a:t>
                      </a:r>
                      <a:endParaRPr lang="en-US" sz="1600" b="0" i="0" spc="-30" baseline="0" dirty="0">
                        <a:solidFill>
                          <a:srgbClr val="000000"/>
                        </a:solidFill>
                        <a:latin typeface="Calibri Light" panose="020F0302020204030204" pitchFamily="34" charset="0"/>
                        <a:ea typeface="+mn-ea"/>
                        <a:cs typeface="Calibri Light" panose="020F0302020204030204" pitchFamily="34" charset="0"/>
                      </a:endParaRPr>
                    </a:p>
                  </a:txBody>
                  <a:tcPr marL="57430" marR="57430" marT="15878" marB="15878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 i="0" spc="-30" baseline="0" dirty="0">
                          <a:solidFill>
                            <a:srgbClr val="000000"/>
                          </a:solidFill>
                          <a:latin typeface="Calibri Light" panose="020F0302020204030204" pitchFamily="34" charset="0"/>
                          <a:ea typeface="+mn-ea"/>
                          <a:cs typeface="Calibri Light" panose="020F0302020204030204" pitchFamily="34" charset="0"/>
                        </a:rPr>
                        <a:t>•</a:t>
                      </a:r>
                      <a:r>
                        <a:rPr lang="en-US" sz="1600" b="0" i="0" spc="-30" baseline="0" dirty="0">
                          <a:solidFill>
                            <a:srgbClr val="333333"/>
                          </a:solidFill>
                          <a:latin typeface="Calibri Light" panose="020F0302020204030204" pitchFamily="34" charset="0"/>
                          <a:ea typeface="+mn-ea"/>
                          <a:cs typeface="Calibri Light" panose="020F0302020204030204" pitchFamily="34" charset="0"/>
                        </a:rPr>
                        <a:t> Monthly mean temperature and precipitation</a:t>
                      </a:r>
                      <a:endParaRPr lang="en-US" sz="1600" b="0" i="0" spc="-30" baseline="0" dirty="0">
                        <a:solidFill>
                          <a:srgbClr val="000000"/>
                        </a:solidFill>
                        <a:latin typeface="Calibri Light" panose="020F0302020204030204" pitchFamily="34" charset="0"/>
                        <a:ea typeface="+mn-ea"/>
                        <a:cs typeface="Calibri Light" panose="020F0302020204030204" pitchFamily="34" charset="0"/>
                      </a:endParaRPr>
                    </a:p>
                    <a:p>
                      <a:pPr marL="0" marR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 i="0" spc="-30" baseline="0" dirty="0">
                          <a:solidFill>
                            <a:srgbClr val="000000"/>
                          </a:solidFill>
                          <a:latin typeface="Calibri Light" panose="020F0302020204030204" pitchFamily="34" charset="0"/>
                          <a:ea typeface="+mn-ea"/>
                          <a:cs typeface="Calibri Light" panose="020F0302020204030204" pitchFamily="34" charset="0"/>
                        </a:rPr>
                        <a:t>•</a:t>
                      </a:r>
                      <a:r>
                        <a:rPr lang="en-US" sz="1600" b="0" i="0" spc="-30" baseline="0" dirty="0">
                          <a:solidFill>
                            <a:srgbClr val="333333"/>
                          </a:solidFill>
                          <a:latin typeface="Calibri Light" panose="020F0302020204030204" pitchFamily="34" charset="0"/>
                          <a:ea typeface="+mn-ea"/>
                          <a:cs typeface="Calibri Light" panose="020F0302020204030204" pitchFamily="34" charset="0"/>
                        </a:rPr>
                        <a:t> El Niño/La Ni</a:t>
                      </a:r>
                      <a:r>
                        <a:rPr lang="en-US" sz="1600" b="0" i="0" kern="1200" spc="-30" baseline="0" dirty="0">
                          <a:solidFill>
                            <a:srgbClr val="333333"/>
                          </a:solidFill>
                          <a:latin typeface="Calibri Light" panose="020F0302020204030204" pitchFamily="34" charset="0"/>
                          <a:ea typeface="+mn-ea"/>
                          <a:cs typeface="Calibri Light" panose="020F0302020204030204" pitchFamily="34" charset="0"/>
                        </a:rPr>
                        <a:t>ñ</a:t>
                      </a:r>
                      <a:r>
                        <a:rPr lang="en-US" sz="1600" b="0" i="0" spc="-30" baseline="0" dirty="0">
                          <a:solidFill>
                            <a:srgbClr val="333333"/>
                          </a:solidFill>
                          <a:latin typeface="Calibri Light" panose="020F0302020204030204" pitchFamily="34" charset="0"/>
                          <a:ea typeface="+mn-ea"/>
                          <a:cs typeface="Calibri Light" panose="020F0302020204030204" pitchFamily="34" charset="0"/>
                        </a:rPr>
                        <a:t>a update</a:t>
                      </a:r>
                      <a:endParaRPr lang="en-US" sz="1600" b="0" i="0" spc="-30" baseline="0" dirty="0">
                        <a:solidFill>
                          <a:srgbClr val="000000"/>
                        </a:solidFill>
                        <a:latin typeface="Calibri Light" panose="020F0302020204030204" pitchFamily="34" charset="0"/>
                        <a:ea typeface="+mn-ea"/>
                        <a:cs typeface="Calibri Light" panose="020F0302020204030204" pitchFamily="34" charset="0"/>
                      </a:endParaRPr>
                    </a:p>
                  </a:txBody>
                  <a:tcPr marL="57430" marR="57430" marT="15878" marB="15878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972000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i="0" baseline="0" dirty="0">
                          <a:solidFill>
                            <a:srgbClr val="000000"/>
                          </a:solidFill>
                          <a:latin typeface="Calibri Light" panose="020F0302020204030204" pitchFamily="34" charset="0"/>
                          <a:ea typeface="+mn-ea"/>
                          <a:cs typeface="Calibri Light" panose="020F0302020204030204" pitchFamily="34" charset="0"/>
                        </a:rPr>
                        <a:t> 6-month Outlook</a:t>
                      </a:r>
                    </a:p>
                  </a:txBody>
                  <a:tcPr marL="57430" marR="57430" marT="15878" marB="15878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 i="0" spc="-30" baseline="0" dirty="0">
                          <a:solidFill>
                            <a:srgbClr val="000000"/>
                          </a:solidFill>
                          <a:latin typeface="Calibri Light" panose="020F0302020204030204" pitchFamily="34" charset="0"/>
                          <a:ea typeface="+mn-ea"/>
                          <a:cs typeface="Calibri Light" panose="020F0302020204030204" pitchFamily="34" charset="0"/>
                        </a:rPr>
                        <a:t>•</a:t>
                      </a:r>
                      <a:r>
                        <a:rPr lang="en-US" sz="1600" b="0" i="0" spc="-30" baseline="0" dirty="0">
                          <a:solidFill>
                            <a:srgbClr val="333333"/>
                          </a:solidFill>
                          <a:latin typeface="Calibri Light" panose="020F0302020204030204" pitchFamily="34" charset="0"/>
                          <a:ea typeface="+mn-ea"/>
                          <a:cs typeface="Calibri Light" panose="020F0302020204030204" pitchFamily="34" charset="0"/>
                        </a:rPr>
                        <a:t> </a:t>
                      </a:r>
                      <a:r>
                        <a:rPr lang="en-US" sz="1600" b="0" i="0" spc="-30" baseline="0" dirty="0">
                          <a:solidFill>
                            <a:srgbClr val="000000"/>
                          </a:solidFill>
                          <a:latin typeface="Calibri Light" panose="020F0302020204030204" pitchFamily="34" charset="0"/>
                          <a:ea typeface="+mn-ea"/>
                          <a:cs typeface="Calibri Light" panose="020F0302020204030204" pitchFamily="34" charset="0"/>
                        </a:rPr>
                        <a:t>23</a:t>
                      </a:r>
                      <a:r>
                        <a:rPr lang="en-US" sz="1600" b="0" i="0" spc="-30" baseline="30000" dirty="0">
                          <a:solidFill>
                            <a:srgbClr val="000000"/>
                          </a:solidFill>
                          <a:latin typeface="Calibri Light" panose="020F0302020204030204" pitchFamily="34" charset="0"/>
                          <a:ea typeface="+mn-ea"/>
                          <a:cs typeface="Calibri Light" panose="020F0302020204030204" pitchFamily="34" charset="0"/>
                        </a:rPr>
                        <a:t>rd</a:t>
                      </a:r>
                      <a:r>
                        <a:rPr lang="en-US" sz="1600" b="0" i="0" spc="-30" baseline="0" dirty="0">
                          <a:solidFill>
                            <a:srgbClr val="000000"/>
                          </a:solidFill>
                          <a:latin typeface="Calibri Light" panose="020F0302020204030204" pitchFamily="34" charset="0"/>
                          <a:ea typeface="+mn-ea"/>
                          <a:cs typeface="Calibri Light" panose="020F0302020204030204" pitchFamily="34" charset="0"/>
                        </a:rPr>
                        <a:t> in Feb., May., Aug., Nov.</a:t>
                      </a:r>
                    </a:p>
                    <a:p>
                      <a:pPr marL="0" marR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 i="0" spc="-30" baseline="0" dirty="0">
                          <a:solidFill>
                            <a:srgbClr val="000000"/>
                          </a:solidFill>
                          <a:latin typeface="Calibri Light" panose="020F0302020204030204" pitchFamily="34" charset="0"/>
                          <a:ea typeface="+mn-ea"/>
                          <a:cs typeface="Calibri Light" panose="020F0302020204030204" pitchFamily="34" charset="0"/>
                        </a:rPr>
                        <a:t>•</a:t>
                      </a:r>
                      <a:r>
                        <a:rPr lang="en-US" sz="1600" b="0" i="0" spc="-30" baseline="0" dirty="0">
                          <a:solidFill>
                            <a:srgbClr val="333333"/>
                          </a:solidFill>
                          <a:latin typeface="Calibri Light" panose="020F0302020204030204" pitchFamily="34" charset="0"/>
                          <a:ea typeface="+mn-ea"/>
                          <a:cs typeface="Calibri Light" panose="020F0302020204030204" pitchFamily="34" charset="0"/>
                        </a:rPr>
                        <a:t> </a:t>
                      </a:r>
                      <a:r>
                        <a:rPr lang="en-US" sz="1600" b="0" i="0" spc="-90" baseline="0" dirty="0">
                          <a:solidFill>
                            <a:srgbClr val="000000"/>
                          </a:solidFill>
                          <a:latin typeface="Calibri Light" panose="020F0302020204030204" pitchFamily="34" charset="0"/>
                          <a:ea typeface="+mn-ea"/>
                          <a:cs typeface="Calibri Light" panose="020F0302020204030204" pitchFamily="34" charset="0"/>
                        </a:rPr>
                        <a:t>Outlook for the season afte</a:t>
                      </a:r>
                      <a:r>
                        <a:rPr lang="en-US" sz="1600" b="0" i="0" spc="-90" baseline="0" dirty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+mn-ea"/>
                          <a:cs typeface="Calibri Light" panose="020F0302020204030204" pitchFamily="34" charset="0"/>
                        </a:rPr>
                        <a:t>r next season</a:t>
                      </a:r>
                    </a:p>
                  </a:txBody>
                  <a:tcPr marL="57430" marR="57430" marT="15878" marB="15878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 i="0" spc="-30" baseline="0" dirty="0">
                          <a:solidFill>
                            <a:srgbClr val="000000"/>
                          </a:solidFill>
                          <a:latin typeface="Calibri Light" panose="020F0302020204030204" pitchFamily="34" charset="0"/>
                          <a:ea typeface="+mn-ea"/>
                          <a:cs typeface="Calibri Light" panose="020F0302020204030204" pitchFamily="34" charset="0"/>
                        </a:rPr>
                        <a:t>•</a:t>
                      </a:r>
                      <a:r>
                        <a:rPr lang="en-US" sz="1600" b="0" i="0" spc="-30" baseline="0" dirty="0">
                          <a:solidFill>
                            <a:srgbClr val="333333"/>
                          </a:solidFill>
                          <a:latin typeface="Calibri Light" panose="020F0302020204030204" pitchFamily="34" charset="0"/>
                          <a:ea typeface="+mn-ea"/>
                          <a:cs typeface="Calibri Light" panose="020F0302020204030204" pitchFamily="34" charset="0"/>
                        </a:rPr>
                        <a:t> </a:t>
                      </a:r>
                      <a:r>
                        <a:rPr lang="en-US" sz="1600" b="0" i="0" spc="-30" baseline="0" dirty="0">
                          <a:solidFill>
                            <a:srgbClr val="000000"/>
                          </a:solidFill>
                          <a:latin typeface="Calibri Light" panose="020F0302020204030204" pitchFamily="34" charset="0"/>
                          <a:ea typeface="+mn-ea"/>
                          <a:cs typeface="Calibri Light" panose="020F0302020204030204" pitchFamily="34" charset="0"/>
                        </a:rPr>
                        <a:t>Seasonal mean temperature and precipitation</a:t>
                      </a:r>
                    </a:p>
                    <a:p>
                      <a:pPr marL="0" marR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 i="0" spc="-30" baseline="0" dirty="0">
                          <a:solidFill>
                            <a:srgbClr val="000000"/>
                          </a:solidFill>
                          <a:latin typeface="Calibri Light" panose="020F0302020204030204" pitchFamily="34" charset="0"/>
                          <a:ea typeface="+mn-ea"/>
                          <a:cs typeface="Calibri Light" panose="020F0302020204030204" pitchFamily="34" charset="0"/>
                        </a:rPr>
                        <a:t>•</a:t>
                      </a:r>
                      <a:r>
                        <a:rPr lang="en-US" sz="1600" b="0" i="0" spc="-30" baseline="0" dirty="0">
                          <a:solidFill>
                            <a:srgbClr val="333333"/>
                          </a:solidFill>
                          <a:latin typeface="Calibri Light" panose="020F0302020204030204" pitchFamily="34" charset="0"/>
                          <a:ea typeface="+mn-ea"/>
                          <a:cs typeface="Calibri Light" panose="020F0302020204030204" pitchFamily="34" charset="0"/>
                        </a:rPr>
                        <a:t> El Ni</a:t>
                      </a:r>
                      <a:r>
                        <a:rPr lang="en-US" sz="1600" b="0" i="0" kern="1200" spc="-30" baseline="0" dirty="0">
                          <a:solidFill>
                            <a:srgbClr val="333333"/>
                          </a:solidFill>
                          <a:latin typeface="Calibri Light" panose="020F0302020204030204" pitchFamily="34" charset="0"/>
                          <a:ea typeface="+mn-ea"/>
                          <a:cs typeface="Calibri Light" panose="020F0302020204030204" pitchFamily="34" charset="0"/>
                        </a:rPr>
                        <a:t>ñ</a:t>
                      </a:r>
                      <a:r>
                        <a:rPr lang="en-US" sz="1600" b="0" i="0" spc="-30" baseline="0" dirty="0">
                          <a:solidFill>
                            <a:srgbClr val="333333"/>
                          </a:solidFill>
                          <a:latin typeface="Calibri Light" panose="020F0302020204030204" pitchFamily="34" charset="0"/>
                          <a:ea typeface="+mn-ea"/>
                          <a:cs typeface="Calibri Light" panose="020F0302020204030204" pitchFamily="34" charset="0"/>
                        </a:rPr>
                        <a:t>o/La Ni</a:t>
                      </a:r>
                      <a:r>
                        <a:rPr lang="en-US" sz="1600" b="0" i="0" kern="1200" spc="-30" baseline="0" dirty="0">
                          <a:solidFill>
                            <a:srgbClr val="333333"/>
                          </a:solidFill>
                          <a:latin typeface="Calibri Light" panose="020F0302020204030204" pitchFamily="34" charset="0"/>
                          <a:ea typeface="+mn-ea"/>
                          <a:cs typeface="Calibri Light" panose="020F0302020204030204" pitchFamily="34" charset="0"/>
                        </a:rPr>
                        <a:t>ñ</a:t>
                      </a:r>
                      <a:r>
                        <a:rPr lang="en-US" sz="1600" b="0" i="0" spc="-30" baseline="0" dirty="0">
                          <a:solidFill>
                            <a:srgbClr val="333333"/>
                          </a:solidFill>
                          <a:latin typeface="Calibri Light" panose="020F0302020204030204" pitchFamily="34" charset="0"/>
                          <a:ea typeface="+mn-ea"/>
                          <a:cs typeface="Calibri Light" panose="020F0302020204030204" pitchFamily="34" charset="0"/>
                        </a:rPr>
                        <a:t>a update</a:t>
                      </a:r>
                      <a:endParaRPr lang="en-US" sz="1600" b="0" i="0" spc="-30" baseline="0" dirty="0">
                        <a:solidFill>
                          <a:srgbClr val="000000"/>
                        </a:solidFill>
                        <a:latin typeface="Calibri Light" panose="020F0302020204030204" pitchFamily="34" charset="0"/>
                        <a:ea typeface="+mn-ea"/>
                        <a:cs typeface="Calibri Light" panose="020F0302020204030204" pitchFamily="34" charset="0"/>
                      </a:endParaRPr>
                    </a:p>
                  </a:txBody>
                  <a:tcPr marL="57430" marR="57430" marT="15878" marB="15878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72000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i="0" baseline="0" dirty="0">
                          <a:solidFill>
                            <a:srgbClr val="000000"/>
                          </a:solidFill>
                          <a:latin typeface="Calibri Light" panose="020F0302020204030204" pitchFamily="34" charset="0"/>
                          <a:ea typeface="+mn-ea"/>
                          <a:cs typeface="Calibri Light" panose="020F0302020204030204" pitchFamily="34" charset="0"/>
                        </a:rPr>
                        <a:t>1-year Outlook</a:t>
                      </a:r>
                    </a:p>
                  </a:txBody>
                  <a:tcPr marL="57430" marR="57430" marT="15878" marB="15878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 i="0" spc="-30" baseline="0" dirty="0">
                          <a:solidFill>
                            <a:srgbClr val="000000"/>
                          </a:solidFill>
                          <a:latin typeface="Calibri Light" panose="020F0302020204030204" pitchFamily="34" charset="0"/>
                          <a:ea typeface="+mn-ea"/>
                          <a:cs typeface="Calibri Light" panose="020F0302020204030204" pitchFamily="34" charset="0"/>
                        </a:rPr>
                        <a:t>•</a:t>
                      </a:r>
                      <a:r>
                        <a:rPr lang="en-US" sz="1600" b="0" i="0" spc="-30" baseline="0" dirty="0">
                          <a:solidFill>
                            <a:srgbClr val="333333"/>
                          </a:solidFill>
                          <a:latin typeface="Calibri Light" panose="020F0302020204030204" pitchFamily="34" charset="0"/>
                          <a:ea typeface="+mn-ea"/>
                          <a:cs typeface="Calibri Light" panose="020F0302020204030204" pitchFamily="34" charset="0"/>
                        </a:rPr>
                        <a:t> </a:t>
                      </a:r>
                      <a:r>
                        <a:rPr lang="en-US" sz="1600" b="0" i="0" spc="-30" baseline="0" dirty="0">
                          <a:solidFill>
                            <a:srgbClr val="000000"/>
                          </a:solidFill>
                          <a:latin typeface="Calibri Light" panose="020F0302020204030204" pitchFamily="34" charset="0"/>
                          <a:ea typeface="+mn-ea"/>
                          <a:cs typeface="Calibri Light" panose="020F0302020204030204" pitchFamily="34" charset="0"/>
                        </a:rPr>
                        <a:t>23</a:t>
                      </a:r>
                      <a:r>
                        <a:rPr lang="en-US" sz="1600" b="0" i="0" spc="-30" baseline="30000" dirty="0">
                          <a:solidFill>
                            <a:srgbClr val="000000"/>
                          </a:solidFill>
                          <a:latin typeface="Calibri Light" panose="020F0302020204030204" pitchFamily="34" charset="0"/>
                          <a:ea typeface="+mn-ea"/>
                          <a:cs typeface="Calibri Light" panose="020F0302020204030204" pitchFamily="34" charset="0"/>
                        </a:rPr>
                        <a:t>rd</a:t>
                      </a:r>
                      <a:r>
                        <a:rPr lang="en-US" sz="1600" b="0" i="0" spc="-30" baseline="0" dirty="0">
                          <a:solidFill>
                            <a:srgbClr val="000000"/>
                          </a:solidFill>
                          <a:latin typeface="Calibri Light" panose="020F0302020204030204" pitchFamily="34" charset="0"/>
                          <a:ea typeface="+mn-ea"/>
                          <a:cs typeface="Calibri Light" panose="020F0302020204030204" pitchFamily="34" charset="0"/>
                        </a:rPr>
                        <a:t> December</a:t>
                      </a:r>
                    </a:p>
                    <a:p>
                      <a:pPr marL="0" marR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600" b="0" i="0" kern="1200" spc="-30" baseline="0" dirty="0">
                          <a:solidFill>
                            <a:srgbClr val="000000"/>
                          </a:solidFill>
                          <a:latin typeface="Calibri Light" panose="020F0302020204030204" pitchFamily="34" charset="0"/>
                          <a:ea typeface="+mn-ea"/>
                          <a:cs typeface="Calibri Light" panose="020F0302020204030204" pitchFamily="34" charset="0"/>
                        </a:rPr>
                        <a:t>•</a:t>
                      </a:r>
                      <a:r>
                        <a:rPr lang="en-US" altLang="ko-KR" sz="1600" b="0" i="0" kern="1200" spc="-30" baseline="0" dirty="0">
                          <a:solidFill>
                            <a:srgbClr val="333333"/>
                          </a:solidFill>
                          <a:latin typeface="Calibri Light" panose="020F0302020204030204" pitchFamily="34" charset="0"/>
                          <a:ea typeface="+mn-ea"/>
                          <a:cs typeface="Calibri Light" panose="020F0302020204030204" pitchFamily="34" charset="0"/>
                        </a:rPr>
                        <a:t> </a:t>
                      </a:r>
                      <a:r>
                        <a:rPr lang="en-US" sz="1600" b="0" i="0" spc="-30" baseline="0" dirty="0">
                          <a:solidFill>
                            <a:srgbClr val="000000"/>
                          </a:solidFill>
                          <a:latin typeface="Calibri Light" panose="020F0302020204030204" pitchFamily="34" charset="0"/>
                          <a:ea typeface="+mn-ea"/>
                          <a:cs typeface="Calibri Light" panose="020F0302020204030204" pitchFamily="34" charset="0"/>
                        </a:rPr>
                        <a:t>Outlook for the next year </a:t>
                      </a:r>
                    </a:p>
                  </a:txBody>
                  <a:tcPr marL="57430" marR="57430" marT="15878" marB="15878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 i="0" spc="-30" baseline="0" dirty="0">
                          <a:solidFill>
                            <a:srgbClr val="000000"/>
                          </a:solidFill>
                          <a:latin typeface="Calibri Light" panose="020F0302020204030204" pitchFamily="34" charset="0"/>
                          <a:ea typeface="+mn-ea"/>
                          <a:cs typeface="Calibri Light" panose="020F0302020204030204" pitchFamily="34" charset="0"/>
                        </a:rPr>
                        <a:t>•</a:t>
                      </a:r>
                      <a:r>
                        <a:rPr lang="en-US" sz="1600" b="0" i="0" spc="-30" baseline="0" dirty="0">
                          <a:solidFill>
                            <a:srgbClr val="333333"/>
                          </a:solidFill>
                          <a:latin typeface="Calibri Light" panose="020F0302020204030204" pitchFamily="34" charset="0"/>
                          <a:ea typeface="+mn-ea"/>
                          <a:cs typeface="Calibri Light" panose="020F0302020204030204" pitchFamily="34" charset="0"/>
                        </a:rPr>
                        <a:t> </a:t>
                      </a:r>
                      <a:r>
                        <a:rPr lang="en-US" sz="1600" b="0" i="0" spc="-30" baseline="0" dirty="0">
                          <a:solidFill>
                            <a:srgbClr val="000000"/>
                          </a:solidFill>
                          <a:latin typeface="Calibri Light" panose="020F0302020204030204" pitchFamily="34" charset="0"/>
                          <a:ea typeface="+mn-ea"/>
                          <a:cs typeface="Calibri Light" panose="020F0302020204030204" pitchFamily="34" charset="0"/>
                        </a:rPr>
                        <a:t>Annual mean temperature and precipitation</a:t>
                      </a:r>
                    </a:p>
                  </a:txBody>
                  <a:tcPr marL="57430" marR="57430" marT="15878" marB="15878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3" name="직사각형 12"/>
          <p:cNvSpPr/>
          <p:nvPr/>
        </p:nvSpPr>
        <p:spPr>
          <a:xfrm>
            <a:off x="686023" y="1013491"/>
            <a:ext cx="8515449" cy="3194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 fontAlgn="auto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kumimoji="0" lang="en-US" altLang="ko-KR" dirty="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  <a:r>
              <a:rPr kumimoji="0" lang="en-US" altLang="ko-KR" dirty="0" err="1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Tercile</a:t>
            </a:r>
            <a:r>
              <a:rPr kumimoji="0" lang="en-US" altLang="ko-KR" dirty="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-based Probabilistic Forecast</a:t>
            </a:r>
          </a:p>
        </p:txBody>
      </p:sp>
    </p:spTree>
    <p:extLst>
      <p:ext uri="{BB962C8B-B14F-4D97-AF65-F5344CB8AC3E}">
        <p14:creationId xmlns:p14="http://schemas.microsoft.com/office/powerpoint/2010/main" val="33599012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그림 1" descr="bbb.bmp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5551" y="0"/>
            <a:ext cx="9925652" cy="7647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제목 1"/>
          <p:cNvSpPr txBox="1">
            <a:spLocks/>
          </p:cNvSpPr>
          <p:nvPr/>
        </p:nvSpPr>
        <p:spPr bwMode="auto">
          <a:xfrm>
            <a:off x="-15552" y="-9525"/>
            <a:ext cx="9217024" cy="7742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marL="88900" algn="just">
              <a:defRPr/>
            </a:pPr>
            <a:r>
              <a:rPr kumimoji="0" lang="en-US" altLang="ko-KR" sz="3600" b="1" dirty="0">
                <a:solidFill>
                  <a:schemeClr val="bg1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Products of </a:t>
            </a:r>
            <a:r>
              <a:rPr kumimoji="0" lang="en-US" altLang="ko-KR" sz="3600" b="1" dirty="0" smtClean="0">
                <a:solidFill>
                  <a:schemeClr val="bg1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1-Month Outlook</a:t>
            </a:r>
            <a:endParaRPr kumimoji="0" lang="ko-KR" altLang="en-US" sz="3600" b="1" dirty="0">
              <a:solidFill>
                <a:schemeClr val="bg1"/>
              </a:solidFill>
              <a:latin typeface="Calibri" panose="020F0502020204030204" pitchFamily="34" charset="0"/>
              <a:ea typeface="+mj-ea"/>
              <a:cs typeface="Calibri" panose="020F0502020204030204" pitchFamily="34" charset="0"/>
            </a:endParaRPr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1478813" y="659494"/>
            <a:ext cx="186206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 dirty="0">
              <a:latin typeface="Calibri" panose="020F0502020204030204" pitchFamily="34" charset="0"/>
              <a:ea typeface="맑은 고딕" panose="020B0503020000020004" pitchFamily="50" charset="-127"/>
              <a:cs typeface="Calibri" panose="020F0502020204030204" pitchFamily="34" charset="0"/>
            </a:endParaRPr>
          </a:p>
        </p:txBody>
      </p:sp>
      <p:sp>
        <p:nvSpPr>
          <p:cNvPr id="3" name="Rectangle 4"/>
          <p:cNvSpPr>
            <a:spLocks noChangeArrowheads="1"/>
          </p:cNvSpPr>
          <p:nvPr/>
        </p:nvSpPr>
        <p:spPr bwMode="auto">
          <a:xfrm>
            <a:off x="1478813" y="659494"/>
            <a:ext cx="186206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 dirty="0">
              <a:latin typeface="Calibri" panose="020F0502020204030204" pitchFamily="34" charset="0"/>
              <a:ea typeface="맑은 고딕" panose="020B0503020000020004" pitchFamily="50" charset="-127"/>
              <a:cs typeface="Calibri" panose="020F0502020204030204" pitchFamily="34" charset="0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3541FE6-54A7-4225-B110-F9523EF6E0E1}" type="slidenum">
              <a:rPr lang="ko-KR" altLang="en-US" smtClean="0"/>
              <a:pPr>
                <a:defRPr/>
              </a:pPr>
              <a:t>8</a:t>
            </a:fld>
            <a:endParaRPr lang="ko-KR" altLang="en-US" dirty="0"/>
          </a:p>
        </p:txBody>
      </p:sp>
      <p:sp>
        <p:nvSpPr>
          <p:cNvPr id="59" name="TextBox 58"/>
          <p:cNvSpPr txBox="1"/>
          <p:nvPr/>
        </p:nvSpPr>
        <p:spPr>
          <a:xfrm>
            <a:off x="282931" y="992636"/>
            <a:ext cx="1061509" cy="3539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>
              <a:defRPr/>
            </a:pPr>
            <a:r>
              <a:rPr lang="en-US" altLang="ko-KR" sz="1700" kern="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bg1"/>
                </a:solidFill>
                <a:latin typeface="Calibri" panose="020F0502020204030204" pitchFamily="34" charset="0"/>
                <a:ea typeface="맑은 고딕" panose="020B0503020000020004" pitchFamily="50" charset="-127"/>
                <a:cs typeface="Calibri" panose="020F0502020204030204" pitchFamily="34" charset="0"/>
              </a:rPr>
              <a:t>Definition</a:t>
            </a:r>
            <a:endParaRPr lang="ko-KR" altLang="en-US" sz="1700" kern="0" dirty="0">
              <a:ln>
                <a:solidFill>
                  <a:schemeClr val="tx1">
                    <a:alpha val="0"/>
                  </a:schemeClr>
                </a:solidFill>
              </a:ln>
              <a:solidFill>
                <a:schemeClr val="bg1"/>
              </a:solidFill>
              <a:latin typeface="Calibri" panose="020F0502020204030204" pitchFamily="34" charset="0"/>
              <a:ea typeface="맑은 고딕" panose="020B0503020000020004" pitchFamily="50" charset="-127"/>
              <a:cs typeface="Calibri" panose="020F0502020204030204" pitchFamily="34" charset="0"/>
            </a:endParaRPr>
          </a:p>
        </p:txBody>
      </p:sp>
      <p:grpSp>
        <p:nvGrpSpPr>
          <p:cNvPr id="66" name="그룹 65"/>
          <p:cNvGrpSpPr/>
          <p:nvPr/>
        </p:nvGrpSpPr>
        <p:grpSpPr>
          <a:xfrm>
            <a:off x="186519" y="980728"/>
            <a:ext cx="4046401" cy="328298"/>
            <a:chOff x="505734" y="3014673"/>
            <a:chExt cx="4046401" cy="328298"/>
          </a:xfrm>
          <a:solidFill>
            <a:srgbClr val="1F497D"/>
          </a:solidFill>
        </p:grpSpPr>
        <p:cxnSp>
          <p:nvCxnSpPr>
            <p:cNvPr id="67" name="직선 연결선 66"/>
            <p:cNvCxnSpPr/>
            <p:nvPr/>
          </p:nvCxnSpPr>
          <p:spPr>
            <a:xfrm>
              <a:off x="505735" y="3342971"/>
              <a:ext cx="4046400" cy="0"/>
            </a:xfrm>
            <a:prstGeom prst="line">
              <a:avLst/>
            </a:prstGeom>
            <a:grpFill/>
            <a:ln w="34925">
              <a:solidFill>
                <a:srgbClr val="1F497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68" name="그룹 67"/>
            <p:cNvGrpSpPr/>
            <p:nvPr/>
          </p:nvGrpSpPr>
          <p:grpSpPr>
            <a:xfrm>
              <a:off x="505734" y="3014673"/>
              <a:ext cx="2373481" cy="320948"/>
              <a:chOff x="505734" y="3014673"/>
              <a:chExt cx="2373481" cy="320948"/>
            </a:xfrm>
            <a:grpFill/>
          </p:grpSpPr>
          <p:sp>
            <p:nvSpPr>
              <p:cNvPr id="69" name="자유형 68"/>
              <p:cNvSpPr/>
              <p:nvPr/>
            </p:nvSpPr>
            <p:spPr>
              <a:xfrm>
                <a:off x="505734" y="3015082"/>
                <a:ext cx="1267554" cy="317521"/>
              </a:xfrm>
              <a:custGeom>
                <a:avLst/>
                <a:gdLst>
                  <a:gd name="connsiteX0" fmla="*/ 0 w 922421"/>
                  <a:gd name="connsiteY0" fmla="*/ 409074 h 409074"/>
                  <a:gd name="connsiteX1" fmla="*/ 922421 w 922421"/>
                  <a:gd name="connsiteY1" fmla="*/ 0 h 409074"/>
                  <a:gd name="connsiteX2" fmla="*/ 0 w 922421"/>
                  <a:gd name="connsiteY2" fmla="*/ 0 h 409074"/>
                  <a:gd name="connsiteX3" fmla="*/ 0 w 922421"/>
                  <a:gd name="connsiteY3" fmla="*/ 409074 h 4090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22421" h="409074">
                    <a:moveTo>
                      <a:pt x="0" y="409074"/>
                    </a:moveTo>
                    <a:lnTo>
                      <a:pt x="922421" y="0"/>
                    </a:lnTo>
                    <a:lnTo>
                      <a:pt x="0" y="0"/>
                    </a:lnTo>
                    <a:lnTo>
                      <a:pt x="0" y="409074"/>
                    </a:lnTo>
                    <a:close/>
                  </a:path>
                </a:pathLst>
              </a:custGeom>
              <a:grpFill/>
              <a:ln w="15875" cap="rnd" cmpd="sng" algn="ctr">
                <a:solidFill>
                  <a:srgbClr val="1F497D"/>
                </a:solidFill>
                <a:prstDash val="solid"/>
                <a:tailEnd type="none"/>
              </a:ln>
              <a:effectLst/>
            </p:spPr>
            <p:txBody>
              <a:bodyPr rtlCol="0" anchor="ctr"/>
              <a:lstStyle/>
              <a:p>
                <a:pPr algn="ctr" fontAlgn="auto" latinLnBrk="0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ko-KR" altLang="en-US" kern="0" spc="-100">
                  <a:solidFill>
                    <a:prstClr val="white"/>
                  </a:solidFill>
                  <a:latin typeface="Calibri" panose="020F0502020204030204" pitchFamily="34" charset="0"/>
                  <a:ea typeface="맑은 고딕" panose="020B0503020000020004" pitchFamily="50" charset="-127"/>
                  <a:cs typeface="Calibri" panose="020F0502020204030204" pitchFamily="34" charset="0"/>
                </a:endParaRPr>
              </a:p>
            </p:txBody>
          </p:sp>
          <p:sp>
            <p:nvSpPr>
              <p:cNvPr id="70" name="자유형: 도형 152"/>
              <p:cNvSpPr/>
              <p:nvPr/>
            </p:nvSpPr>
            <p:spPr bwMode="auto">
              <a:xfrm>
                <a:off x="506709" y="3014673"/>
                <a:ext cx="2372506" cy="320948"/>
              </a:xfrm>
              <a:custGeom>
                <a:avLst/>
                <a:gdLst>
                  <a:gd name="connsiteX0" fmla="*/ 0 w 1671946"/>
                  <a:gd name="connsiteY0" fmla="*/ 0 h 320948"/>
                  <a:gd name="connsiteX1" fmla="*/ 279093 w 1671946"/>
                  <a:gd name="connsiteY1" fmla="*/ 0 h 320948"/>
                  <a:gd name="connsiteX2" fmla="*/ 1199729 w 1671946"/>
                  <a:gd name="connsiteY2" fmla="*/ 0 h 320948"/>
                  <a:gd name="connsiteX3" fmla="*/ 1366349 w 1671946"/>
                  <a:gd name="connsiteY3" fmla="*/ 0 h 320948"/>
                  <a:gd name="connsiteX4" fmla="*/ 1671946 w 1671946"/>
                  <a:gd name="connsiteY4" fmla="*/ 320948 h 320948"/>
                  <a:gd name="connsiteX5" fmla="*/ 1199729 w 1671946"/>
                  <a:gd name="connsiteY5" fmla="*/ 320948 h 320948"/>
                  <a:gd name="connsiteX6" fmla="*/ 584690 w 1671946"/>
                  <a:gd name="connsiteY6" fmla="*/ 320948 h 320948"/>
                  <a:gd name="connsiteX7" fmla="*/ 0 w 1671946"/>
                  <a:gd name="connsiteY7" fmla="*/ 320948 h 3209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671946" h="320948">
                    <a:moveTo>
                      <a:pt x="0" y="0"/>
                    </a:moveTo>
                    <a:lnTo>
                      <a:pt x="279093" y="0"/>
                    </a:lnTo>
                    <a:lnTo>
                      <a:pt x="1199729" y="0"/>
                    </a:lnTo>
                    <a:lnTo>
                      <a:pt x="1366349" y="0"/>
                    </a:lnTo>
                    <a:lnTo>
                      <a:pt x="1671946" y="320948"/>
                    </a:lnTo>
                    <a:lnTo>
                      <a:pt x="1199729" y="320948"/>
                    </a:lnTo>
                    <a:lnTo>
                      <a:pt x="584690" y="320948"/>
                    </a:lnTo>
                    <a:lnTo>
                      <a:pt x="0" y="320948"/>
                    </a:lnTo>
                    <a:close/>
                  </a:path>
                </a:pathLst>
              </a:custGeom>
              <a:grpFill/>
              <a:ln w="6350">
                <a:solidFill>
                  <a:srgbClr val="1F497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0" tIns="0" rIns="0" bIns="0" anchor="ctr">
                <a:noAutofit/>
                <a:scene3d>
                  <a:camera prst="orthographicFront"/>
                  <a:lightRig rig="threePt" dir="t"/>
                </a:scene3d>
                <a:sp3d>
                  <a:bevelT w="0"/>
                </a:sp3d>
              </a:bodyPr>
              <a:lstStyle/>
              <a:p>
                <a:pPr>
                  <a:defRPr/>
                </a:pPr>
                <a:r>
                  <a:rPr lang="ko-KR" altLang="en-US" b="1" dirty="0">
                    <a:latin typeface="Calibri" panose="020F0502020204030204" pitchFamily="34" charset="0"/>
                    <a:cs typeface="Calibri" panose="020F0502020204030204" pitchFamily="34" charset="0"/>
                  </a:rPr>
                  <a:t> ①</a:t>
                </a:r>
                <a:r>
                  <a:rPr lang="en-US" altLang="ko-KR" b="1" kern="0" dirty="0">
                    <a:ln>
                      <a:solidFill>
                        <a:schemeClr val="tx1">
                          <a:alpha val="0"/>
                        </a:schemeClr>
                      </a:solidFill>
                    </a:ln>
                    <a:solidFill>
                      <a:schemeClr val="bg1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 </a:t>
                </a:r>
                <a:r>
                  <a:rPr lang="en-US" altLang="ko-KR" b="1" kern="0" dirty="0" smtClean="0">
                    <a:ln>
                      <a:solidFill>
                        <a:schemeClr val="tx1">
                          <a:alpha val="0"/>
                        </a:schemeClr>
                      </a:solidFill>
                    </a:ln>
                    <a:solidFill>
                      <a:schemeClr val="bg1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1-Month Outlook </a:t>
                </a:r>
                <a:endParaRPr lang="ko-KR" altLang="en-US" b="1" spc="-70" dirty="0">
                  <a:solidFill>
                    <a:prstClr val="black">
                      <a:lumMod val="85000"/>
                      <a:lumOff val="15000"/>
                    </a:prstClr>
                  </a:solidFill>
                  <a:latin typeface="Calibri" panose="020F0502020204030204" pitchFamily="34" charset="0"/>
                  <a:ea typeface="-윤고딕330" panose="02030504000101010101" pitchFamily="18" charset="-127"/>
                  <a:cs typeface="Calibri" panose="020F0502020204030204" pitchFamily="34" charset="0"/>
                </a:endParaRPr>
              </a:p>
            </p:txBody>
          </p:sp>
        </p:grpSp>
      </p:grpSp>
      <p:sp>
        <p:nvSpPr>
          <p:cNvPr id="7" name="직사각형 6"/>
          <p:cNvSpPr/>
          <p:nvPr/>
        </p:nvSpPr>
        <p:spPr>
          <a:xfrm>
            <a:off x="208081" y="1347920"/>
            <a:ext cx="3965191" cy="5289320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5" name="그림 4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58607" y="1425539"/>
            <a:ext cx="3641770" cy="5157289"/>
          </a:xfrm>
          <a:prstGeom prst="rect">
            <a:avLst/>
          </a:prstGeom>
          <a:ln>
            <a:noFill/>
          </a:ln>
        </p:spPr>
      </p:pic>
      <p:pic>
        <p:nvPicPr>
          <p:cNvPr id="9" name="그림 8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998535" y="1188511"/>
            <a:ext cx="1762971" cy="2554564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0" name="그림 9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7402432" y="1196752"/>
            <a:ext cx="1792271" cy="2546323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1" name="그림 10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4998535" y="4066500"/>
            <a:ext cx="1789466" cy="2602860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2" name="그림 11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7399976" y="4030857"/>
            <a:ext cx="1794727" cy="2422332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56" name="TextBox 55"/>
          <p:cNvSpPr txBox="1"/>
          <p:nvPr/>
        </p:nvSpPr>
        <p:spPr>
          <a:xfrm>
            <a:off x="4716917" y="959865"/>
            <a:ext cx="2470951" cy="276999"/>
          </a:xfrm>
          <a:prstGeom prst="rect">
            <a:avLst/>
          </a:prstGeom>
          <a:noFill/>
          <a:ln w="19050">
            <a:solidFill>
              <a:schemeClr val="bg1"/>
            </a:solidFill>
          </a:ln>
        </p:spPr>
        <p:txBody>
          <a:bodyPr wrap="square" lIns="36000" tIns="0" rIns="36000" bIns="0" rtlCol="0">
            <a:spAutoFit/>
          </a:bodyPr>
          <a:lstStyle/>
          <a:p>
            <a:r>
              <a:rPr lang="ko-KR" altLang="en-US" b="1" dirty="0">
                <a:latin typeface="Calibri" panose="020F0502020204030204" pitchFamily="34" charset="0"/>
                <a:ea typeface="맑은 고딕" panose="020B0503020000020004" pitchFamily="50" charset="-127"/>
                <a:cs typeface="Calibri" panose="020F0502020204030204" pitchFamily="34" charset="0"/>
              </a:rPr>
              <a:t>② </a:t>
            </a:r>
            <a:r>
              <a:rPr lang="en-US" altLang="ko-KR" b="1" dirty="0">
                <a:latin typeface="Calibri" panose="020F0502020204030204" pitchFamily="34" charset="0"/>
                <a:ea typeface="맑은 고딕" panose="020B0503020000020004" pitchFamily="50" charset="-127"/>
                <a:cs typeface="Calibri" panose="020F0502020204030204" pitchFamily="34" charset="0"/>
              </a:rPr>
              <a:t>Summary</a:t>
            </a:r>
            <a:endParaRPr lang="ko-KR" altLang="en-US" b="1" dirty="0">
              <a:latin typeface="Calibri" panose="020F0502020204030204" pitchFamily="34" charset="0"/>
              <a:ea typeface="맑은 고딕" panose="020B0503020000020004" pitchFamily="50" charset="-127"/>
              <a:cs typeface="Calibri" panose="020F0502020204030204" pitchFamily="34" charset="0"/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7297557" y="983462"/>
            <a:ext cx="2672559" cy="276999"/>
          </a:xfrm>
          <a:prstGeom prst="rect">
            <a:avLst/>
          </a:prstGeom>
          <a:noFill/>
          <a:ln w="19050">
            <a:solidFill>
              <a:schemeClr val="bg1"/>
            </a:solidFill>
          </a:ln>
        </p:spPr>
        <p:txBody>
          <a:bodyPr wrap="square" lIns="36000" tIns="0" rIns="36000" bIns="0" rtlCol="0">
            <a:spAutoFit/>
          </a:bodyPr>
          <a:lstStyle/>
          <a:p>
            <a:r>
              <a:rPr lang="ko-KR" altLang="en-US" b="1" dirty="0">
                <a:latin typeface="Calibri Light" panose="020F0302020204030204" pitchFamily="34" charset="0"/>
                <a:ea typeface="맑은 고딕" panose="020B0503020000020004" pitchFamily="50" charset="-127"/>
                <a:cs typeface="Calibri Light" panose="020F0302020204030204" pitchFamily="34" charset="0"/>
              </a:rPr>
              <a:t>③ </a:t>
            </a:r>
            <a:r>
              <a:rPr lang="en-US" altLang="ko-KR" b="1" dirty="0">
                <a:latin typeface="Calibri Light" panose="020F0302020204030204" pitchFamily="34" charset="0"/>
                <a:ea typeface="맑은 고딕" panose="020B0503020000020004" pitchFamily="50" charset="-127"/>
                <a:cs typeface="Calibri Light" panose="020F0302020204030204" pitchFamily="34" charset="0"/>
              </a:rPr>
              <a:t>Regional temperature</a:t>
            </a:r>
            <a:endParaRPr lang="ko-KR" altLang="en-US" b="1" dirty="0">
              <a:latin typeface="Calibri Light" panose="020F0302020204030204" pitchFamily="34" charset="0"/>
              <a:ea typeface="맑은 고딕" panose="020B0503020000020004" pitchFamily="50" charset="-127"/>
              <a:cs typeface="Calibri Light" panose="020F0302020204030204" pitchFamily="34" charset="0"/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4947275" y="3789040"/>
            <a:ext cx="2240593" cy="276999"/>
          </a:xfrm>
          <a:prstGeom prst="rect">
            <a:avLst/>
          </a:prstGeom>
          <a:noFill/>
          <a:ln w="19050">
            <a:solidFill>
              <a:schemeClr val="bg1"/>
            </a:solidFill>
          </a:ln>
        </p:spPr>
        <p:txBody>
          <a:bodyPr wrap="square" lIns="36000" tIns="0" rIns="36000" bIns="0" rtlCol="0">
            <a:spAutoFit/>
          </a:bodyPr>
          <a:lstStyle/>
          <a:p>
            <a:r>
              <a:rPr lang="ko-KR" altLang="en-US" b="1" dirty="0">
                <a:latin typeface="Calibri Light" panose="020F0302020204030204" pitchFamily="34" charset="0"/>
                <a:ea typeface="맑은 고딕" panose="020B0503020000020004" pitchFamily="50" charset="-127"/>
                <a:cs typeface="Calibri Light" panose="020F0302020204030204" pitchFamily="34" charset="0"/>
              </a:rPr>
              <a:t>④ </a:t>
            </a:r>
            <a:r>
              <a:rPr lang="en-US" altLang="ko-KR" b="1" dirty="0">
                <a:latin typeface="Calibri Light" panose="020F0302020204030204" pitchFamily="34" charset="0"/>
                <a:ea typeface="맑은 고딕" panose="020B0503020000020004" pitchFamily="50" charset="-127"/>
                <a:cs typeface="Calibri Light" panose="020F0302020204030204" pitchFamily="34" charset="0"/>
              </a:rPr>
              <a:t>Regional rainfall</a:t>
            </a:r>
            <a:endParaRPr lang="ko-KR" altLang="en-US" b="1" dirty="0">
              <a:latin typeface="Calibri Light" panose="020F0302020204030204" pitchFamily="34" charset="0"/>
              <a:ea typeface="맑은 고딕" panose="020B0503020000020004" pitchFamily="50" charset="-127"/>
              <a:cs typeface="Calibri Light" panose="020F0302020204030204" pitchFamily="34" charset="0"/>
            </a:endParaRPr>
          </a:p>
        </p:txBody>
      </p:sp>
      <p:sp>
        <p:nvSpPr>
          <p:cNvPr id="72" name="TextBox 71"/>
          <p:cNvSpPr txBox="1"/>
          <p:nvPr/>
        </p:nvSpPr>
        <p:spPr>
          <a:xfrm>
            <a:off x="7320919" y="3789040"/>
            <a:ext cx="2240593" cy="553998"/>
          </a:xfrm>
          <a:prstGeom prst="rect">
            <a:avLst/>
          </a:prstGeom>
          <a:noFill/>
          <a:ln w="19050">
            <a:solidFill>
              <a:schemeClr val="bg1"/>
            </a:solidFill>
          </a:ln>
        </p:spPr>
        <p:txBody>
          <a:bodyPr wrap="square" lIns="36000" tIns="0" rIns="36000" bIns="0" rtlCol="0">
            <a:spAutoFit/>
          </a:bodyPr>
          <a:lstStyle/>
          <a:p>
            <a:r>
              <a:rPr lang="ko-KR" altLang="en-US" b="1" dirty="0">
                <a:latin typeface="Calibri Light" panose="020F0302020204030204" pitchFamily="34" charset="0"/>
                <a:ea typeface="맑은 고딕" panose="020B0503020000020004" pitchFamily="50" charset="-127"/>
                <a:cs typeface="Calibri Light" panose="020F0302020204030204" pitchFamily="34" charset="0"/>
              </a:rPr>
              <a:t>⑤ </a:t>
            </a:r>
            <a:r>
              <a:rPr lang="en-US" altLang="ko-KR" b="1" dirty="0">
                <a:latin typeface="Calibri Light" panose="020F0302020204030204" pitchFamily="34" charset="0"/>
                <a:ea typeface="맑은 고딕" panose="020B0503020000020004" pitchFamily="50" charset="-127"/>
                <a:cs typeface="Calibri Light" panose="020F0302020204030204" pitchFamily="34" charset="0"/>
              </a:rPr>
              <a:t>Extreme Temp</a:t>
            </a:r>
            <a:endParaRPr lang="ko-KR" altLang="en-US" b="1" dirty="0">
              <a:latin typeface="Calibri Light" panose="020F0302020204030204" pitchFamily="34" charset="0"/>
              <a:ea typeface="맑은 고딕" panose="020B0503020000020004" pitchFamily="50" charset="-127"/>
              <a:cs typeface="Calibri Light" panose="020F0302020204030204" pitchFamily="34" charset="0"/>
            </a:endParaRPr>
          </a:p>
          <a:p>
            <a:endParaRPr lang="ko-KR" altLang="en-US" b="1" dirty="0">
              <a:latin typeface="Calibri Light" panose="020F0302020204030204" pitchFamily="34" charset="0"/>
              <a:ea typeface="맑은 고딕" panose="020B0503020000020004" pitchFamily="50" charset="-127"/>
              <a:cs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1641381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그림 1" descr="bbb.bmp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5551" y="0"/>
            <a:ext cx="9925652" cy="7647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제목 1"/>
          <p:cNvSpPr txBox="1">
            <a:spLocks/>
          </p:cNvSpPr>
          <p:nvPr/>
        </p:nvSpPr>
        <p:spPr bwMode="auto">
          <a:xfrm>
            <a:off x="-15552" y="-9525"/>
            <a:ext cx="9217024" cy="7742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marL="88900" algn="just">
              <a:defRPr/>
            </a:pPr>
            <a:r>
              <a:rPr kumimoji="0" lang="en-US" altLang="ko-KR" sz="3600" b="1" dirty="0">
                <a:solidFill>
                  <a:schemeClr val="bg1"/>
                </a:solidFill>
                <a:latin typeface="+mj-ea"/>
                <a:ea typeface="+mj-ea"/>
                <a:cs typeface="Arial" pitchFamily="34" charset="0"/>
              </a:rPr>
              <a:t>Products of </a:t>
            </a:r>
            <a:r>
              <a:rPr kumimoji="0" lang="en-US" altLang="ko-KR" sz="3600" b="1" dirty="0" smtClean="0">
                <a:solidFill>
                  <a:schemeClr val="bg1"/>
                </a:solidFill>
                <a:latin typeface="+mj-ea"/>
                <a:ea typeface="+mj-ea"/>
                <a:cs typeface="Arial" pitchFamily="34" charset="0"/>
              </a:rPr>
              <a:t>3-Month </a:t>
            </a:r>
            <a:r>
              <a:rPr kumimoji="0" lang="en-US" altLang="ko-KR" sz="3600" b="1" dirty="0">
                <a:solidFill>
                  <a:schemeClr val="bg1"/>
                </a:solidFill>
                <a:latin typeface="+mj-ea"/>
                <a:ea typeface="+mj-ea"/>
                <a:cs typeface="Arial" pitchFamily="34" charset="0"/>
              </a:rPr>
              <a:t>Outlook</a:t>
            </a:r>
            <a:endParaRPr kumimoji="0" lang="ko-KR" altLang="en-US" sz="3600" b="1" dirty="0">
              <a:solidFill>
                <a:schemeClr val="bg1"/>
              </a:solidFill>
              <a:latin typeface="+mj-ea"/>
              <a:ea typeface="+mj-ea"/>
              <a:cs typeface="Arial" pitchFamily="34" charset="0"/>
            </a:endParaRPr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1478813" y="659494"/>
            <a:ext cx="186206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3" name="Rectangle 4"/>
          <p:cNvSpPr>
            <a:spLocks noChangeArrowheads="1"/>
          </p:cNvSpPr>
          <p:nvPr/>
        </p:nvSpPr>
        <p:spPr bwMode="auto">
          <a:xfrm>
            <a:off x="1478813" y="659494"/>
            <a:ext cx="186206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3541FE6-54A7-4225-B110-F9523EF6E0E1}" type="slidenum">
              <a:rPr lang="ko-KR" altLang="en-US" smtClean="0"/>
              <a:pPr>
                <a:defRPr/>
              </a:pPr>
              <a:t>9</a:t>
            </a:fld>
            <a:endParaRPr lang="ko-KR" altLang="en-US" dirty="0"/>
          </a:p>
        </p:txBody>
      </p:sp>
      <p:sp>
        <p:nvSpPr>
          <p:cNvPr id="59" name="TextBox 58"/>
          <p:cNvSpPr txBox="1"/>
          <p:nvPr/>
        </p:nvSpPr>
        <p:spPr>
          <a:xfrm>
            <a:off x="282931" y="992636"/>
            <a:ext cx="1144865" cy="3539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>
              <a:defRPr/>
            </a:pPr>
            <a:r>
              <a:rPr lang="en-US" altLang="ko-KR" sz="1700" kern="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Definition</a:t>
            </a:r>
            <a:endParaRPr lang="ko-KR" altLang="en-US" sz="1700" kern="0" dirty="0">
              <a:ln>
                <a:solidFill>
                  <a:schemeClr val="tx1">
                    <a:alpha val="0"/>
                  </a:schemeClr>
                </a:solidFill>
              </a:ln>
              <a:solidFill>
                <a:schemeClr val="bg1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grpSp>
        <p:nvGrpSpPr>
          <p:cNvPr id="66" name="그룹 65"/>
          <p:cNvGrpSpPr/>
          <p:nvPr/>
        </p:nvGrpSpPr>
        <p:grpSpPr>
          <a:xfrm>
            <a:off x="186519" y="980728"/>
            <a:ext cx="4046401" cy="328298"/>
            <a:chOff x="505734" y="3014673"/>
            <a:chExt cx="4046401" cy="328298"/>
          </a:xfrm>
          <a:solidFill>
            <a:srgbClr val="1F497D"/>
          </a:solidFill>
        </p:grpSpPr>
        <p:cxnSp>
          <p:nvCxnSpPr>
            <p:cNvPr id="67" name="직선 연결선 66"/>
            <p:cNvCxnSpPr/>
            <p:nvPr/>
          </p:nvCxnSpPr>
          <p:spPr>
            <a:xfrm>
              <a:off x="505735" y="3342971"/>
              <a:ext cx="4046400" cy="0"/>
            </a:xfrm>
            <a:prstGeom prst="line">
              <a:avLst/>
            </a:prstGeom>
            <a:grpFill/>
            <a:ln w="34925">
              <a:solidFill>
                <a:srgbClr val="1F497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68" name="그룹 67"/>
            <p:cNvGrpSpPr/>
            <p:nvPr/>
          </p:nvGrpSpPr>
          <p:grpSpPr>
            <a:xfrm>
              <a:off x="505734" y="3014673"/>
              <a:ext cx="2373481" cy="320948"/>
              <a:chOff x="505734" y="3014673"/>
              <a:chExt cx="2373481" cy="320948"/>
            </a:xfrm>
            <a:grpFill/>
          </p:grpSpPr>
          <p:sp>
            <p:nvSpPr>
              <p:cNvPr id="69" name="자유형 68"/>
              <p:cNvSpPr/>
              <p:nvPr/>
            </p:nvSpPr>
            <p:spPr>
              <a:xfrm>
                <a:off x="505734" y="3015082"/>
                <a:ext cx="1267554" cy="317521"/>
              </a:xfrm>
              <a:custGeom>
                <a:avLst/>
                <a:gdLst>
                  <a:gd name="connsiteX0" fmla="*/ 0 w 922421"/>
                  <a:gd name="connsiteY0" fmla="*/ 409074 h 409074"/>
                  <a:gd name="connsiteX1" fmla="*/ 922421 w 922421"/>
                  <a:gd name="connsiteY1" fmla="*/ 0 h 409074"/>
                  <a:gd name="connsiteX2" fmla="*/ 0 w 922421"/>
                  <a:gd name="connsiteY2" fmla="*/ 0 h 409074"/>
                  <a:gd name="connsiteX3" fmla="*/ 0 w 922421"/>
                  <a:gd name="connsiteY3" fmla="*/ 409074 h 4090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22421" h="409074">
                    <a:moveTo>
                      <a:pt x="0" y="409074"/>
                    </a:moveTo>
                    <a:lnTo>
                      <a:pt x="922421" y="0"/>
                    </a:lnTo>
                    <a:lnTo>
                      <a:pt x="0" y="0"/>
                    </a:lnTo>
                    <a:lnTo>
                      <a:pt x="0" y="409074"/>
                    </a:lnTo>
                    <a:close/>
                  </a:path>
                </a:pathLst>
              </a:custGeom>
              <a:grpFill/>
              <a:ln w="15875" cap="rnd" cmpd="sng" algn="ctr">
                <a:solidFill>
                  <a:srgbClr val="1F497D"/>
                </a:solidFill>
                <a:prstDash val="solid"/>
                <a:tailEnd type="none"/>
              </a:ln>
              <a:effectLst/>
            </p:spPr>
            <p:txBody>
              <a:bodyPr rtlCol="0" anchor="ctr"/>
              <a:lstStyle/>
              <a:p>
                <a:pPr algn="ctr" fontAlgn="auto" latinLnBrk="0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ko-KR" altLang="en-US" kern="0" spc="-100">
                  <a:solidFill>
                    <a:prstClr val="white"/>
                  </a:solidFill>
                  <a:latin typeface="맑은 고딕"/>
                  <a:ea typeface="맑은 고딕" panose="020B0503020000020004" pitchFamily="50" charset="-127"/>
                </a:endParaRPr>
              </a:p>
            </p:txBody>
          </p:sp>
          <p:sp>
            <p:nvSpPr>
              <p:cNvPr id="70" name="자유형: 도형 152"/>
              <p:cNvSpPr/>
              <p:nvPr/>
            </p:nvSpPr>
            <p:spPr bwMode="auto">
              <a:xfrm>
                <a:off x="506709" y="3014673"/>
                <a:ext cx="2372506" cy="320948"/>
              </a:xfrm>
              <a:custGeom>
                <a:avLst/>
                <a:gdLst>
                  <a:gd name="connsiteX0" fmla="*/ 0 w 1671946"/>
                  <a:gd name="connsiteY0" fmla="*/ 0 h 320948"/>
                  <a:gd name="connsiteX1" fmla="*/ 279093 w 1671946"/>
                  <a:gd name="connsiteY1" fmla="*/ 0 h 320948"/>
                  <a:gd name="connsiteX2" fmla="*/ 1199729 w 1671946"/>
                  <a:gd name="connsiteY2" fmla="*/ 0 h 320948"/>
                  <a:gd name="connsiteX3" fmla="*/ 1366349 w 1671946"/>
                  <a:gd name="connsiteY3" fmla="*/ 0 h 320948"/>
                  <a:gd name="connsiteX4" fmla="*/ 1671946 w 1671946"/>
                  <a:gd name="connsiteY4" fmla="*/ 320948 h 320948"/>
                  <a:gd name="connsiteX5" fmla="*/ 1199729 w 1671946"/>
                  <a:gd name="connsiteY5" fmla="*/ 320948 h 320948"/>
                  <a:gd name="connsiteX6" fmla="*/ 584690 w 1671946"/>
                  <a:gd name="connsiteY6" fmla="*/ 320948 h 320948"/>
                  <a:gd name="connsiteX7" fmla="*/ 0 w 1671946"/>
                  <a:gd name="connsiteY7" fmla="*/ 320948 h 3209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671946" h="320948">
                    <a:moveTo>
                      <a:pt x="0" y="0"/>
                    </a:moveTo>
                    <a:lnTo>
                      <a:pt x="279093" y="0"/>
                    </a:lnTo>
                    <a:lnTo>
                      <a:pt x="1199729" y="0"/>
                    </a:lnTo>
                    <a:lnTo>
                      <a:pt x="1366349" y="0"/>
                    </a:lnTo>
                    <a:lnTo>
                      <a:pt x="1671946" y="320948"/>
                    </a:lnTo>
                    <a:lnTo>
                      <a:pt x="1199729" y="320948"/>
                    </a:lnTo>
                    <a:lnTo>
                      <a:pt x="584690" y="320948"/>
                    </a:lnTo>
                    <a:lnTo>
                      <a:pt x="0" y="320948"/>
                    </a:lnTo>
                    <a:close/>
                  </a:path>
                </a:pathLst>
              </a:custGeom>
              <a:grpFill/>
              <a:ln w="6350">
                <a:solidFill>
                  <a:srgbClr val="1F497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0" tIns="0" rIns="0" bIns="0" anchor="ctr">
                <a:noAutofit/>
                <a:scene3d>
                  <a:camera prst="orthographicFront"/>
                  <a:lightRig rig="threePt" dir="t"/>
                </a:scene3d>
                <a:sp3d>
                  <a:bevelT w="0"/>
                </a:sp3d>
              </a:bodyPr>
              <a:lstStyle/>
              <a:p>
                <a:pPr>
                  <a:defRPr/>
                </a:pPr>
                <a:r>
                  <a:rPr lang="ko-KR" altLang="en-US" b="1" dirty="0">
                    <a:latin typeface="Calibri Light" panose="020F0302020204030204" pitchFamily="34" charset="0"/>
                    <a:cs typeface="Calibri Light" panose="020F0302020204030204" pitchFamily="34" charset="0"/>
                  </a:rPr>
                  <a:t> ①</a:t>
                </a:r>
                <a:r>
                  <a:rPr lang="en-US" altLang="ko-KR" b="1" kern="0" dirty="0">
                    <a:ln>
                      <a:solidFill>
                        <a:schemeClr val="tx1">
                          <a:alpha val="0"/>
                        </a:schemeClr>
                      </a:solidFill>
                    </a:ln>
                    <a:solidFill>
                      <a:schemeClr val="bg1"/>
                    </a:solidFill>
                    <a:latin typeface="Calibri Light" panose="020F0302020204030204" pitchFamily="34" charset="0"/>
                    <a:cs typeface="Calibri Light" panose="020F0302020204030204" pitchFamily="34" charset="0"/>
                  </a:rPr>
                  <a:t> </a:t>
                </a:r>
                <a:r>
                  <a:rPr lang="en-US" altLang="ko-KR" b="1" kern="0" dirty="0" smtClean="0">
                    <a:ln>
                      <a:solidFill>
                        <a:schemeClr val="tx1">
                          <a:alpha val="0"/>
                        </a:schemeClr>
                      </a:solidFill>
                    </a:ln>
                    <a:solidFill>
                      <a:schemeClr val="bg1"/>
                    </a:solidFill>
                    <a:latin typeface="Calibri Light" panose="020F0302020204030204" pitchFamily="34" charset="0"/>
                    <a:cs typeface="Calibri Light" panose="020F0302020204030204" pitchFamily="34" charset="0"/>
                  </a:rPr>
                  <a:t>3-Month Outlook </a:t>
                </a:r>
                <a:endParaRPr lang="ko-KR" altLang="en-US" b="1" spc="-70" dirty="0">
                  <a:solidFill>
                    <a:prstClr val="black">
                      <a:lumMod val="85000"/>
                      <a:lumOff val="15000"/>
                    </a:prstClr>
                  </a:solidFill>
                  <a:latin typeface="Calibri Light" panose="020F0302020204030204" pitchFamily="34" charset="0"/>
                  <a:ea typeface="-윤고딕330" panose="02030504000101010101" pitchFamily="18" charset="-127"/>
                  <a:cs typeface="Calibri Light" panose="020F0302020204030204" pitchFamily="34" charset="0"/>
                </a:endParaRPr>
              </a:p>
            </p:txBody>
          </p:sp>
        </p:grpSp>
      </p:grpSp>
      <p:sp>
        <p:nvSpPr>
          <p:cNvPr id="7" name="직사각형 6"/>
          <p:cNvSpPr/>
          <p:nvPr/>
        </p:nvSpPr>
        <p:spPr>
          <a:xfrm>
            <a:off x="208081" y="1347920"/>
            <a:ext cx="3965191" cy="5289320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6" name="TextBox 55"/>
          <p:cNvSpPr txBox="1"/>
          <p:nvPr/>
        </p:nvSpPr>
        <p:spPr>
          <a:xfrm>
            <a:off x="4462574" y="954163"/>
            <a:ext cx="1380994" cy="246221"/>
          </a:xfrm>
          <a:prstGeom prst="rect">
            <a:avLst/>
          </a:prstGeom>
          <a:noFill/>
          <a:ln w="19050">
            <a:solidFill>
              <a:schemeClr val="bg1"/>
            </a:solidFill>
          </a:ln>
        </p:spPr>
        <p:txBody>
          <a:bodyPr wrap="square" lIns="36000" tIns="0" rIns="36000" bIns="0" rtlCol="0">
            <a:spAutoFit/>
          </a:bodyPr>
          <a:lstStyle/>
          <a:p>
            <a:r>
              <a:rPr lang="ko-KR" altLang="en-US" sz="1600" b="1" dirty="0">
                <a:latin typeface="Calibri Light" panose="020F0302020204030204" pitchFamily="34" charset="0"/>
                <a:ea typeface="맑은 고딕" panose="020B0503020000020004" pitchFamily="50" charset="-127"/>
                <a:cs typeface="Calibri Light" panose="020F0302020204030204" pitchFamily="34" charset="0"/>
              </a:rPr>
              <a:t>② </a:t>
            </a:r>
            <a:r>
              <a:rPr lang="en-US" altLang="ko-KR" sz="1600" b="1" dirty="0">
                <a:latin typeface="Calibri Light" panose="020F0302020204030204" pitchFamily="34" charset="0"/>
                <a:ea typeface="맑은 고딕" panose="020B0503020000020004" pitchFamily="50" charset="-127"/>
                <a:cs typeface="Calibri Light" panose="020F0302020204030204" pitchFamily="34" charset="0"/>
              </a:rPr>
              <a:t>Summary</a:t>
            </a:r>
            <a:endParaRPr lang="ko-KR" altLang="en-US" sz="1600" b="1" dirty="0">
              <a:latin typeface="Calibri Light" panose="020F0302020204030204" pitchFamily="34" charset="0"/>
              <a:ea typeface="맑은 고딕" panose="020B0503020000020004" pitchFamily="50" charset="-127"/>
              <a:cs typeface="Calibri Light" panose="020F0302020204030204" pitchFamily="34" charset="0"/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6196287" y="989534"/>
            <a:ext cx="2672559" cy="246221"/>
          </a:xfrm>
          <a:prstGeom prst="rect">
            <a:avLst/>
          </a:prstGeom>
          <a:noFill/>
          <a:ln w="19050">
            <a:solidFill>
              <a:schemeClr val="bg1"/>
            </a:solidFill>
          </a:ln>
        </p:spPr>
        <p:txBody>
          <a:bodyPr wrap="square" lIns="36000" tIns="0" rIns="36000" bIns="0" rtlCol="0">
            <a:spAutoFit/>
          </a:bodyPr>
          <a:lstStyle/>
          <a:p>
            <a:r>
              <a:rPr lang="ko-KR" altLang="en-US" sz="1600" b="1" dirty="0">
                <a:latin typeface="Calibri Light" panose="020F0302020204030204" pitchFamily="34" charset="0"/>
                <a:ea typeface="맑은 고딕" panose="020B0503020000020004" pitchFamily="50" charset="-127"/>
                <a:cs typeface="Calibri Light" panose="020F0302020204030204" pitchFamily="34" charset="0"/>
              </a:rPr>
              <a:t>③ </a:t>
            </a:r>
            <a:r>
              <a:rPr lang="en-US" altLang="ko-KR" sz="1600" b="1" dirty="0">
                <a:latin typeface="Calibri Light" panose="020F0302020204030204" pitchFamily="34" charset="0"/>
                <a:ea typeface="맑은 고딕" panose="020B0503020000020004" pitchFamily="50" charset="-127"/>
                <a:cs typeface="Calibri Light" panose="020F0302020204030204" pitchFamily="34" charset="0"/>
              </a:rPr>
              <a:t>Regional temperature</a:t>
            </a:r>
            <a:endParaRPr lang="ko-KR" altLang="en-US" sz="1600" b="1" dirty="0">
              <a:latin typeface="Calibri Light" panose="020F0302020204030204" pitchFamily="34" charset="0"/>
              <a:ea typeface="맑은 고딕" panose="020B0503020000020004" pitchFamily="50" charset="-127"/>
              <a:cs typeface="Calibri Light" panose="020F0302020204030204" pitchFamily="34" charset="0"/>
            </a:endParaRPr>
          </a:p>
        </p:txBody>
      </p:sp>
      <p:sp>
        <p:nvSpPr>
          <p:cNvPr id="72" name="TextBox 71"/>
          <p:cNvSpPr txBox="1"/>
          <p:nvPr/>
        </p:nvSpPr>
        <p:spPr>
          <a:xfrm>
            <a:off x="4489440" y="3762927"/>
            <a:ext cx="2240593" cy="246221"/>
          </a:xfrm>
          <a:prstGeom prst="rect">
            <a:avLst/>
          </a:prstGeom>
          <a:noFill/>
          <a:ln w="19050">
            <a:solidFill>
              <a:schemeClr val="bg1"/>
            </a:solidFill>
          </a:ln>
        </p:spPr>
        <p:txBody>
          <a:bodyPr wrap="square" lIns="36000" tIns="0" rIns="36000" bIns="0" rtlCol="0">
            <a:spAutoFit/>
          </a:bodyPr>
          <a:lstStyle/>
          <a:p>
            <a:r>
              <a:rPr lang="ko-KR" altLang="en-US" sz="1600" b="1" dirty="0">
                <a:latin typeface="Calibri Light" panose="020F0302020204030204" pitchFamily="34" charset="0"/>
                <a:ea typeface="맑은 고딕" panose="020B0503020000020004" pitchFamily="50" charset="-127"/>
                <a:cs typeface="Calibri Light" panose="020F0302020204030204" pitchFamily="34" charset="0"/>
              </a:rPr>
              <a:t>⑤ </a:t>
            </a:r>
            <a:r>
              <a:rPr lang="en-US" altLang="ko-KR" sz="1600" b="1" dirty="0">
                <a:latin typeface="Calibri Light" panose="020F0302020204030204" pitchFamily="34" charset="0"/>
                <a:ea typeface="맑은 고딕" panose="020B0503020000020004" pitchFamily="50" charset="-127"/>
                <a:cs typeface="Calibri Light" panose="020F0302020204030204" pitchFamily="34" charset="0"/>
              </a:rPr>
              <a:t>Extreme Temp</a:t>
            </a:r>
            <a:endParaRPr lang="ko-KR" altLang="en-US" sz="1600" b="1" dirty="0">
              <a:latin typeface="Calibri Light" panose="020F0302020204030204" pitchFamily="34" charset="0"/>
              <a:ea typeface="맑은 고딕" panose="020B0503020000020004" pitchFamily="50" charset="-127"/>
              <a:cs typeface="Calibri Light" panose="020F0302020204030204" pitchFamily="34" charset="0"/>
            </a:endParaRPr>
          </a:p>
        </p:txBody>
      </p:sp>
      <p:pic>
        <p:nvPicPr>
          <p:cNvPr id="8" name="그림 7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88063" y="1441992"/>
            <a:ext cx="3694459" cy="5193907"/>
          </a:xfrm>
          <a:prstGeom prst="rect">
            <a:avLst/>
          </a:prstGeom>
        </p:spPr>
      </p:pic>
      <p:pic>
        <p:nvPicPr>
          <p:cNvPr id="14" name="그림 13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232920" y="1169607"/>
            <a:ext cx="1948651" cy="2557417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5" name="그림 14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225531" y="1208890"/>
            <a:ext cx="1793316" cy="2580150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6" name="그림 15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7870264" y="1559955"/>
            <a:ext cx="1835264" cy="2661133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7" name="그림 16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4588910" y="4012833"/>
            <a:ext cx="1895578" cy="2555672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8" name="그림 17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6114814" y="4178192"/>
            <a:ext cx="1933972" cy="2671150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71" name="TextBox 70"/>
          <p:cNvSpPr txBox="1"/>
          <p:nvPr/>
        </p:nvSpPr>
        <p:spPr>
          <a:xfrm>
            <a:off x="7898619" y="1323209"/>
            <a:ext cx="2240593" cy="246221"/>
          </a:xfrm>
          <a:prstGeom prst="rect">
            <a:avLst/>
          </a:prstGeom>
          <a:noFill/>
          <a:ln w="19050">
            <a:solidFill>
              <a:schemeClr val="bg1"/>
            </a:solidFill>
          </a:ln>
        </p:spPr>
        <p:txBody>
          <a:bodyPr wrap="square" lIns="36000" tIns="0" rIns="36000" bIns="0" rtlCol="0">
            <a:spAutoFit/>
          </a:bodyPr>
          <a:lstStyle/>
          <a:p>
            <a:r>
              <a:rPr lang="ko-KR" altLang="en-US" sz="1600" b="1" dirty="0">
                <a:latin typeface="Calibri Light" panose="020F0302020204030204" pitchFamily="34" charset="0"/>
                <a:ea typeface="맑은 고딕" panose="020B0503020000020004" pitchFamily="50" charset="-127"/>
                <a:cs typeface="Calibri Light" panose="020F0302020204030204" pitchFamily="34" charset="0"/>
              </a:rPr>
              <a:t>④ </a:t>
            </a:r>
            <a:r>
              <a:rPr lang="en-US" altLang="ko-KR" sz="1600" b="1" dirty="0">
                <a:latin typeface="Calibri Light" panose="020F0302020204030204" pitchFamily="34" charset="0"/>
                <a:ea typeface="맑은 고딕" panose="020B0503020000020004" pitchFamily="50" charset="-127"/>
                <a:cs typeface="Calibri Light" panose="020F0302020204030204" pitchFamily="34" charset="0"/>
              </a:rPr>
              <a:t>Regional rainfall</a:t>
            </a:r>
            <a:endParaRPr lang="ko-KR" altLang="en-US" sz="1600" b="1" dirty="0">
              <a:latin typeface="Calibri Light" panose="020F0302020204030204" pitchFamily="34" charset="0"/>
              <a:ea typeface="맑은 고딕" panose="020B0503020000020004" pitchFamily="50" charset="-127"/>
              <a:cs typeface="Calibri Light" panose="020F0302020204030204" pitchFamily="34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6146341" y="3958439"/>
            <a:ext cx="2240593" cy="246221"/>
          </a:xfrm>
          <a:prstGeom prst="rect">
            <a:avLst/>
          </a:prstGeom>
          <a:noFill/>
          <a:ln w="19050">
            <a:solidFill>
              <a:schemeClr val="bg1"/>
            </a:solidFill>
          </a:ln>
        </p:spPr>
        <p:txBody>
          <a:bodyPr wrap="square" lIns="36000" tIns="0" rIns="36000" bIns="0" rtlCol="0">
            <a:spAutoFit/>
          </a:bodyPr>
          <a:lstStyle/>
          <a:p>
            <a:r>
              <a:rPr lang="ko-KR" altLang="en-US" sz="1600" b="1" dirty="0">
                <a:latin typeface="Calibri Light" panose="020F0302020204030204" pitchFamily="34" charset="0"/>
                <a:ea typeface="맑은 고딕" panose="020B0503020000020004" pitchFamily="50" charset="-127"/>
                <a:cs typeface="Calibri Light" panose="020F0302020204030204" pitchFamily="34" charset="0"/>
              </a:rPr>
              <a:t>⑥ </a:t>
            </a:r>
            <a:r>
              <a:rPr lang="en-US" altLang="ko-KR" sz="1600" b="1" dirty="0">
                <a:latin typeface="Calibri Light" panose="020F0302020204030204" pitchFamily="34" charset="0"/>
                <a:ea typeface="맑은 고딕" panose="020B0503020000020004" pitchFamily="50" charset="-127"/>
                <a:cs typeface="Calibri Light" panose="020F0302020204030204" pitchFamily="34" charset="0"/>
              </a:rPr>
              <a:t>Drought</a:t>
            </a:r>
            <a:endParaRPr lang="ko-KR" altLang="en-US" sz="1600" b="1" dirty="0">
              <a:latin typeface="Calibri Light" panose="020F0302020204030204" pitchFamily="34" charset="0"/>
              <a:ea typeface="맑은 고딕" panose="020B0503020000020004" pitchFamily="50" charset="-127"/>
              <a:cs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567847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13673</TotalTime>
  <Words>1356</Words>
  <Application>Microsoft Office PowerPoint</Application>
  <PresentationFormat>A4 용지(210x297mm)</PresentationFormat>
  <Paragraphs>346</Paragraphs>
  <Slides>21</Slides>
  <Notes>21</Notes>
  <HiddenSlides>0</HiddenSlides>
  <MMClips>0</MMClips>
  <ScaleCrop>false</ScaleCrop>
  <HeadingPairs>
    <vt:vector size="6" baseType="variant">
      <vt:variant>
        <vt:lpstr>사용한 글꼴</vt:lpstr>
      </vt:variant>
      <vt:variant>
        <vt:i4>10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21</vt:i4>
      </vt:variant>
    </vt:vector>
  </HeadingPairs>
  <TitlesOfParts>
    <vt:vector size="32" baseType="lpstr">
      <vt:lpstr>Pretendard ExtraBold</vt:lpstr>
      <vt:lpstr>Pretendard Medium</vt:lpstr>
      <vt:lpstr>굴림</vt:lpstr>
      <vt:lpstr>-윤고딕330</vt:lpstr>
      <vt:lpstr>Arial</vt:lpstr>
      <vt:lpstr>Calibri</vt:lpstr>
      <vt:lpstr>Calibri Light</vt:lpstr>
      <vt:lpstr>Candara Light</vt:lpstr>
      <vt:lpstr>Wingdings</vt:lpstr>
      <vt:lpstr>맑은 고딕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Company>기후연구팀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국립기상연구소</dc:creator>
  <cp:lastModifiedBy>user</cp:lastModifiedBy>
  <cp:revision>1073</cp:revision>
  <cp:lastPrinted>2024-05-03T06:51:15Z</cp:lastPrinted>
  <dcterms:created xsi:type="dcterms:W3CDTF">2009-04-30T05:37:29Z</dcterms:created>
  <dcterms:modified xsi:type="dcterms:W3CDTF">2024-05-07T08:41:03Z</dcterms:modified>
</cp:coreProperties>
</file>