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3" r:id="rId5"/>
    <p:sldMasterId id="2147483754" r:id="rId6"/>
    <p:sldMasterId id="2147483787" r:id="rId7"/>
  </p:sldMasterIdLst>
  <p:notesMasterIdLst>
    <p:notesMasterId r:id="rId41"/>
  </p:notesMasterIdLst>
  <p:sldIdLst>
    <p:sldId id="277" r:id="rId8"/>
    <p:sldId id="8782" r:id="rId9"/>
    <p:sldId id="266" r:id="rId10"/>
    <p:sldId id="259" r:id="rId11"/>
    <p:sldId id="1381" r:id="rId12"/>
    <p:sldId id="1372" r:id="rId13"/>
    <p:sldId id="1374" r:id="rId14"/>
    <p:sldId id="1383" r:id="rId15"/>
    <p:sldId id="1390" r:id="rId16"/>
    <p:sldId id="1392" r:id="rId17"/>
    <p:sldId id="1377" r:id="rId18"/>
    <p:sldId id="1378" r:id="rId19"/>
    <p:sldId id="8801" r:id="rId20"/>
    <p:sldId id="8811" r:id="rId21"/>
    <p:sldId id="8818" r:id="rId22"/>
    <p:sldId id="8813" r:id="rId23"/>
    <p:sldId id="8814" r:id="rId24"/>
    <p:sldId id="8815" r:id="rId25"/>
    <p:sldId id="8816" r:id="rId26"/>
    <p:sldId id="8817" r:id="rId27"/>
    <p:sldId id="8802" r:id="rId28"/>
    <p:sldId id="8820" r:id="rId29"/>
    <p:sldId id="335" r:id="rId30"/>
    <p:sldId id="4162" r:id="rId31"/>
    <p:sldId id="8810" r:id="rId32"/>
    <p:sldId id="3434" r:id="rId33"/>
    <p:sldId id="8783" r:id="rId34"/>
    <p:sldId id="8784" r:id="rId35"/>
    <p:sldId id="344" r:id="rId36"/>
    <p:sldId id="286" r:id="rId37"/>
    <p:sldId id="8822" r:id="rId38"/>
    <p:sldId id="8796" r:id="rId39"/>
    <p:sldId id="882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lara Josipovic" initials="KJ" lastIdx="1" clrIdx="0">
    <p:extLst>
      <p:ext uri="{19B8F6BF-5375-455C-9EA6-DF929625EA0E}">
        <p15:presenceInfo xmlns:p15="http://schemas.microsoft.com/office/powerpoint/2012/main" userId="S::kjosipovic@wmo.int::3db77c78-b6f0-40c7-a5c2-2c2a2ad414e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A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73" autoAdjust="0"/>
    <p:restoredTop sz="76735" autoAdjust="0"/>
  </p:normalViewPr>
  <p:slideViewPr>
    <p:cSldViewPr snapToGrid="0" snapToObjects="1">
      <p:cViewPr>
        <p:scale>
          <a:sx n="57" d="100"/>
          <a:sy n="57" d="100"/>
        </p:scale>
        <p:origin x="538" y="2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590552485767497"/>
          <c:y val="5.8941924822162595E-2"/>
          <c:w val="0.54829526962082076"/>
          <c:h val="0.86999264707033042"/>
        </c:manualLayout>
      </c:layout>
      <c:doughnutChart>
        <c:varyColors val="1"/>
        <c:ser>
          <c:idx val="0"/>
          <c:order val="0"/>
          <c:tx>
            <c:strRef>
              <c:f>Sheet1!$B$1</c:f>
              <c:strCache>
                <c:ptCount val="1"/>
                <c:pt idx="0">
                  <c:v>value</c:v>
                </c:pt>
              </c:strCache>
            </c:strRef>
          </c:tx>
          <c:spPr>
            <a:ln w="28575">
              <a:noFill/>
            </a:ln>
            <a:effectLst/>
            <a:scene3d>
              <a:camera prst="orthographicFront"/>
              <a:lightRig rig="threePt" dir="t"/>
            </a:scene3d>
            <a:sp3d/>
          </c:spPr>
          <c:dPt>
            <c:idx val="0"/>
            <c:bubble3D val="0"/>
            <c:spPr>
              <a:solidFill>
                <a:srgbClr val="005BAA"/>
              </a:solidFill>
              <a:ln w="28575">
                <a:noFill/>
              </a:ln>
              <a:effectLst/>
              <a:scene3d>
                <a:camera prst="orthographicFront"/>
                <a:lightRig rig="threePt" dir="t"/>
              </a:scene3d>
              <a:sp3d/>
            </c:spPr>
            <c:extLst>
              <c:ext xmlns:c16="http://schemas.microsoft.com/office/drawing/2014/chart" uri="{C3380CC4-5D6E-409C-BE32-E72D297353CC}">
                <c16:uniqueId val="{00000001-BC55-4805-BDCB-2D575D1044AB}"/>
              </c:ext>
            </c:extLst>
          </c:dPt>
          <c:dPt>
            <c:idx val="1"/>
            <c:bubble3D val="0"/>
            <c:spPr>
              <a:solidFill>
                <a:srgbClr val="00B5D5"/>
              </a:solidFill>
              <a:ln w="28575">
                <a:noFill/>
              </a:ln>
              <a:effectLst/>
              <a:scene3d>
                <a:camera prst="orthographicFront"/>
                <a:lightRig rig="threePt" dir="t"/>
              </a:scene3d>
              <a:sp3d/>
            </c:spPr>
            <c:extLst>
              <c:ext xmlns:c16="http://schemas.microsoft.com/office/drawing/2014/chart" uri="{C3380CC4-5D6E-409C-BE32-E72D297353CC}">
                <c16:uniqueId val="{00000003-BC55-4805-BDCB-2D575D1044AB}"/>
              </c:ext>
            </c:extLst>
          </c:dPt>
          <c:dPt>
            <c:idx val="2"/>
            <c:bubble3D val="0"/>
            <c:spPr>
              <a:solidFill>
                <a:srgbClr val="FAA61A"/>
              </a:solidFill>
              <a:ln w="28575">
                <a:noFill/>
              </a:ln>
              <a:effectLst/>
              <a:scene3d>
                <a:camera prst="orthographicFront"/>
                <a:lightRig rig="threePt" dir="t"/>
              </a:scene3d>
              <a:sp3d/>
            </c:spPr>
            <c:extLst>
              <c:ext xmlns:c16="http://schemas.microsoft.com/office/drawing/2014/chart" uri="{C3380CC4-5D6E-409C-BE32-E72D297353CC}">
                <c16:uniqueId val="{00000005-BC55-4805-BDCB-2D575D1044AB}"/>
              </c:ext>
            </c:extLst>
          </c:dPt>
          <c:dPt>
            <c:idx val="3"/>
            <c:bubble3D val="0"/>
            <c:spPr>
              <a:solidFill>
                <a:srgbClr val="70BF54"/>
              </a:solidFill>
              <a:ln w="28575">
                <a:noFill/>
              </a:ln>
              <a:effectLst/>
              <a:scene3d>
                <a:camera prst="orthographicFront"/>
                <a:lightRig rig="threePt" dir="t"/>
              </a:scene3d>
              <a:sp3d/>
            </c:spPr>
            <c:extLst>
              <c:ext xmlns:c16="http://schemas.microsoft.com/office/drawing/2014/chart" uri="{C3380CC4-5D6E-409C-BE32-E72D297353CC}">
                <c16:uniqueId val="{00000007-BC55-4805-BDCB-2D575D1044AB}"/>
              </c:ext>
            </c:extLst>
          </c:dPt>
          <c:dLbls>
            <c:delete val="1"/>
          </c:dLbls>
          <c:cat>
            <c:strRef>
              <c:f>Sheet1!$A$2:$A$5</c:f>
              <c:strCache>
                <c:ptCount val="4"/>
                <c:pt idx="0">
                  <c:v>Sale</c:v>
                </c:pt>
                <c:pt idx="1">
                  <c:v>Revenue</c:v>
                </c:pt>
                <c:pt idx="2">
                  <c:v>Profit</c:v>
                </c:pt>
                <c:pt idx="3">
                  <c:v>Expenditure</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BC55-4805-BDCB-2D575D1044AB}"/>
            </c:ext>
          </c:extLst>
        </c:ser>
        <c:dLbls>
          <c:showLegendKey val="0"/>
          <c:showVal val="0"/>
          <c:showCatName val="0"/>
          <c:showSerName val="0"/>
          <c:showPercent val="1"/>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sz="1200"/>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590552485767497"/>
          <c:y val="5.8941924822162595E-2"/>
          <c:w val="0.54829526962082076"/>
          <c:h val="0.86999264707033042"/>
        </c:manualLayout>
      </c:layout>
      <c:doughnutChart>
        <c:varyColors val="1"/>
        <c:ser>
          <c:idx val="0"/>
          <c:order val="0"/>
          <c:tx>
            <c:strRef>
              <c:f>Sheet1!$B$1</c:f>
              <c:strCache>
                <c:ptCount val="1"/>
                <c:pt idx="0">
                  <c:v>value</c:v>
                </c:pt>
              </c:strCache>
            </c:strRef>
          </c:tx>
          <c:spPr>
            <a:ln w="28575">
              <a:noFill/>
            </a:ln>
            <a:effectLst/>
            <a:scene3d>
              <a:camera prst="orthographicFront"/>
              <a:lightRig rig="threePt" dir="t"/>
            </a:scene3d>
            <a:sp3d/>
          </c:spPr>
          <c:dPt>
            <c:idx val="0"/>
            <c:bubble3D val="0"/>
            <c:spPr>
              <a:solidFill>
                <a:srgbClr val="005BAA"/>
              </a:solidFill>
              <a:ln w="28575">
                <a:noFill/>
              </a:ln>
              <a:effectLst/>
              <a:scene3d>
                <a:camera prst="orthographicFront"/>
                <a:lightRig rig="threePt" dir="t"/>
              </a:scene3d>
              <a:sp3d/>
            </c:spPr>
            <c:extLst>
              <c:ext xmlns:c16="http://schemas.microsoft.com/office/drawing/2014/chart" uri="{C3380CC4-5D6E-409C-BE32-E72D297353CC}">
                <c16:uniqueId val="{00000001-BC55-4805-BDCB-2D575D1044AB}"/>
              </c:ext>
            </c:extLst>
          </c:dPt>
          <c:dPt>
            <c:idx val="1"/>
            <c:bubble3D val="0"/>
            <c:spPr>
              <a:solidFill>
                <a:srgbClr val="00B5D5"/>
              </a:solidFill>
              <a:ln w="28575">
                <a:noFill/>
              </a:ln>
              <a:effectLst/>
              <a:scene3d>
                <a:camera prst="orthographicFront"/>
                <a:lightRig rig="threePt" dir="t"/>
              </a:scene3d>
              <a:sp3d/>
            </c:spPr>
            <c:extLst>
              <c:ext xmlns:c16="http://schemas.microsoft.com/office/drawing/2014/chart" uri="{C3380CC4-5D6E-409C-BE32-E72D297353CC}">
                <c16:uniqueId val="{00000003-BC55-4805-BDCB-2D575D1044AB}"/>
              </c:ext>
            </c:extLst>
          </c:dPt>
          <c:dPt>
            <c:idx val="2"/>
            <c:bubble3D val="0"/>
            <c:spPr>
              <a:solidFill>
                <a:srgbClr val="FAA61A"/>
              </a:solidFill>
              <a:ln w="28575">
                <a:noFill/>
              </a:ln>
              <a:effectLst/>
              <a:scene3d>
                <a:camera prst="orthographicFront"/>
                <a:lightRig rig="threePt" dir="t"/>
              </a:scene3d>
              <a:sp3d/>
            </c:spPr>
            <c:extLst>
              <c:ext xmlns:c16="http://schemas.microsoft.com/office/drawing/2014/chart" uri="{C3380CC4-5D6E-409C-BE32-E72D297353CC}">
                <c16:uniqueId val="{00000005-BC55-4805-BDCB-2D575D1044AB}"/>
              </c:ext>
            </c:extLst>
          </c:dPt>
          <c:dPt>
            <c:idx val="3"/>
            <c:bubble3D val="0"/>
            <c:spPr>
              <a:solidFill>
                <a:srgbClr val="70BF54"/>
              </a:solidFill>
              <a:ln w="28575">
                <a:noFill/>
              </a:ln>
              <a:effectLst/>
              <a:scene3d>
                <a:camera prst="orthographicFront"/>
                <a:lightRig rig="threePt" dir="t"/>
              </a:scene3d>
              <a:sp3d/>
            </c:spPr>
            <c:extLst>
              <c:ext xmlns:c16="http://schemas.microsoft.com/office/drawing/2014/chart" uri="{C3380CC4-5D6E-409C-BE32-E72D297353CC}">
                <c16:uniqueId val="{00000007-BC55-4805-BDCB-2D575D1044AB}"/>
              </c:ext>
            </c:extLst>
          </c:dPt>
          <c:dLbls>
            <c:delete val="1"/>
          </c:dLbls>
          <c:cat>
            <c:strRef>
              <c:f>Sheet1!$A$2:$A$5</c:f>
              <c:strCache>
                <c:ptCount val="4"/>
                <c:pt idx="0">
                  <c:v>Sale</c:v>
                </c:pt>
                <c:pt idx="1">
                  <c:v>Revenue</c:v>
                </c:pt>
                <c:pt idx="2">
                  <c:v>Profit</c:v>
                </c:pt>
                <c:pt idx="3">
                  <c:v>Expenditure</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BC55-4805-BDCB-2D575D1044AB}"/>
            </c:ext>
          </c:extLst>
        </c:ser>
        <c:dLbls>
          <c:showLegendKey val="0"/>
          <c:showVal val="0"/>
          <c:showCatName val="0"/>
          <c:showSerName val="0"/>
          <c:showPercent val="1"/>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sz="1200"/>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886443-C7FC-4FEB-9373-1DD5762C52AD}" type="datetimeFigureOut">
              <a:rPr lang="en-SG" smtClean="0"/>
              <a:t>9/5/2024</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E2B44C-21D7-497D-B246-5FA2188A9559}" type="slidenum">
              <a:rPr lang="en-SG" smtClean="0"/>
              <a:t>‹#›</a:t>
            </a:fld>
            <a:endParaRPr lang="en-SG"/>
          </a:p>
        </p:txBody>
      </p:sp>
    </p:spTree>
    <p:extLst>
      <p:ext uri="{BB962C8B-B14F-4D97-AF65-F5344CB8AC3E}">
        <p14:creationId xmlns:p14="http://schemas.microsoft.com/office/powerpoint/2010/main" val="3765817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BE2B44C-21D7-497D-B246-5FA2188A9559}" type="slidenum">
              <a:rPr lang="en-SG" smtClean="0"/>
              <a:t>1</a:t>
            </a:fld>
            <a:endParaRPr lang="en-SG"/>
          </a:p>
        </p:txBody>
      </p:sp>
    </p:spTree>
    <p:extLst>
      <p:ext uri="{BB962C8B-B14F-4D97-AF65-F5344CB8AC3E}">
        <p14:creationId xmlns:p14="http://schemas.microsoft.com/office/powerpoint/2010/main" val="372931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35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indeed WMO has A LOT to offer building on all developments started 150 years ago </a:t>
            </a:r>
          </a:p>
          <a:p>
            <a:r>
              <a:rPr lang="en-US" dirty="0"/>
              <a:t>We can be proud as an organization and as members of it to have created a sound infrastructure supporting information sharing and mutual support among Members NMHSs</a:t>
            </a:r>
          </a:p>
          <a:p>
            <a:endParaRPr lang="en-US" dirty="0"/>
          </a:p>
          <a:p>
            <a:r>
              <a:rPr lang="en-US" dirty="0"/>
              <a:t>Nothing could be achieved without the proper science inputs duly translated into daily activities and operations </a:t>
            </a:r>
          </a:p>
          <a:p>
            <a:endParaRPr lang="en-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4460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6646D3-82DB-4C09-9A66-F1720BAE3FCF}" type="slidenum">
              <a:rPr lang="en-GB" smtClean="0"/>
              <a:t>23</a:t>
            </a:fld>
            <a:endParaRPr lang="en-GB"/>
          </a:p>
        </p:txBody>
      </p:sp>
    </p:spTree>
    <p:extLst>
      <p:ext uri="{BB962C8B-B14F-4D97-AF65-F5344CB8AC3E}">
        <p14:creationId xmlns:p14="http://schemas.microsoft.com/office/powerpoint/2010/main" val="30678206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BBE2B44C-21D7-497D-B246-5FA2188A9559}" type="slidenum">
              <a:rPr lang="en-SG" smtClean="0"/>
              <a:t>25</a:t>
            </a:fld>
            <a:endParaRPr lang="en-SG"/>
          </a:p>
        </p:txBody>
      </p:sp>
    </p:spTree>
    <p:extLst>
      <p:ext uri="{BB962C8B-B14F-4D97-AF65-F5344CB8AC3E}">
        <p14:creationId xmlns:p14="http://schemas.microsoft.com/office/powerpoint/2010/main" val="3359690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R" dirty="0"/>
          </a:p>
        </p:txBody>
      </p:sp>
      <p:sp>
        <p:nvSpPr>
          <p:cNvPr id="4" name="Slide Number Placeholder 3"/>
          <p:cNvSpPr>
            <a:spLocks noGrp="1"/>
          </p:cNvSpPr>
          <p:nvPr>
            <p:ph type="sldNum" sz="quarter" idx="5"/>
          </p:nvPr>
        </p:nvSpPr>
        <p:spPr/>
        <p:txBody>
          <a:bodyPr/>
          <a:lstStyle/>
          <a:p>
            <a:fld id="{BC7ADB20-D4A1-4748-BA66-A2B3CA7322A9}" type="slidenum">
              <a:rPr lang="en-US" smtClean="0"/>
              <a:t>28</a:t>
            </a:fld>
            <a:endParaRPr lang="en-US"/>
          </a:p>
        </p:txBody>
      </p:sp>
    </p:spTree>
    <p:extLst>
      <p:ext uri="{BB962C8B-B14F-4D97-AF65-F5344CB8AC3E}">
        <p14:creationId xmlns:p14="http://schemas.microsoft.com/office/powerpoint/2010/main" val="1138437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1" dirty="0"/>
              <a:t>As one of goal of regional reform, </a:t>
            </a:r>
            <a:r>
              <a:rPr lang="zh-CN" altLang="en-US" sz="1200" b="1" dirty="0"/>
              <a:t> </a:t>
            </a:r>
            <a:r>
              <a:rPr lang="en-US" altLang="zh-CN" sz="1200" b="1" dirty="0"/>
              <a:t>RAP tries to </a:t>
            </a:r>
            <a:r>
              <a:rPr lang="zh-CN" altLang="en-US" sz="1200" b="1" dirty="0"/>
              <a:t> </a:t>
            </a:r>
            <a:r>
              <a:rPr lang="en-GB" altLang="zh-CN" sz="1200" b="1" dirty="0"/>
              <a:t>enhance the engagement with the United Nations System, Regional Economic Communities, regional organizations, and other international partners </a:t>
            </a:r>
            <a:r>
              <a:rPr lang="en-US" altLang="zh-CN" dirty="0"/>
              <a:t>.</a:t>
            </a:r>
          </a:p>
          <a:p>
            <a:endParaRPr lang="en-US" altLang="zh-CN" sz="1200" dirty="0"/>
          </a:p>
          <a:p>
            <a:r>
              <a:rPr lang="en-GB" altLang="zh-CN" sz="1200" kern="1200" dirty="0">
                <a:solidFill>
                  <a:schemeClr val="tx1"/>
                </a:solidFill>
                <a:latin typeface="+mn-lt"/>
                <a:ea typeface="+mn-ea"/>
                <a:cs typeface="+mn-cs"/>
              </a:rPr>
              <a:t>Participating actively, participation in relevant issue-based coalitions of the UN Economic Commissions and high-level events organized by regional partners , such as UNESCAP;</a:t>
            </a:r>
          </a:p>
          <a:p>
            <a:endParaRPr lang="en-US" altLang="zh-CN"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latin typeface="+mn-lt"/>
                <a:ea typeface="+mn-ea"/>
                <a:cs typeface="+mn-cs"/>
              </a:rPr>
              <a:t>Promoting the induction of UN Resident Coordinators and key officials of partner organizations to increase their awareness of the role of WMO and the role and contribution of NMHSs, such as UNDRR.</a:t>
            </a:r>
          </a:p>
          <a:p>
            <a:endParaRPr lang="en-US" altLang="zh-CN"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latin typeface="+mn-lt"/>
                <a:ea typeface="+mn-ea"/>
                <a:cs typeface="+mn-cs"/>
              </a:rPr>
              <a:t>Launching, through high-level events co-organized with key UN and regional partners, such as the state of climate in Asia.</a:t>
            </a:r>
          </a:p>
          <a:p>
            <a:endParaRPr lang="en-CH" altLang="zh-CN"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SG" altLang="zh-CN" sz="1200" kern="1200" dirty="0">
                <a:solidFill>
                  <a:schemeClr val="tx1"/>
                </a:solidFill>
                <a:latin typeface="+mn-lt"/>
                <a:ea typeface="+mn-ea"/>
                <a:cs typeface="+mn-cs"/>
              </a:rPr>
              <a:t>joining high-level meetings/platforms of UNESCAP, UNDRR, RIMES, IFRC and Typhoon Committee, as well as Member-sponsored sub-regional forums, through the UNDS Regional Collaborative Platform and by increasing engagement with UNCT and Resident Coordinators.</a:t>
            </a:r>
          </a:p>
        </p:txBody>
      </p:sp>
      <p:sp>
        <p:nvSpPr>
          <p:cNvPr id="4" name="灯片编号占位符 3"/>
          <p:cNvSpPr>
            <a:spLocks noGrp="1"/>
          </p:cNvSpPr>
          <p:nvPr>
            <p:ph type="sldNum" sz="quarter" idx="5"/>
          </p:nvPr>
        </p:nvSpPr>
        <p:spPr/>
        <p:txBody>
          <a:bodyPr/>
          <a:lstStyle/>
          <a:p>
            <a:fld id="{AEA8EF99-DFCE-4047-B563-3E5B1B8D6FB0}" type="slidenum">
              <a:rPr lang="fr-FR" smtClean="0"/>
              <a:t>29</a:t>
            </a:fld>
            <a:endParaRPr lang="fr-FR"/>
          </a:p>
        </p:txBody>
      </p:sp>
    </p:spTree>
    <p:extLst>
      <p:ext uri="{BB962C8B-B14F-4D97-AF65-F5344CB8AC3E}">
        <p14:creationId xmlns:p14="http://schemas.microsoft.com/office/powerpoint/2010/main" val="3631234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1566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dirty="0">
                <a:effectLst/>
                <a:highlight>
                  <a:srgbClr val="FFFF00"/>
                </a:highlight>
                <a:latin typeface="等线" panose="02010600030101010101" pitchFamily="2" charset="-122"/>
                <a:cs typeface="Times New Roman" panose="02020603050405020304" pitchFamily="18" charset="0"/>
              </a:rPr>
              <a:t>Asia remained the world’s most disaster-hit region from weather, climate and water-related hazards in 2023. Floods and storms caused the highest number of reported casualties and economic losses</a:t>
            </a:r>
            <a:r>
              <a:rPr lang="en-US" altLang="zh-CN" sz="1800" dirty="0">
                <a:effectLst/>
                <a:latin typeface="等线" panose="02010600030101010101" pitchFamily="2" charset="-122"/>
                <a:cs typeface="Times New Roman" panose="02020603050405020304" pitchFamily="18" charset="0"/>
              </a:rPr>
              <a:t> – </a:t>
            </a:r>
            <a:r>
              <a:rPr lang="en-US" altLang="zh-CN" sz="1800" dirty="0">
                <a:effectLst/>
                <a:highlight>
                  <a:srgbClr val="A9A9A9"/>
                </a:highlight>
                <a:latin typeface="等线" panose="02010600030101010101" pitchFamily="2" charset="-122"/>
                <a:cs typeface="Times New Roman" panose="02020603050405020304" pitchFamily="18" charset="0"/>
              </a:rPr>
              <a:t>and this has once again been highlighted by the devastating and exceptional rainfall and flooding in the United Arab Emirates and Oman. WMO sends its condolences to all those affected</a:t>
            </a:r>
            <a:r>
              <a:rPr lang="en-US" altLang="zh-CN" sz="1800" dirty="0">
                <a:effectLst/>
                <a:latin typeface="等线" panose="02010600030101010101" pitchFamily="2" charset="-122"/>
                <a:cs typeface="Times New Roman" panose="02020603050405020304" pitchFamily="18" charset="0"/>
              </a:rPr>
              <a:t>.</a:t>
            </a:r>
            <a:endParaRPr lang="en-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0592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dirty="0">
                <a:effectLst/>
                <a:highlight>
                  <a:srgbClr val="FFFF00"/>
                </a:highlight>
                <a:latin typeface="等线" panose="02010600030101010101" pitchFamily="2" charset="-122"/>
                <a:cs typeface="Times New Roman" panose="02020603050405020304" pitchFamily="18" charset="0"/>
              </a:rPr>
              <a:t>The State of the Climate in Asia 2023 report is the 4th in the series and led by the WMO Regional Association II (Asia).  WMO is grateful to all the NMHSs and UN and regional organizations involved – and most particularly to ESCAP.</a:t>
            </a:r>
            <a:endParaRPr lang="zh-CN" altLang="en-US" dirty="0"/>
          </a:p>
        </p:txBody>
      </p:sp>
      <p:sp>
        <p:nvSpPr>
          <p:cNvPr id="4" name="灯片编号占位符 3"/>
          <p:cNvSpPr>
            <a:spLocks noGrp="1"/>
          </p:cNvSpPr>
          <p:nvPr>
            <p:ph type="sldNum" sz="quarter" idx="5"/>
          </p:nvPr>
        </p:nvSpPr>
        <p:spPr/>
        <p:txBody>
          <a:bodyPr/>
          <a:lstStyle/>
          <a:p>
            <a:fld id="{BBE2B44C-21D7-497D-B246-5FA2188A9559}" type="slidenum">
              <a:rPr lang="en-SG" smtClean="0"/>
              <a:t>3</a:t>
            </a:fld>
            <a:endParaRPr lang="en-SG"/>
          </a:p>
        </p:txBody>
      </p:sp>
    </p:spTree>
    <p:extLst>
      <p:ext uri="{BB962C8B-B14F-4D97-AF65-F5344CB8AC3E}">
        <p14:creationId xmlns:p14="http://schemas.microsoft.com/office/powerpoint/2010/main" val="1125093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dirty="0">
                <a:effectLst/>
                <a:highlight>
                  <a:srgbClr val="FFFF00"/>
                </a:highlight>
                <a:ea typeface="等线" panose="02010600030101010101" pitchFamily="2" charset="-122"/>
                <a:cs typeface="Times New Roman" panose="02020603050405020304" pitchFamily="18" charset="0"/>
              </a:rPr>
              <a:t>Asia has warmed faster than the global average since 1960. </a:t>
            </a:r>
            <a:endParaRPr lang="en-US" dirty="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latin typeface="Arial" panose="020B0604020202020204"/>
              </a:rPr>
              <a:t>Second year on record following 2020.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latin typeface="Arial" panose="020B0604020202020204"/>
              </a:rPr>
              <a:t>Many parts of Asia experienced extreme heat events in 2023. Japan experienced its hottest year and summer on record.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rgbClr val="FFFFFF"/>
              </a:solidFill>
              <a:latin typeface="Arial" panose="020B0604020202020204"/>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rgbClr val="FFFFFF"/>
              </a:solidFill>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FFFFFF"/>
              </a:solidFill>
              <a:latin typeface="Arial" panose="020B0604020202020204"/>
            </a:endParaRPr>
          </a:p>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838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zh-CN" sz="1800" dirty="0">
                <a:effectLst/>
                <a:ea typeface="等线" panose="02010600030101010101" pitchFamily="2" charset="-122"/>
                <a:cs typeface="Times New Roman" panose="02020603050405020304" pitchFamily="18" charset="0"/>
              </a:rPr>
              <a:t>Some parts of Asia saw above-average precipitation. But it was below normal in many parts of the region</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4782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dirty="0">
                <a:effectLst/>
                <a:highlight>
                  <a:srgbClr val="FFFF00"/>
                </a:highlight>
                <a:latin typeface="等线" panose="02010600030101010101" pitchFamily="2" charset="-122"/>
                <a:cs typeface="Times New Roman" panose="02020603050405020304" pitchFamily="18" charset="0"/>
              </a:rPr>
              <a:t>The High-Mountain Asia region contains the largest volume of ice outside of the polar regions</a:t>
            </a:r>
          </a:p>
          <a:p>
            <a:endParaRPr lang="en-US" sz="1800" dirty="0">
              <a:effectLst/>
              <a:highlight>
                <a:srgbClr val="FFFF00"/>
              </a:highlight>
              <a:latin typeface="等线" panose="02010600030101010101" pitchFamily="2" charset="-122"/>
              <a:cs typeface="Times New Roman" panose="02020603050405020304" pitchFamily="18" charset="0"/>
            </a:endParaRPr>
          </a:p>
          <a:p>
            <a:r>
              <a:rPr lang="en-US" altLang="zh-CN" sz="1800" dirty="0">
                <a:effectLst/>
                <a:highlight>
                  <a:srgbClr val="FFFF00"/>
                </a:highlight>
                <a:latin typeface="等线" panose="02010600030101010101" pitchFamily="2" charset="-122"/>
                <a:cs typeface="Times New Roman" panose="02020603050405020304" pitchFamily="18" charset="0"/>
              </a:rPr>
              <a:t>Over the last several decades, most of these glaciers have been retreating, and at an accelerating rate.</a:t>
            </a:r>
            <a:r>
              <a:rPr lang="en-US" altLang="zh-CN" sz="1800" dirty="0">
                <a:effectLst/>
                <a:latin typeface="等线" panose="02010600030101010101" pitchFamily="2" charset="-122"/>
                <a:cs typeface="Times New Roman" panose="02020603050405020304" pitchFamily="18" charset="0"/>
              </a:rPr>
              <a:t> </a:t>
            </a:r>
            <a:endParaRPr lang="en-US" altLang="zh-CN" sz="1800" dirty="0">
              <a:effectLst/>
              <a:highlight>
                <a:srgbClr val="FFFF00"/>
              </a:highlight>
              <a:latin typeface="等线" panose="02010600030101010101" pitchFamily="2" charset="-122"/>
              <a:cs typeface="Times New Roman" panose="02020603050405020304" pitchFamily="18" charset="0"/>
            </a:endParaRPr>
          </a:p>
          <a:p>
            <a:endParaRPr lang="en-US" sz="1800" dirty="0">
              <a:effectLst/>
              <a:highlight>
                <a:srgbClr val="FFFF00"/>
              </a:highlight>
              <a:latin typeface="等线" panose="02010600030101010101" pitchFamily="2" charset="-122"/>
              <a:cs typeface="Times New Roman" panose="02020603050405020304" pitchFamily="18" charset="0"/>
            </a:endParaRPr>
          </a:p>
          <a:p>
            <a:r>
              <a:rPr lang="zh-CN" altLang="zh-CN" sz="1800" dirty="0">
                <a:effectLst/>
                <a:highlight>
                  <a:srgbClr val="FFFF00"/>
                </a:highlight>
                <a:ea typeface="等线" panose="02010600030101010101" pitchFamily="2" charset="-122"/>
                <a:cs typeface="Times New Roman" panose="02020603050405020304" pitchFamily="18" charset="0"/>
              </a:rPr>
              <a:t>In the short-term, this is leading to an increase in deadly hazards such as glacial outburst floods and avalanches.</a:t>
            </a:r>
            <a:endParaRPr lang="en-US" altLang="zh-CN" sz="1800" dirty="0">
              <a:effectLst/>
              <a:highlight>
                <a:srgbClr val="FFFF00"/>
              </a:highlight>
              <a:ea typeface="等线" panose="02010600030101010101" pitchFamily="2" charset="-122"/>
              <a:cs typeface="Times New Roman" panose="02020603050405020304" pitchFamily="18" charset="0"/>
            </a:endParaRPr>
          </a:p>
          <a:p>
            <a:endParaRPr lang="en-US" sz="1800" dirty="0">
              <a:effectLst/>
              <a:highlight>
                <a:srgbClr val="FFFF00"/>
              </a:highlight>
              <a:ea typeface="等线" panose="02010600030101010101" pitchFamily="2" charset="-122"/>
              <a:cs typeface="Times New Roman" panose="02020603050405020304" pitchFamily="18" charset="0"/>
            </a:endParaRPr>
          </a:p>
          <a:p>
            <a:r>
              <a:rPr lang="zh-CN" altLang="zh-CN" sz="1800" dirty="0">
                <a:effectLst/>
                <a:highlight>
                  <a:srgbClr val="FFFF00"/>
                </a:highlight>
                <a:ea typeface="等线" panose="02010600030101010101" pitchFamily="2" charset="-122"/>
                <a:cs typeface="Times New Roman" panose="02020603050405020304" pitchFamily="18" charset="0"/>
              </a:rPr>
              <a:t>In the long-term, this will have a severe impact on the future on water security, on ecosystems and economies. </a:t>
            </a:r>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8170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spcAft>
                <a:spcPts val="600"/>
              </a:spcAft>
              <a:buFont typeface="Arial" panose="020B0604020202020204" pitchFamily="34" charset="0"/>
              <a:buChar char="•"/>
            </a:pPr>
            <a:r>
              <a:rPr lang="en-US" dirty="0">
                <a:solidFill>
                  <a:srgbClr val="000000"/>
                </a:solidFill>
                <a:latin typeface="Arial" panose="020B0604020202020204"/>
              </a:rPr>
              <a:t>In 2023, a total of 79 disasters associated with hydrometeorological hazard events were reported in Asia according to the Emergency Events Database (EM-DAT), of which 80% were related to floods and storms</a:t>
            </a:r>
          </a:p>
          <a:p>
            <a:pPr marL="342900" indent="-342900">
              <a:spcAft>
                <a:spcPts val="600"/>
              </a:spcAft>
              <a:buFont typeface="Arial" panose="020B0604020202020204" pitchFamily="34" charset="0"/>
              <a:buChar char="•"/>
            </a:pPr>
            <a:r>
              <a:rPr lang="en-US" dirty="0">
                <a:solidFill>
                  <a:srgbClr val="000000"/>
                </a:solidFill>
                <a:latin typeface="Arial" panose="020B0604020202020204"/>
              </a:rPr>
              <a:t>These reported hazard events resulted in over 2 000 fatalities, of which &gt; 60% were associated with flooding and &gt; 15% with storms. overall</a:t>
            </a:r>
            <a:r>
              <a:rPr lang="en-CH" dirty="0">
                <a:solidFill>
                  <a:srgbClr val="000000"/>
                </a:solidFill>
                <a:latin typeface="Arial" panose="020B0604020202020204"/>
              </a:rPr>
              <a:t>, </a:t>
            </a:r>
            <a:r>
              <a:rPr lang="en-US" dirty="0">
                <a:solidFill>
                  <a:srgbClr val="000000"/>
                </a:solidFill>
                <a:latin typeface="Arial" panose="020B0604020202020204"/>
              </a:rPr>
              <a:t>&gt; 9 million people were directly affected.</a:t>
            </a:r>
          </a:p>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8995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dirty="0">
                <a:effectLst/>
                <a:highlight>
                  <a:srgbClr val="FFFF00"/>
                </a:highlight>
                <a:latin typeface="等线" panose="02010600030101010101" pitchFamily="2" charset="-122"/>
                <a:cs typeface="Times New Roman" panose="02020603050405020304" pitchFamily="18" charset="0"/>
              </a:rPr>
              <a:t>A good example of this is Tropical Cyclone Mocha (pronounced </a:t>
            </a:r>
            <a:r>
              <a:rPr lang="en-US" altLang="zh-CN" sz="1800" dirty="0" err="1">
                <a:effectLst/>
                <a:highlight>
                  <a:srgbClr val="FFFF00"/>
                </a:highlight>
                <a:latin typeface="等线" panose="02010600030101010101" pitchFamily="2" charset="-122"/>
                <a:cs typeface="Times New Roman" panose="02020603050405020304" pitchFamily="18" charset="0"/>
              </a:rPr>
              <a:t>Mokha</a:t>
            </a:r>
            <a:r>
              <a:rPr lang="en-US" altLang="zh-CN" sz="1800" dirty="0">
                <a:effectLst/>
                <a:highlight>
                  <a:srgbClr val="FFFF00"/>
                </a:highlight>
                <a:latin typeface="等线" panose="02010600030101010101" pitchFamily="2" charset="-122"/>
                <a:cs typeface="Times New Roman" panose="02020603050405020304" pitchFamily="18" charset="0"/>
              </a:rPr>
              <a:t>), which was the strongest cyclone in the Bay of Bengal in the past 10 years. WMO’s Regional Specialized Meteorological Center New Delhi, operated by the India Meteorological Department, forecast this system well in advance. The National Meteorological and Hydrological Services in Bangladesh and Myanmar provided appropriate warnings and the entire humanitarian system was mobilized to take anticipatory action and in the response and relief effort. The successful coordination played a key role in minimizing the loss of life and averting a major disaster which – even a few decades ago – could potentially have killed tens of thousands of people.</a:t>
            </a:r>
            <a:endParaRPr lang="en-US" sz="1800" b="0" i="0" u="none" strike="noStrike" dirty="0">
              <a:solidFill>
                <a:srgbClr val="000000"/>
              </a:solidFill>
              <a:effectLst/>
              <a:latin typeface="Arial" panose="020B0604020202020204" pitchFamily="34" charset="0"/>
            </a:endParaRPr>
          </a:p>
          <a:p>
            <a:endParaRPr lang="en-US" sz="1800" b="0" i="0" u="none" strike="noStrike" dirty="0">
              <a:solidFill>
                <a:srgbClr val="000000"/>
              </a:solidFill>
              <a:effectLst/>
              <a:latin typeface="Arial" panose="020B0604020202020204" pitchFamily="34" charset="0"/>
            </a:endParaRPr>
          </a:p>
          <a:p>
            <a:r>
              <a:rPr lang="en-US" sz="1800" b="0" i="0" u="none" strike="noStrike" dirty="0">
                <a:solidFill>
                  <a:srgbClr val="000000"/>
                </a:solidFill>
                <a:effectLst/>
                <a:latin typeface="Arial" panose="020B0604020202020204" pitchFamily="34" charset="0"/>
              </a:rPr>
              <a:t>The cyclone led to a </a:t>
            </a:r>
            <a:r>
              <a:rPr lang="en-US" sz="1800" b="1" i="0" u="none" strike="noStrike" dirty="0">
                <a:solidFill>
                  <a:srgbClr val="000000"/>
                </a:solidFill>
                <a:effectLst/>
                <a:latin typeface="Arial" panose="020B0604020202020204" pitchFamily="34" charset="0"/>
              </a:rPr>
              <a:t>reported loss of 156 lives </a:t>
            </a:r>
            <a:r>
              <a:rPr lang="en-US" sz="1800" b="0" i="0" u="none" strike="noStrike" dirty="0">
                <a:solidFill>
                  <a:srgbClr val="000000"/>
                </a:solidFill>
                <a:effectLst/>
                <a:latin typeface="Arial" panose="020B0604020202020204" pitchFamily="34" charset="0"/>
              </a:rPr>
              <a:t>and wreaked havoc on millions of the most vulnerable people in the region, particularly in the Rakhine State of Myanmar, where an estimated 800 000 people needed priority attention to avoid deteriorating food security and livelihoods. </a:t>
            </a:r>
          </a:p>
          <a:p>
            <a:endParaRPr lang="en-US" sz="1800" b="0" i="0" u="none" strike="noStrike" dirty="0">
              <a:solidFill>
                <a:srgbClr val="000000"/>
              </a:solidFill>
              <a:effectLst/>
              <a:latin typeface="Arial" panose="020B0604020202020204" pitchFamily="34" charset="0"/>
            </a:endParaRPr>
          </a:p>
          <a:p>
            <a:r>
              <a:rPr lang="en-US" sz="1800" b="0" i="0" u="none" strike="noStrike" dirty="0">
                <a:solidFill>
                  <a:srgbClr val="000000"/>
                </a:solidFill>
                <a:effectLst/>
                <a:latin typeface="Arial" panose="020B0604020202020204" pitchFamily="34" charset="0"/>
              </a:rPr>
              <a:t>Excellent example of collaboration between WMO Members and UN Agencies (WFP)</a:t>
            </a:r>
          </a:p>
          <a:p>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8813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zh-CN" sz="1800" dirty="0">
                <a:effectLst/>
                <a:ea typeface="等线" panose="02010600030101010101" pitchFamily="2" charset="-122"/>
                <a:cs typeface="Times New Roman" panose="02020603050405020304" pitchFamily="18" charset="0"/>
              </a:rPr>
              <a:t>there is an urgent need to advance these efforts and provide more tailored support and services to address strategies and interventions to effectively mitigate rising disaster risks. </a:t>
            </a:r>
            <a:endParaRPr lang="LID4096"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ADB20-D4A1-4748-BA66-A2B3CA7322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5642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2.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EC799-4231-2346-88CD-50EB4F7D6D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7A7F83-D93D-B848-B8B4-C00862A7B9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4910179-53D6-2541-984B-2302772D1EB0}"/>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0D6A9576-B9E5-EC45-822F-70872F479D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47FFFE-58EC-AD47-BCC4-79F7901ED450}"/>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984616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04409-47BD-B745-9631-8FBF6F0C98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50928A-9CEF-C94B-9E3D-ECF41CE9C8E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FDCF3C-E871-1246-AA8C-C00AA837EC26}"/>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FE22C893-02D2-3A40-92BD-4F28977418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60ACCC-903D-8849-B627-3B3B1442F579}"/>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1001136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29679AA-F95A-6C49-924E-ED19D1BA6F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F1B20FD-2E08-4D4E-ABFE-5B18E37C800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7732CF-C083-EB49-AADB-8BF4409CC9FE}"/>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401EBAD8-8AEC-6745-9184-44F30BB2B1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3D1102-6943-F445-BF9F-18E890F0BE8D}"/>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716420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quare-images">
    <p:spTree>
      <p:nvGrpSpPr>
        <p:cNvPr id="1" name=""/>
        <p:cNvGrpSpPr/>
        <p:nvPr/>
      </p:nvGrpSpPr>
      <p:grpSpPr>
        <a:xfrm>
          <a:off x="0" y="0"/>
          <a:ext cx="0" cy="0"/>
          <a:chOff x="0" y="0"/>
          <a:chExt cx="0" cy="0"/>
        </a:xfrm>
      </p:grpSpPr>
      <p:pic>
        <p:nvPicPr>
          <p:cNvPr id="6" name="Picture 5" descr="Logo&#10;&#10;Description automatically generated with low confidence">
            <a:extLst>
              <a:ext uri="{FF2B5EF4-FFF2-40B4-BE49-F238E27FC236}">
                <a16:creationId xmlns:a16="http://schemas.microsoft.com/office/drawing/2014/main" id="{02AFE16C-2473-0565-452E-AB86D7679E95}"/>
              </a:ext>
            </a:extLst>
          </p:cNvPr>
          <p:cNvPicPr>
            <a:picLocks noChangeAspect="1"/>
          </p:cNvPicPr>
          <p:nvPr userDrawn="1"/>
        </p:nvPicPr>
        <p:blipFill>
          <a:blip r:embed="rId2"/>
          <a:stretch>
            <a:fillRect/>
          </a:stretch>
        </p:blipFill>
        <p:spPr>
          <a:xfrm>
            <a:off x="760723" y="-18261"/>
            <a:ext cx="3042445" cy="1187715"/>
          </a:xfrm>
          <a:prstGeom prst="rect">
            <a:avLst/>
          </a:prstGeom>
        </p:spPr>
      </p:pic>
      <p:sp>
        <p:nvSpPr>
          <p:cNvPr id="10" name="Marcador de posición de imagen 9">
            <a:extLst>
              <a:ext uri="{FF2B5EF4-FFF2-40B4-BE49-F238E27FC236}">
                <a16:creationId xmlns:a16="http://schemas.microsoft.com/office/drawing/2014/main" id="{0AC09B4D-F42F-714A-848A-CE26871CDE15}"/>
              </a:ext>
            </a:extLst>
          </p:cNvPr>
          <p:cNvSpPr>
            <a:spLocks noGrp="1"/>
          </p:cNvSpPr>
          <p:nvPr>
            <p:ph type="pic" sz="quarter" idx="14" hasCustomPrompt="1"/>
          </p:nvPr>
        </p:nvSpPr>
        <p:spPr>
          <a:xfrm>
            <a:off x="5208588" y="1879600"/>
            <a:ext cx="1339850" cy="1684338"/>
          </a:xfrm>
          <a:prstGeom prst="rect">
            <a:avLst/>
          </a:prstGeom>
          <a:solidFill>
            <a:schemeClr val="tx1">
              <a:lumMod val="85000"/>
              <a:lumOff val="15000"/>
            </a:schemeClr>
          </a:solidFill>
        </p:spPr>
        <p:txBody>
          <a:bodyPr anchor="ctr">
            <a:normAutofit/>
          </a:bodyPr>
          <a:lstStyle>
            <a:lvl1pPr algn="ctr">
              <a:defRPr sz="900">
                <a:solidFill>
                  <a:schemeClr val="bg1"/>
                </a:solidFill>
              </a:defRPr>
            </a:lvl1pPr>
          </a:lstStyle>
          <a:p>
            <a:r>
              <a:rPr lang="es-ES" dirty="0" err="1"/>
              <a:t>Your</a:t>
            </a:r>
            <a:r>
              <a:rPr lang="es-ES" dirty="0"/>
              <a:t> </a:t>
            </a:r>
            <a:r>
              <a:rPr lang="es-ES" dirty="0" err="1"/>
              <a:t>image</a:t>
            </a:r>
            <a:r>
              <a:rPr lang="es-ES" dirty="0"/>
              <a:t> </a:t>
            </a:r>
            <a:r>
              <a:rPr lang="es-ES" dirty="0" err="1"/>
              <a:t>here</a:t>
            </a:r>
            <a:endParaRPr lang="es-ES" dirty="0"/>
          </a:p>
        </p:txBody>
      </p:sp>
      <p:sp>
        <p:nvSpPr>
          <p:cNvPr id="11" name="Marcador de posición de imagen 9">
            <a:extLst>
              <a:ext uri="{FF2B5EF4-FFF2-40B4-BE49-F238E27FC236}">
                <a16:creationId xmlns:a16="http://schemas.microsoft.com/office/drawing/2014/main" id="{6203C20F-E878-7745-A366-EB1EEA4CAB94}"/>
              </a:ext>
            </a:extLst>
          </p:cNvPr>
          <p:cNvSpPr>
            <a:spLocks noGrp="1"/>
          </p:cNvSpPr>
          <p:nvPr>
            <p:ph type="pic" sz="quarter" idx="15" hasCustomPrompt="1"/>
          </p:nvPr>
        </p:nvSpPr>
        <p:spPr>
          <a:xfrm>
            <a:off x="8815388" y="1879600"/>
            <a:ext cx="1339850" cy="1684338"/>
          </a:xfrm>
          <a:prstGeom prst="rect">
            <a:avLst/>
          </a:prstGeom>
          <a:solidFill>
            <a:schemeClr val="tx1">
              <a:lumMod val="85000"/>
              <a:lumOff val="15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err="1"/>
              <a:t>Your</a:t>
            </a:r>
            <a:r>
              <a:rPr lang="es-ES" dirty="0"/>
              <a:t> </a:t>
            </a:r>
            <a:r>
              <a:rPr lang="es-ES" dirty="0" err="1"/>
              <a:t>image</a:t>
            </a:r>
            <a:r>
              <a:rPr lang="es-ES" dirty="0"/>
              <a:t> </a:t>
            </a:r>
            <a:r>
              <a:rPr lang="es-ES" dirty="0" err="1"/>
              <a:t>here</a:t>
            </a:r>
            <a:endParaRPr lang="es-ES" dirty="0"/>
          </a:p>
        </p:txBody>
      </p:sp>
      <p:sp>
        <p:nvSpPr>
          <p:cNvPr id="12" name="Marcador de posición de imagen 9">
            <a:extLst>
              <a:ext uri="{FF2B5EF4-FFF2-40B4-BE49-F238E27FC236}">
                <a16:creationId xmlns:a16="http://schemas.microsoft.com/office/drawing/2014/main" id="{B9F55B83-D026-7544-BF73-70F5BFCBAA07}"/>
              </a:ext>
            </a:extLst>
          </p:cNvPr>
          <p:cNvSpPr>
            <a:spLocks noGrp="1"/>
          </p:cNvSpPr>
          <p:nvPr>
            <p:ph type="pic" sz="quarter" idx="16" hasCustomPrompt="1"/>
          </p:nvPr>
        </p:nvSpPr>
        <p:spPr>
          <a:xfrm>
            <a:off x="5208588" y="4279900"/>
            <a:ext cx="1339850" cy="1684338"/>
          </a:xfrm>
          <a:prstGeom prst="rect">
            <a:avLst/>
          </a:prstGeom>
          <a:solidFill>
            <a:schemeClr val="tx1">
              <a:lumMod val="85000"/>
              <a:lumOff val="15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err="1"/>
              <a:t>Your</a:t>
            </a:r>
            <a:r>
              <a:rPr lang="es-ES" dirty="0"/>
              <a:t> </a:t>
            </a:r>
            <a:r>
              <a:rPr lang="es-ES" dirty="0" err="1"/>
              <a:t>image</a:t>
            </a:r>
            <a:r>
              <a:rPr lang="es-ES" dirty="0"/>
              <a:t> </a:t>
            </a:r>
            <a:r>
              <a:rPr lang="es-ES" dirty="0" err="1"/>
              <a:t>here</a:t>
            </a:r>
            <a:endParaRPr lang="es-ES" dirty="0"/>
          </a:p>
        </p:txBody>
      </p:sp>
      <p:sp>
        <p:nvSpPr>
          <p:cNvPr id="13" name="Marcador de posición de imagen 9">
            <a:extLst>
              <a:ext uri="{FF2B5EF4-FFF2-40B4-BE49-F238E27FC236}">
                <a16:creationId xmlns:a16="http://schemas.microsoft.com/office/drawing/2014/main" id="{9C3D87E3-091F-AC41-95B4-2D73D9F0DB13}"/>
              </a:ext>
            </a:extLst>
          </p:cNvPr>
          <p:cNvSpPr>
            <a:spLocks noGrp="1"/>
          </p:cNvSpPr>
          <p:nvPr>
            <p:ph type="pic" sz="quarter" idx="17" hasCustomPrompt="1"/>
          </p:nvPr>
        </p:nvSpPr>
        <p:spPr>
          <a:xfrm>
            <a:off x="8815388" y="4279900"/>
            <a:ext cx="1339850" cy="1684338"/>
          </a:xfrm>
          <a:prstGeom prst="rect">
            <a:avLst/>
          </a:prstGeom>
          <a:solidFill>
            <a:schemeClr val="tx1">
              <a:lumMod val="85000"/>
              <a:lumOff val="15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err="1"/>
              <a:t>Your</a:t>
            </a:r>
            <a:r>
              <a:rPr lang="es-ES" dirty="0"/>
              <a:t> </a:t>
            </a:r>
            <a:r>
              <a:rPr lang="es-ES" dirty="0" err="1"/>
              <a:t>image</a:t>
            </a:r>
            <a:r>
              <a:rPr lang="es-ES" dirty="0"/>
              <a:t> </a:t>
            </a:r>
            <a:r>
              <a:rPr lang="es-ES" dirty="0" err="1"/>
              <a:t>here</a:t>
            </a:r>
            <a:endParaRPr lang="es-ES" dirty="0"/>
          </a:p>
        </p:txBody>
      </p:sp>
      <p:cxnSp>
        <p:nvCxnSpPr>
          <p:cNvPr id="5" name="Straight Connector 2">
            <a:extLst>
              <a:ext uri="{FF2B5EF4-FFF2-40B4-BE49-F238E27FC236}">
                <a16:creationId xmlns:a16="http://schemas.microsoft.com/office/drawing/2014/main" id="{C4283362-401A-F1CC-C52C-CCA6A44D5E09}"/>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sp>
        <p:nvSpPr>
          <p:cNvPr id="8" name="CuadroTexto 2">
            <a:extLst>
              <a:ext uri="{FF2B5EF4-FFF2-40B4-BE49-F238E27FC236}">
                <a16:creationId xmlns:a16="http://schemas.microsoft.com/office/drawing/2014/main" id="{95B55443-453C-4DEE-8BCA-F99CC8B4B9BB}"/>
              </a:ext>
            </a:extLst>
          </p:cNvPr>
          <p:cNvSpPr txBox="1"/>
          <p:nvPr userDrawn="1"/>
        </p:nvSpPr>
        <p:spPr>
          <a:xfrm>
            <a:off x="845684" y="1851185"/>
            <a:ext cx="3042444" cy="461665"/>
          </a:xfrm>
          <a:prstGeom prst="rect">
            <a:avLst/>
          </a:prstGeom>
          <a:noFill/>
        </p:spPr>
        <p:txBody>
          <a:bodyPr wrap="square" rtlCol="0">
            <a:spAutoFit/>
          </a:bodyPr>
          <a:lstStyle/>
          <a:p>
            <a:r>
              <a:rPr lang="hr-HR"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1</a:t>
            </a:r>
            <a:r>
              <a:rPr lang="es-ES"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.1 </a:t>
            </a:r>
            <a:r>
              <a:rPr lang="hr-HR" sz="2400" dirty="0" err="1">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Lorem</a:t>
            </a:r>
            <a:r>
              <a:rPr lang="hr-HR"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 </a:t>
            </a:r>
            <a:r>
              <a:rPr lang="hr-HR" sz="2400" dirty="0" err="1">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ipsum</a:t>
            </a:r>
            <a:endParaRPr lang="es-ES"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endParaRPr>
          </a:p>
        </p:txBody>
      </p:sp>
      <p:sp>
        <p:nvSpPr>
          <p:cNvPr id="9" name="CuadroTexto 8">
            <a:extLst>
              <a:ext uri="{FF2B5EF4-FFF2-40B4-BE49-F238E27FC236}">
                <a16:creationId xmlns:a16="http://schemas.microsoft.com/office/drawing/2014/main" id="{0FA90B4F-430A-ED76-56F5-277ACC139BFC}"/>
              </a:ext>
            </a:extLst>
          </p:cNvPr>
          <p:cNvSpPr txBox="1"/>
          <p:nvPr userDrawn="1"/>
        </p:nvSpPr>
        <p:spPr>
          <a:xfrm>
            <a:off x="6857776" y="2452929"/>
            <a:ext cx="1586424"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4" name="CuadroTexto 16">
            <a:extLst>
              <a:ext uri="{FF2B5EF4-FFF2-40B4-BE49-F238E27FC236}">
                <a16:creationId xmlns:a16="http://schemas.microsoft.com/office/drawing/2014/main" id="{406CABAF-C8CB-146F-0AAF-CACEED1E7067}"/>
              </a:ext>
            </a:extLst>
          </p:cNvPr>
          <p:cNvSpPr txBox="1"/>
          <p:nvPr userDrawn="1"/>
        </p:nvSpPr>
        <p:spPr>
          <a:xfrm>
            <a:off x="10456792" y="2452929"/>
            <a:ext cx="1103837"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5" name="CuadroTexto 19">
            <a:extLst>
              <a:ext uri="{FF2B5EF4-FFF2-40B4-BE49-F238E27FC236}">
                <a16:creationId xmlns:a16="http://schemas.microsoft.com/office/drawing/2014/main" id="{BEC19989-D9E1-A1C7-5BBB-05AACB261AFC}"/>
              </a:ext>
            </a:extLst>
          </p:cNvPr>
          <p:cNvSpPr txBox="1"/>
          <p:nvPr userDrawn="1"/>
        </p:nvSpPr>
        <p:spPr>
          <a:xfrm>
            <a:off x="6857776" y="4864605"/>
            <a:ext cx="1586424"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6" name="CuadroTexto 22">
            <a:extLst>
              <a:ext uri="{FF2B5EF4-FFF2-40B4-BE49-F238E27FC236}">
                <a16:creationId xmlns:a16="http://schemas.microsoft.com/office/drawing/2014/main" id="{5A90660E-FA79-10CD-C580-B5E3BEB8907E}"/>
              </a:ext>
            </a:extLst>
          </p:cNvPr>
          <p:cNvSpPr txBox="1"/>
          <p:nvPr userDrawn="1"/>
        </p:nvSpPr>
        <p:spPr>
          <a:xfrm>
            <a:off x="10456792" y="4864605"/>
            <a:ext cx="1157358"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7" name="CuadroTexto 2">
            <a:extLst>
              <a:ext uri="{FF2B5EF4-FFF2-40B4-BE49-F238E27FC236}">
                <a16:creationId xmlns:a16="http://schemas.microsoft.com/office/drawing/2014/main" id="{94BD3326-2C5E-E7FA-857B-F79389521B2F}"/>
              </a:ext>
            </a:extLst>
          </p:cNvPr>
          <p:cNvSpPr txBox="1"/>
          <p:nvPr userDrawn="1"/>
        </p:nvSpPr>
        <p:spPr>
          <a:xfrm>
            <a:off x="845684" y="2666794"/>
            <a:ext cx="4053566" cy="2308324"/>
          </a:xfrm>
          <a:prstGeom prst="rect">
            <a:avLst/>
          </a:prstGeom>
          <a:noFill/>
        </p:spPr>
        <p:txBody>
          <a:bodyPr wrap="square" rtlCol="0">
            <a:spAutoFit/>
          </a:bodyPr>
          <a:lstStyle/>
          <a:p>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Lorem</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Ipsum</a:t>
            </a:r>
            <a:endPar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endParaRPr>
          </a:p>
          <a:p>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peria</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quatures</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qui</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quatas</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son</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deo</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dolenitium</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p>
        </p:txBody>
      </p:sp>
    </p:spTree>
    <p:extLst>
      <p:ext uri="{BB962C8B-B14F-4D97-AF65-F5344CB8AC3E}">
        <p14:creationId xmlns:p14="http://schemas.microsoft.com/office/powerpoint/2010/main" val="2672094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7071FD6-5E10-0B78-5E7E-FC8BADA63247}"/>
              </a:ext>
            </a:extLst>
          </p:cNvPr>
          <p:cNvSpPr/>
          <p:nvPr userDrawn="1"/>
        </p:nvSpPr>
        <p:spPr>
          <a:xfrm>
            <a:off x="0" y="-18261"/>
            <a:ext cx="6105570" cy="6876261"/>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2">
            <a:extLst>
              <a:ext uri="{FF2B5EF4-FFF2-40B4-BE49-F238E27FC236}">
                <a16:creationId xmlns:a16="http://schemas.microsoft.com/office/drawing/2014/main" id="{1142C450-50E3-4CC2-241B-708232D50125}"/>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sp>
        <p:nvSpPr>
          <p:cNvPr id="9" name="CuadroTexto 11">
            <a:extLst>
              <a:ext uri="{FF2B5EF4-FFF2-40B4-BE49-F238E27FC236}">
                <a16:creationId xmlns:a16="http://schemas.microsoft.com/office/drawing/2014/main" id="{EE8404CF-60AE-7B2A-9931-947E9CA3DB7C}"/>
              </a:ext>
            </a:extLst>
          </p:cNvPr>
          <p:cNvSpPr txBox="1"/>
          <p:nvPr userDrawn="1"/>
        </p:nvSpPr>
        <p:spPr>
          <a:xfrm>
            <a:off x="758270" y="1928961"/>
            <a:ext cx="4336789" cy="830997"/>
          </a:xfrm>
          <a:prstGeom prst="rect">
            <a:avLst/>
          </a:prstGeom>
          <a:noFill/>
        </p:spPr>
        <p:txBody>
          <a:bodyPr wrap="square" rtlCol="0">
            <a:spAutoFit/>
          </a:bodyPr>
          <a:lstStyle/>
          <a:p>
            <a:r>
              <a:rPr lang="hr-HR" sz="2400" dirty="0">
                <a:solidFill>
                  <a:schemeClr val="bg1"/>
                </a:solidFill>
                <a:latin typeface="Verdana" panose="020B0604030504040204" pitchFamily="34" charset="0"/>
                <a:ea typeface="Verdana" panose="020B0604030504040204" pitchFamily="34" charset="0"/>
                <a:cs typeface="Roboto" panose="02000000000000000000" pitchFamily="2" charset="0"/>
              </a:rPr>
              <a:t>1</a:t>
            </a:r>
            <a:r>
              <a:rPr lang="es-ES" sz="2400" dirty="0">
                <a:solidFill>
                  <a:schemeClr val="bg1"/>
                </a:solidFill>
                <a:latin typeface="Verdana" panose="020B0604030504040204" pitchFamily="34" charset="0"/>
                <a:ea typeface="Verdana" panose="020B0604030504040204" pitchFamily="34" charset="0"/>
                <a:cs typeface="Roboto" panose="02000000000000000000" pitchFamily="2" charset="0"/>
              </a:rPr>
              <a:t>.</a:t>
            </a:r>
            <a:r>
              <a:rPr lang="hr-HR" sz="2400" dirty="0">
                <a:solidFill>
                  <a:schemeClr val="bg1"/>
                </a:solidFill>
                <a:latin typeface="Verdana" panose="020B0604030504040204" pitchFamily="34" charset="0"/>
                <a:ea typeface="Verdana" panose="020B0604030504040204" pitchFamily="34" charset="0"/>
                <a:cs typeface="Roboto" panose="02000000000000000000" pitchFamily="2" charset="0"/>
              </a:rPr>
              <a:t>1</a:t>
            </a:r>
            <a:r>
              <a:rPr lang="es-ES" sz="2400" dirty="0">
                <a:solidFill>
                  <a:schemeClr val="bg1"/>
                </a:solidFill>
                <a:latin typeface="Verdana" panose="020B0604030504040204" pitchFamily="34" charset="0"/>
                <a:ea typeface="Verdana" panose="020B0604030504040204" pitchFamily="34" charset="0"/>
                <a:cs typeface="Roboto" panose="02000000000000000000" pitchFamily="2" charset="0"/>
              </a:rPr>
              <a:t>. </a:t>
            </a:r>
          </a:p>
          <a:p>
            <a:r>
              <a:rPr lang="hr-HR" sz="2400" dirty="0" err="1">
                <a:solidFill>
                  <a:schemeClr val="bg1"/>
                </a:solidFill>
                <a:latin typeface="Verdana" panose="020B0604030504040204" pitchFamily="34" charset="0"/>
                <a:ea typeface="Verdana" panose="020B0604030504040204" pitchFamily="34" charset="0"/>
                <a:cs typeface="Roboto" panose="02000000000000000000" pitchFamily="2" charset="0"/>
              </a:rPr>
              <a:t>Lorem</a:t>
            </a:r>
            <a:r>
              <a:rPr lang="hr-HR" sz="2400" dirty="0">
                <a:solidFill>
                  <a:schemeClr val="bg1"/>
                </a:solidFill>
                <a:latin typeface="Verdana" panose="020B0604030504040204" pitchFamily="34" charset="0"/>
                <a:ea typeface="Verdana" panose="020B0604030504040204" pitchFamily="34" charset="0"/>
                <a:cs typeface="Roboto" panose="02000000000000000000" pitchFamily="2" charset="0"/>
              </a:rPr>
              <a:t> </a:t>
            </a:r>
            <a:r>
              <a:rPr lang="hr-HR" sz="2400" dirty="0" err="1">
                <a:solidFill>
                  <a:schemeClr val="bg1"/>
                </a:solidFill>
                <a:latin typeface="Verdana" panose="020B0604030504040204" pitchFamily="34" charset="0"/>
                <a:ea typeface="Verdana" panose="020B0604030504040204" pitchFamily="34" charset="0"/>
                <a:cs typeface="Roboto" panose="02000000000000000000" pitchFamily="2" charset="0"/>
              </a:rPr>
              <a:t>ipsum</a:t>
            </a:r>
            <a:endParaRPr lang="es-ES" sz="2400" dirty="0">
              <a:solidFill>
                <a:schemeClr val="bg1"/>
              </a:solidFill>
              <a:latin typeface="Verdana" panose="020B0604030504040204" pitchFamily="34" charset="0"/>
              <a:ea typeface="Verdana" panose="020B0604030504040204" pitchFamily="34" charset="0"/>
              <a:cs typeface="Roboto" panose="02000000000000000000" pitchFamily="2" charset="0"/>
            </a:endParaRPr>
          </a:p>
        </p:txBody>
      </p:sp>
      <p:sp>
        <p:nvSpPr>
          <p:cNvPr id="10" name="CuadroTexto 9">
            <a:extLst>
              <a:ext uri="{FF2B5EF4-FFF2-40B4-BE49-F238E27FC236}">
                <a16:creationId xmlns:a16="http://schemas.microsoft.com/office/drawing/2014/main" id="{BBD42A0E-7BD3-FF0A-5BEC-7D48968AD3A0}"/>
              </a:ext>
            </a:extLst>
          </p:cNvPr>
          <p:cNvSpPr txBox="1"/>
          <p:nvPr userDrawn="1"/>
        </p:nvSpPr>
        <p:spPr>
          <a:xfrm>
            <a:off x="750434" y="3343940"/>
            <a:ext cx="3986666" cy="1440010"/>
          </a:xfrm>
          <a:prstGeom prst="rect">
            <a:avLst/>
          </a:prstGeom>
          <a:noFill/>
        </p:spPr>
        <p:txBody>
          <a:bodyPr wrap="square" rtlCol="0">
            <a:spAutoFit/>
          </a:bodyPr>
          <a:lstStyle/>
          <a:p>
            <a:pPr marR="0" algn="l" rtl="0">
              <a:lnSpc>
                <a:spcPct val="150000"/>
              </a:lnSpc>
            </a:pPr>
            <a:r>
              <a:rPr lang="en-US" sz="1800" b="0" i="0" u="none" strike="noStrike" baseline="30000" dirty="0">
                <a:solidFill>
                  <a:schemeClr val="bg1"/>
                </a:solidFill>
                <a:latin typeface="Verdana" panose="020B0604030504040204" pitchFamily="34" charset="0"/>
                <a:ea typeface="Verdana" panose="020B0604030504040204" pitchFamily="34" charset="0"/>
              </a:rPr>
              <a:t>Qui </a:t>
            </a:r>
            <a:r>
              <a:rPr lang="en-US" sz="1800" b="0" i="0" u="none" strike="noStrike" baseline="30000" dirty="0" err="1">
                <a:solidFill>
                  <a:schemeClr val="bg1"/>
                </a:solidFill>
                <a:latin typeface="Verdana" panose="020B0604030504040204" pitchFamily="34" charset="0"/>
                <a:ea typeface="Verdana" panose="020B0604030504040204" pitchFamily="34" charset="0"/>
              </a:rPr>
              <a:t>quas</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dit</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porero</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voluptation</a:t>
            </a:r>
            <a:r>
              <a:rPr lang="en-US" sz="1800" b="0" i="0" u="none" strike="noStrike" baseline="30000" dirty="0">
                <a:solidFill>
                  <a:schemeClr val="bg1"/>
                </a:solidFill>
                <a:latin typeface="Verdana" panose="020B0604030504040204" pitchFamily="34" charset="0"/>
                <a:ea typeface="Verdana" panose="020B0604030504040204" pitchFamily="34" charset="0"/>
              </a:rPr>
              <a:t> re et </a:t>
            </a:r>
            <a:r>
              <a:rPr lang="en-US" sz="1800" b="0" i="0" u="none" strike="noStrike" baseline="30000" dirty="0" err="1">
                <a:solidFill>
                  <a:schemeClr val="bg1"/>
                </a:solidFill>
                <a:latin typeface="Verdana" panose="020B0604030504040204" pitchFamily="34" charset="0"/>
                <a:ea typeface="Verdana" panose="020B0604030504040204" pitchFamily="34" charset="0"/>
              </a:rPr>
              <a:t>el</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erumqui</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dipsus</a:t>
            </a:r>
            <a:r>
              <a:rPr lang="en-US" sz="1800" b="0" i="0" u="none" strike="noStrike" baseline="30000" dirty="0">
                <a:solidFill>
                  <a:schemeClr val="bg1"/>
                </a:solidFill>
                <a:latin typeface="Verdana" panose="020B0604030504040204" pitchFamily="34" charset="0"/>
                <a:ea typeface="Verdana" panose="020B0604030504040204" pitchFamily="34" charset="0"/>
              </a:rPr>
              <a:t> que </a:t>
            </a:r>
            <a:r>
              <a:rPr lang="en-US" sz="1800" b="0" i="0" u="none" strike="noStrike" baseline="30000" dirty="0" err="1">
                <a:solidFill>
                  <a:schemeClr val="bg1"/>
                </a:solidFill>
                <a:latin typeface="Verdana" panose="020B0604030504040204" pitchFamily="34" charset="0"/>
                <a:ea typeface="Verdana" panose="020B0604030504040204" pitchFamily="34" charset="0"/>
              </a:rPr>
              <a:t>nos</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adio</a:t>
            </a:r>
            <a:r>
              <a:rPr lang="en-US" sz="1800" b="0" i="0" u="none" strike="noStrike" baseline="30000" dirty="0">
                <a:solidFill>
                  <a:schemeClr val="bg1"/>
                </a:solidFill>
                <a:latin typeface="Verdana" panose="020B0604030504040204" pitchFamily="34" charset="0"/>
                <a:ea typeface="Verdana" panose="020B0604030504040204" pitchFamily="34" charset="0"/>
              </a:rPr>
              <a:t> mod </a:t>
            </a:r>
            <a:r>
              <a:rPr lang="en-US" sz="1800" b="0" i="0" u="none" strike="noStrike" baseline="30000" dirty="0" err="1">
                <a:solidFill>
                  <a:schemeClr val="bg1"/>
                </a:solidFill>
                <a:latin typeface="Verdana" panose="020B0604030504040204" pitchFamily="34" charset="0"/>
                <a:ea typeface="Verdana" panose="020B0604030504040204" pitchFamily="34" charset="0"/>
              </a:rPr>
              <a:t>ut</a:t>
            </a:r>
            <a:r>
              <a:rPr lang="en-US" sz="1800" b="0" i="0" u="none" strike="noStrike" baseline="30000" dirty="0">
                <a:solidFill>
                  <a:schemeClr val="bg1"/>
                </a:solidFill>
                <a:latin typeface="Verdana" panose="020B0604030504040204" pitchFamily="34" charset="0"/>
                <a:ea typeface="Verdana" panose="020B0604030504040204" pitchFamily="34" charset="0"/>
              </a:rPr>
              <a:t> rest </a:t>
            </a:r>
            <a:r>
              <a:rPr lang="en-US" sz="1800" b="0" i="0" u="none" strike="noStrike" baseline="30000" dirty="0" err="1">
                <a:solidFill>
                  <a:schemeClr val="bg1"/>
                </a:solidFill>
                <a:latin typeface="Verdana" panose="020B0604030504040204" pitchFamily="34" charset="0"/>
                <a:ea typeface="Verdana" panose="020B0604030504040204" pitchFamily="34" charset="0"/>
              </a:rPr>
              <a:t>accum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autempo</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riossin</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totaeriti</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blaborum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debitat</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enditae</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percillutet</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fugia</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etus</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eos</a:t>
            </a:r>
            <a:r>
              <a:rPr lang="en-US" sz="1800" b="0" i="0" u="none" strike="noStrike" baseline="30000" dirty="0">
                <a:solidFill>
                  <a:schemeClr val="bg1"/>
                </a:solidFill>
                <a:latin typeface="Verdana" panose="020B0604030504040204" pitchFamily="34" charset="0"/>
                <a:ea typeface="Verdana" panose="020B0604030504040204" pitchFamily="34" charset="0"/>
              </a:rPr>
              <a:t> sim </a:t>
            </a:r>
            <a:r>
              <a:rPr lang="en-US" sz="1800" b="0" i="0" u="none" strike="noStrike" baseline="30000" dirty="0" err="1">
                <a:solidFill>
                  <a:schemeClr val="bg1"/>
                </a:solidFill>
                <a:latin typeface="Verdana" panose="020B0604030504040204" pitchFamily="34" charset="0"/>
                <a:ea typeface="Verdana" panose="020B0604030504040204" pitchFamily="34" charset="0"/>
              </a:rPr>
              <a:t>recepra</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expeles</a:t>
            </a:r>
            <a:r>
              <a:rPr lang="en-US" sz="1800" b="0" i="0" u="none" strike="noStrike" baseline="30000" dirty="0">
                <a:solidFill>
                  <a:schemeClr val="bg1"/>
                </a:solidFill>
                <a:latin typeface="Verdana" panose="020B0604030504040204" pitchFamily="34" charset="0"/>
                <a:ea typeface="Verdana" panose="020B0604030504040204" pitchFamily="34" charset="0"/>
              </a:rPr>
              <a:t> qui </a:t>
            </a:r>
            <a:r>
              <a:rPr lang="en-US" sz="1800" b="0" i="0" u="none" strike="noStrike" baseline="30000" dirty="0" err="1">
                <a:solidFill>
                  <a:schemeClr val="bg1"/>
                </a:solidFill>
                <a:latin typeface="Verdana" panose="020B0604030504040204" pitchFamily="34" charset="0"/>
                <a:ea typeface="Verdana" panose="020B0604030504040204" pitchFamily="34" charset="0"/>
              </a:rPr>
              <a:t>tem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nim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volectiae</a:t>
            </a:r>
            <a:r>
              <a:rPr lang="hr-HR" sz="1800" b="0" i="0" u="none" strike="noStrike" baseline="30000" dirty="0">
                <a:solidFill>
                  <a:schemeClr val="bg1"/>
                </a:solidFill>
                <a:latin typeface="Verdana" panose="020B0604030504040204" pitchFamily="34" charset="0"/>
                <a:ea typeface="Verdana" panose="020B0604030504040204" pitchFamily="34" charset="0"/>
              </a:rPr>
              <a:t>.</a:t>
            </a:r>
            <a:endParaRPr lang="en-US" sz="1800" b="0" i="0" u="none" strike="noStrike" baseline="30000" dirty="0">
              <a:solidFill>
                <a:schemeClr val="bg1"/>
              </a:solidFill>
              <a:latin typeface="Verdana" panose="020B0604030504040204" pitchFamily="34" charset="0"/>
              <a:ea typeface="Verdana" panose="020B0604030504040204" pitchFamily="34" charset="0"/>
            </a:endParaRPr>
          </a:p>
        </p:txBody>
      </p:sp>
      <p:graphicFrame>
        <p:nvGraphicFramePr>
          <p:cNvPr id="11" name="Chart 3">
            <a:extLst>
              <a:ext uri="{FF2B5EF4-FFF2-40B4-BE49-F238E27FC236}">
                <a16:creationId xmlns:a16="http://schemas.microsoft.com/office/drawing/2014/main" id="{C9007DC4-AA7B-F2CC-A8D8-A4B3596AEDC2}"/>
              </a:ext>
            </a:extLst>
          </p:cNvPr>
          <p:cNvGraphicFramePr/>
          <p:nvPr userDrawn="1">
            <p:extLst>
              <p:ext uri="{D42A27DB-BD31-4B8C-83A1-F6EECF244321}">
                <p14:modId xmlns:p14="http://schemas.microsoft.com/office/powerpoint/2010/main" val="3741084357"/>
              </p:ext>
            </p:extLst>
          </p:nvPr>
        </p:nvGraphicFramePr>
        <p:xfrm>
          <a:off x="6302057" y="1090694"/>
          <a:ext cx="4791658" cy="4213605"/>
        </p:xfrm>
        <a:graphic>
          <a:graphicData uri="http://schemas.openxmlformats.org/drawingml/2006/chart">
            <c:chart xmlns:c="http://schemas.openxmlformats.org/drawingml/2006/chart" xmlns:r="http://schemas.openxmlformats.org/officeDocument/2006/relationships" r:id="rId2"/>
          </a:graphicData>
        </a:graphic>
      </p:graphicFrame>
      <p:sp>
        <p:nvSpPr>
          <p:cNvPr id="12" name="Rectángulo 3">
            <a:extLst>
              <a:ext uri="{FF2B5EF4-FFF2-40B4-BE49-F238E27FC236}">
                <a16:creationId xmlns:a16="http://schemas.microsoft.com/office/drawing/2014/main" id="{6031634C-C936-CB5A-16B9-AF97F0D86BAD}"/>
              </a:ext>
            </a:extLst>
          </p:cNvPr>
          <p:cNvSpPr/>
          <p:nvPr userDrawn="1"/>
        </p:nvSpPr>
        <p:spPr>
          <a:xfrm>
            <a:off x="7766366" y="2827583"/>
            <a:ext cx="1487836" cy="769441"/>
          </a:xfrm>
          <a:prstGeom prst="rect">
            <a:avLst/>
          </a:prstGeom>
        </p:spPr>
        <p:txBody>
          <a:bodyPr wrap="square">
            <a:spAutoFit/>
          </a:bodyPr>
          <a:lstStyle/>
          <a:p>
            <a:pPr algn="ctr"/>
            <a:r>
              <a:rPr lang="es-ES" sz="4400" dirty="0">
                <a:solidFill>
                  <a:schemeClr val="tx1">
                    <a:lumMod val="75000"/>
                    <a:lumOff val="25000"/>
                  </a:schemeClr>
                </a:solidFill>
                <a:latin typeface="Verdana" panose="020B0604030504040204" pitchFamily="34" charset="0"/>
                <a:ea typeface="Verdana" panose="020B0604030504040204" pitchFamily="34" charset="0"/>
              </a:rPr>
              <a:t>5</a:t>
            </a:r>
            <a:r>
              <a:rPr lang="es-ES" sz="2800" dirty="0">
                <a:solidFill>
                  <a:schemeClr val="tx1">
                    <a:lumMod val="75000"/>
                    <a:lumOff val="25000"/>
                  </a:schemeClr>
                </a:solidFill>
                <a:latin typeface="Verdana" panose="020B0604030504040204" pitchFamily="34" charset="0"/>
                <a:ea typeface="Verdana" panose="020B0604030504040204" pitchFamily="34" charset="0"/>
              </a:rPr>
              <a:t>%</a:t>
            </a:r>
            <a:endParaRPr lang="es-ES" sz="4400" dirty="0">
              <a:solidFill>
                <a:schemeClr val="tx1">
                  <a:lumMod val="75000"/>
                  <a:lumOff val="25000"/>
                </a:schemeClr>
              </a:solidFill>
              <a:latin typeface="Verdana" panose="020B0604030504040204" pitchFamily="34" charset="0"/>
              <a:ea typeface="Verdana" panose="020B0604030504040204" pitchFamily="34" charset="0"/>
            </a:endParaRPr>
          </a:p>
        </p:txBody>
      </p:sp>
      <p:grpSp>
        <p:nvGrpSpPr>
          <p:cNvPr id="13" name="Group 4">
            <a:extLst>
              <a:ext uri="{FF2B5EF4-FFF2-40B4-BE49-F238E27FC236}">
                <a16:creationId xmlns:a16="http://schemas.microsoft.com/office/drawing/2014/main" id="{C8EB8475-8277-E49A-6775-6C146550214F}"/>
              </a:ext>
            </a:extLst>
          </p:cNvPr>
          <p:cNvGrpSpPr/>
          <p:nvPr userDrawn="1"/>
        </p:nvGrpSpPr>
        <p:grpSpPr>
          <a:xfrm>
            <a:off x="7430183" y="4891236"/>
            <a:ext cx="2097259" cy="773014"/>
            <a:chOff x="1315133" y="5304299"/>
            <a:chExt cx="2097259" cy="773014"/>
          </a:xfrm>
        </p:grpSpPr>
        <p:sp>
          <p:nvSpPr>
            <p:cNvPr id="14" name="CuadroTexto 28">
              <a:extLst>
                <a:ext uri="{FF2B5EF4-FFF2-40B4-BE49-F238E27FC236}">
                  <a16:creationId xmlns:a16="http://schemas.microsoft.com/office/drawing/2014/main" id="{4A1126F8-21BF-E77C-3685-3CB90506CC87}"/>
                </a:ext>
              </a:extLst>
            </p:cNvPr>
            <p:cNvSpPr txBox="1"/>
            <p:nvPr/>
          </p:nvSpPr>
          <p:spPr>
            <a:xfrm>
              <a:off x="1499509" y="5304299"/>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1</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15" name="Elipse 29">
              <a:extLst>
                <a:ext uri="{FF2B5EF4-FFF2-40B4-BE49-F238E27FC236}">
                  <a16:creationId xmlns:a16="http://schemas.microsoft.com/office/drawing/2014/main" id="{170FBC9B-A12F-6A1F-5BD4-45C652B6CD3A}"/>
                </a:ext>
              </a:extLst>
            </p:cNvPr>
            <p:cNvSpPr/>
            <p:nvPr/>
          </p:nvSpPr>
          <p:spPr>
            <a:xfrm>
              <a:off x="1315133" y="5382506"/>
              <a:ext cx="136328" cy="136328"/>
            </a:xfrm>
            <a:prstGeom prst="ellipse">
              <a:avLst/>
            </a:prstGeom>
            <a:solidFill>
              <a:srgbClr val="FAA6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CuadroTexto 30">
              <a:extLst>
                <a:ext uri="{FF2B5EF4-FFF2-40B4-BE49-F238E27FC236}">
                  <a16:creationId xmlns:a16="http://schemas.microsoft.com/office/drawing/2014/main" id="{DE633E6E-EFB6-4BC5-B850-B8193EEAFC63}"/>
                </a:ext>
              </a:extLst>
            </p:cNvPr>
            <p:cNvSpPr txBox="1"/>
            <p:nvPr/>
          </p:nvSpPr>
          <p:spPr>
            <a:xfrm>
              <a:off x="2646382" y="5304299"/>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2</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17" name="Elipse 31">
              <a:extLst>
                <a:ext uri="{FF2B5EF4-FFF2-40B4-BE49-F238E27FC236}">
                  <a16:creationId xmlns:a16="http://schemas.microsoft.com/office/drawing/2014/main" id="{B02981B7-56E8-C6FF-1F46-48F7527621D9}"/>
                </a:ext>
              </a:extLst>
            </p:cNvPr>
            <p:cNvSpPr/>
            <p:nvPr/>
          </p:nvSpPr>
          <p:spPr>
            <a:xfrm>
              <a:off x="2462006" y="5382506"/>
              <a:ext cx="136328" cy="136328"/>
            </a:xfrm>
            <a:prstGeom prst="ellipse">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 name="CuadroTexto 32">
              <a:extLst>
                <a:ext uri="{FF2B5EF4-FFF2-40B4-BE49-F238E27FC236}">
                  <a16:creationId xmlns:a16="http://schemas.microsoft.com/office/drawing/2014/main" id="{A552597B-580D-BB95-DA60-64A597938FA0}"/>
                </a:ext>
              </a:extLst>
            </p:cNvPr>
            <p:cNvSpPr txBox="1"/>
            <p:nvPr/>
          </p:nvSpPr>
          <p:spPr>
            <a:xfrm>
              <a:off x="1499509" y="5800314"/>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3</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19" name="Elipse 33">
              <a:extLst>
                <a:ext uri="{FF2B5EF4-FFF2-40B4-BE49-F238E27FC236}">
                  <a16:creationId xmlns:a16="http://schemas.microsoft.com/office/drawing/2014/main" id="{432C861F-D0C8-F1FF-9035-ADB5D585F727}"/>
                </a:ext>
              </a:extLst>
            </p:cNvPr>
            <p:cNvSpPr/>
            <p:nvPr/>
          </p:nvSpPr>
          <p:spPr>
            <a:xfrm>
              <a:off x="1315133" y="5878521"/>
              <a:ext cx="136328" cy="136328"/>
            </a:xfrm>
            <a:prstGeom prst="ellipse">
              <a:avLst/>
            </a:prstGeom>
            <a:solidFill>
              <a:srgbClr val="70B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CuadroTexto 34">
              <a:extLst>
                <a:ext uri="{FF2B5EF4-FFF2-40B4-BE49-F238E27FC236}">
                  <a16:creationId xmlns:a16="http://schemas.microsoft.com/office/drawing/2014/main" id="{8F880D87-08D2-0F28-2823-2735DE4E25E7}"/>
                </a:ext>
              </a:extLst>
            </p:cNvPr>
            <p:cNvSpPr txBox="1"/>
            <p:nvPr/>
          </p:nvSpPr>
          <p:spPr>
            <a:xfrm>
              <a:off x="2646382" y="5800314"/>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4</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21" name="Elipse 35">
              <a:extLst>
                <a:ext uri="{FF2B5EF4-FFF2-40B4-BE49-F238E27FC236}">
                  <a16:creationId xmlns:a16="http://schemas.microsoft.com/office/drawing/2014/main" id="{16CB823E-6863-4FF6-4891-DC2EDE1055A6}"/>
                </a:ext>
              </a:extLst>
            </p:cNvPr>
            <p:cNvSpPr/>
            <p:nvPr/>
          </p:nvSpPr>
          <p:spPr>
            <a:xfrm>
              <a:off x="2462006" y="5878521"/>
              <a:ext cx="136328" cy="136328"/>
            </a:xfrm>
            <a:prstGeom prst="ellipse">
              <a:avLst/>
            </a:prstGeom>
            <a:solidFill>
              <a:srgbClr val="00B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23" name="Picture 22" descr="Graphical user interface&#10;&#10;Description automatically generated with low confidence">
            <a:extLst>
              <a:ext uri="{FF2B5EF4-FFF2-40B4-BE49-F238E27FC236}">
                <a16:creationId xmlns:a16="http://schemas.microsoft.com/office/drawing/2014/main" id="{91346F77-E45E-6350-474B-63289C869AC5}"/>
              </a:ext>
            </a:extLst>
          </p:cNvPr>
          <p:cNvPicPr>
            <a:picLocks noChangeAspect="1"/>
          </p:cNvPicPr>
          <p:nvPr userDrawn="1"/>
        </p:nvPicPr>
        <p:blipFill>
          <a:blip r:embed="rId3"/>
          <a:stretch>
            <a:fillRect/>
          </a:stretch>
        </p:blipFill>
        <p:spPr>
          <a:xfrm>
            <a:off x="664645" y="-27494"/>
            <a:ext cx="3042445" cy="1187716"/>
          </a:xfrm>
          <a:prstGeom prst="rect">
            <a:avLst/>
          </a:prstGeom>
        </p:spPr>
      </p:pic>
    </p:spTree>
    <p:extLst>
      <p:ext uri="{BB962C8B-B14F-4D97-AF65-F5344CB8AC3E}">
        <p14:creationId xmlns:p14="http://schemas.microsoft.com/office/powerpoint/2010/main" val="57537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ircle-images">
    <p:spTree>
      <p:nvGrpSpPr>
        <p:cNvPr id="1" name=""/>
        <p:cNvGrpSpPr/>
        <p:nvPr/>
      </p:nvGrpSpPr>
      <p:grpSpPr>
        <a:xfrm>
          <a:off x="0" y="0"/>
          <a:ext cx="0" cy="0"/>
          <a:chOff x="0" y="0"/>
          <a:chExt cx="0" cy="0"/>
        </a:xfrm>
      </p:grpSpPr>
      <p:sp>
        <p:nvSpPr>
          <p:cNvPr id="9" name="Marcador de posición de imagen 8">
            <a:extLst>
              <a:ext uri="{FF2B5EF4-FFF2-40B4-BE49-F238E27FC236}">
                <a16:creationId xmlns:a16="http://schemas.microsoft.com/office/drawing/2014/main" id="{F0DB74E1-8E18-5543-A146-69091537A942}"/>
              </a:ext>
            </a:extLst>
          </p:cNvPr>
          <p:cNvSpPr>
            <a:spLocks noGrp="1"/>
          </p:cNvSpPr>
          <p:nvPr>
            <p:ph type="pic" sz="quarter" idx="15" hasCustomPrompt="1"/>
          </p:nvPr>
        </p:nvSpPr>
        <p:spPr>
          <a:xfrm>
            <a:off x="1070812"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sp>
        <p:nvSpPr>
          <p:cNvPr id="11" name="Marcador de posición de imagen 10">
            <a:extLst>
              <a:ext uri="{FF2B5EF4-FFF2-40B4-BE49-F238E27FC236}">
                <a16:creationId xmlns:a16="http://schemas.microsoft.com/office/drawing/2014/main" id="{E04DCE5C-0FBB-2446-BF75-2C546C1DD6DB}"/>
              </a:ext>
            </a:extLst>
          </p:cNvPr>
          <p:cNvSpPr>
            <a:spLocks noGrp="1"/>
          </p:cNvSpPr>
          <p:nvPr>
            <p:ph type="pic" sz="quarter" idx="16" hasCustomPrompt="1"/>
          </p:nvPr>
        </p:nvSpPr>
        <p:spPr>
          <a:xfrm>
            <a:off x="4006847"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sp>
        <p:nvSpPr>
          <p:cNvPr id="12" name="Marcador de posición de imagen 11">
            <a:extLst>
              <a:ext uri="{FF2B5EF4-FFF2-40B4-BE49-F238E27FC236}">
                <a16:creationId xmlns:a16="http://schemas.microsoft.com/office/drawing/2014/main" id="{02A6F34B-CDF5-754C-84A0-5BB51F2F0A7D}"/>
              </a:ext>
            </a:extLst>
          </p:cNvPr>
          <p:cNvSpPr>
            <a:spLocks noGrp="1"/>
          </p:cNvSpPr>
          <p:nvPr>
            <p:ph type="pic" sz="quarter" idx="17" hasCustomPrompt="1"/>
          </p:nvPr>
        </p:nvSpPr>
        <p:spPr>
          <a:xfrm>
            <a:off x="6924250"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sp>
        <p:nvSpPr>
          <p:cNvPr id="13" name="Marcador de posición de imagen 12">
            <a:extLst>
              <a:ext uri="{FF2B5EF4-FFF2-40B4-BE49-F238E27FC236}">
                <a16:creationId xmlns:a16="http://schemas.microsoft.com/office/drawing/2014/main" id="{DE08859C-9E21-3649-A360-0652754BDEB4}"/>
              </a:ext>
            </a:extLst>
          </p:cNvPr>
          <p:cNvSpPr>
            <a:spLocks noGrp="1"/>
          </p:cNvSpPr>
          <p:nvPr>
            <p:ph type="pic" sz="quarter" idx="18" hasCustomPrompt="1"/>
          </p:nvPr>
        </p:nvSpPr>
        <p:spPr>
          <a:xfrm>
            <a:off x="9710042"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cxnSp>
        <p:nvCxnSpPr>
          <p:cNvPr id="5" name="Straight Connector 2">
            <a:extLst>
              <a:ext uri="{FF2B5EF4-FFF2-40B4-BE49-F238E27FC236}">
                <a16:creationId xmlns:a16="http://schemas.microsoft.com/office/drawing/2014/main" id="{86587409-B0D4-859D-1274-EBAE61E9816D}"/>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pic>
        <p:nvPicPr>
          <p:cNvPr id="7" name="Picture 6" descr="Logo&#10;&#10;Description automatically generated with low confidence">
            <a:extLst>
              <a:ext uri="{FF2B5EF4-FFF2-40B4-BE49-F238E27FC236}">
                <a16:creationId xmlns:a16="http://schemas.microsoft.com/office/drawing/2014/main" id="{E3414EE5-D3B0-829D-4AF9-4290C79EC4D0}"/>
              </a:ext>
            </a:extLst>
          </p:cNvPr>
          <p:cNvPicPr>
            <a:picLocks noChangeAspect="1"/>
          </p:cNvPicPr>
          <p:nvPr userDrawn="1"/>
        </p:nvPicPr>
        <p:blipFill>
          <a:blip r:embed="rId2"/>
          <a:stretch>
            <a:fillRect/>
          </a:stretch>
        </p:blipFill>
        <p:spPr>
          <a:xfrm>
            <a:off x="665473" y="-18261"/>
            <a:ext cx="3042445" cy="1187715"/>
          </a:xfrm>
          <a:prstGeom prst="rect">
            <a:avLst/>
          </a:prstGeom>
        </p:spPr>
      </p:pic>
    </p:spTree>
    <p:extLst>
      <p:ext uri="{BB962C8B-B14F-4D97-AF65-F5344CB8AC3E}">
        <p14:creationId xmlns:p14="http://schemas.microsoft.com/office/powerpoint/2010/main" val="178421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796B156-96ED-ECC8-2737-E19254139F0A}"/>
              </a:ext>
            </a:extLst>
          </p:cNvPr>
          <p:cNvSpPr/>
          <p:nvPr userDrawn="1"/>
        </p:nvSpPr>
        <p:spPr>
          <a:xfrm>
            <a:off x="0" y="5915770"/>
            <a:ext cx="12192000" cy="942230"/>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 company name&#10;&#10;Description automatically generated">
            <a:extLst>
              <a:ext uri="{FF2B5EF4-FFF2-40B4-BE49-F238E27FC236}">
                <a16:creationId xmlns:a16="http://schemas.microsoft.com/office/drawing/2014/main" id="{63C2D2E7-30D0-1B43-7E5E-F34CB1E9EEA0}"/>
              </a:ext>
            </a:extLst>
          </p:cNvPr>
          <p:cNvPicPr>
            <a:picLocks noChangeAspect="1"/>
          </p:cNvPicPr>
          <p:nvPr userDrawn="1"/>
        </p:nvPicPr>
        <p:blipFill>
          <a:blip r:embed="rId2"/>
          <a:stretch>
            <a:fillRect/>
          </a:stretch>
        </p:blipFill>
        <p:spPr>
          <a:xfrm>
            <a:off x="696449" y="5911704"/>
            <a:ext cx="1673040" cy="938534"/>
          </a:xfrm>
          <a:prstGeom prst="rect">
            <a:avLst/>
          </a:prstGeom>
        </p:spPr>
      </p:pic>
    </p:spTree>
    <p:extLst>
      <p:ext uri="{BB962C8B-B14F-4D97-AF65-F5344CB8AC3E}">
        <p14:creationId xmlns:p14="http://schemas.microsoft.com/office/powerpoint/2010/main" val="287988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EC92B623-09E6-CCC7-C4EB-20CB7A8B7EEB}"/>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pic>
        <p:nvPicPr>
          <p:cNvPr id="5" name="Picture 4" descr="Logo&#10;&#10;Description automatically generated with low confidence">
            <a:extLst>
              <a:ext uri="{FF2B5EF4-FFF2-40B4-BE49-F238E27FC236}">
                <a16:creationId xmlns:a16="http://schemas.microsoft.com/office/drawing/2014/main" id="{A631EAE6-9379-1E6F-EF4D-12832EACC943}"/>
              </a:ext>
            </a:extLst>
          </p:cNvPr>
          <p:cNvPicPr>
            <a:picLocks noChangeAspect="1"/>
          </p:cNvPicPr>
          <p:nvPr userDrawn="1"/>
        </p:nvPicPr>
        <p:blipFill>
          <a:blip r:embed="rId2"/>
          <a:stretch>
            <a:fillRect/>
          </a:stretch>
        </p:blipFill>
        <p:spPr>
          <a:xfrm>
            <a:off x="665473" y="-18261"/>
            <a:ext cx="3042445" cy="1187715"/>
          </a:xfrm>
          <a:prstGeom prst="rect">
            <a:avLst/>
          </a:prstGeom>
        </p:spPr>
      </p:pic>
      <p:sp>
        <p:nvSpPr>
          <p:cNvPr id="6" name="Title 1">
            <a:extLst>
              <a:ext uri="{FF2B5EF4-FFF2-40B4-BE49-F238E27FC236}">
                <a16:creationId xmlns:a16="http://schemas.microsoft.com/office/drawing/2014/main" id="{07D90D3A-FED7-3DA3-591A-166640F0EAA6}"/>
              </a:ext>
            </a:extLst>
          </p:cNvPr>
          <p:cNvSpPr>
            <a:spLocks noGrp="1"/>
          </p:cNvSpPr>
          <p:nvPr>
            <p:ph type="title"/>
          </p:nvPr>
        </p:nvSpPr>
        <p:spPr>
          <a:xfrm>
            <a:off x="751691" y="1435039"/>
            <a:ext cx="10515600" cy="1325563"/>
          </a:xfrm>
          <a:prstGeom prst="rect">
            <a:avLst/>
          </a:prstGeom>
        </p:spPr>
        <p:txBody>
          <a:bodyPr anchor="t">
            <a:normAutofit/>
          </a:bodyPr>
          <a:lstStyle>
            <a:lvl1pPr>
              <a:defRPr sz="3600" b="1"/>
            </a:lvl1pPr>
          </a:lstStyle>
          <a:p>
            <a:r>
              <a:rPr lang="en-US" dirty="0"/>
              <a:t>Click to edit Master title style</a:t>
            </a:r>
          </a:p>
        </p:txBody>
      </p:sp>
    </p:spTree>
    <p:extLst>
      <p:ext uri="{BB962C8B-B14F-4D97-AF65-F5344CB8AC3E}">
        <p14:creationId xmlns:p14="http://schemas.microsoft.com/office/powerpoint/2010/main" val="2136092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431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1285176-3A25-F86A-FDFD-282FA2DF0558}"/>
              </a:ext>
            </a:extLst>
          </p:cNvPr>
          <p:cNvSpPr/>
          <p:nvPr userDrawn="1"/>
        </p:nvSpPr>
        <p:spPr>
          <a:xfrm>
            <a:off x="0" y="0"/>
            <a:ext cx="12192000" cy="6858000"/>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5500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ECE9FA53-8711-D548-6B69-E72481104E6A}"/>
              </a:ext>
            </a:extLst>
          </p:cNvPr>
          <p:cNvSpPr>
            <a:spLocks noGrp="1"/>
          </p:cNvSpPr>
          <p:nvPr>
            <p:ph type="pic" sz="quarter" idx="10"/>
          </p:nvPr>
        </p:nvSpPr>
        <p:spPr>
          <a:xfrm>
            <a:off x="6096000" y="0"/>
            <a:ext cx="6096000" cy="6858000"/>
          </a:xfrm>
          <a:prstGeom prst="rect">
            <a:avLst/>
          </a:prstGeom>
        </p:spPr>
        <p:txBody>
          <a:bodyPr/>
          <a:lstStyle/>
          <a:p>
            <a:endParaRPr lang="en-US"/>
          </a:p>
        </p:txBody>
      </p:sp>
    </p:spTree>
    <p:extLst>
      <p:ext uri="{BB962C8B-B14F-4D97-AF65-F5344CB8AC3E}">
        <p14:creationId xmlns:p14="http://schemas.microsoft.com/office/powerpoint/2010/main" val="23238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A14A7-5367-6641-89B3-ED5206D454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1EACD7-D93B-FE43-8595-62E80F9C129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FCB0E1-F717-8543-8276-E0FF351BF154}"/>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DC7C43B9-2296-0545-AA12-2E6E335362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C8FCBA-5B72-1847-A4B5-B5B6FBAE9F56}"/>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22551648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E8BC0C76-D693-5C29-38D6-A96D5D29BD2F}"/>
              </a:ext>
            </a:extLst>
          </p:cNvPr>
          <p:cNvSpPr>
            <a:spLocks noGrp="1"/>
          </p:cNvSpPr>
          <p:nvPr>
            <p:ph type="pic" sz="quarter" idx="10"/>
          </p:nvPr>
        </p:nvSpPr>
        <p:spPr>
          <a:xfrm>
            <a:off x="4492600" y="0"/>
            <a:ext cx="7699401" cy="6858000"/>
          </a:xfrm>
          <a:solidFill>
            <a:schemeClr val="bg1">
              <a:lumMod val="95000"/>
            </a:schemeClr>
          </a:solidFill>
        </p:spPr>
        <p:txBody>
          <a:bodyPr/>
          <a:lstStyle/>
          <a:p>
            <a:endParaRPr lang="en-US" dirty="0"/>
          </a:p>
        </p:txBody>
      </p:sp>
    </p:spTree>
    <p:extLst>
      <p:ext uri="{BB962C8B-B14F-4D97-AF65-F5344CB8AC3E}">
        <p14:creationId xmlns:p14="http://schemas.microsoft.com/office/powerpoint/2010/main" val="427651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CF07C7CE-DB8D-3760-38FA-25B168F9B4D7}"/>
              </a:ext>
            </a:extLst>
          </p:cNvPr>
          <p:cNvSpPr>
            <a:spLocks noGrp="1"/>
          </p:cNvSpPr>
          <p:nvPr>
            <p:ph type="pic" sz="quarter" idx="10" hasCustomPrompt="1"/>
          </p:nvPr>
        </p:nvSpPr>
        <p:spPr>
          <a:xfrm>
            <a:off x="762005" y="1643063"/>
            <a:ext cx="10629900" cy="3986212"/>
          </a:xfrm>
          <a:solidFill>
            <a:schemeClr val="bg2"/>
          </a:solidFill>
        </p:spPr>
        <p:txBody>
          <a:bodyPr>
            <a:normAutofit/>
          </a:bodyPr>
          <a:lstStyle>
            <a:lvl1pPr marL="205740" indent="-205740" algn="l">
              <a:defRPr sz="132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tabLst/>
              <a:defRPr/>
            </a:pPr>
            <a:r>
              <a:rPr lang="en-US" dirty="0"/>
              <a:t>You can place a zoomed in view of your map here or place a graph. This slide is optional. </a:t>
            </a:r>
            <a:br>
              <a:rPr lang="en-US" dirty="0"/>
            </a:br>
            <a:r>
              <a:rPr lang="en-US" dirty="0"/>
              <a:t>Whatever best fits your requirement.</a:t>
            </a:r>
          </a:p>
        </p:txBody>
      </p:sp>
    </p:spTree>
    <p:extLst>
      <p:ext uri="{BB962C8B-B14F-4D97-AF65-F5344CB8AC3E}">
        <p14:creationId xmlns:p14="http://schemas.microsoft.com/office/powerpoint/2010/main" val="603116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A0110D0B-DA30-D6C8-64D0-4207658D7504}"/>
              </a:ext>
            </a:extLst>
          </p:cNvPr>
          <p:cNvSpPr>
            <a:spLocks noGrp="1"/>
          </p:cNvSpPr>
          <p:nvPr>
            <p:ph type="pic" sz="quarter" idx="10" hasCustomPrompt="1"/>
          </p:nvPr>
        </p:nvSpPr>
        <p:spPr>
          <a:xfrm>
            <a:off x="660403" y="1902186"/>
            <a:ext cx="5286309" cy="3856064"/>
          </a:xfrm>
          <a:solidFill>
            <a:schemeClr val="bg2"/>
          </a:solidFill>
          <a:ln>
            <a:noFill/>
          </a:ln>
        </p:spPr>
        <p:txBody>
          <a:bodyPr>
            <a:normAutofit/>
          </a:bodyPr>
          <a:lstStyle>
            <a:lvl1pPr>
              <a:defRPr sz="1320" baseline="0">
                <a:latin typeface="Arial" charset="0"/>
                <a:ea typeface="Arial" charset="0"/>
                <a:cs typeface="Arial"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Click to add Maps, Graphs, Diagrams, pie charts etc.</a:t>
            </a:r>
          </a:p>
        </p:txBody>
      </p:sp>
      <p:sp>
        <p:nvSpPr>
          <p:cNvPr id="4" name="Picture Placeholder 1">
            <a:extLst>
              <a:ext uri="{FF2B5EF4-FFF2-40B4-BE49-F238E27FC236}">
                <a16:creationId xmlns:a16="http://schemas.microsoft.com/office/drawing/2014/main" id="{DB1E62EF-1C52-57E2-D73C-24DD30DE1E9E}"/>
              </a:ext>
            </a:extLst>
          </p:cNvPr>
          <p:cNvSpPr>
            <a:spLocks noGrp="1"/>
          </p:cNvSpPr>
          <p:nvPr>
            <p:ph type="pic" sz="quarter" idx="12" hasCustomPrompt="1"/>
          </p:nvPr>
        </p:nvSpPr>
        <p:spPr>
          <a:xfrm>
            <a:off x="6203952" y="1902186"/>
            <a:ext cx="5286309" cy="3856064"/>
          </a:xfrm>
          <a:solidFill>
            <a:schemeClr val="bg2"/>
          </a:solidFill>
          <a:ln>
            <a:noFill/>
          </a:ln>
        </p:spPr>
        <p:txBody>
          <a:bodyPr>
            <a:normAutofit/>
          </a:bodyPr>
          <a:lstStyle>
            <a:lvl1pPr>
              <a:defRPr sz="1320" baseline="0">
                <a:latin typeface="Arial" charset="0"/>
                <a:ea typeface="Arial" charset="0"/>
                <a:cs typeface="Arial"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Click to add Maps, Graphs, Diagrams, pie charts etc.</a:t>
            </a:r>
          </a:p>
        </p:txBody>
      </p:sp>
    </p:spTree>
    <p:extLst>
      <p:ext uri="{BB962C8B-B14F-4D97-AF65-F5344CB8AC3E}">
        <p14:creationId xmlns:p14="http://schemas.microsoft.com/office/powerpoint/2010/main" val="2019820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387E8336-08FF-1579-81BF-1DAAA31604C1}"/>
              </a:ext>
            </a:extLst>
          </p:cNvPr>
          <p:cNvSpPr>
            <a:spLocks noGrp="1"/>
          </p:cNvSpPr>
          <p:nvPr>
            <p:ph type="pic" sz="quarter" idx="10"/>
          </p:nvPr>
        </p:nvSpPr>
        <p:spPr>
          <a:xfrm>
            <a:off x="0" y="0"/>
            <a:ext cx="12192000" cy="6858000"/>
          </a:xfrm>
        </p:spPr>
        <p:txBody>
          <a:bodyPr/>
          <a:lstStyle>
            <a:lvl1pPr marL="0" indent="0" algn="ctr">
              <a:buNone/>
              <a:defRPr>
                <a:solidFill>
                  <a:schemeClr val="bg2">
                    <a:lumMod val="20000"/>
                    <a:lumOff val="80000"/>
                  </a:schemeClr>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Photo here</a:t>
            </a:r>
          </a:p>
        </p:txBody>
      </p:sp>
    </p:spTree>
    <p:extLst>
      <p:ext uri="{BB962C8B-B14F-4D97-AF65-F5344CB8AC3E}">
        <p14:creationId xmlns:p14="http://schemas.microsoft.com/office/powerpoint/2010/main" val="3218003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Picture Placeholder 8">
            <a:extLst>
              <a:ext uri="{FF2B5EF4-FFF2-40B4-BE49-F238E27FC236}">
                <a16:creationId xmlns:a16="http://schemas.microsoft.com/office/drawing/2014/main" id="{57242769-D447-C9E9-2AF2-7E75DCAF8B45}"/>
              </a:ext>
            </a:extLst>
          </p:cNvPr>
          <p:cNvSpPr>
            <a:spLocks noGrp="1"/>
          </p:cNvSpPr>
          <p:nvPr>
            <p:ph type="pic" sz="quarter" idx="10" hasCustomPrompt="1"/>
          </p:nvPr>
        </p:nvSpPr>
        <p:spPr>
          <a:xfrm>
            <a:off x="0" y="0"/>
            <a:ext cx="12192000" cy="6858000"/>
          </a:xfrm>
          <a:solidFill>
            <a:schemeClr val="bg1">
              <a:lumMod val="95000"/>
            </a:schemeClr>
          </a:solidFill>
        </p:spPr>
        <p:txBody>
          <a:bodyPr>
            <a:normAutofit/>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Click to add the best image you have.</a:t>
            </a:r>
          </a:p>
        </p:txBody>
      </p:sp>
    </p:spTree>
    <p:extLst>
      <p:ext uri="{BB962C8B-B14F-4D97-AF65-F5344CB8AC3E}">
        <p14:creationId xmlns:p14="http://schemas.microsoft.com/office/powerpoint/2010/main" val="1242464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148C2E04-F119-8266-62F5-BEF3349B920A}"/>
              </a:ext>
            </a:extLst>
          </p:cNvPr>
          <p:cNvSpPr>
            <a:spLocks noGrp="1"/>
          </p:cNvSpPr>
          <p:nvPr>
            <p:ph type="pic" sz="quarter" idx="11"/>
          </p:nvPr>
        </p:nvSpPr>
        <p:spPr>
          <a:xfrm>
            <a:off x="0" y="0"/>
            <a:ext cx="12192000" cy="6858000"/>
          </a:xfrm>
        </p:spPr>
        <p:txBody>
          <a:bodyPr/>
          <a:lstStyle>
            <a:lvl1pPr marL="0" indent="0" algn="ctr">
              <a:buNone/>
              <a:defRPr i="1">
                <a:solidFill>
                  <a:srgbClr val="D4D7D9"/>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PHOTO HERE</a:t>
            </a:r>
          </a:p>
        </p:txBody>
      </p:sp>
    </p:spTree>
    <p:extLst>
      <p:ext uri="{BB962C8B-B14F-4D97-AF65-F5344CB8AC3E}">
        <p14:creationId xmlns:p14="http://schemas.microsoft.com/office/powerpoint/2010/main" val="377646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9B6E3D78-5D18-FEC2-7DA9-8ECA634A39A2}"/>
              </a:ext>
            </a:extLst>
          </p:cNvPr>
          <p:cNvSpPr>
            <a:spLocks noGrp="1"/>
          </p:cNvSpPr>
          <p:nvPr>
            <p:ph type="pic" sz="quarter" idx="12" hasCustomPrompt="1"/>
          </p:nvPr>
        </p:nvSpPr>
        <p:spPr>
          <a:xfrm>
            <a:off x="0" y="657225"/>
            <a:ext cx="4622800" cy="2600326"/>
          </a:xfrm>
          <a:solidFill>
            <a:schemeClr val="bg2"/>
          </a:solidFill>
        </p:spPr>
        <p:txBody>
          <a:bodyPr/>
          <a:lstStyle>
            <a:lvl1pPr marL="274313" marR="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endParaRPr lang="en-US" dirty="0"/>
          </a:p>
        </p:txBody>
      </p:sp>
      <p:sp>
        <p:nvSpPr>
          <p:cNvPr id="4" name="Picture Placeholder 11">
            <a:extLst>
              <a:ext uri="{FF2B5EF4-FFF2-40B4-BE49-F238E27FC236}">
                <a16:creationId xmlns:a16="http://schemas.microsoft.com/office/drawing/2014/main" id="{9719C845-83F9-FF4D-A5AC-225E08477CA8}"/>
              </a:ext>
            </a:extLst>
          </p:cNvPr>
          <p:cNvSpPr>
            <a:spLocks noGrp="1"/>
          </p:cNvSpPr>
          <p:nvPr>
            <p:ph type="pic" sz="quarter" idx="13" hasCustomPrompt="1"/>
          </p:nvPr>
        </p:nvSpPr>
        <p:spPr>
          <a:xfrm>
            <a:off x="7569200" y="3743324"/>
            <a:ext cx="4622800" cy="2600326"/>
          </a:xfrm>
          <a:solidFill>
            <a:schemeClr val="bg2"/>
          </a:solidFill>
        </p:spPr>
        <p:txBody>
          <a:bodyPr/>
          <a:lstStyle>
            <a:lvl1pPr marL="274313" marR="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picture</a:t>
            </a:r>
          </a:p>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endParaRPr lang="en-US"/>
          </a:p>
        </p:txBody>
      </p:sp>
    </p:spTree>
    <p:extLst>
      <p:ext uri="{BB962C8B-B14F-4D97-AF65-F5344CB8AC3E}">
        <p14:creationId xmlns:p14="http://schemas.microsoft.com/office/powerpoint/2010/main" val="880895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558F4651-1D70-E72F-E28B-2EB13D6C56D8}"/>
              </a:ext>
            </a:extLst>
          </p:cNvPr>
          <p:cNvSpPr>
            <a:spLocks noGrp="1"/>
          </p:cNvSpPr>
          <p:nvPr>
            <p:ph type="pic" sz="quarter" idx="10" hasCustomPrompt="1"/>
          </p:nvPr>
        </p:nvSpPr>
        <p:spPr>
          <a:xfrm>
            <a:off x="4891316" y="587829"/>
            <a:ext cx="3164115" cy="2769325"/>
          </a:xfrm>
          <a:solidFill>
            <a:srgbClr val="00B0F0"/>
          </a:solidFill>
        </p:spPr>
        <p:txBody>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p:txBody>
      </p:sp>
      <p:sp>
        <p:nvSpPr>
          <p:cNvPr id="4" name="Picture Placeholder 7">
            <a:extLst>
              <a:ext uri="{FF2B5EF4-FFF2-40B4-BE49-F238E27FC236}">
                <a16:creationId xmlns:a16="http://schemas.microsoft.com/office/drawing/2014/main" id="{D3758FEC-6020-1A2A-AC68-3DD685EE2D74}"/>
              </a:ext>
            </a:extLst>
          </p:cNvPr>
          <p:cNvSpPr>
            <a:spLocks noGrp="1"/>
          </p:cNvSpPr>
          <p:nvPr>
            <p:ph type="pic" sz="quarter" idx="11" hasCustomPrompt="1"/>
          </p:nvPr>
        </p:nvSpPr>
        <p:spPr>
          <a:xfrm>
            <a:off x="8244116" y="587829"/>
            <a:ext cx="3164115" cy="2769325"/>
          </a:xfrm>
          <a:solidFill>
            <a:srgbClr val="00B0F0"/>
          </a:solidFill>
        </p:spPr>
        <p:txBody>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picture</a:t>
            </a:r>
          </a:p>
        </p:txBody>
      </p:sp>
      <p:sp>
        <p:nvSpPr>
          <p:cNvPr id="5" name="Picture Placeholder 7">
            <a:extLst>
              <a:ext uri="{FF2B5EF4-FFF2-40B4-BE49-F238E27FC236}">
                <a16:creationId xmlns:a16="http://schemas.microsoft.com/office/drawing/2014/main" id="{CA290331-ACD8-66D3-1C0C-65EEC34F9096}"/>
              </a:ext>
            </a:extLst>
          </p:cNvPr>
          <p:cNvSpPr>
            <a:spLocks noGrp="1"/>
          </p:cNvSpPr>
          <p:nvPr>
            <p:ph type="pic" sz="quarter" idx="12" hasCustomPrompt="1"/>
          </p:nvPr>
        </p:nvSpPr>
        <p:spPr>
          <a:xfrm>
            <a:off x="8244116" y="3513909"/>
            <a:ext cx="3164115" cy="2769325"/>
          </a:xfrm>
          <a:solidFill>
            <a:srgbClr val="00B0F0"/>
          </a:solidFill>
        </p:spPr>
        <p:txBody>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picture</a:t>
            </a:r>
          </a:p>
        </p:txBody>
      </p:sp>
      <p:sp>
        <p:nvSpPr>
          <p:cNvPr id="6" name="Picture Placeholder 7">
            <a:extLst>
              <a:ext uri="{FF2B5EF4-FFF2-40B4-BE49-F238E27FC236}">
                <a16:creationId xmlns:a16="http://schemas.microsoft.com/office/drawing/2014/main" id="{595FE471-A00D-4C57-D014-C7503F81A97B}"/>
              </a:ext>
            </a:extLst>
          </p:cNvPr>
          <p:cNvSpPr>
            <a:spLocks noGrp="1"/>
          </p:cNvSpPr>
          <p:nvPr>
            <p:ph type="pic" sz="quarter" idx="13" hasCustomPrompt="1"/>
          </p:nvPr>
        </p:nvSpPr>
        <p:spPr>
          <a:xfrm>
            <a:off x="4891316" y="3513909"/>
            <a:ext cx="3164115" cy="2769325"/>
          </a:xfrm>
          <a:solidFill>
            <a:srgbClr val="00B0F0"/>
          </a:solidFill>
        </p:spPr>
        <p:txBody>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picture</a:t>
            </a:r>
          </a:p>
        </p:txBody>
      </p:sp>
    </p:spTree>
    <p:extLst>
      <p:ext uri="{BB962C8B-B14F-4D97-AF65-F5344CB8AC3E}">
        <p14:creationId xmlns:p14="http://schemas.microsoft.com/office/powerpoint/2010/main" val="3612853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61D910-CE5D-7CD3-D1E2-C077189CFDA4}"/>
              </a:ext>
            </a:extLst>
          </p:cNvPr>
          <p:cNvSpPr txBox="1"/>
          <p:nvPr userDrawn="1"/>
        </p:nvSpPr>
        <p:spPr>
          <a:xfrm>
            <a:off x="3048000" y="2690336"/>
            <a:ext cx="6096000" cy="1477328"/>
          </a:xfrm>
          <a:prstGeom prst="rect">
            <a:avLst/>
          </a:prstGeom>
          <a:noFill/>
        </p:spPr>
        <p:txBody>
          <a:bodyPr wrap="square">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56922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rgbClr val="001F5F"/>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800" b="0" i="0" u="heavy">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5/9/2024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402165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917ED-B526-3741-9437-CAA67CD3D02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0CB9E6-61FE-0E4A-9EA7-A54AAE0540E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39C00FF-8B7B-2849-8F0B-844EBBDCB320}"/>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6D80EA24-2FF2-8645-B2F8-2B04E162F8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747AD9-32FD-5D40-8739-004AAA5CFABB}"/>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36755814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quare-images">
    <p:spTree>
      <p:nvGrpSpPr>
        <p:cNvPr id="1" name=""/>
        <p:cNvGrpSpPr/>
        <p:nvPr/>
      </p:nvGrpSpPr>
      <p:grpSpPr>
        <a:xfrm>
          <a:off x="0" y="0"/>
          <a:ext cx="0" cy="0"/>
          <a:chOff x="0" y="0"/>
          <a:chExt cx="0" cy="0"/>
        </a:xfrm>
      </p:grpSpPr>
      <p:pic>
        <p:nvPicPr>
          <p:cNvPr id="6" name="Picture 5" descr="Logo&#10;&#10;Description automatically generated with low confidence">
            <a:extLst>
              <a:ext uri="{FF2B5EF4-FFF2-40B4-BE49-F238E27FC236}">
                <a16:creationId xmlns:a16="http://schemas.microsoft.com/office/drawing/2014/main" id="{02AFE16C-2473-0565-452E-AB86D7679E95}"/>
              </a:ext>
            </a:extLst>
          </p:cNvPr>
          <p:cNvPicPr>
            <a:picLocks noChangeAspect="1"/>
          </p:cNvPicPr>
          <p:nvPr userDrawn="1"/>
        </p:nvPicPr>
        <p:blipFill>
          <a:blip r:embed="rId2"/>
          <a:stretch>
            <a:fillRect/>
          </a:stretch>
        </p:blipFill>
        <p:spPr>
          <a:xfrm>
            <a:off x="760723" y="-18261"/>
            <a:ext cx="3042445" cy="1187715"/>
          </a:xfrm>
          <a:prstGeom prst="rect">
            <a:avLst/>
          </a:prstGeom>
        </p:spPr>
      </p:pic>
      <p:sp>
        <p:nvSpPr>
          <p:cNvPr id="10" name="Marcador de posición de imagen 9">
            <a:extLst>
              <a:ext uri="{FF2B5EF4-FFF2-40B4-BE49-F238E27FC236}">
                <a16:creationId xmlns:a16="http://schemas.microsoft.com/office/drawing/2014/main" id="{0AC09B4D-F42F-714A-848A-CE26871CDE15}"/>
              </a:ext>
            </a:extLst>
          </p:cNvPr>
          <p:cNvSpPr>
            <a:spLocks noGrp="1"/>
          </p:cNvSpPr>
          <p:nvPr>
            <p:ph type="pic" sz="quarter" idx="14" hasCustomPrompt="1"/>
          </p:nvPr>
        </p:nvSpPr>
        <p:spPr>
          <a:xfrm>
            <a:off x="5208588" y="1879600"/>
            <a:ext cx="1339850" cy="1684338"/>
          </a:xfrm>
          <a:prstGeom prst="rect">
            <a:avLst/>
          </a:prstGeom>
          <a:solidFill>
            <a:schemeClr val="tx1">
              <a:lumMod val="85000"/>
              <a:lumOff val="15000"/>
            </a:schemeClr>
          </a:solidFill>
        </p:spPr>
        <p:txBody>
          <a:bodyPr anchor="ctr">
            <a:normAutofit/>
          </a:bodyPr>
          <a:lstStyle>
            <a:lvl1pPr algn="ctr">
              <a:defRPr sz="900">
                <a:solidFill>
                  <a:schemeClr val="bg1"/>
                </a:solidFill>
              </a:defRPr>
            </a:lvl1pPr>
          </a:lstStyle>
          <a:p>
            <a:r>
              <a:rPr lang="es-ES" dirty="0" err="1"/>
              <a:t>Your</a:t>
            </a:r>
            <a:r>
              <a:rPr lang="es-ES" dirty="0"/>
              <a:t> </a:t>
            </a:r>
            <a:r>
              <a:rPr lang="es-ES" dirty="0" err="1"/>
              <a:t>image</a:t>
            </a:r>
            <a:r>
              <a:rPr lang="es-ES" dirty="0"/>
              <a:t> </a:t>
            </a:r>
            <a:r>
              <a:rPr lang="es-ES" dirty="0" err="1"/>
              <a:t>here</a:t>
            </a:r>
            <a:endParaRPr lang="es-ES" dirty="0"/>
          </a:p>
        </p:txBody>
      </p:sp>
      <p:sp>
        <p:nvSpPr>
          <p:cNvPr id="11" name="Marcador de posición de imagen 9">
            <a:extLst>
              <a:ext uri="{FF2B5EF4-FFF2-40B4-BE49-F238E27FC236}">
                <a16:creationId xmlns:a16="http://schemas.microsoft.com/office/drawing/2014/main" id="{6203C20F-E878-7745-A366-EB1EEA4CAB94}"/>
              </a:ext>
            </a:extLst>
          </p:cNvPr>
          <p:cNvSpPr>
            <a:spLocks noGrp="1"/>
          </p:cNvSpPr>
          <p:nvPr>
            <p:ph type="pic" sz="quarter" idx="15" hasCustomPrompt="1"/>
          </p:nvPr>
        </p:nvSpPr>
        <p:spPr>
          <a:xfrm>
            <a:off x="8815388" y="1879600"/>
            <a:ext cx="1339850" cy="1684338"/>
          </a:xfrm>
          <a:prstGeom prst="rect">
            <a:avLst/>
          </a:prstGeom>
          <a:solidFill>
            <a:schemeClr val="tx1">
              <a:lumMod val="85000"/>
              <a:lumOff val="15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err="1"/>
              <a:t>Your</a:t>
            </a:r>
            <a:r>
              <a:rPr lang="es-ES" dirty="0"/>
              <a:t> </a:t>
            </a:r>
            <a:r>
              <a:rPr lang="es-ES" dirty="0" err="1"/>
              <a:t>image</a:t>
            </a:r>
            <a:r>
              <a:rPr lang="es-ES" dirty="0"/>
              <a:t> </a:t>
            </a:r>
            <a:r>
              <a:rPr lang="es-ES" dirty="0" err="1"/>
              <a:t>here</a:t>
            </a:r>
            <a:endParaRPr lang="es-ES" dirty="0"/>
          </a:p>
        </p:txBody>
      </p:sp>
      <p:sp>
        <p:nvSpPr>
          <p:cNvPr id="12" name="Marcador de posición de imagen 9">
            <a:extLst>
              <a:ext uri="{FF2B5EF4-FFF2-40B4-BE49-F238E27FC236}">
                <a16:creationId xmlns:a16="http://schemas.microsoft.com/office/drawing/2014/main" id="{B9F55B83-D026-7544-BF73-70F5BFCBAA07}"/>
              </a:ext>
            </a:extLst>
          </p:cNvPr>
          <p:cNvSpPr>
            <a:spLocks noGrp="1"/>
          </p:cNvSpPr>
          <p:nvPr>
            <p:ph type="pic" sz="quarter" idx="16" hasCustomPrompt="1"/>
          </p:nvPr>
        </p:nvSpPr>
        <p:spPr>
          <a:xfrm>
            <a:off x="5208588" y="4279900"/>
            <a:ext cx="1339850" cy="1684338"/>
          </a:xfrm>
          <a:prstGeom prst="rect">
            <a:avLst/>
          </a:prstGeom>
          <a:solidFill>
            <a:schemeClr val="tx1">
              <a:lumMod val="85000"/>
              <a:lumOff val="15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err="1"/>
              <a:t>Your</a:t>
            </a:r>
            <a:r>
              <a:rPr lang="es-ES" dirty="0"/>
              <a:t> </a:t>
            </a:r>
            <a:r>
              <a:rPr lang="es-ES" dirty="0" err="1"/>
              <a:t>image</a:t>
            </a:r>
            <a:r>
              <a:rPr lang="es-ES" dirty="0"/>
              <a:t> </a:t>
            </a:r>
            <a:r>
              <a:rPr lang="es-ES" dirty="0" err="1"/>
              <a:t>here</a:t>
            </a:r>
            <a:endParaRPr lang="es-ES" dirty="0"/>
          </a:p>
        </p:txBody>
      </p:sp>
      <p:sp>
        <p:nvSpPr>
          <p:cNvPr id="13" name="Marcador de posición de imagen 9">
            <a:extLst>
              <a:ext uri="{FF2B5EF4-FFF2-40B4-BE49-F238E27FC236}">
                <a16:creationId xmlns:a16="http://schemas.microsoft.com/office/drawing/2014/main" id="{9C3D87E3-091F-AC41-95B4-2D73D9F0DB13}"/>
              </a:ext>
            </a:extLst>
          </p:cNvPr>
          <p:cNvSpPr>
            <a:spLocks noGrp="1"/>
          </p:cNvSpPr>
          <p:nvPr>
            <p:ph type="pic" sz="quarter" idx="17" hasCustomPrompt="1"/>
          </p:nvPr>
        </p:nvSpPr>
        <p:spPr>
          <a:xfrm>
            <a:off x="8815388" y="4279900"/>
            <a:ext cx="1339850" cy="1684338"/>
          </a:xfrm>
          <a:prstGeom prst="rect">
            <a:avLst/>
          </a:prstGeom>
          <a:solidFill>
            <a:schemeClr val="tx1">
              <a:lumMod val="85000"/>
              <a:lumOff val="15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err="1"/>
              <a:t>Your</a:t>
            </a:r>
            <a:r>
              <a:rPr lang="es-ES" dirty="0"/>
              <a:t> </a:t>
            </a:r>
            <a:r>
              <a:rPr lang="es-ES" dirty="0" err="1"/>
              <a:t>image</a:t>
            </a:r>
            <a:r>
              <a:rPr lang="es-ES" dirty="0"/>
              <a:t> </a:t>
            </a:r>
            <a:r>
              <a:rPr lang="es-ES" dirty="0" err="1"/>
              <a:t>here</a:t>
            </a:r>
            <a:endParaRPr lang="es-ES" dirty="0"/>
          </a:p>
        </p:txBody>
      </p:sp>
      <p:cxnSp>
        <p:nvCxnSpPr>
          <p:cNvPr id="5" name="Straight Connector 2">
            <a:extLst>
              <a:ext uri="{FF2B5EF4-FFF2-40B4-BE49-F238E27FC236}">
                <a16:creationId xmlns:a16="http://schemas.microsoft.com/office/drawing/2014/main" id="{C4283362-401A-F1CC-C52C-CCA6A44D5E09}"/>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sp>
        <p:nvSpPr>
          <p:cNvPr id="8" name="CuadroTexto 2">
            <a:extLst>
              <a:ext uri="{FF2B5EF4-FFF2-40B4-BE49-F238E27FC236}">
                <a16:creationId xmlns:a16="http://schemas.microsoft.com/office/drawing/2014/main" id="{95B55443-453C-4DEE-8BCA-F99CC8B4B9BB}"/>
              </a:ext>
            </a:extLst>
          </p:cNvPr>
          <p:cNvSpPr txBox="1"/>
          <p:nvPr userDrawn="1"/>
        </p:nvSpPr>
        <p:spPr>
          <a:xfrm>
            <a:off x="845684" y="1851185"/>
            <a:ext cx="3042444" cy="461665"/>
          </a:xfrm>
          <a:prstGeom prst="rect">
            <a:avLst/>
          </a:prstGeom>
          <a:noFill/>
        </p:spPr>
        <p:txBody>
          <a:bodyPr wrap="square" rtlCol="0">
            <a:spAutoFit/>
          </a:bodyPr>
          <a:lstStyle/>
          <a:p>
            <a:r>
              <a:rPr lang="hr-HR"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1</a:t>
            </a:r>
            <a:r>
              <a:rPr lang="es-ES"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.1 </a:t>
            </a:r>
            <a:r>
              <a:rPr lang="hr-HR" sz="2400" dirty="0" err="1">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Lorem</a:t>
            </a:r>
            <a:r>
              <a:rPr lang="hr-HR"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 </a:t>
            </a:r>
            <a:r>
              <a:rPr lang="hr-HR" sz="2400" dirty="0" err="1">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rPr>
              <a:t>ipsum</a:t>
            </a:r>
            <a:endParaRPr lang="es-ES" sz="2400" dirty="0">
              <a:solidFill>
                <a:schemeClr val="tx1">
                  <a:lumMod val="95000"/>
                  <a:lumOff val="5000"/>
                </a:schemeClr>
              </a:solidFill>
              <a:latin typeface="Verdana" panose="020B0604030504040204" pitchFamily="34" charset="0"/>
              <a:ea typeface="Verdana" panose="020B0604030504040204" pitchFamily="34" charset="0"/>
              <a:cs typeface="Roboto" panose="02000000000000000000" pitchFamily="2" charset="0"/>
            </a:endParaRPr>
          </a:p>
        </p:txBody>
      </p:sp>
      <p:sp>
        <p:nvSpPr>
          <p:cNvPr id="9" name="CuadroTexto 8">
            <a:extLst>
              <a:ext uri="{FF2B5EF4-FFF2-40B4-BE49-F238E27FC236}">
                <a16:creationId xmlns:a16="http://schemas.microsoft.com/office/drawing/2014/main" id="{0FA90B4F-430A-ED76-56F5-277ACC139BFC}"/>
              </a:ext>
            </a:extLst>
          </p:cNvPr>
          <p:cNvSpPr txBox="1"/>
          <p:nvPr userDrawn="1"/>
        </p:nvSpPr>
        <p:spPr>
          <a:xfrm>
            <a:off x="6857776" y="2452929"/>
            <a:ext cx="1586424"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4" name="CuadroTexto 16">
            <a:extLst>
              <a:ext uri="{FF2B5EF4-FFF2-40B4-BE49-F238E27FC236}">
                <a16:creationId xmlns:a16="http://schemas.microsoft.com/office/drawing/2014/main" id="{406CABAF-C8CB-146F-0AAF-CACEED1E7067}"/>
              </a:ext>
            </a:extLst>
          </p:cNvPr>
          <p:cNvSpPr txBox="1"/>
          <p:nvPr userDrawn="1"/>
        </p:nvSpPr>
        <p:spPr>
          <a:xfrm>
            <a:off x="10456792" y="2452929"/>
            <a:ext cx="1103837"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5" name="CuadroTexto 19">
            <a:extLst>
              <a:ext uri="{FF2B5EF4-FFF2-40B4-BE49-F238E27FC236}">
                <a16:creationId xmlns:a16="http://schemas.microsoft.com/office/drawing/2014/main" id="{BEC19989-D9E1-A1C7-5BBB-05AACB261AFC}"/>
              </a:ext>
            </a:extLst>
          </p:cNvPr>
          <p:cNvSpPr txBox="1"/>
          <p:nvPr userDrawn="1"/>
        </p:nvSpPr>
        <p:spPr>
          <a:xfrm>
            <a:off x="6857776" y="4864605"/>
            <a:ext cx="1586424"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6" name="CuadroTexto 22">
            <a:extLst>
              <a:ext uri="{FF2B5EF4-FFF2-40B4-BE49-F238E27FC236}">
                <a16:creationId xmlns:a16="http://schemas.microsoft.com/office/drawing/2014/main" id="{5A90660E-FA79-10CD-C580-B5E3BEB8907E}"/>
              </a:ext>
            </a:extLst>
          </p:cNvPr>
          <p:cNvSpPr txBox="1"/>
          <p:nvPr userDrawn="1"/>
        </p:nvSpPr>
        <p:spPr>
          <a:xfrm>
            <a:off x="10456792" y="4864605"/>
            <a:ext cx="1157358" cy="584775"/>
          </a:xfrm>
          <a:prstGeom prst="rect">
            <a:avLst/>
          </a:prstGeom>
          <a:noFill/>
        </p:spPr>
        <p:txBody>
          <a:bodyPr wrap="square" rtlCol="0">
            <a:spAutoFit/>
          </a:bodyPr>
          <a:lstStyle/>
          <a:p>
            <a:r>
              <a:rPr lang="hr-HR" sz="1600" dirty="0" err="1">
                <a:latin typeface="Verdana" panose="020B0604030504040204" pitchFamily="34" charset="0"/>
                <a:ea typeface="Verdana" panose="020B0604030504040204" pitchFamily="34" charset="0"/>
              </a:rPr>
              <a:t>Lorem</a:t>
            </a:r>
            <a:endParaRPr lang="hr-HR" sz="1600" dirty="0">
              <a:latin typeface="Verdana" panose="020B0604030504040204" pitchFamily="34" charset="0"/>
              <a:ea typeface="Verdana" panose="020B0604030504040204" pitchFamily="34" charset="0"/>
            </a:endParaRPr>
          </a:p>
          <a:p>
            <a:r>
              <a:rPr lang="hr-HR" sz="1600" dirty="0" err="1">
                <a:latin typeface="Verdana" panose="020B0604030504040204" pitchFamily="34" charset="0"/>
                <a:ea typeface="Verdana" panose="020B0604030504040204" pitchFamily="34" charset="0"/>
              </a:rPr>
              <a:t>Ipsum</a:t>
            </a:r>
            <a:endParaRPr lang="es-ES" sz="1600" dirty="0">
              <a:latin typeface="Verdana" panose="020B0604030504040204" pitchFamily="34" charset="0"/>
              <a:ea typeface="Verdana" panose="020B0604030504040204" pitchFamily="34" charset="0"/>
            </a:endParaRPr>
          </a:p>
        </p:txBody>
      </p:sp>
      <p:sp>
        <p:nvSpPr>
          <p:cNvPr id="17" name="CuadroTexto 2">
            <a:extLst>
              <a:ext uri="{FF2B5EF4-FFF2-40B4-BE49-F238E27FC236}">
                <a16:creationId xmlns:a16="http://schemas.microsoft.com/office/drawing/2014/main" id="{94BD3326-2C5E-E7FA-857B-F79389521B2F}"/>
              </a:ext>
            </a:extLst>
          </p:cNvPr>
          <p:cNvSpPr txBox="1"/>
          <p:nvPr userDrawn="1"/>
        </p:nvSpPr>
        <p:spPr>
          <a:xfrm>
            <a:off x="845684" y="2666794"/>
            <a:ext cx="4053566" cy="2308324"/>
          </a:xfrm>
          <a:prstGeom prst="rect">
            <a:avLst/>
          </a:prstGeom>
          <a:noFill/>
        </p:spPr>
        <p:txBody>
          <a:bodyPr wrap="square" rtlCol="0">
            <a:spAutoFit/>
          </a:bodyPr>
          <a:lstStyle/>
          <a:p>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Lorem</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Ipsum</a:t>
            </a:r>
            <a:endPar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endParaRPr>
          </a:p>
          <a:p>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peria</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quatures</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qui</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quatas</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son</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deo</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r>
              <a:rPr lang="hr-HR" sz="3600" b="1" dirty="0" err="1">
                <a:solidFill>
                  <a:srgbClr val="42AB37"/>
                </a:solidFill>
                <a:latin typeface="Verdana" panose="020B0604030504040204" pitchFamily="34" charset="0"/>
                <a:ea typeface="Verdana" panose="020B0604030504040204" pitchFamily="34" charset="0"/>
                <a:cs typeface="Roboto" panose="02000000000000000000" pitchFamily="2" charset="0"/>
              </a:rPr>
              <a:t>dolenitium</a:t>
            </a:r>
            <a:r>
              <a:rPr lang="hr-HR" sz="3600" b="1" dirty="0">
                <a:solidFill>
                  <a:srgbClr val="42AB37"/>
                </a:solidFill>
                <a:latin typeface="Verdana" panose="020B0604030504040204" pitchFamily="34" charset="0"/>
                <a:ea typeface="Verdana" panose="020B0604030504040204" pitchFamily="34" charset="0"/>
                <a:cs typeface="Roboto" panose="02000000000000000000" pitchFamily="2" charset="0"/>
              </a:rPr>
              <a:t> </a:t>
            </a:r>
          </a:p>
        </p:txBody>
      </p:sp>
    </p:spTree>
    <p:extLst>
      <p:ext uri="{BB962C8B-B14F-4D97-AF65-F5344CB8AC3E}">
        <p14:creationId xmlns:p14="http://schemas.microsoft.com/office/powerpoint/2010/main" val="218769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7071FD6-5E10-0B78-5E7E-FC8BADA63247}"/>
              </a:ext>
            </a:extLst>
          </p:cNvPr>
          <p:cNvSpPr/>
          <p:nvPr userDrawn="1"/>
        </p:nvSpPr>
        <p:spPr>
          <a:xfrm>
            <a:off x="0" y="-18261"/>
            <a:ext cx="6105570" cy="6876261"/>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2">
            <a:extLst>
              <a:ext uri="{FF2B5EF4-FFF2-40B4-BE49-F238E27FC236}">
                <a16:creationId xmlns:a16="http://schemas.microsoft.com/office/drawing/2014/main" id="{1142C450-50E3-4CC2-241B-708232D50125}"/>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sp>
        <p:nvSpPr>
          <p:cNvPr id="9" name="CuadroTexto 11">
            <a:extLst>
              <a:ext uri="{FF2B5EF4-FFF2-40B4-BE49-F238E27FC236}">
                <a16:creationId xmlns:a16="http://schemas.microsoft.com/office/drawing/2014/main" id="{EE8404CF-60AE-7B2A-9931-947E9CA3DB7C}"/>
              </a:ext>
            </a:extLst>
          </p:cNvPr>
          <p:cNvSpPr txBox="1"/>
          <p:nvPr userDrawn="1"/>
        </p:nvSpPr>
        <p:spPr>
          <a:xfrm>
            <a:off x="758270" y="1928961"/>
            <a:ext cx="4336789" cy="830997"/>
          </a:xfrm>
          <a:prstGeom prst="rect">
            <a:avLst/>
          </a:prstGeom>
          <a:noFill/>
        </p:spPr>
        <p:txBody>
          <a:bodyPr wrap="square" rtlCol="0">
            <a:spAutoFit/>
          </a:bodyPr>
          <a:lstStyle/>
          <a:p>
            <a:r>
              <a:rPr lang="hr-HR" sz="2400" dirty="0">
                <a:solidFill>
                  <a:schemeClr val="bg1"/>
                </a:solidFill>
                <a:latin typeface="Verdana" panose="020B0604030504040204" pitchFamily="34" charset="0"/>
                <a:ea typeface="Verdana" panose="020B0604030504040204" pitchFamily="34" charset="0"/>
                <a:cs typeface="Roboto" panose="02000000000000000000" pitchFamily="2" charset="0"/>
              </a:rPr>
              <a:t>1</a:t>
            </a:r>
            <a:r>
              <a:rPr lang="es-ES" sz="2400" dirty="0">
                <a:solidFill>
                  <a:schemeClr val="bg1"/>
                </a:solidFill>
                <a:latin typeface="Verdana" panose="020B0604030504040204" pitchFamily="34" charset="0"/>
                <a:ea typeface="Verdana" panose="020B0604030504040204" pitchFamily="34" charset="0"/>
                <a:cs typeface="Roboto" panose="02000000000000000000" pitchFamily="2" charset="0"/>
              </a:rPr>
              <a:t>.</a:t>
            </a:r>
            <a:r>
              <a:rPr lang="hr-HR" sz="2400" dirty="0">
                <a:solidFill>
                  <a:schemeClr val="bg1"/>
                </a:solidFill>
                <a:latin typeface="Verdana" panose="020B0604030504040204" pitchFamily="34" charset="0"/>
                <a:ea typeface="Verdana" panose="020B0604030504040204" pitchFamily="34" charset="0"/>
                <a:cs typeface="Roboto" panose="02000000000000000000" pitchFamily="2" charset="0"/>
              </a:rPr>
              <a:t>1</a:t>
            </a:r>
            <a:r>
              <a:rPr lang="es-ES" sz="2400" dirty="0">
                <a:solidFill>
                  <a:schemeClr val="bg1"/>
                </a:solidFill>
                <a:latin typeface="Verdana" panose="020B0604030504040204" pitchFamily="34" charset="0"/>
                <a:ea typeface="Verdana" panose="020B0604030504040204" pitchFamily="34" charset="0"/>
                <a:cs typeface="Roboto" panose="02000000000000000000" pitchFamily="2" charset="0"/>
              </a:rPr>
              <a:t>. </a:t>
            </a:r>
          </a:p>
          <a:p>
            <a:r>
              <a:rPr lang="hr-HR" sz="2400" dirty="0" err="1">
                <a:solidFill>
                  <a:schemeClr val="bg1"/>
                </a:solidFill>
                <a:latin typeface="Verdana" panose="020B0604030504040204" pitchFamily="34" charset="0"/>
                <a:ea typeface="Verdana" panose="020B0604030504040204" pitchFamily="34" charset="0"/>
                <a:cs typeface="Roboto" panose="02000000000000000000" pitchFamily="2" charset="0"/>
              </a:rPr>
              <a:t>Lorem</a:t>
            </a:r>
            <a:r>
              <a:rPr lang="hr-HR" sz="2400" dirty="0">
                <a:solidFill>
                  <a:schemeClr val="bg1"/>
                </a:solidFill>
                <a:latin typeface="Verdana" panose="020B0604030504040204" pitchFamily="34" charset="0"/>
                <a:ea typeface="Verdana" panose="020B0604030504040204" pitchFamily="34" charset="0"/>
                <a:cs typeface="Roboto" panose="02000000000000000000" pitchFamily="2" charset="0"/>
              </a:rPr>
              <a:t> </a:t>
            </a:r>
            <a:r>
              <a:rPr lang="hr-HR" sz="2400" dirty="0" err="1">
                <a:solidFill>
                  <a:schemeClr val="bg1"/>
                </a:solidFill>
                <a:latin typeface="Verdana" panose="020B0604030504040204" pitchFamily="34" charset="0"/>
                <a:ea typeface="Verdana" panose="020B0604030504040204" pitchFamily="34" charset="0"/>
                <a:cs typeface="Roboto" panose="02000000000000000000" pitchFamily="2" charset="0"/>
              </a:rPr>
              <a:t>ipsum</a:t>
            </a:r>
            <a:endParaRPr lang="es-ES" sz="2400" dirty="0">
              <a:solidFill>
                <a:schemeClr val="bg1"/>
              </a:solidFill>
              <a:latin typeface="Verdana" panose="020B0604030504040204" pitchFamily="34" charset="0"/>
              <a:ea typeface="Verdana" panose="020B0604030504040204" pitchFamily="34" charset="0"/>
              <a:cs typeface="Roboto" panose="02000000000000000000" pitchFamily="2" charset="0"/>
            </a:endParaRPr>
          </a:p>
        </p:txBody>
      </p:sp>
      <p:sp>
        <p:nvSpPr>
          <p:cNvPr id="10" name="CuadroTexto 9">
            <a:extLst>
              <a:ext uri="{FF2B5EF4-FFF2-40B4-BE49-F238E27FC236}">
                <a16:creationId xmlns:a16="http://schemas.microsoft.com/office/drawing/2014/main" id="{BBD42A0E-7BD3-FF0A-5BEC-7D48968AD3A0}"/>
              </a:ext>
            </a:extLst>
          </p:cNvPr>
          <p:cNvSpPr txBox="1"/>
          <p:nvPr userDrawn="1"/>
        </p:nvSpPr>
        <p:spPr>
          <a:xfrm>
            <a:off x="750434" y="3343940"/>
            <a:ext cx="3986666" cy="1440010"/>
          </a:xfrm>
          <a:prstGeom prst="rect">
            <a:avLst/>
          </a:prstGeom>
          <a:noFill/>
        </p:spPr>
        <p:txBody>
          <a:bodyPr wrap="square" rtlCol="0">
            <a:spAutoFit/>
          </a:bodyPr>
          <a:lstStyle/>
          <a:p>
            <a:pPr marR="0" algn="l" rtl="0">
              <a:lnSpc>
                <a:spcPct val="150000"/>
              </a:lnSpc>
            </a:pPr>
            <a:r>
              <a:rPr lang="en-US" sz="1800" b="0" i="0" u="none" strike="noStrike" baseline="30000" dirty="0">
                <a:solidFill>
                  <a:schemeClr val="bg1"/>
                </a:solidFill>
                <a:latin typeface="Verdana" panose="020B0604030504040204" pitchFamily="34" charset="0"/>
                <a:ea typeface="Verdana" panose="020B0604030504040204" pitchFamily="34" charset="0"/>
              </a:rPr>
              <a:t>Qui </a:t>
            </a:r>
            <a:r>
              <a:rPr lang="en-US" sz="1800" b="0" i="0" u="none" strike="noStrike" baseline="30000" dirty="0" err="1">
                <a:solidFill>
                  <a:schemeClr val="bg1"/>
                </a:solidFill>
                <a:latin typeface="Verdana" panose="020B0604030504040204" pitchFamily="34" charset="0"/>
                <a:ea typeface="Verdana" panose="020B0604030504040204" pitchFamily="34" charset="0"/>
              </a:rPr>
              <a:t>quas</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dit</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porero</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voluptation</a:t>
            </a:r>
            <a:r>
              <a:rPr lang="en-US" sz="1800" b="0" i="0" u="none" strike="noStrike" baseline="30000" dirty="0">
                <a:solidFill>
                  <a:schemeClr val="bg1"/>
                </a:solidFill>
                <a:latin typeface="Verdana" panose="020B0604030504040204" pitchFamily="34" charset="0"/>
                <a:ea typeface="Verdana" panose="020B0604030504040204" pitchFamily="34" charset="0"/>
              </a:rPr>
              <a:t> re et </a:t>
            </a:r>
            <a:r>
              <a:rPr lang="en-US" sz="1800" b="0" i="0" u="none" strike="noStrike" baseline="30000" dirty="0" err="1">
                <a:solidFill>
                  <a:schemeClr val="bg1"/>
                </a:solidFill>
                <a:latin typeface="Verdana" panose="020B0604030504040204" pitchFamily="34" charset="0"/>
                <a:ea typeface="Verdana" panose="020B0604030504040204" pitchFamily="34" charset="0"/>
              </a:rPr>
              <a:t>el</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erumqui</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dipsus</a:t>
            </a:r>
            <a:r>
              <a:rPr lang="en-US" sz="1800" b="0" i="0" u="none" strike="noStrike" baseline="30000" dirty="0">
                <a:solidFill>
                  <a:schemeClr val="bg1"/>
                </a:solidFill>
                <a:latin typeface="Verdana" panose="020B0604030504040204" pitchFamily="34" charset="0"/>
                <a:ea typeface="Verdana" panose="020B0604030504040204" pitchFamily="34" charset="0"/>
              </a:rPr>
              <a:t> que </a:t>
            </a:r>
            <a:r>
              <a:rPr lang="en-US" sz="1800" b="0" i="0" u="none" strike="noStrike" baseline="30000" dirty="0" err="1">
                <a:solidFill>
                  <a:schemeClr val="bg1"/>
                </a:solidFill>
                <a:latin typeface="Verdana" panose="020B0604030504040204" pitchFamily="34" charset="0"/>
                <a:ea typeface="Verdana" panose="020B0604030504040204" pitchFamily="34" charset="0"/>
              </a:rPr>
              <a:t>nos</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adio</a:t>
            </a:r>
            <a:r>
              <a:rPr lang="en-US" sz="1800" b="0" i="0" u="none" strike="noStrike" baseline="30000" dirty="0">
                <a:solidFill>
                  <a:schemeClr val="bg1"/>
                </a:solidFill>
                <a:latin typeface="Verdana" panose="020B0604030504040204" pitchFamily="34" charset="0"/>
                <a:ea typeface="Verdana" panose="020B0604030504040204" pitchFamily="34" charset="0"/>
              </a:rPr>
              <a:t> mod </a:t>
            </a:r>
            <a:r>
              <a:rPr lang="en-US" sz="1800" b="0" i="0" u="none" strike="noStrike" baseline="30000" dirty="0" err="1">
                <a:solidFill>
                  <a:schemeClr val="bg1"/>
                </a:solidFill>
                <a:latin typeface="Verdana" panose="020B0604030504040204" pitchFamily="34" charset="0"/>
                <a:ea typeface="Verdana" panose="020B0604030504040204" pitchFamily="34" charset="0"/>
              </a:rPr>
              <a:t>ut</a:t>
            </a:r>
            <a:r>
              <a:rPr lang="en-US" sz="1800" b="0" i="0" u="none" strike="noStrike" baseline="30000" dirty="0">
                <a:solidFill>
                  <a:schemeClr val="bg1"/>
                </a:solidFill>
                <a:latin typeface="Verdana" panose="020B0604030504040204" pitchFamily="34" charset="0"/>
                <a:ea typeface="Verdana" panose="020B0604030504040204" pitchFamily="34" charset="0"/>
              </a:rPr>
              <a:t> rest </a:t>
            </a:r>
            <a:r>
              <a:rPr lang="en-US" sz="1800" b="0" i="0" u="none" strike="noStrike" baseline="30000" dirty="0" err="1">
                <a:solidFill>
                  <a:schemeClr val="bg1"/>
                </a:solidFill>
                <a:latin typeface="Verdana" panose="020B0604030504040204" pitchFamily="34" charset="0"/>
                <a:ea typeface="Verdana" panose="020B0604030504040204" pitchFamily="34" charset="0"/>
              </a:rPr>
              <a:t>accum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autempo</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riossin</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totaeriti</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blaborum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debitat</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enditae</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percillutet</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fugia</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etus</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eos</a:t>
            </a:r>
            <a:r>
              <a:rPr lang="en-US" sz="1800" b="0" i="0" u="none" strike="noStrike" baseline="30000" dirty="0">
                <a:solidFill>
                  <a:schemeClr val="bg1"/>
                </a:solidFill>
                <a:latin typeface="Verdana" panose="020B0604030504040204" pitchFamily="34" charset="0"/>
                <a:ea typeface="Verdana" panose="020B0604030504040204" pitchFamily="34" charset="0"/>
              </a:rPr>
              <a:t> sim </a:t>
            </a:r>
            <a:r>
              <a:rPr lang="en-US" sz="1800" b="0" i="0" u="none" strike="noStrike" baseline="30000" dirty="0" err="1">
                <a:solidFill>
                  <a:schemeClr val="bg1"/>
                </a:solidFill>
                <a:latin typeface="Verdana" panose="020B0604030504040204" pitchFamily="34" charset="0"/>
                <a:ea typeface="Verdana" panose="020B0604030504040204" pitchFamily="34" charset="0"/>
              </a:rPr>
              <a:t>recepra</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expeles</a:t>
            </a:r>
            <a:r>
              <a:rPr lang="en-US" sz="1800" b="0" i="0" u="none" strike="noStrike" baseline="30000" dirty="0">
                <a:solidFill>
                  <a:schemeClr val="bg1"/>
                </a:solidFill>
                <a:latin typeface="Verdana" panose="020B0604030504040204" pitchFamily="34" charset="0"/>
                <a:ea typeface="Verdana" panose="020B0604030504040204" pitchFamily="34" charset="0"/>
              </a:rPr>
              <a:t> qui </a:t>
            </a:r>
            <a:r>
              <a:rPr lang="en-US" sz="1800" b="0" i="0" u="none" strike="noStrike" baseline="30000" dirty="0" err="1">
                <a:solidFill>
                  <a:schemeClr val="bg1"/>
                </a:solidFill>
                <a:latin typeface="Verdana" panose="020B0604030504040204" pitchFamily="34" charset="0"/>
                <a:ea typeface="Verdana" panose="020B0604030504040204" pitchFamily="34" charset="0"/>
              </a:rPr>
              <a:t>tem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nim</a:t>
            </a:r>
            <a:r>
              <a:rPr lang="en-US" sz="1800" b="0" i="0" u="none" strike="noStrike" baseline="30000" dirty="0">
                <a:solidFill>
                  <a:schemeClr val="bg1"/>
                </a:solidFill>
                <a:latin typeface="Verdana" panose="020B0604030504040204" pitchFamily="34" charset="0"/>
                <a:ea typeface="Verdana" panose="020B0604030504040204" pitchFamily="34" charset="0"/>
              </a:rPr>
              <a:t> </a:t>
            </a:r>
            <a:r>
              <a:rPr lang="en-US" sz="1800" b="0" i="0" u="none" strike="noStrike" baseline="30000" dirty="0" err="1">
                <a:solidFill>
                  <a:schemeClr val="bg1"/>
                </a:solidFill>
                <a:latin typeface="Verdana" panose="020B0604030504040204" pitchFamily="34" charset="0"/>
                <a:ea typeface="Verdana" panose="020B0604030504040204" pitchFamily="34" charset="0"/>
              </a:rPr>
              <a:t>volectiae</a:t>
            </a:r>
            <a:r>
              <a:rPr lang="hr-HR" sz="1800" b="0" i="0" u="none" strike="noStrike" baseline="30000" dirty="0">
                <a:solidFill>
                  <a:schemeClr val="bg1"/>
                </a:solidFill>
                <a:latin typeface="Verdana" panose="020B0604030504040204" pitchFamily="34" charset="0"/>
                <a:ea typeface="Verdana" panose="020B0604030504040204" pitchFamily="34" charset="0"/>
              </a:rPr>
              <a:t>.</a:t>
            </a:r>
            <a:endParaRPr lang="en-US" sz="1800" b="0" i="0" u="none" strike="noStrike" baseline="30000" dirty="0">
              <a:solidFill>
                <a:schemeClr val="bg1"/>
              </a:solidFill>
              <a:latin typeface="Verdana" panose="020B0604030504040204" pitchFamily="34" charset="0"/>
              <a:ea typeface="Verdana" panose="020B0604030504040204" pitchFamily="34" charset="0"/>
            </a:endParaRPr>
          </a:p>
        </p:txBody>
      </p:sp>
      <p:graphicFrame>
        <p:nvGraphicFramePr>
          <p:cNvPr id="11" name="Chart 3">
            <a:extLst>
              <a:ext uri="{FF2B5EF4-FFF2-40B4-BE49-F238E27FC236}">
                <a16:creationId xmlns:a16="http://schemas.microsoft.com/office/drawing/2014/main" id="{C9007DC4-AA7B-F2CC-A8D8-A4B3596AEDC2}"/>
              </a:ext>
            </a:extLst>
          </p:cNvPr>
          <p:cNvGraphicFramePr/>
          <p:nvPr userDrawn="1">
            <p:extLst>
              <p:ext uri="{D42A27DB-BD31-4B8C-83A1-F6EECF244321}">
                <p14:modId xmlns:p14="http://schemas.microsoft.com/office/powerpoint/2010/main" val="3741084357"/>
              </p:ext>
            </p:extLst>
          </p:nvPr>
        </p:nvGraphicFramePr>
        <p:xfrm>
          <a:off x="6302057" y="1090694"/>
          <a:ext cx="4791658" cy="4213605"/>
        </p:xfrm>
        <a:graphic>
          <a:graphicData uri="http://schemas.openxmlformats.org/drawingml/2006/chart">
            <c:chart xmlns:c="http://schemas.openxmlformats.org/drawingml/2006/chart" xmlns:r="http://schemas.openxmlformats.org/officeDocument/2006/relationships" r:id="rId2"/>
          </a:graphicData>
        </a:graphic>
      </p:graphicFrame>
      <p:sp>
        <p:nvSpPr>
          <p:cNvPr id="12" name="Rectángulo 3">
            <a:extLst>
              <a:ext uri="{FF2B5EF4-FFF2-40B4-BE49-F238E27FC236}">
                <a16:creationId xmlns:a16="http://schemas.microsoft.com/office/drawing/2014/main" id="{6031634C-C936-CB5A-16B9-AF97F0D86BAD}"/>
              </a:ext>
            </a:extLst>
          </p:cNvPr>
          <p:cNvSpPr/>
          <p:nvPr userDrawn="1"/>
        </p:nvSpPr>
        <p:spPr>
          <a:xfrm>
            <a:off x="7766366" y="2827583"/>
            <a:ext cx="1487836" cy="769441"/>
          </a:xfrm>
          <a:prstGeom prst="rect">
            <a:avLst/>
          </a:prstGeom>
        </p:spPr>
        <p:txBody>
          <a:bodyPr wrap="square">
            <a:spAutoFit/>
          </a:bodyPr>
          <a:lstStyle/>
          <a:p>
            <a:pPr algn="ctr"/>
            <a:r>
              <a:rPr lang="es-ES" sz="4400" dirty="0">
                <a:solidFill>
                  <a:schemeClr val="tx1">
                    <a:lumMod val="75000"/>
                    <a:lumOff val="25000"/>
                  </a:schemeClr>
                </a:solidFill>
                <a:latin typeface="Verdana" panose="020B0604030504040204" pitchFamily="34" charset="0"/>
                <a:ea typeface="Verdana" panose="020B0604030504040204" pitchFamily="34" charset="0"/>
              </a:rPr>
              <a:t>5</a:t>
            </a:r>
            <a:r>
              <a:rPr lang="es-ES" sz="2800" dirty="0">
                <a:solidFill>
                  <a:schemeClr val="tx1">
                    <a:lumMod val="75000"/>
                    <a:lumOff val="25000"/>
                  </a:schemeClr>
                </a:solidFill>
                <a:latin typeface="Verdana" panose="020B0604030504040204" pitchFamily="34" charset="0"/>
                <a:ea typeface="Verdana" panose="020B0604030504040204" pitchFamily="34" charset="0"/>
              </a:rPr>
              <a:t>%</a:t>
            </a:r>
            <a:endParaRPr lang="es-ES" sz="4400" dirty="0">
              <a:solidFill>
                <a:schemeClr val="tx1">
                  <a:lumMod val="75000"/>
                  <a:lumOff val="25000"/>
                </a:schemeClr>
              </a:solidFill>
              <a:latin typeface="Verdana" panose="020B0604030504040204" pitchFamily="34" charset="0"/>
              <a:ea typeface="Verdana" panose="020B0604030504040204" pitchFamily="34" charset="0"/>
            </a:endParaRPr>
          </a:p>
        </p:txBody>
      </p:sp>
      <p:grpSp>
        <p:nvGrpSpPr>
          <p:cNvPr id="13" name="Group 4">
            <a:extLst>
              <a:ext uri="{FF2B5EF4-FFF2-40B4-BE49-F238E27FC236}">
                <a16:creationId xmlns:a16="http://schemas.microsoft.com/office/drawing/2014/main" id="{C8EB8475-8277-E49A-6775-6C146550214F}"/>
              </a:ext>
            </a:extLst>
          </p:cNvPr>
          <p:cNvGrpSpPr/>
          <p:nvPr userDrawn="1"/>
        </p:nvGrpSpPr>
        <p:grpSpPr>
          <a:xfrm>
            <a:off x="7430183" y="4891236"/>
            <a:ext cx="2097259" cy="773014"/>
            <a:chOff x="1315133" y="5304299"/>
            <a:chExt cx="2097259" cy="773014"/>
          </a:xfrm>
        </p:grpSpPr>
        <p:sp>
          <p:nvSpPr>
            <p:cNvPr id="14" name="CuadroTexto 28">
              <a:extLst>
                <a:ext uri="{FF2B5EF4-FFF2-40B4-BE49-F238E27FC236}">
                  <a16:creationId xmlns:a16="http://schemas.microsoft.com/office/drawing/2014/main" id="{4A1126F8-21BF-E77C-3685-3CB90506CC87}"/>
                </a:ext>
              </a:extLst>
            </p:cNvPr>
            <p:cNvSpPr txBox="1"/>
            <p:nvPr/>
          </p:nvSpPr>
          <p:spPr>
            <a:xfrm>
              <a:off x="1499509" y="5304299"/>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1</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15" name="Elipse 29">
              <a:extLst>
                <a:ext uri="{FF2B5EF4-FFF2-40B4-BE49-F238E27FC236}">
                  <a16:creationId xmlns:a16="http://schemas.microsoft.com/office/drawing/2014/main" id="{170FBC9B-A12F-6A1F-5BD4-45C652B6CD3A}"/>
                </a:ext>
              </a:extLst>
            </p:cNvPr>
            <p:cNvSpPr/>
            <p:nvPr/>
          </p:nvSpPr>
          <p:spPr>
            <a:xfrm>
              <a:off x="1315133" y="5382506"/>
              <a:ext cx="136328" cy="136328"/>
            </a:xfrm>
            <a:prstGeom prst="ellipse">
              <a:avLst/>
            </a:prstGeom>
            <a:solidFill>
              <a:srgbClr val="FAA6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CuadroTexto 30">
              <a:extLst>
                <a:ext uri="{FF2B5EF4-FFF2-40B4-BE49-F238E27FC236}">
                  <a16:creationId xmlns:a16="http://schemas.microsoft.com/office/drawing/2014/main" id="{DE633E6E-EFB6-4BC5-B850-B8193EEAFC63}"/>
                </a:ext>
              </a:extLst>
            </p:cNvPr>
            <p:cNvSpPr txBox="1"/>
            <p:nvPr/>
          </p:nvSpPr>
          <p:spPr>
            <a:xfrm>
              <a:off x="2646382" y="5304299"/>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2</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17" name="Elipse 31">
              <a:extLst>
                <a:ext uri="{FF2B5EF4-FFF2-40B4-BE49-F238E27FC236}">
                  <a16:creationId xmlns:a16="http://schemas.microsoft.com/office/drawing/2014/main" id="{B02981B7-56E8-C6FF-1F46-48F7527621D9}"/>
                </a:ext>
              </a:extLst>
            </p:cNvPr>
            <p:cNvSpPr/>
            <p:nvPr/>
          </p:nvSpPr>
          <p:spPr>
            <a:xfrm>
              <a:off x="2462006" y="5382506"/>
              <a:ext cx="136328" cy="136328"/>
            </a:xfrm>
            <a:prstGeom prst="ellipse">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 name="CuadroTexto 32">
              <a:extLst>
                <a:ext uri="{FF2B5EF4-FFF2-40B4-BE49-F238E27FC236}">
                  <a16:creationId xmlns:a16="http://schemas.microsoft.com/office/drawing/2014/main" id="{A552597B-580D-BB95-DA60-64A597938FA0}"/>
                </a:ext>
              </a:extLst>
            </p:cNvPr>
            <p:cNvSpPr txBox="1"/>
            <p:nvPr/>
          </p:nvSpPr>
          <p:spPr>
            <a:xfrm>
              <a:off x="1499509" y="5800314"/>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3</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19" name="Elipse 33">
              <a:extLst>
                <a:ext uri="{FF2B5EF4-FFF2-40B4-BE49-F238E27FC236}">
                  <a16:creationId xmlns:a16="http://schemas.microsoft.com/office/drawing/2014/main" id="{432C861F-D0C8-F1FF-9035-ADB5D585F727}"/>
                </a:ext>
              </a:extLst>
            </p:cNvPr>
            <p:cNvSpPr/>
            <p:nvPr/>
          </p:nvSpPr>
          <p:spPr>
            <a:xfrm>
              <a:off x="1315133" y="5878521"/>
              <a:ext cx="136328" cy="136328"/>
            </a:xfrm>
            <a:prstGeom prst="ellipse">
              <a:avLst/>
            </a:prstGeom>
            <a:solidFill>
              <a:srgbClr val="70B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CuadroTexto 34">
              <a:extLst>
                <a:ext uri="{FF2B5EF4-FFF2-40B4-BE49-F238E27FC236}">
                  <a16:creationId xmlns:a16="http://schemas.microsoft.com/office/drawing/2014/main" id="{8F880D87-08D2-0F28-2823-2735DE4E25E7}"/>
                </a:ext>
              </a:extLst>
            </p:cNvPr>
            <p:cNvSpPr txBox="1"/>
            <p:nvPr/>
          </p:nvSpPr>
          <p:spPr>
            <a:xfrm>
              <a:off x="2646382" y="5800314"/>
              <a:ext cx="766010" cy="276999"/>
            </a:xfrm>
            <a:prstGeom prst="rect">
              <a:avLst/>
            </a:prstGeom>
            <a:noFill/>
          </p:spPr>
          <p:txBody>
            <a:bodyPr wrap="square" rtlCol="0">
              <a:spAutoFit/>
            </a:bodyPr>
            <a:lstStyle/>
            <a:p>
              <a:pPr>
                <a:spcAft>
                  <a:spcPts val="600"/>
                </a:spcAft>
              </a:pPr>
              <a:r>
                <a:rPr lang="es-ES" sz="1200"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rPr>
                <a:t>Serie 4</a:t>
              </a:r>
              <a:endParaRPr lang="es-ES" dirty="0">
                <a:solidFill>
                  <a:schemeClr val="tx1">
                    <a:lumMod val="75000"/>
                    <a:lumOff val="25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21" name="Elipse 35">
              <a:extLst>
                <a:ext uri="{FF2B5EF4-FFF2-40B4-BE49-F238E27FC236}">
                  <a16:creationId xmlns:a16="http://schemas.microsoft.com/office/drawing/2014/main" id="{16CB823E-6863-4FF6-4891-DC2EDE1055A6}"/>
                </a:ext>
              </a:extLst>
            </p:cNvPr>
            <p:cNvSpPr/>
            <p:nvPr/>
          </p:nvSpPr>
          <p:spPr>
            <a:xfrm>
              <a:off x="2462006" y="5878521"/>
              <a:ext cx="136328" cy="136328"/>
            </a:xfrm>
            <a:prstGeom prst="ellipse">
              <a:avLst/>
            </a:prstGeom>
            <a:solidFill>
              <a:srgbClr val="00B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23" name="Picture 22" descr="Graphical user interface&#10;&#10;Description automatically generated with low confidence">
            <a:extLst>
              <a:ext uri="{FF2B5EF4-FFF2-40B4-BE49-F238E27FC236}">
                <a16:creationId xmlns:a16="http://schemas.microsoft.com/office/drawing/2014/main" id="{91346F77-E45E-6350-474B-63289C869AC5}"/>
              </a:ext>
            </a:extLst>
          </p:cNvPr>
          <p:cNvPicPr>
            <a:picLocks noChangeAspect="1"/>
          </p:cNvPicPr>
          <p:nvPr userDrawn="1"/>
        </p:nvPicPr>
        <p:blipFill>
          <a:blip r:embed="rId3"/>
          <a:stretch>
            <a:fillRect/>
          </a:stretch>
        </p:blipFill>
        <p:spPr>
          <a:xfrm>
            <a:off x="664645" y="-27494"/>
            <a:ext cx="3042445" cy="1187716"/>
          </a:xfrm>
          <a:prstGeom prst="rect">
            <a:avLst/>
          </a:prstGeom>
        </p:spPr>
      </p:pic>
    </p:spTree>
    <p:extLst>
      <p:ext uri="{BB962C8B-B14F-4D97-AF65-F5344CB8AC3E}">
        <p14:creationId xmlns:p14="http://schemas.microsoft.com/office/powerpoint/2010/main" val="895376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ircle-images">
    <p:spTree>
      <p:nvGrpSpPr>
        <p:cNvPr id="1" name=""/>
        <p:cNvGrpSpPr/>
        <p:nvPr/>
      </p:nvGrpSpPr>
      <p:grpSpPr>
        <a:xfrm>
          <a:off x="0" y="0"/>
          <a:ext cx="0" cy="0"/>
          <a:chOff x="0" y="0"/>
          <a:chExt cx="0" cy="0"/>
        </a:xfrm>
      </p:grpSpPr>
      <p:sp>
        <p:nvSpPr>
          <p:cNvPr id="9" name="Marcador de posición de imagen 8">
            <a:extLst>
              <a:ext uri="{FF2B5EF4-FFF2-40B4-BE49-F238E27FC236}">
                <a16:creationId xmlns:a16="http://schemas.microsoft.com/office/drawing/2014/main" id="{F0DB74E1-8E18-5543-A146-69091537A942}"/>
              </a:ext>
            </a:extLst>
          </p:cNvPr>
          <p:cNvSpPr>
            <a:spLocks noGrp="1"/>
          </p:cNvSpPr>
          <p:nvPr>
            <p:ph type="pic" sz="quarter" idx="15" hasCustomPrompt="1"/>
          </p:nvPr>
        </p:nvSpPr>
        <p:spPr>
          <a:xfrm>
            <a:off x="1070812"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sp>
        <p:nvSpPr>
          <p:cNvPr id="11" name="Marcador de posición de imagen 10">
            <a:extLst>
              <a:ext uri="{FF2B5EF4-FFF2-40B4-BE49-F238E27FC236}">
                <a16:creationId xmlns:a16="http://schemas.microsoft.com/office/drawing/2014/main" id="{E04DCE5C-0FBB-2446-BF75-2C546C1DD6DB}"/>
              </a:ext>
            </a:extLst>
          </p:cNvPr>
          <p:cNvSpPr>
            <a:spLocks noGrp="1"/>
          </p:cNvSpPr>
          <p:nvPr>
            <p:ph type="pic" sz="quarter" idx="16" hasCustomPrompt="1"/>
          </p:nvPr>
        </p:nvSpPr>
        <p:spPr>
          <a:xfrm>
            <a:off x="4006847"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sp>
        <p:nvSpPr>
          <p:cNvPr id="12" name="Marcador de posición de imagen 11">
            <a:extLst>
              <a:ext uri="{FF2B5EF4-FFF2-40B4-BE49-F238E27FC236}">
                <a16:creationId xmlns:a16="http://schemas.microsoft.com/office/drawing/2014/main" id="{02A6F34B-CDF5-754C-84A0-5BB51F2F0A7D}"/>
              </a:ext>
            </a:extLst>
          </p:cNvPr>
          <p:cNvSpPr>
            <a:spLocks noGrp="1"/>
          </p:cNvSpPr>
          <p:nvPr>
            <p:ph type="pic" sz="quarter" idx="17" hasCustomPrompt="1"/>
          </p:nvPr>
        </p:nvSpPr>
        <p:spPr>
          <a:xfrm>
            <a:off x="6924250"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sp>
        <p:nvSpPr>
          <p:cNvPr id="13" name="Marcador de posición de imagen 12">
            <a:extLst>
              <a:ext uri="{FF2B5EF4-FFF2-40B4-BE49-F238E27FC236}">
                <a16:creationId xmlns:a16="http://schemas.microsoft.com/office/drawing/2014/main" id="{DE08859C-9E21-3649-A360-0652754BDEB4}"/>
              </a:ext>
            </a:extLst>
          </p:cNvPr>
          <p:cNvSpPr>
            <a:spLocks noGrp="1"/>
          </p:cNvSpPr>
          <p:nvPr>
            <p:ph type="pic" sz="quarter" idx="18" hasCustomPrompt="1"/>
          </p:nvPr>
        </p:nvSpPr>
        <p:spPr>
          <a:xfrm>
            <a:off x="9710042" y="1574965"/>
            <a:ext cx="1593087" cy="1593087"/>
          </a:xfrm>
          <a:custGeom>
            <a:avLst/>
            <a:gdLst>
              <a:gd name="connsiteX0" fmla="*/ 1806008 w 3612016"/>
              <a:gd name="connsiteY0" fmla="*/ 0 h 3612016"/>
              <a:gd name="connsiteX1" fmla="*/ 3612016 w 3612016"/>
              <a:gd name="connsiteY1" fmla="*/ 1806008 h 3612016"/>
              <a:gd name="connsiteX2" fmla="*/ 1806008 w 3612016"/>
              <a:gd name="connsiteY2" fmla="*/ 3612016 h 3612016"/>
              <a:gd name="connsiteX3" fmla="*/ 0 w 3612016"/>
              <a:gd name="connsiteY3" fmla="*/ 1806008 h 3612016"/>
              <a:gd name="connsiteX4" fmla="*/ 1806008 w 3612016"/>
              <a:gd name="connsiteY4" fmla="*/ 0 h 3612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016" h="3612016">
                <a:moveTo>
                  <a:pt x="1806008" y="0"/>
                </a:moveTo>
                <a:cubicBezTo>
                  <a:pt x="2803439" y="0"/>
                  <a:pt x="3612016" y="808577"/>
                  <a:pt x="3612016" y="1806008"/>
                </a:cubicBezTo>
                <a:cubicBezTo>
                  <a:pt x="3612016" y="2803439"/>
                  <a:pt x="2803439" y="3612016"/>
                  <a:pt x="1806008" y="3612016"/>
                </a:cubicBezTo>
                <a:cubicBezTo>
                  <a:pt x="808577" y="3612016"/>
                  <a:pt x="0" y="2803439"/>
                  <a:pt x="0" y="1806008"/>
                </a:cubicBezTo>
                <a:cubicBezTo>
                  <a:pt x="0" y="808577"/>
                  <a:pt x="808577" y="0"/>
                  <a:pt x="1806008" y="0"/>
                </a:cubicBezTo>
                <a:close/>
              </a:path>
            </a:pathLst>
          </a:custGeom>
          <a:solidFill>
            <a:srgbClr val="00B5D5"/>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vl1pPr>
          </a:lstStyle>
          <a:p>
            <a:r>
              <a:rPr lang="es-ES" dirty="0"/>
              <a:t>Place </a:t>
            </a:r>
            <a:r>
              <a:rPr lang="es-ES" dirty="0" err="1"/>
              <a:t>your</a:t>
            </a:r>
            <a:r>
              <a:rPr lang="es-ES" dirty="0"/>
              <a:t> </a:t>
            </a:r>
            <a:r>
              <a:rPr lang="es-ES" dirty="0" err="1"/>
              <a:t>mage</a:t>
            </a:r>
            <a:endParaRPr lang="es-ES" dirty="0"/>
          </a:p>
        </p:txBody>
      </p:sp>
      <p:cxnSp>
        <p:nvCxnSpPr>
          <p:cNvPr id="5" name="Straight Connector 2">
            <a:extLst>
              <a:ext uri="{FF2B5EF4-FFF2-40B4-BE49-F238E27FC236}">
                <a16:creationId xmlns:a16="http://schemas.microsoft.com/office/drawing/2014/main" id="{86587409-B0D4-859D-1274-EBAE61E9816D}"/>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pic>
        <p:nvPicPr>
          <p:cNvPr id="7" name="Picture 6" descr="Logo&#10;&#10;Description automatically generated with low confidence">
            <a:extLst>
              <a:ext uri="{FF2B5EF4-FFF2-40B4-BE49-F238E27FC236}">
                <a16:creationId xmlns:a16="http://schemas.microsoft.com/office/drawing/2014/main" id="{E3414EE5-D3B0-829D-4AF9-4290C79EC4D0}"/>
              </a:ext>
            </a:extLst>
          </p:cNvPr>
          <p:cNvPicPr>
            <a:picLocks noChangeAspect="1"/>
          </p:cNvPicPr>
          <p:nvPr userDrawn="1"/>
        </p:nvPicPr>
        <p:blipFill>
          <a:blip r:embed="rId2"/>
          <a:stretch>
            <a:fillRect/>
          </a:stretch>
        </p:blipFill>
        <p:spPr>
          <a:xfrm>
            <a:off x="665473" y="-18261"/>
            <a:ext cx="3042445" cy="1187715"/>
          </a:xfrm>
          <a:prstGeom prst="rect">
            <a:avLst/>
          </a:prstGeom>
        </p:spPr>
      </p:pic>
    </p:spTree>
    <p:extLst>
      <p:ext uri="{BB962C8B-B14F-4D97-AF65-F5344CB8AC3E}">
        <p14:creationId xmlns:p14="http://schemas.microsoft.com/office/powerpoint/2010/main" val="3838613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796B156-96ED-ECC8-2737-E19254139F0A}"/>
              </a:ext>
            </a:extLst>
          </p:cNvPr>
          <p:cNvSpPr/>
          <p:nvPr userDrawn="1"/>
        </p:nvSpPr>
        <p:spPr>
          <a:xfrm>
            <a:off x="0" y="5915770"/>
            <a:ext cx="12192000" cy="942230"/>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 company name&#10;&#10;Description automatically generated">
            <a:extLst>
              <a:ext uri="{FF2B5EF4-FFF2-40B4-BE49-F238E27FC236}">
                <a16:creationId xmlns:a16="http://schemas.microsoft.com/office/drawing/2014/main" id="{63C2D2E7-30D0-1B43-7E5E-F34CB1E9EEA0}"/>
              </a:ext>
            </a:extLst>
          </p:cNvPr>
          <p:cNvPicPr>
            <a:picLocks noChangeAspect="1"/>
          </p:cNvPicPr>
          <p:nvPr userDrawn="1"/>
        </p:nvPicPr>
        <p:blipFill>
          <a:blip r:embed="rId2"/>
          <a:stretch>
            <a:fillRect/>
          </a:stretch>
        </p:blipFill>
        <p:spPr>
          <a:xfrm>
            <a:off x="696449" y="5911704"/>
            <a:ext cx="1673040" cy="938534"/>
          </a:xfrm>
          <a:prstGeom prst="rect">
            <a:avLst/>
          </a:prstGeom>
        </p:spPr>
      </p:pic>
    </p:spTree>
    <p:extLst>
      <p:ext uri="{BB962C8B-B14F-4D97-AF65-F5344CB8AC3E}">
        <p14:creationId xmlns:p14="http://schemas.microsoft.com/office/powerpoint/2010/main" val="1043132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EC92B623-09E6-CCC7-C4EB-20CB7A8B7EEB}"/>
              </a:ext>
            </a:extLst>
          </p:cNvPr>
          <p:cNvCxnSpPr/>
          <p:nvPr userDrawn="1"/>
        </p:nvCxnSpPr>
        <p:spPr>
          <a:xfrm>
            <a:off x="0" y="1113452"/>
            <a:ext cx="12192000" cy="0"/>
          </a:xfrm>
          <a:prstGeom prst="line">
            <a:avLst/>
          </a:prstGeom>
          <a:ln w="19050">
            <a:solidFill>
              <a:srgbClr val="005BAA"/>
            </a:solidFill>
          </a:ln>
        </p:spPr>
        <p:style>
          <a:lnRef idx="1">
            <a:schemeClr val="accent1"/>
          </a:lnRef>
          <a:fillRef idx="0">
            <a:schemeClr val="accent1"/>
          </a:fillRef>
          <a:effectRef idx="0">
            <a:schemeClr val="accent1"/>
          </a:effectRef>
          <a:fontRef idx="minor">
            <a:schemeClr val="tx1"/>
          </a:fontRef>
        </p:style>
      </p:cxnSp>
      <p:pic>
        <p:nvPicPr>
          <p:cNvPr id="5" name="Picture 4" descr="Logo&#10;&#10;Description automatically generated with low confidence">
            <a:extLst>
              <a:ext uri="{FF2B5EF4-FFF2-40B4-BE49-F238E27FC236}">
                <a16:creationId xmlns:a16="http://schemas.microsoft.com/office/drawing/2014/main" id="{A631EAE6-9379-1E6F-EF4D-12832EACC943}"/>
              </a:ext>
            </a:extLst>
          </p:cNvPr>
          <p:cNvPicPr>
            <a:picLocks noChangeAspect="1"/>
          </p:cNvPicPr>
          <p:nvPr userDrawn="1"/>
        </p:nvPicPr>
        <p:blipFill>
          <a:blip r:embed="rId2"/>
          <a:stretch>
            <a:fillRect/>
          </a:stretch>
        </p:blipFill>
        <p:spPr>
          <a:xfrm>
            <a:off x="665473" y="-18261"/>
            <a:ext cx="3042445" cy="1187715"/>
          </a:xfrm>
          <a:prstGeom prst="rect">
            <a:avLst/>
          </a:prstGeom>
        </p:spPr>
      </p:pic>
      <p:sp>
        <p:nvSpPr>
          <p:cNvPr id="6" name="Title 1">
            <a:extLst>
              <a:ext uri="{FF2B5EF4-FFF2-40B4-BE49-F238E27FC236}">
                <a16:creationId xmlns:a16="http://schemas.microsoft.com/office/drawing/2014/main" id="{07D90D3A-FED7-3DA3-591A-166640F0EAA6}"/>
              </a:ext>
            </a:extLst>
          </p:cNvPr>
          <p:cNvSpPr>
            <a:spLocks noGrp="1"/>
          </p:cNvSpPr>
          <p:nvPr>
            <p:ph type="title"/>
          </p:nvPr>
        </p:nvSpPr>
        <p:spPr>
          <a:xfrm>
            <a:off x="751691" y="1435039"/>
            <a:ext cx="10515600" cy="1325563"/>
          </a:xfrm>
          <a:prstGeom prst="rect">
            <a:avLst/>
          </a:prstGeom>
        </p:spPr>
        <p:txBody>
          <a:bodyPr anchor="t">
            <a:normAutofit/>
          </a:bodyPr>
          <a:lstStyle>
            <a:lvl1pPr>
              <a:defRPr sz="3600" b="1"/>
            </a:lvl1pPr>
          </a:lstStyle>
          <a:p>
            <a:r>
              <a:rPr lang="en-US" dirty="0"/>
              <a:t>Click to edit Master title style</a:t>
            </a:r>
          </a:p>
        </p:txBody>
      </p:sp>
    </p:spTree>
    <p:extLst>
      <p:ext uri="{BB962C8B-B14F-4D97-AF65-F5344CB8AC3E}">
        <p14:creationId xmlns:p14="http://schemas.microsoft.com/office/powerpoint/2010/main" val="179848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673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1285176-3A25-F86A-FDFD-282FA2DF0558}"/>
              </a:ext>
            </a:extLst>
          </p:cNvPr>
          <p:cNvSpPr/>
          <p:nvPr userDrawn="1"/>
        </p:nvSpPr>
        <p:spPr>
          <a:xfrm>
            <a:off x="0" y="0"/>
            <a:ext cx="12192000" cy="6858000"/>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0766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ECE9FA53-8711-D548-6B69-E72481104E6A}"/>
              </a:ext>
            </a:extLst>
          </p:cNvPr>
          <p:cNvSpPr>
            <a:spLocks noGrp="1"/>
          </p:cNvSpPr>
          <p:nvPr>
            <p:ph type="pic" sz="quarter" idx="10"/>
          </p:nvPr>
        </p:nvSpPr>
        <p:spPr>
          <a:xfrm>
            <a:off x="6096000" y="0"/>
            <a:ext cx="6096000" cy="6858000"/>
          </a:xfrm>
          <a:prstGeom prst="rect">
            <a:avLst/>
          </a:prstGeom>
        </p:spPr>
        <p:txBody>
          <a:bodyPr/>
          <a:lstStyle/>
          <a:p>
            <a:endParaRPr lang="en-US"/>
          </a:p>
        </p:txBody>
      </p:sp>
    </p:spTree>
    <p:extLst>
      <p:ext uri="{BB962C8B-B14F-4D97-AF65-F5344CB8AC3E}">
        <p14:creationId xmlns:p14="http://schemas.microsoft.com/office/powerpoint/2010/main" val="3492694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E8BC0C76-D693-5C29-38D6-A96D5D29BD2F}"/>
              </a:ext>
            </a:extLst>
          </p:cNvPr>
          <p:cNvSpPr>
            <a:spLocks noGrp="1"/>
          </p:cNvSpPr>
          <p:nvPr>
            <p:ph type="pic" sz="quarter" idx="10"/>
          </p:nvPr>
        </p:nvSpPr>
        <p:spPr>
          <a:xfrm>
            <a:off x="4492600" y="0"/>
            <a:ext cx="7699401" cy="6858000"/>
          </a:xfrm>
          <a:solidFill>
            <a:schemeClr val="bg1">
              <a:lumMod val="95000"/>
            </a:schemeClr>
          </a:solidFill>
        </p:spPr>
        <p:txBody>
          <a:bodyPr/>
          <a:lstStyle/>
          <a:p>
            <a:endParaRPr lang="en-US" dirty="0"/>
          </a:p>
        </p:txBody>
      </p:sp>
    </p:spTree>
    <p:extLst>
      <p:ext uri="{BB962C8B-B14F-4D97-AF65-F5344CB8AC3E}">
        <p14:creationId xmlns:p14="http://schemas.microsoft.com/office/powerpoint/2010/main" val="179284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CF07C7CE-DB8D-3760-38FA-25B168F9B4D7}"/>
              </a:ext>
            </a:extLst>
          </p:cNvPr>
          <p:cNvSpPr>
            <a:spLocks noGrp="1"/>
          </p:cNvSpPr>
          <p:nvPr>
            <p:ph type="pic" sz="quarter" idx="10" hasCustomPrompt="1"/>
          </p:nvPr>
        </p:nvSpPr>
        <p:spPr>
          <a:xfrm>
            <a:off x="762005" y="1643063"/>
            <a:ext cx="10629900" cy="3986212"/>
          </a:xfrm>
          <a:solidFill>
            <a:schemeClr val="bg2"/>
          </a:solidFill>
        </p:spPr>
        <p:txBody>
          <a:bodyPr>
            <a:normAutofit/>
          </a:bodyPr>
          <a:lstStyle>
            <a:lvl1pPr marL="205740" indent="-205740" algn="l">
              <a:defRPr sz="132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tabLst/>
              <a:defRPr/>
            </a:pPr>
            <a:r>
              <a:rPr lang="en-US" dirty="0"/>
              <a:t>You can place a zoomed in view of your map here or place a graph. This slide is optional. </a:t>
            </a:r>
            <a:br>
              <a:rPr lang="en-US" dirty="0"/>
            </a:br>
            <a:r>
              <a:rPr lang="en-US" dirty="0"/>
              <a:t>Whatever best fits your requirement.</a:t>
            </a:r>
          </a:p>
        </p:txBody>
      </p:sp>
    </p:spTree>
    <p:extLst>
      <p:ext uri="{BB962C8B-B14F-4D97-AF65-F5344CB8AC3E}">
        <p14:creationId xmlns:p14="http://schemas.microsoft.com/office/powerpoint/2010/main" val="350363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F550-CB93-6440-9E7D-1990C02300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534B28-9891-9C48-BBF7-3FA840B1448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8933CE-EA8D-4D49-A832-CFE5A31CF09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4A8EF8E-143E-4648-850C-FFE87BCDCF08}"/>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6" name="Footer Placeholder 5">
            <a:extLst>
              <a:ext uri="{FF2B5EF4-FFF2-40B4-BE49-F238E27FC236}">
                <a16:creationId xmlns:a16="http://schemas.microsoft.com/office/drawing/2014/main" id="{893E1F61-4260-9C4D-AB89-CE7BE42C20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40F333-43E3-5847-B0EC-E9AB122D534C}"/>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5861892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A0110D0B-DA30-D6C8-64D0-4207658D7504}"/>
              </a:ext>
            </a:extLst>
          </p:cNvPr>
          <p:cNvSpPr>
            <a:spLocks noGrp="1"/>
          </p:cNvSpPr>
          <p:nvPr>
            <p:ph type="pic" sz="quarter" idx="10" hasCustomPrompt="1"/>
          </p:nvPr>
        </p:nvSpPr>
        <p:spPr>
          <a:xfrm>
            <a:off x="660403" y="1902186"/>
            <a:ext cx="5286309" cy="3856064"/>
          </a:xfrm>
          <a:solidFill>
            <a:schemeClr val="bg2"/>
          </a:solidFill>
          <a:ln>
            <a:noFill/>
          </a:ln>
        </p:spPr>
        <p:txBody>
          <a:bodyPr>
            <a:normAutofit/>
          </a:bodyPr>
          <a:lstStyle>
            <a:lvl1pPr>
              <a:defRPr sz="1320" baseline="0">
                <a:latin typeface="Arial" charset="0"/>
                <a:ea typeface="Arial" charset="0"/>
                <a:cs typeface="Arial"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Click to add Maps, Graphs, Diagrams, pie charts etc.</a:t>
            </a:r>
          </a:p>
        </p:txBody>
      </p:sp>
      <p:sp>
        <p:nvSpPr>
          <p:cNvPr id="4" name="Picture Placeholder 1">
            <a:extLst>
              <a:ext uri="{FF2B5EF4-FFF2-40B4-BE49-F238E27FC236}">
                <a16:creationId xmlns:a16="http://schemas.microsoft.com/office/drawing/2014/main" id="{DB1E62EF-1C52-57E2-D73C-24DD30DE1E9E}"/>
              </a:ext>
            </a:extLst>
          </p:cNvPr>
          <p:cNvSpPr>
            <a:spLocks noGrp="1"/>
          </p:cNvSpPr>
          <p:nvPr>
            <p:ph type="pic" sz="quarter" idx="12" hasCustomPrompt="1"/>
          </p:nvPr>
        </p:nvSpPr>
        <p:spPr>
          <a:xfrm>
            <a:off x="6203952" y="1902186"/>
            <a:ext cx="5286309" cy="3856064"/>
          </a:xfrm>
          <a:solidFill>
            <a:schemeClr val="bg2"/>
          </a:solidFill>
          <a:ln>
            <a:noFill/>
          </a:ln>
        </p:spPr>
        <p:txBody>
          <a:bodyPr>
            <a:normAutofit/>
          </a:bodyPr>
          <a:lstStyle>
            <a:lvl1pPr>
              <a:defRPr sz="1320" baseline="0">
                <a:latin typeface="Arial" charset="0"/>
                <a:ea typeface="Arial" charset="0"/>
                <a:cs typeface="Arial"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Click to add Maps, Graphs, Diagrams, pie charts etc.</a:t>
            </a:r>
          </a:p>
        </p:txBody>
      </p:sp>
    </p:spTree>
    <p:extLst>
      <p:ext uri="{BB962C8B-B14F-4D97-AF65-F5344CB8AC3E}">
        <p14:creationId xmlns:p14="http://schemas.microsoft.com/office/powerpoint/2010/main" val="243045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387E8336-08FF-1579-81BF-1DAAA31604C1}"/>
              </a:ext>
            </a:extLst>
          </p:cNvPr>
          <p:cNvSpPr>
            <a:spLocks noGrp="1"/>
          </p:cNvSpPr>
          <p:nvPr>
            <p:ph type="pic" sz="quarter" idx="10"/>
          </p:nvPr>
        </p:nvSpPr>
        <p:spPr>
          <a:xfrm>
            <a:off x="0" y="0"/>
            <a:ext cx="12192000" cy="6858000"/>
          </a:xfrm>
        </p:spPr>
        <p:txBody>
          <a:bodyPr/>
          <a:lstStyle>
            <a:lvl1pPr marL="0" indent="0" algn="ctr">
              <a:buNone/>
              <a:defRPr>
                <a:solidFill>
                  <a:schemeClr val="bg2">
                    <a:lumMod val="20000"/>
                    <a:lumOff val="80000"/>
                  </a:schemeClr>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Photo here</a:t>
            </a:r>
          </a:p>
        </p:txBody>
      </p:sp>
    </p:spTree>
    <p:extLst>
      <p:ext uri="{BB962C8B-B14F-4D97-AF65-F5344CB8AC3E}">
        <p14:creationId xmlns:p14="http://schemas.microsoft.com/office/powerpoint/2010/main" val="3018605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Picture Placeholder 8">
            <a:extLst>
              <a:ext uri="{FF2B5EF4-FFF2-40B4-BE49-F238E27FC236}">
                <a16:creationId xmlns:a16="http://schemas.microsoft.com/office/drawing/2014/main" id="{57242769-D447-C9E9-2AF2-7E75DCAF8B45}"/>
              </a:ext>
            </a:extLst>
          </p:cNvPr>
          <p:cNvSpPr>
            <a:spLocks noGrp="1"/>
          </p:cNvSpPr>
          <p:nvPr>
            <p:ph type="pic" sz="quarter" idx="10" hasCustomPrompt="1"/>
          </p:nvPr>
        </p:nvSpPr>
        <p:spPr>
          <a:xfrm>
            <a:off x="0" y="0"/>
            <a:ext cx="12192000" cy="6858000"/>
          </a:xfrm>
          <a:solidFill>
            <a:schemeClr val="bg1">
              <a:lumMod val="95000"/>
            </a:schemeClr>
          </a:solidFill>
        </p:spPr>
        <p:txBody>
          <a:bodyPr>
            <a:normAutofit/>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Click to add the best image you have.</a:t>
            </a:r>
          </a:p>
        </p:txBody>
      </p:sp>
    </p:spTree>
    <p:extLst>
      <p:ext uri="{BB962C8B-B14F-4D97-AF65-F5344CB8AC3E}">
        <p14:creationId xmlns:p14="http://schemas.microsoft.com/office/powerpoint/2010/main" val="1537937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148C2E04-F119-8266-62F5-BEF3349B920A}"/>
              </a:ext>
            </a:extLst>
          </p:cNvPr>
          <p:cNvSpPr>
            <a:spLocks noGrp="1"/>
          </p:cNvSpPr>
          <p:nvPr>
            <p:ph type="pic" sz="quarter" idx="11"/>
          </p:nvPr>
        </p:nvSpPr>
        <p:spPr>
          <a:xfrm>
            <a:off x="0" y="0"/>
            <a:ext cx="12192000" cy="6858000"/>
          </a:xfrm>
        </p:spPr>
        <p:txBody>
          <a:bodyPr/>
          <a:lstStyle>
            <a:lvl1pPr marL="0" indent="0" algn="ctr">
              <a:buNone/>
              <a:defRPr i="1">
                <a:solidFill>
                  <a:srgbClr val="D4D7D9"/>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PHOTO HERE</a:t>
            </a:r>
          </a:p>
        </p:txBody>
      </p:sp>
    </p:spTree>
    <p:extLst>
      <p:ext uri="{BB962C8B-B14F-4D97-AF65-F5344CB8AC3E}">
        <p14:creationId xmlns:p14="http://schemas.microsoft.com/office/powerpoint/2010/main" val="165315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9B6E3D78-5D18-FEC2-7DA9-8ECA634A39A2}"/>
              </a:ext>
            </a:extLst>
          </p:cNvPr>
          <p:cNvSpPr>
            <a:spLocks noGrp="1"/>
          </p:cNvSpPr>
          <p:nvPr>
            <p:ph type="pic" sz="quarter" idx="12" hasCustomPrompt="1"/>
          </p:nvPr>
        </p:nvSpPr>
        <p:spPr>
          <a:xfrm>
            <a:off x="0" y="657225"/>
            <a:ext cx="4622800" cy="2600326"/>
          </a:xfrm>
          <a:solidFill>
            <a:schemeClr val="bg2"/>
          </a:solidFill>
        </p:spPr>
        <p:txBody>
          <a:bodyPr/>
          <a:lstStyle>
            <a:lvl1pPr marL="274313" marR="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endParaRPr lang="en-US" dirty="0"/>
          </a:p>
        </p:txBody>
      </p:sp>
      <p:sp>
        <p:nvSpPr>
          <p:cNvPr id="4" name="Picture Placeholder 11">
            <a:extLst>
              <a:ext uri="{FF2B5EF4-FFF2-40B4-BE49-F238E27FC236}">
                <a16:creationId xmlns:a16="http://schemas.microsoft.com/office/drawing/2014/main" id="{9719C845-83F9-FF4D-A5AC-225E08477CA8}"/>
              </a:ext>
            </a:extLst>
          </p:cNvPr>
          <p:cNvSpPr>
            <a:spLocks noGrp="1"/>
          </p:cNvSpPr>
          <p:nvPr>
            <p:ph type="pic" sz="quarter" idx="13" hasCustomPrompt="1"/>
          </p:nvPr>
        </p:nvSpPr>
        <p:spPr>
          <a:xfrm>
            <a:off x="7569200" y="3743324"/>
            <a:ext cx="4622800" cy="2600326"/>
          </a:xfrm>
          <a:solidFill>
            <a:schemeClr val="bg2"/>
          </a:solidFill>
        </p:spPr>
        <p:txBody>
          <a:bodyPr/>
          <a:lstStyle>
            <a:lvl1pPr marL="274313" marR="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picture</a:t>
            </a:r>
          </a:p>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endParaRPr lang="en-US"/>
          </a:p>
        </p:txBody>
      </p:sp>
    </p:spTree>
    <p:extLst>
      <p:ext uri="{BB962C8B-B14F-4D97-AF65-F5344CB8AC3E}">
        <p14:creationId xmlns:p14="http://schemas.microsoft.com/office/powerpoint/2010/main" val="3380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558F4651-1D70-E72F-E28B-2EB13D6C56D8}"/>
              </a:ext>
            </a:extLst>
          </p:cNvPr>
          <p:cNvSpPr>
            <a:spLocks noGrp="1"/>
          </p:cNvSpPr>
          <p:nvPr>
            <p:ph type="pic" sz="quarter" idx="10" hasCustomPrompt="1"/>
          </p:nvPr>
        </p:nvSpPr>
        <p:spPr>
          <a:xfrm>
            <a:off x="4891316" y="587829"/>
            <a:ext cx="3164115" cy="2769325"/>
          </a:xfrm>
          <a:solidFill>
            <a:srgbClr val="00B0F0"/>
          </a:solidFill>
        </p:spPr>
        <p:txBody>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dirty="0"/>
              <a:t>picture</a:t>
            </a:r>
          </a:p>
        </p:txBody>
      </p:sp>
      <p:sp>
        <p:nvSpPr>
          <p:cNvPr id="4" name="Picture Placeholder 7">
            <a:extLst>
              <a:ext uri="{FF2B5EF4-FFF2-40B4-BE49-F238E27FC236}">
                <a16:creationId xmlns:a16="http://schemas.microsoft.com/office/drawing/2014/main" id="{D3758FEC-6020-1A2A-AC68-3DD685EE2D74}"/>
              </a:ext>
            </a:extLst>
          </p:cNvPr>
          <p:cNvSpPr>
            <a:spLocks noGrp="1"/>
          </p:cNvSpPr>
          <p:nvPr>
            <p:ph type="pic" sz="quarter" idx="11" hasCustomPrompt="1"/>
          </p:nvPr>
        </p:nvSpPr>
        <p:spPr>
          <a:xfrm>
            <a:off x="8244116" y="587829"/>
            <a:ext cx="3164115" cy="2769325"/>
          </a:xfrm>
          <a:solidFill>
            <a:srgbClr val="00B0F0"/>
          </a:solidFill>
        </p:spPr>
        <p:txBody>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picture</a:t>
            </a:r>
          </a:p>
        </p:txBody>
      </p:sp>
      <p:sp>
        <p:nvSpPr>
          <p:cNvPr id="5" name="Picture Placeholder 7">
            <a:extLst>
              <a:ext uri="{FF2B5EF4-FFF2-40B4-BE49-F238E27FC236}">
                <a16:creationId xmlns:a16="http://schemas.microsoft.com/office/drawing/2014/main" id="{CA290331-ACD8-66D3-1C0C-65EEC34F9096}"/>
              </a:ext>
            </a:extLst>
          </p:cNvPr>
          <p:cNvSpPr>
            <a:spLocks noGrp="1"/>
          </p:cNvSpPr>
          <p:nvPr>
            <p:ph type="pic" sz="quarter" idx="12" hasCustomPrompt="1"/>
          </p:nvPr>
        </p:nvSpPr>
        <p:spPr>
          <a:xfrm>
            <a:off x="8244116" y="3513909"/>
            <a:ext cx="3164115" cy="2769325"/>
          </a:xfrm>
          <a:solidFill>
            <a:srgbClr val="00B0F0"/>
          </a:solidFill>
        </p:spPr>
        <p:txBody>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picture</a:t>
            </a:r>
          </a:p>
        </p:txBody>
      </p:sp>
      <p:sp>
        <p:nvSpPr>
          <p:cNvPr id="6" name="Picture Placeholder 7">
            <a:extLst>
              <a:ext uri="{FF2B5EF4-FFF2-40B4-BE49-F238E27FC236}">
                <a16:creationId xmlns:a16="http://schemas.microsoft.com/office/drawing/2014/main" id="{595FE471-A00D-4C57-D014-C7503F81A97B}"/>
              </a:ext>
            </a:extLst>
          </p:cNvPr>
          <p:cNvSpPr>
            <a:spLocks noGrp="1"/>
          </p:cNvSpPr>
          <p:nvPr>
            <p:ph type="pic" sz="quarter" idx="13" hasCustomPrompt="1"/>
          </p:nvPr>
        </p:nvSpPr>
        <p:spPr>
          <a:xfrm>
            <a:off x="4891316" y="3513909"/>
            <a:ext cx="3164115" cy="2769325"/>
          </a:xfrm>
          <a:solidFill>
            <a:srgbClr val="00B0F0"/>
          </a:solidFill>
        </p:spPr>
        <p:txBody>
          <a:bodyPr/>
          <a:lstStyle>
            <a:lvl1pPr>
              <a:defRPr sz="1800" baseline="0">
                <a:latin typeface="Univers LT Std 55 Roman" charset="0"/>
              </a:defRPr>
            </a:lvl1pPr>
          </a:lstStyle>
          <a:p>
            <a:pPr marL="274313" marR="0" lvl="0" indent="-274313" algn="l" defTabSz="109725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t>picture</a:t>
            </a:r>
          </a:p>
        </p:txBody>
      </p:sp>
    </p:spTree>
    <p:extLst>
      <p:ext uri="{BB962C8B-B14F-4D97-AF65-F5344CB8AC3E}">
        <p14:creationId xmlns:p14="http://schemas.microsoft.com/office/powerpoint/2010/main" val="3149684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61D910-CE5D-7CD3-D1E2-C077189CFDA4}"/>
              </a:ext>
            </a:extLst>
          </p:cNvPr>
          <p:cNvSpPr txBox="1"/>
          <p:nvPr userDrawn="1"/>
        </p:nvSpPr>
        <p:spPr>
          <a:xfrm>
            <a:off x="3048000" y="2690336"/>
            <a:ext cx="6096000" cy="1477328"/>
          </a:xfrm>
          <a:prstGeom prst="rect">
            <a:avLst/>
          </a:prstGeom>
          <a:noFill/>
        </p:spPr>
        <p:txBody>
          <a:bodyPr wrap="square">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6995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2F2C997-FCD9-BFED-7624-3C391E5BB701}"/>
              </a:ext>
            </a:extLst>
          </p:cNvPr>
          <p:cNvSpPr>
            <a:spLocks noGrp="1"/>
          </p:cNvSpPr>
          <p:nvPr>
            <p:ph type="dt" sz="half" idx="10"/>
          </p:nvPr>
        </p:nvSpPr>
        <p:spPr/>
        <p:txBody>
          <a:bodyPr/>
          <a:lstStyle/>
          <a:p>
            <a:fld id="{EF0B8A9A-D039-40F4-AA08-925303CC483A}" type="datetimeFigureOut">
              <a:rPr lang="en-CH" smtClean="0"/>
              <a:t>05/09/2024</a:t>
            </a:fld>
            <a:endParaRPr lang="en-CH"/>
          </a:p>
        </p:txBody>
      </p:sp>
      <p:sp>
        <p:nvSpPr>
          <p:cNvPr id="3" name="Footer Placeholder 2">
            <a:extLst>
              <a:ext uri="{FF2B5EF4-FFF2-40B4-BE49-F238E27FC236}">
                <a16:creationId xmlns:a16="http://schemas.microsoft.com/office/drawing/2014/main" id="{5570F912-9E61-694B-65C1-CFCE3DF2723A}"/>
              </a:ext>
            </a:extLst>
          </p:cNvPr>
          <p:cNvSpPr>
            <a:spLocks noGrp="1"/>
          </p:cNvSpPr>
          <p:nvPr>
            <p:ph type="ftr" sz="quarter" idx="11"/>
          </p:nvPr>
        </p:nvSpPr>
        <p:spPr/>
        <p:txBody>
          <a:bodyPr/>
          <a:lstStyle/>
          <a:p>
            <a:endParaRPr lang="en-CH"/>
          </a:p>
        </p:txBody>
      </p:sp>
      <p:sp>
        <p:nvSpPr>
          <p:cNvPr id="4" name="Slide Number Placeholder 3">
            <a:extLst>
              <a:ext uri="{FF2B5EF4-FFF2-40B4-BE49-F238E27FC236}">
                <a16:creationId xmlns:a16="http://schemas.microsoft.com/office/drawing/2014/main" id="{C4C239F9-9E2C-A1E3-6962-3F468D41F664}"/>
              </a:ext>
            </a:extLst>
          </p:cNvPr>
          <p:cNvSpPr>
            <a:spLocks noGrp="1"/>
          </p:cNvSpPr>
          <p:nvPr>
            <p:ph type="sldNum" sz="quarter" idx="12"/>
          </p:nvPr>
        </p:nvSpPr>
        <p:spPr/>
        <p:txBody>
          <a:bodyPr/>
          <a:lstStyle/>
          <a:p>
            <a:fld id="{0BB58437-1049-4F4C-88A4-73E99B1FE665}" type="slidenum">
              <a:rPr lang="en-CH" smtClean="0"/>
              <a:t>‹#›</a:t>
            </a:fld>
            <a:endParaRPr lang="en-CH"/>
          </a:p>
        </p:txBody>
      </p:sp>
    </p:spTree>
    <p:extLst>
      <p:ext uri="{BB962C8B-B14F-4D97-AF65-F5344CB8AC3E}">
        <p14:creationId xmlns:p14="http://schemas.microsoft.com/office/powerpoint/2010/main" val="13150883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rgbClr val="001F5F"/>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800" b="0" i="0" u="heavy">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5/9/2024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5058918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9C2DA2-A757-5228-27A7-87F052316B8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05C633B-F3E0-E80E-7F18-228934D9D0C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A60A1D9-1FF0-D1E4-187D-81C3926B07D2}"/>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5" name="页脚占位符 4">
            <a:extLst>
              <a:ext uri="{FF2B5EF4-FFF2-40B4-BE49-F238E27FC236}">
                <a16:creationId xmlns:a16="http://schemas.microsoft.com/office/drawing/2014/main" id="{15F89294-88F7-C079-83E4-360DA73E037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CB1ABE-1DFF-6AF5-1EC0-2B28018F37ED}"/>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3923503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7806A-B7D2-7140-9436-1143278A72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3E6735-5C95-C54F-8E6D-915607B712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865059F-B372-DB48-B36F-AA1616F3B32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46C662-5F07-F443-B63B-58577DB757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41AC9D6-AFA3-A546-BB82-E3D4FE01C9F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A8E6B6-73E5-CA41-8BD4-041E50F46C1F}"/>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8" name="Footer Placeholder 7">
            <a:extLst>
              <a:ext uri="{FF2B5EF4-FFF2-40B4-BE49-F238E27FC236}">
                <a16:creationId xmlns:a16="http://schemas.microsoft.com/office/drawing/2014/main" id="{1AD955FE-D63C-D841-944B-31661EB392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0D28364-DF09-0447-BD31-D77CF6314176}"/>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8174906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1066FF-EF44-2D04-02F9-16540272BED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B0C791C-003D-938A-046E-911322090FB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0CA9B75-9CD0-A39B-33ED-0E3C73997F04}"/>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5" name="页脚占位符 4">
            <a:extLst>
              <a:ext uri="{FF2B5EF4-FFF2-40B4-BE49-F238E27FC236}">
                <a16:creationId xmlns:a16="http://schemas.microsoft.com/office/drawing/2014/main" id="{CB710F40-0FF7-D754-39F5-495926BA805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B54AEAE-9A58-866A-645D-3BA4E7DA5D1B}"/>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11748484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67751E-3D01-CF67-7320-4A1067E0658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B559F29-1094-95C7-9470-D06DF1AFA8F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5B358CE-99A9-C105-ED04-8353B8D5C13F}"/>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5" name="页脚占位符 4">
            <a:extLst>
              <a:ext uri="{FF2B5EF4-FFF2-40B4-BE49-F238E27FC236}">
                <a16:creationId xmlns:a16="http://schemas.microsoft.com/office/drawing/2014/main" id="{79DD43AF-EC86-9A82-91B7-A000924BEAA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AC75793-1D72-D3DF-DEAD-6707B1673220}"/>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99543440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CB388D-D366-8F3F-6D9E-040DCB2447F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D8E2533-A5E4-4AC1-333B-EA5C4625BAD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46F7EF6-60F1-6665-EDCB-AAA2966D391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BAF827D-39B8-1834-D06F-585542A9F040}"/>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6" name="页脚占位符 5">
            <a:extLst>
              <a:ext uri="{FF2B5EF4-FFF2-40B4-BE49-F238E27FC236}">
                <a16:creationId xmlns:a16="http://schemas.microsoft.com/office/drawing/2014/main" id="{ADCE7DCA-685A-74C1-BF7B-E54E568AC6F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17BA744-949E-5E49-5355-C27A9C050F68}"/>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33817581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867C51-7AE2-972C-F7B7-5D0AAF491D5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FE14339-8D21-284A-AC52-C1B06F362F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1BF272B-2984-B53F-9629-699DCBCFD4C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6779A75-9EA2-6C6C-392A-DCF8BCBB7E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BC8DD8E-A675-DB84-1653-58ECD6C795F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FAD09DD-B096-3D12-34E3-0B3A8FA668E6}"/>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8" name="页脚占位符 7">
            <a:extLst>
              <a:ext uri="{FF2B5EF4-FFF2-40B4-BE49-F238E27FC236}">
                <a16:creationId xmlns:a16="http://schemas.microsoft.com/office/drawing/2014/main" id="{2ABE3A56-FE6D-AE7B-2AC7-F0198A8D177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7E10E82-CC57-2D90-660B-E9396A57356C}"/>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1529622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8ED7B6-7205-0173-C7EE-400128DF031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8E367DE-1EA4-7C9D-5320-01F5F504E18C}"/>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4" name="页脚占位符 3">
            <a:extLst>
              <a:ext uri="{FF2B5EF4-FFF2-40B4-BE49-F238E27FC236}">
                <a16:creationId xmlns:a16="http://schemas.microsoft.com/office/drawing/2014/main" id="{492D6B63-7F59-AACD-EF3C-BDBF859E22E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3B7DB98-953F-BE66-295B-AD847B0252CB}"/>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10637038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8E35343-58BF-D872-58FC-06595B546865}"/>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3" name="页脚占位符 2">
            <a:extLst>
              <a:ext uri="{FF2B5EF4-FFF2-40B4-BE49-F238E27FC236}">
                <a16:creationId xmlns:a16="http://schemas.microsoft.com/office/drawing/2014/main" id="{F9540D5A-4B9C-42F0-71D1-F3E1B7CAAA8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ACB047E-EFB0-0CAB-7270-31FB35A33075}"/>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239189879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F20B8F-BE6C-7EF2-0101-7B6822CEFCC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8EE586E-AB5A-C4E3-F9ED-DE3C41E014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3C7FC1C-6665-99D7-2125-AF7FF7C023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CF2F06C-7261-C17C-2CAA-E96CE5C5E34E}"/>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6" name="页脚占位符 5">
            <a:extLst>
              <a:ext uri="{FF2B5EF4-FFF2-40B4-BE49-F238E27FC236}">
                <a16:creationId xmlns:a16="http://schemas.microsoft.com/office/drawing/2014/main" id="{5133F85F-3945-4E07-2B79-18624D82FE0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F29C6E-FCB7-011E-466D-DF5892DC0ED1}"/>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97675341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12E545-E09F-A708-20E1-3DD0597CA42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E1F58D3-25C4-BD3A-2297-A91B9900D7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BEF2A92-0CF7-6249-B6C8-7277A86A30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079428D-7EF6-B7C4-8196-20C518C0640B}"/>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6" name="页脚占位符 5">
            <a:extLst>
              <a:ext uri="{FF2B5EF4-FFF2-40B4-BE49-F238E27FC236}">
                <a16:creationId xmlns:a16="http://schemas.microsoft.com/office/drawing/2014/main" id="{09636FF6-ED64-521D-F51F-07A0FF22CAB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D54584D-1808-6ABF-743E-F29FCB844F6E}"/>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34475093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7ABE5E-E628-7D37-8BE3-6366906F450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DB359D1-CB8E-CD24-CE78-BE7B3BB712D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11A8046-F65B-428E-4A2E-7D498A5CD5E5}"/>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5" name="页脚占位符 4">
            <a:extLst>
              <a:ext uri="{FF2B5EF4-FFF2-40B4-BE49-F238E27FC236}">
                <a16:creationId xmlns:a16="http://schemas.microsoft.com/office/drawing/2014/main" id="{0ECF0669-E127-B1E5-2356-6317CB19E63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EFD7DA-41E7-0EBC-A887-FD71C0B05499}"/>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24654354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C5EE4EF-12B6-2A15-8CB5-880F9D7C79C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1013CA5-0D41-9046-2FEE-ED77882DB15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C07F0D1-075D-588C-2D07-AA63451D2DE6}"/>
              </a:ext>
            </a:extLst>
          </p:cNvPr>
          <p:cNvSpPr>
            <a:spLocks noGrp="1"/>
          </p:cNvSpPr>
          <p:nvPr>
            <p:ph type="dt" sz="half" idx="10"/>
          </p:nvPr>
        </p:nvSpPr>
        <p:spPr/>
        <p:txBody>
          <a:bodyPr/>
          <a:lstStyle/>
          <a:p>
            <a:fld id="{4BAEDD80-B2C4-46A0-905A-9336B6F58FDF}" type="datetimeFigureOut">
              <a:rPr lang="zh-CN" altLang="en-US" smtClean="0"/>
              <a:t>2024/5/9</a:t>
            </a:fld>
            <a:endParaRPr lang="zh-CN" altLang="en-US"/>
          </a:p>
        </p:txBody>
      </p:sp>
      <p:sp>
        <p:nvSpPr>
          <p:cNvPr id="5" name="页脚占位符 4">
            <a:extLst>
              <a:ext uri="{FF2B5EF4-FFF2-40B4-BE49-F238E27FC236}">
                <a16:creationId xmlns:a16="http://schemas.microsoft.com/office/drawing/2014/main" id="{CD86AD42-0119-21AA-4981-2C76E7213B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AA00D7-479D-D46C-50F8-2A235D907798}"/>
              </a:ext>
            </a:extLst>
          </p:cNvPr>
          <p:cNvSpPr>
            <a:spLocks noGrp="1"/>
          </p:cNvSpPr>
          <p:nvPr>
            <p:ph type="sldNum" sz="quarter" idx="12"/>
          </p:nvPr>
        </p:nvSpPr>
        <p:spPr/>
        <p:txBody>
          <a:body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98617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7A369-3332-8449-82FA-53904157D9B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14008B-3EEF-6E40-9202-C50512A3BC5A}"/>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4" name="Footer Placeholder 3">
            <a:extLst>
              <a:ext uri="{FF2B5EF4-FFF2-40B4-BE49-F238E27FC236}">
                <a16:creationId xmlns:a16="http://schemas.microsoft.com/office/drawing/2014/main" id="{6AC30F60-22F5-CF4F-8300-0C23FA8D63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26F9C5-71CD-DF4D-87AE-1E5603379355}"/>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41901179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5/9/2024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26584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0D5756-9533-5947-8AA4-A55E45B54662}"/>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3" name="Footer Placeholder 2">
            <a:extLst>
              <a:ext uri="{FF2B5EF4-FFF2-40B4-BE49-F238E27FC236}">
                <a16:creationId xmlns:a16="http://schemas.microsoft.com/office/drawing/2014/main" id="{5B54A894-2BDD-664C-9734-01944B8EE67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7938AFC-927D-0E4C-8765-513AA32F5C5A}"/>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2688843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0B2AB-6FB0-3F4B-B296-90A3EB5BDA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36C93C-3293-7641-AEA6-C4007B00AB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9A7650-C748-FB4E-9BA6-288E3E3F41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D3EDD49-D3A1-B74F-A8BB-1077D7DCEC7E}"/>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6" name="Footer Placeholder 5">
            <a:extLst>
              <a:ext uri="{FF2B5EF4-FFF2-40B4-BE49-F238E27FC236}">
                <a16:creationId xmlns:a16="http://schemas.microsoft.com/office/drawing/2014/main" id="{9F082356-7C2E-8A4E-9BC3-2381AEED33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5408F6-B699-7C45-B509-8772F6DF4940}"/>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1981901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6179F-7EA1-A64F-AA5A-4307727C6A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E14D99-0F9D-1849-B080-00CC58551F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178331-B9EE-984C-BF89-C28E8A1BA6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69ECBAC-97ED-0B47-A77B-78F83C6495ED}"/>
              </a:ext>
            </a:extLst>
          </p:cNvPr>
          <p:cNvSpPr>
            <a:spLocks noGrp="1"/>
          </p:cNvSpPr>
          <p:nvPr>
            <p:ph type="dt" sz="half" idx="10"/>
          </p:nvPr>
        </p:nvSpPr>
        <p:spPr/>
        <p:txBody>
          <a:bodyPr/>
          <a:lstStyle/>
          <a:p>
            <a:fld id="{242EED87-2C30-6C46-8CD5-5737BBF046EB}" type="datetimeFigureOut">
              <a:rPr lang="en-US" smtClean="0"/>
              <a:t>5/9/2024</a:t>
            </a:fld>
            <a:endParaRPr lang="en-US"/>
          </a:p>
        </p:txBody>
      </p:sp>
      <p:sp>
        <p:nvSpPr>
          <p:cNvPr id="6" name="Footer Placeholder 5">
            <a:extLst>
              <a:ext uri="{FF2B5EF4-FFF2-40B4-BE49-F238E27FC236}">
                <a16:creationId xmlns:a16="http://schemas.microsoft.com/office/drawing/2014/main" id="{C15CB222-F7B7-A440-BD6A-F188B5160A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DD5C41-6ADD-3445-9543-8CBA4F2CCE2D}"/>
              </a:ext>
            </a:extLst>
          </p:cNvPr>
          <p:cNvSpPr>
            <a:spLocks noGrp="1"/>
          </p:cNvSpPr>
          <p:nvPr>
            <p:ph type="sldNum" sz="quarter" idx="12"/>
          </p:nvPr>
        </p:nvSpPr>
        <p:spPr/>
        <p:txBody>
          <a:bodyPr/>
          <a:lstStyle/>
          <a:p>
            <a:fld id="{0071B117-5D75-FF4D-911A-5C226444051F}" type="slidenum">
              <a:rPr lang="en-US" smtClean="0"/>
              <a:t>‹#›</a:t>
            </a:fld>
            <a:endParaRPr lang="en-US"/>
          </a:p>
        </p:txBody>
      </p:sp>
    </p:spTree>
    <p:extLst>
      <p:ext uri="{BB962C8B-B14F-4D97-AF65-F5344CB8AC3E}">
        <p14:creationId xmlns:p14="http://schemas.microsoft.com/office/powerpoint/2010/main" val="3655197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theme" Target="../theme/theme3.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4.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E42707-DAB0-9642-AB96-BCDAFE10AF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3C5FAD-B53E-A44E-ACCE-FA8671073B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0C309E-16C9-9949-AF70-5ED1258102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2EED87-2C30-6C46-8CD5-5737BBF046EB}" type="datetimeFigureOut">
              <a:rPr lang="en-US" smtClean="0"/>
              <a:t>5/9/2024</a:t>
            </a:fld>
            <a:endParaRPr lang="en-US"/>
          </a:p>
        </p:txBody>
      </p:sp>
      <p:sp>
        <p:nvSpPr>
          <p:cNvPr id="5" name="Footer Placeholder 4">
            <a:extLst>
              <a:ext uri="{FF2B5EF4-FFF2-40B4-BE49-F238E27FC236}">
                <a16:creationId xmlns:a16="http://schemas.microsoft.com/office/drawing/2014/main" id="{AC45BAAE-3D1C-F24D-97C2-A7BE90B756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F600EC8-E292-F447-B047-35F0458B26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71B117-5D75-FF4D-911A-5C226444051F}" type="slidenum">
              <a:rPr lang="en-US" smtClean="0"/>
              <a:t>‹#›</a:t>
            </a:fld>
            <a:endParaRPr lang="en-US"/>
          </a:p>
        </p:txBody>
      </p:sp>
    </p:spTree>
    <p:extLst>
      <p:ext uri="{BB962C8B-B14F-4D97-AF65-F5344CB8AC3E}">
        <p14:creationId xmlns:p14="http://schemas.microsoft.com/office/powerpoint/2010/main" val="14332374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729660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2"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b="0" i="0" kern="1200">
          <a:solidFill>
            <a:srgbClr val="005BAA"/>
          </a:solidFill>
          <a:latin typeface="Verdana" panose="020B0604030504040204" pitchFamily="34" charset="0"/>
          <a:ea typeface="Verdana" panose="020B060403050404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1350817"/>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b="0" i="0" kern="1200">
          <a:solidFill>
            <a:srgbClr val="005BAA"/>
          </a:solidFill>
          <a:latin typeface="Verdana" panose="020B0604030504040204" pitchFamily="34" charset="0"/>
          <a:ea typeface="Verdana" panose="020B060403050404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6BD470E-3686-F6D5-39AE-25B3DB8963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E8F45E2-289C-41F9-1232-9CDEF75F37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7509DEC-C853-CC9C-D9C2-5C3C4057C0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AEDD80-B2C4-46A0-905A-9336B6F58FDF}" type="datetimeFigureOut">
              <a:rPr lang="zh-CN" altLang="en-US" smtClean="0"/>
              <a:t>2024/5/9</a:t>
            </a:fld>
            <a:endParaRPr lang="zh-CN" altLang="en-US"/>
          </a:p>
        </p:txBody>
      </p:sp>
      <p:sp>
        <p:nvSpPr>
          <p:cNvPr id="5" name="页脚占位符 4">
            <a:extLst>
              <a:ext uri="{FF2B5EF4-FFF2-40B4-BE49-F238E27FC236}">
                <a16:creationId xmlns:a16="http://schemas.microsoft.com/office/drawing/2014/main" id="{E57E78E6-820E-5650-D67A-F65BE9298F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3EDCB52-41AC-D1C3-269C-45FFA129ED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1D944-5DCE-4C68-B8F9-E494344A5B78}" type="slidenum">
              <a:rPr lang="zh-CN" altLang="en-US" smtClean="0"/>
              <a:t>‹#›</a:t>
            </a:fld>
            <a:endParaRPr lang="zh-CN" altLang="en-US"/>
          </a:p>
        </p:txBody>
      </p:sp>
    </p:spTree>
    <p:extLst>
      <p:ext uri="{BB962C8B-B14F-4D97-AF65-F5344CB8AC3E}">
        <p14:creationId xmlns:p14="http://schemas.microsoft.com/office/powerpoint/2010/main" val="571290336"/>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41.png"/><Relationship Id="rId18" Type="http://schemas.openxmlformats.org/officeDocument/2006/relationships/image" Target="../media/image46.svg"/><Relationship Id="rId3" Type="http://schemas.openxmlformats.org/officeDocument/2006/relationships/image" Target="../media/image11.png"/><Relationship Id="rId7" Type="http://schemas.openxmlformats.org/officeDocument/2006/relationships/image" Target="../media/image35.png"/><Relationship Id="rId12" Type="http://schemas.openxmlformats.org/officeDocument/2006/relationships/image" Target="../media/image40.svg"/><Relationship Id="rId17" Type="http://schemas.openxmlformats.org/officeDocument/2006/relationships/image" Target="../media/image45.png"/><Relationship Id="rId2" Type="http://schemas.openxmlformats.org/officeDocument/2006/relationships/notesSlide" Target="../notesSlides/notesSlide8.xml"/><Relationship Id="rId16" Type="http://schemas.openxmlformats.org/officeDocument/2006/relationships/image" Target="../media/image44.svg"/><Relationship Id="rId1" Type="http://schemas.openxmlformats.org/officeDocument/2006/relationships/slideLayout" Target="../slideLayouts/slideLayout2.xml"/><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svg"/><Relationship Id="rId4" Type="http://schemas.openxmlformats.org/officeDocument/2006/relationships/image" Target="../media/image32.jpg"/><Relationship Id="rId9" Type="http://schemas.openxmlformats.org/officeDocument/2006/relationships/image" Target="../media/image37.png"/><Relationship Id="rId14" Type="http://schemas.openxmlformats.org/officeDocument/2006/relationships/image" Target="../media/image42.sv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6.png"/></Relationships>
</file>

<file path=ppt/slides/_rels/slide14.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library.wmo.int/index.php?lvl=notice_display&amp;id=21930#.YueBDD1ByUk"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5.xml"/><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9.jpeg"/></Relationships>
</file>

<file path=ppt/slides/_rels/slide2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jpeg"/></Relationships>
</file>

<file path=ppt/slides/_rels/slide2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5.png"/><Relationship Id="rId18" Type="http://schemas.openxmlformats.org/officeDocument/2006/relationships/image" Target="../media/image89.png"/><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hyperlink" Target="https://media.ifrc.org/ifrc/where-we-work/asia-pacific/" TargetMode="External"/><Relationship Id="rId17" Type="http://schemas.openxmlformats.org/officeDocument/2006/relationships/image" Target="../media/image88.png"/><Relationship Id="rId2" Type="http://schemas.openxmlformats.org/officeDocument/2006/relationships/notesSlide" Target="../notesSlides/notesSlide15.xml"/><Relationship Id="rId16" Type="http://schemas.openxmlformats.org/officeDocument/2006/relationships/image" Target="../media/image87.png"/><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hyperlink" Target="http://www.typhooncommittee.org/" TargetMode="External"/><Relationship Id="rId5" Type="http://schemas.openxmlformats.org/officeDocument/2006/relationships/image" Target="../media/image80.png"/><Relationship Id="rId15" Type="http://schemas.microsoft.com/office/2007/relationships/hdphoto" Target="../media/hdphoto2.wdp"/><Relationship Id="rId10" Type="http://schemas.microsoft.com/office/2007/relationships/hdphoto" Target="../media/hdphoto1.wdp"/><Relationship Id="rId19" Type="http://schemas.openxmlformats.org/officeDocument/2006/relationships/image" Target="../media/image90.png"/><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image" Target="../media/image86.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jpeg"/><Relationship Id="rId3" Type="http://schemas.openxmlformats.org/officeDocument/2006/relationships/image" Target="../media/image11.png"/><Relationship Id="rId7" Type="http://schemas.openxmlformats.org/officeDocument/2006/relationships/image" Target="../media/image15.svg"/><Relationship Id="rId12"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s>
</file>

<file path=ppt/slides/_rels/slide3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6.xml"/><Relationship Id="rId1" Type="http://schemas.openxmlformats.org/officeDocument/2006/relationships/slideLayout" Target="../slideLayouts/slideLayout60.xml"/><Relationship Id="rId6" Type="http://schemas.openxmlformats.org/officeDocument/2006/relationships/image" Target="../media/image95.jpeg"/><Relationship Id="rId5" Type="http://schemas.openxmlformats.org/officeDocument/2006/relationships/image" Target="../media/image6.png"/><Relationship Id="rId4" Type="http://schemas.openxmlformats.org/officeDocument/2006/relationships/image" Target="../media/image94.png"/></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1.jpg"/><Relationship Id="rId1" Type="http://schemas.openxmlformats.org/officeDocument/2006/relationships/slideLayout" Target="../slideLayouts/slideLayout2.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hape 79">
            <a:extLst>
              <a:ext uri="{FF2B5EF4-FFF2-40B4-BE49-F238E27FC236}">
                <a16:creationId xmlns:a16="http://schemas.microsoft.com/office/drawing/2014/main" id="{C8461C19-E495-4638-9078-AC28B05A0BE5}"/>
              </a:ext>
            </a:extLst>
          </p:cNvPr>
          <p:cNvSpPr/>
          <p:nvPr/>
        </p:nvSpPr>
        <p:spPr>
          <a:xfrm>
            <a:off x="1071904" y="1537659"/>
            <a:ext cx="10048183" cy="455446"/>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r">
              <a:lnSpc>
                <a:spcPts val="3360"/>
              </a:lnSpc>
              <a:defRPr sz="1800"/>
            </a:pPr>
            <a:r>
              <a:rPr lang="en-US" sz="4400" b="1" kern="1000" spc="-10" dirty="0">
                <a:solidFill>
                  <a:schemeClr val="bg1"/>
                </a:solidFill>
                <a:latin typeface="Arial" panose="020B0604020202020204" pitchFamily="34" charset="0"/>
                <a:ea typeface="Verdana" panose="020B0604030504040204" pitchFamily="34" charset="0"/>
                <a:cs typeface="Arial" panose="020B0604020202020204" pitchFamily="34" charset="0"/>
                <a:sym typeface="Montserrat-Regular"/>
              </a:rPr>
              <a:t>WM</a:t>
            </a:r>
            <a:r>
              <a:rPr lang="en-US" altLang="zh-CN" sz="4400" b="1" kern="1000" spc="-10" dirty="0">
                <a:solidFill>
                  <a:schemeClr val="bg1"/>
                </a:solidFill>
                <a:latin typeface="Arial" panose="020B0604020202020204" pitchFamily="34" charset="0"/>
                <a:ea typeface="Verdana" panose="020B0604030504040204" pitchFamily="34" charset="0"/>
                <a:cs typeface="Arial" panose="020B0604020202020204" pitchFamily="34" charset="0"/>
                <a:sym typeface="Montserrat-Regular"/>
              </a:rPr>
              <a:t>O</a:t>
            </a:r>
            <a:r>
              <a:rPr lang="en-US" sz="4400" b="1" kern="1000" spc="-10" dirty="0">
                <a:solidFill>
                  <a:schemeClr val="bg1"/>
                </a:solidFill>
                <a:latin typeface="Arial" panose="020B0604020202020204" pitchFamily="34" charset="0"/>
                <a:ea typeface="Verdana" panose="020B0604030504040204" pitchFamily="34" charset="0"/>
                <a:cs typeface="Arial" panose="020B0604020202020204" pitchFamily="34" charset="0"/>
                <a:sym typeface="Montserrat-Regular"/>
              </a:rPr>
              <a:t>’s Regional Business</a:t>
            </a:r>
          </a:p>
        </p:txBody>
      </p:sp>
      <p:sp>
        <p:nvSpPr>
          <p:cNvPr id="2" name="Shape 79">
            <a:extLst>
              <a:ext uri="{FF2B5EF4-FFF2-40B4-BE49-F238E27FC236}">
                <a16:creationId xmlns:a16="http://schemas.microsoft.com/office/drawing/2014/main" id="{9500F7D2-A954-8761-3527-C158DDFB1106}"/>
              </a:ext>
            </a:extLst>
          </p:cNvPr>
          <p:cNvSpPr/>
          <p:nvPr/>
        </p:nvSpPr>
        <p:spPr>
          <a:xfrm>
            <a:off x="1071903" y="3669566"/>
            <a:ext cx="10048183" cy="1723549"/>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r"/>
            <a:r>
              <a:rPr lang="en-US" sz="2800" dirty="0">
                <a:solidFill>
                  <a:schemeClr val="bg1"/>
                </a:solidFill>
                <a:latin typeface="Arial" panose="020B0604020202020204" pitchFamily="34" charset="0"/>
                <a:ea typeface="Verdana" panose="020B0604030504040204" pitchFamily="34" charset="0"/>
                <a:cs typeface="Arial" panose="020B0604020202020204" pitchFamily="34" charset="0"/>
              </a:rPr>
              <a:t>Jun YU</a:t>
            </a:r>
            <a:endParaRPr lang="en-US" sz="2800" b="0" i="0" u="none" strike="noStrike" baseline="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r"/>
            <a:r>
              <a:rPr lang="en-US" sz="2800" dirty="0">
                <a:solidFill>
                  <a:schemeClr val="bg1"/>
                </a:solidFill>
                <a:latin typeface="Arial" panose="020B0604020202020204" pitchFamily="34" charset="0"/>
                <a:ea typeface="Verdana" panose="020B0604030504040204" pitchFamily="34" charset="0"/>
                <a:cs typeface="Arial" panose="020B0604020202020204" pitchFamily="34" charset="0"/>
              </a:rPr>
              <a:t>Regional Officer</a:t>
            </a:r>
          </a:p>
          <a:p>
            <a:pPr algn="r"/>
            <a:r>
              <a:rPr lang="en-US" sz="2800" dirty="0">
                <a:solidFill>
                  <a:schemeClr val="bg1"/>
                </a:solidFill>
                <a:latin typeface="Arial" panose="020B0604020202020204" pitchFamily="34" charset="0"/>
                <a:ea typeface="Verdana" panose="020B0604030504040204" pitchFamily="34" charset="0"/>
                <a:cs typeface="Arial" panose="020B0604020202020204" pitchFamily="34" charset="0"/>
              </a:rPr>
              <a:t>WMO Regional Office for Asia and the South-West Pacific</a:t>
            </a:r>
          </a:p>
          <a:p>
            <a:pPr algn="r"/>
            <a:r>
              <a:rPr lang="en-US" sz="2800" dirty="0">
                <a:solidFill>
                  <a:schemeClr val="bg1"/>
                </a:solidFill>
                <a:latin typeface="Arial" panose="020B0604020202020204" pitchFamily="34" charset="0"/>
                <a:ea typeface="Verdana" panose="020B0604030504040204" pitchFamily="34" charset="0"/>
                <a:cs typeface="Arial" panose="020B0604020202020204" pitchFamily="34" charset="0"/>
              </a:rPr>
              <a:t>May</a:t>
            </a:r>
            <a:r>
              <a:rPr lang="en-US" sz="2800" b="0" i="0" u="none" strike="noStrike" baseline="0" dirty="0">
                <a:solidFill>
                  <a:schemeClr val="bg1"/>
                </a:solidFill>
                <a:latin typeface="Arial" panose="020B0604020202020204" pitchFamily="34" charset="0"/>
                <a:ea typeface="Verdana" panose="020B0604030504040204" pitchFamily="34" charset="0"/>
                <a:cs typeface="Arial" panose="020B0604020202020204" pitchFamily="34" charset="0"/>
              </a:rPr>
              <a:t> 2024</a:t>
            </a:r>
          </a:p>
        </p:txBody>
      </p:sp>
    </p:spTree>
    <p:extLst>
      <p:ext uri="{BB962C8B-B14F-4D97-AF65-F5344CB8AC3E}">
        <p14:creationId xmlns:p14="http://schemas.microsoft.com/office/powerpoint/2010/main" val="1088218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descr="A satellite view of a hurricane&#10;&#10;Description automatically generated">
            <a:extLst>
              <a:ext uri="{FF2B5EF4-FFF2-40B4-BE49-F238E27FC236}">
                <a16:creationId xmlns:a16="http://schemas.microsoft.com/office/drawing/2014/main" id="{5D7FA968-55A7-CDD4-BE19-32F7CEFF625B}"/>
              </a:ext>
            </a:extLst>
          </p:cNvPr>
          <p:cNvPicPr>
            <a:picLocks noChangeAspect="1"/>
          </p:cNvPicPr>
          <p:nvPr/>
        </p:nvPicPr>
        <p:blipFill rotWithShape="1">
          <a:blip r:embed="rId4"/>
          <a:srcRect l="22720" t="204" r="18659" b="19005"/>
          <a:stretch/>
        </p:blipFill>
        <p:spPr>
          <a:xfrm>
            <a:off x="0" y="0"/>
            <a:ext cx="2416342" cy="5648769"/>
          </a:xfrm>
          <a:prstGeom prst="rect">
            <a:avLst/>
          </a:prstGeom>
        </p:spPr>
      </p:pic>
      <p:sp>
        <p:nvSpPr>
          <p:cNvPr id="7" name="Title 1">
            <a:extLst>
              <a:ext uri="{FF2B5EF4-FFF2-40B4-BE49-F238E27FC236}">
                <a16:creationId xmlns:a16="http://schemas.microsoft.com/office/drawing/2014/main" id="{35E344A3-B111-EF82-B380-54F720ACCCCF}"/>
              </a:ext>
            </a:extLst>
          </p:cNvPr>
          <p:cNvSpPr txBox="1">
            <a:spLocks/>
          </p:cNvSpPr>
          <p:nvPr/>
        </p:nvSpPr>
        <p:spPr>
          <a:xfrm>
            <a:off x="2689931" y="501938"/>
            <a:ext cx="6812138" cy="1190166"/>
          </a:xfrm>
          <a:prstGeom prst="rect">
            <a:avLst/>
          </a:prstGeom>
        </p:spPr>
        <p:txBody>
          <a:bodyPr>
            <a:noAutofit/>
          </a:bodyPr>
          <a:lstStyle>
            <a:lvl1pPr algn="l" defTabSz="914400" rtl="0" eaLnBrk="1" latinLnBrk="0" hangingPunct="1">
              <a:lnSpc>
                <a:spcPct val="90000"/>
              </a:lnSpc>
              <a:spcBef>
                <a:spcPct val="0"/>
              </a:spcBef>
              <a:buNone/>
              <a:defRPr sz="4400" b="0" i="0" kern="1200">
                <a:solidFill>
                  <a:srgbClr val="005BAA"/>
                </a:solidFill>
                <a:latin typeface="Verdana" panose="020B0604030504040204" pitchFamily="34" charset="0"/>
                <a:ea typeface="Verdana" panose="020B0604030504040204" pitchFamily="34" charset="0"/>
                <a:cs typeface="+mj-cs"/>
              </a:defRPr>
            </a:lvl1pPr>
          </a:lstStyle>
          <a:p>
            <a:pPr marL="0" marR="0" lvl="0" indent="0" algn="ctr" defTabSz="914400" rtl="0" eaLnBrk="1" fontAlgn="auto" latinLnBrk="0" hangingPunct="1">
              <a:lnSpc>
                <a:spcPct val="90000"/>
              </a:lnSpc>
              <a:spcBef>
                <a:spcPct val="0"/>
              </a:spcBef>
              <a:spcAft>
                <a:spcPts val="1200"/>
              </a:spcAft>
              <a:buClrTx/>
              <a:buSzTx/>
              <a:buFontTx/>
              <a:buNone/>
              <a:tabLst/>
              <a:defRPr/>
            </a:pPr>
            <a:r>
              <a:rPr kumimoji="0" lang="en-US" sz="3600" b="1" i="0" u="none" strike="noStrike" kern="1000" cap="none" spc="0" normalizeH="0" baseline="0" noProof="0" dirty="0">
                <a:ln>
                  <a:noFill/>
                </a:ln>
                <a:solidFill>
                  <a:srgbClr val="005BAA"/>
                </a:solidFill>
                <a:effectLst/>
                <a:uLnTx/>
                <a:uFillTx/>
                <a:latin typeface="Verdana" panose="020B0604030504040204" pitchFamily="34" charset="0"/>
                <a:ea typeface="Verdana" panose="020B0604030504040204" pitchFamily="34" charset="0"/>
                <a:cs typeface="Arial" charset="0"/>
                <a:sym typeface="Montserrat-Regular"/>
              </a:rPr>
              <a:t>Tropical Cyclone Mocha &amp; Early Warning Systems</a:t>
            </a:r>
          </a:p>
        </p:txBody>
      </p:sp>
      <p:sp>
        <p:nvSpPr>
          <p:cNvPr id="8" name="TextBox 7">
            <a:extLst>
              <a:ext uri="{FF2B5EF4-FFF2-40B4-BE49-F238E27FC236}">
                <a16:creationId xmlns:a16="http://schemas.microsoft.com/office/drawing/2014/main" id="{D5A5CB44-A134-3BDB-F236-7C693A8DE611}"/>
              </a:ext>
            </a:extLst>
          </p:cNvPr>
          <p:cNvSpPr txBox="1"/>
          <p:nvPr/>
        </p:nvSpPr>
        <p:spPr>
          <a:xfrm>
            <a:off x="2891310" y="1758779"/>
            <a:ext cx="7000746" cy="7386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Mocha was the strongest cyclone in the Bay of Bengal in the last 10 years, impacting infrastructure, services and already vulnerable populations. Regional and national meteorological services issued accurate forecasts and advance warnings.</a:t>
            </a:r>
            <a:endParaRPr kumimoji="0" lang="LID4096"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Graphic 8" descr="Flip calendar outline">
            <a:extLst>
              <a:ext uri="{FF2B5EF4-FFF2-40B4-BE49-F238E27FC236}">
                <a16:creationId xmlns:a16="http://schemas.microsoft.com/office/drawing/2014/main" id="{7DF4916D-7FA1-83F1-540E-313281774EF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99293" y="522275"/>
            <a:ext cx="457200" cy="457200"/>
          </a:xfrm>
          <a:prstGeom prst="rect">
            <a:avLst/>
          </a:prstGeom>
        </p:spPr>
      </p:pic>
      <p:pic>
        <p:nvPicPr>
          <p:cNvPr id="10" name="Graphic 9" descr="Windy outline">
            <a:extLst>
              <a:ext uri="{FF2B5EF4-FFF2-40B4-BE49-F238E27FC236}">
                <a16:creationId xmlns:a16="http://schemas.microsoft.com/office/drawing/2014/main" id="{B095B2F2-B3B5-F62C-2C45-CD1ECA27F1C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9293" y="1827596"/>
            <a:ext cx="457200" cy="457200"/>
          </a:xfrm>
          <a:prstGeom prst="rect">
            <a:avLst/>
          </a:prstGeom>
        </p:spPr>
      </p:pic>
      <p:pic>
        <p:nvPicPr>
          <p:cNvPr id="11" name="Graphic 10" descr="Marker outline">
            <a:extLst>
              <a:ext uri="{FF2B5EF4-FFF2-40B4-BE49-F238E27FC236}">
                <a16:creationId xmlns:a16="http://schemas.microsoft.com/office/drawing/2014/main" id="{E5CA5C96-3267-1E47-F9C5-317837DF3A7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399293" y="1097021"/>
            <a:ext cx="457200" cy="457200"/>
          </a:xfrm>
          <a:prstGeom prst="rect">
            <a:avLst/>
          </a:prstGeom>
        </p:spPr>
      </p:pic>
      <p:sp>
        <p:nvSpPr>
          <p:cNvPr id="13" name="TextBox 12">
            <a:extLst>
              <a:ext uri="{FF2B5EF4-FFF2-40B4-BE49-F238E27FC236}">
                <a16:creationId xmlns:a16="http://schemas.microsoft.com/office/drawing/2014/main" id="{644A1A29-527C-AE0F-AEB9-7D4C03B216FC}"/>
              </a:ext>
            </a:extLst>
          </p:cNvPr>
          <p:cNvSpPr txBox="1"/>
          <p:nvPr/>
        </p:nvSpPr>
        <p:spPr>
          <a:xfrm>
            <a:off x="10836147" y="1020115"/>
            <a:ext cx="1218601" cy="738664"/>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Arial" panose="020B0604020202020204"/>
                <a:ea typeface="+mn-ea"/>
                <a:cs typeface="+mn-cs"/>
              </a:rPr>
              <a:t>Myanmar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Arial" panose="020B0604020202020204"/>
                <a:ea typeface="+mn-ea"/>
                <a:cs typeface="+mn-cs"/>
              </a:rPr>
              <a:t>Lao PDR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Arial" panose="020B0604020202020204"/>
                <a:ea typeface="+mn-ea"/>
                <a:cs typeface="+mn-cs"/>
              </a:rPr>
              <a:t>Bangladesh</a:t>
            </a:r>
            <a:endParaRPr kumimoji="0" lang="LID4096"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6BDDBEFB-5FB7-6D04-E270-571C584C36AF}"/>
              </a:ext>
            </a:extLst>
          </p:cNvPr>
          <p:cNvSpPr txBox="1"/>
          <p:nvPr/>
        </p:nvSpPr>
        <p:spPr>
          <a:xfrm>
            <a:off x="10836147" y="604521"/>
            <a:ext cx="1218603" cy="307777"/>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Arial" panose="020B0604020202020204"/>
                <a:ea typeface="+mn-ea"/>
                <a:cs typeface="+mn-cs"/>
              </a:rPr>
              <a:t>14 May 2023</a:t>
            </a:r>
            <a:endParaRPr kumimoji="0" lang="LID4096"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6255D64-38AF-47BB-9C14-2EC77BCFD888}"/>
              </a:ext>
            </a:extLst>
          </p:cNvPr>
          <p:cNvSpPr txBox="1"/>
          <p:nvPr/>
        </p:nvSpPr>
        <p:spPr>
          <a:xfrm>
            <a:off x="10836147" y="1807365"/>
            <a:ext cx="1059906" cy="523220"/>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mn-cs"/>
              </a:rPr>
              <a:t>Category 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mn-cs"/>
              </a:rPr>
              <a:t>250 km/h</a:t>
            </a:r>
            <a:endParaRPr kumimoji="0" lang="LID4096"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cxnSp>
        <p:nvCxnSpPr>
          <p:cNvPr id="17" name="Straight Connector 16">
            <a:extLst>
              <a:ext uri="{FF2B5EF4-FFF2-40B4-BE49-F238E27FC236}">
                <a16:creationId xmlns:a16="http://schemas.microsoft.com/office/drawing/2014/main" id="{AB2FECE0-0D32-831B-9655-5592D4A4C993}"/>
              </a:ext>
            </a:extLst>
          </p:cNvPr>
          <p:cNvCxnSpPr>
            <a:cxnSpLocks/>
          </p:cNvCxnSpPr>
          <p:nvPr/>
        </p:nvCxnSpPr>
        <p:spPr>
          <a:xfrm>
            <a:off x="10208630" y="462977"/>
            <a:ext cx="0" cy="1868506"/>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075C0493-67FE-630C-A263-E29D9C65BFB0}"/>
              </a:ext>
            </a:extLst>
          </p:cNvPr>
          <p:cNvSpPr txBox="1"/>
          <p:nvPr/>
        </p:nvSpPr>
        <p:spPr>
          <a:xfrm>
            <a:off x="9034465" y="3772102"/>
            <a:ext cx="286158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Communities empowered to </a:t>
            </a:r>
            <a:r>
              <a:rPr kumimoji="0" lang="en-US" sz="1800" b="1" i="0" u="none" strike="noStrike" kern="1200" cap="none" spc="0" normalizeH="0" baseline="0" noProof="0" dirty="0">
                <a:ln>
                  <a:noFill/>
                </a:ln>
                <a:solidFill>
                  <a:srgbClr val="005BAA"/>
                </a:solidFill>
                <a:effectLst/>
                <a:uLnTx/>
                <a:uFillTx/>
                <a:latin typeface="Calibri" panose="020F0502020204030204" pitchFamily="34" charset="0"/>
                <a:ea typeface="+mn-ea"/>
                <a:cs typeface="+mn-cs"/>
              </a:rPr>
              <a:t>anticipate and mitigate the impacts of the cyclone and to build back faster</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a:t>
            </a:r>
            <a:endParaRPr kumimoji="0" lang="en-CH"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32" name="Group 31">
            <a:extLst>
              <a:ext uri="{FF2B5EF4-FFF2-40B4-BE49-F238E27FC236}">
                <a16:creationId xmlns:a16="http://schemas.microsoft.com/office/drawing/2014/main" id="{75CD4CDB-8E71-41BE-9705-5B9888888C92}"/>
              </a:ext>
            </a:extLst>
          </p:cNvPr>
          <p:cNvGrpSpPr/>
          <p:nvPr/>
        </p:nvGrpSpPr>
        <p:grpSpPr>
          <a:xfrm>
            <a:off x="2216646" y="3137819"/>
            <a:ext cx="6362223" cy="1510796"/>
            <a:chOff x="2765993" y="3112984"/>
            <a:chExt cx="6362223" cy="1510796"/>
          </a:xfrm>
        </p:grpSpPr>
        <p:sp>
          <p:nvSpPr>
            <p:cNvPr id="16" name="TextBox 15">
              <a:extLst>
                <a:ext uri="{FF2B5EF4-FFF2-40B4-BE49-F238E27FC236}">
                  <a16:creationId xmlns:a16="http://schemas.microsoft.com/office/drawing/2014/main" id="{3A187798-3E19-F074-68C6-6A485F43B984}"/>
                </a:ext>
              </a:extLst>
            </p:cNvPr>
            <p:cNvSpPr txBox="1"/>
            <p:nvPr/>
          </p:nvSpPr>
          <p:spPr>
            <a:xfrm>
              <a:off x="5332655" y="3762006"/>
              <a:ext cx="1608375"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Early warning message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(2 days before) </a:t>
              </a:r>
            </a:p>
          </p:txBody>
        </p:sp>
        <p:sp>
          <p:nvSpPr>
            <p:cNvPr id="18" name="TextBox 17">
              <a:extLst>
                <a:ext uri="{FF2B5EF4-FFF2-40B4-BE49-F238E27FC236}">
                  <a16:creationId xmlns:a16="http://schemas.microsoft.com/office/drawing/2014/main" id="{145F68EA-9C80-A0A7-848C-E568031CE849}"/>
                </a:ext>
              </a:extLst>
            </p:cNvPr>
            <p:cNvSpPr txBox="1"/>
            <p:nvPr/>
          </p:nvSpPr>
          <p:spPr>
            <a:xfrm>
              <a:off x="2765993" y="3762006"/>
              <a:ext cx="2328647"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Anticipatory Action activated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(WFP, DMH)</a:t>
              </a:r>
              <a:endPar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BC9754A2-AA15-E87C-38E4-04AD83044DA5}"/>
                </a:ext>
              </a:extLst>
            </p:cNvPr>
            <p:cNvSpPr txBox="1"/>
            <p:nvPr/>
          </p:nvSpPr>
          <p:spPr>
            <a:xfrm>
              <a:off x="7519841" y="3762006"/>
              <a:ext cx="1608375"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Anticipatory cash </a:t>
              </a:r>
              <a:endParaRPr kumimoji="0" lang="en-CH"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(1 day before)</a:t>
              </a:r>
              <a:endParaRPr kumimoji="0" lang="en-CH"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2F942C0D-0683-6A87-234B-D5FC22DE546E}"/>
                </a:ext>
              </a:extLst>
            </p:cNvPr>
            <p:cNvSpPr txBox="1"/>
            <p:nvPr/>
          </p:nvSpPr>
          <p:spPr>
            <a:xfrm>
              <a:off x="4355787" y="3780395"/>
              <a:ext cx="160837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Light" panose="020F0302020204030204"/>
                  <a:ea typeface="+mn-ea"/>
                  <a:cs typeface="+mn-cs"/>
                </a:rPr>
                <a:t>+</a:t>
              </a:r>
              <a:endParaRPr kumimoji="0" lang="en-CH" sz="2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24" name="TextBox 23">
              <a:extLst>
                <a:ext uri="{FF2B5EF4-FFF2-40B4-BE49-F238E27FC236}">
                  <a16:creationId xmlns:a16="http://schemas.microsoft.com/office/drawing/2014/main" id="{9BDB53CB-168E-335E-23C8-CB7D55702B14}"/>
                </a:ext>
              </a:extLst>
            </p:cNvPr>
            <p:cNvSpPr txBox="1"/>
            <p:nvPr/>
          </p:nvSpPr>
          <p:spPr>
            <a:xfrm>
              <a:off x="6483114" y="3762006"/>
              <a:ext cx="160837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Light" panose="020F0302020204030204"/>
                  <a:ea typeface="+mn-ea"/>
                  <a:cs typeface="+mn-cs"/>
                </a:rPr>
                <a:t>+</a:t>
              </a:r>
              <a:endParaRPr kumimoji="0" lang="en-CH" sz="2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pic>
          <p:nvPicPr>
            <p:cNvPr id="25" name="Graphic 24" descr="Philanthropy outline">
              <a:extLst>
                <a:ext uri="{FF2B5EF4-FFF2-40B4-BE49-F238E27FC236}">
                  <a16:creationId xmlns:a16="http://schemas.microsoft.com/office/drawing/2014/main" id="{3BFA408B-3509-A5FF-1B19-A5181E5FC37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981128" y="3112984"/>
              <a:ext cx="685800" cy="685800"/>
            </a:xfrm>
            <a:prstGeom prst="rect">
              <a:avLst/>
            </a:prstGeom>
          </p:spPr>
        </p:pic>
        <p:pic>
          <p:nvPicPr>
            <p:cNvPr id="26" name="Graphic 25" descr="Warning outline">
              <a:extLst>
                <a:ext uri="{FF2B5EF4-FFF2-40B4-BE49-F238E27FC236}">
                  <a16:creationId xmlns:a16="http://schemas.microsoft.com/office/drawing/2014/main" id="{E7D9A089-14CF-9E51-9E9E-8E7FFCB5F29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587416" y="3112984"/>
              <a:ext cx="685800" cy="685800"/>
            </a:xfrm>
            <a:prstGeom prst="rect">
              <a:avLst/>
            </a:prstGeom>
          </p:spPr>
        </p:pic>
        <p:pic>
          <p:nvPicPr>
            <p:cNvPr id="27" name="Graphic 26" descr="Megaphone1 outline">
              <a:extLst>
                <a:ext uri="{FF2B5EF4-FFF2-40B4-BE49-F238E27FC236}">
                  <a16:creationId xmlns:a16="http://schemas.microsoft.com/office/drawing/2014/main" id="{9BD5714F-7F01-5CA9-BDA5-917975A2E40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793942" y="3112984"/>
              <a:ext cx="685800" cy="685800"/>
            </a:xfrm>
            <a:prstGeom prst="rect">
              <a:avLst/>
            </a:prstGeom>
          </p:spPr>
        </p:pic>
      </p:grpSp>
      <p:pic>
        <p:nvPicPr>
          <p:cNvPr id="36" name="Graphic 35" descr="Checkbox Checked outline">
            <a:extLst>
              <a:ext uri="{FF2B5EF4-FFF2-40B4-BE49-F238E27FC236}">
                <a16:creationId xmlns:a16="http://schemas.microsoft.com/office/drawing/2014/main" id="{079507C9-D116-60A0-AFC9-6A4767C9E68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008059" y="3026191"/>
            <a:ext cx="914400" cy="914400"/>
          </a:xfrm>
          <a:prstGeom prst="rect">
            <a:avLst/>
          </a:prstGeom>
        </p:spPr>
      </p:pic>
      <p:sp>
        <p:nvSpPr>
          <p:cNvPr id="37" name="TextBox 36">
            <a:extLst>
              <a:ext uri="{FF2B5EF4-FFF2-40B4-BE49-F238E27FC236}">
                <a16:creationId xmlns:a16="http://schemas.microsoft.com/office/drawing/2014/main" id="{137B44E9-ABE3-9B73-AAD4-17326AE90C0F}"/>
              </a:ext>
            </a:extLst>
          </p:cNvPr>
          <p:cNvSpPr txBox="1"/>
          <p:nvPr/>
        </p:nvSpPr>
        <p:spPr>
          <a:xfrm>
            <a:off x="8008838" y="3879173"/>
            <a:ext cx="160837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Light" panose="020F0302020204030204"/>
                <a:ea typeface="+mn-ea"/>
                <a:cs typeface="+mn-cs"/>
                <a:sym typeface="Wingdings" panose="05000000000000000000" pitchFamily="2" charset="2"/>
              </a:rPr>
              <a:t></a:t>
            </a:r>
            <a:endParaRPr kumimoji="0" lang="en-CH"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755460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30BED-585F-891F-275D-E30B6C934DE6}"/>
              </a:ext>
            </a:extLst>
          </p:cNvPr>
          <p:cNvSpPr txBox="1">
            <a:spLocks/>
          </p:cNvSpPr>
          <p:nvPr/>
        </p:nvSpPr>
        <p:spPr>
          <a:xfrm>
            <a:off x="926102" y="471766"/>
            <a:ext cx="10732498" cy="503593"/>
          </a:xfrm>
          <a:prstGeom prst="rect">
            <a:avLst/>
          </a:prstGeom>
        </p:spPr>
        <p:txBody>
          <a:bodyPr>
            <a:noAutofit/>
          </a:bodyPr>
          <a:lstStyle>
            <a:lvl1pPr algn="l" defTabSz="914400" rtl="0" eaLnBrk="1" latinLnBrk="0" hangingPunct="1">
              <a:lnSpc>
                <a:spcPct val="90000"/>
              </a:lnSpc>
              <a:spcBef>
                <a:spcPct val="0"/>
              </a:spcBef>
              <a:buNone/>
              <a:defRPr sz="4400" b="0" i="0" kern="1200">
                <a:solidFill>
                  <a:srgbClr val="005BAA"/>
                </a:solidFill>
                <a:latin typeface="Verdana" panose="020B0604030504040204" pitchFamily="34" charset="0"/>
                <a:ea typeface="Verdana" panose="020B0604030504040204" pitchFamily="34"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000000">
                    <a:lumMod val="95000"/>
                    <a:lumOff val="5000"/>
                  </a:srgbClr>
                </a:solidFill>
                <a:effectLst/>
                <a:uLnTx/>
                <a:uFillTx/>
                <a:latin typeface="Arial" panose="020B0604020202020204"/>
                <a:ea typeface="Verdana" panose="020B0604030504040204" pitchFamily="34" charset="0"/>
                <a:cs typeface="Arial" panose="020B0604020202020204" pitchFamily="34" charset="0"/>
              </a:rPr>
              <a:t>Climate Services for Disaster Risk Reduction (DRR)</a:t>
            </a:r>
            <a:endParaRPr kumimoji="0" lang="en-GB" sz="3200" b="1" i="0" u="none" strike="noStrike" kern="1200" cap="none" spc="0" normalizeH="0" baseline="0" noProof="0" dirty="0">
              <a:ln>
                <a:noFill/>
              </a:ln>
              <a:solidFill>
                <a:srgbClr val="000000">
                  <a:lumMod val="95000"/>
                  <a:lumOff val="5000"/>
                </a:srgbClr>
              </a:solidFill>
              <a:effectLst/>
              <a:uLnTx/>
              <a:uFillTx/>
              <a:latin typeface="Arial" panose="020B0604020202020204"/>
              <a:ea typeface="Verdana" panose="020B060403050404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18277558-D7C5-81AA-C3EE-62C9E32E807C}"/>
              </a:ext>
            </a:extLst>
          </p:cNvPr>
          <p:cNvSpPr txBox="1"/>
          <p:nvPr/>
        </p:nvSpPr>
        <p:spPr>
          <a:xfrm>
            <a:off x="322684" y="1595956"/>
            <a:ext cx="3803002" cy="3554819"/>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Arial" panose="020B0604020202020204"/>
                <a:ea typeface="+mn-ea"/>
                <a:cs typeface="+mn-cs"/>
              </a:rPr>
              <a:t>Approximately 80% of reporting WMO Members in RA II provide climate services to support DRR.</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C00000"/>
                </a:solidFill>
                <a:effectLst/>
                <a:uLnTx/>
                <a:uFillTx/>
                <a:latin typeface="Arial" panose="020B0604020202020204"/>
                <a:ea typeface="+mn-ea"/>
                <a:cs typeface="+mn-cs"/>
              </a:rPr>
              <a:t>Large gaps remain in climate projections and tailored products </a:t>
            </a:r>
            <a:r>
              <a:rPr kumimoji="0" lang="en-US" sz="2000" b="0" i="0" u="none" strike="noStrike" kern="1200" cap="none" spc="0" normalizeH="0" baseline="0" noProof="0" dirty="0">
                <a:ln>
                  <a:noFill/>
                </a:ln>
                <a:solidFill>
                  <a:srgbClr val="000000"/>
                </a:solidFill>
                <a:effectLst/>
                <a:uLnTx/>
                <a:uFillTx/>
                <a:latin typeface="Arial" panose="020B0604020202020204"/>
                <a:ea typeface="+mn-ea"/>
                <a:cs typeface="+mn-cs"/>
              </a:rPr>
              <a:t>that are needed to inform risk management and climate change adaptation and mitigation.</a:t>
            </a:r>
            <a:endParaRPr kumimoji="0" lang="en-CH" sz="20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1258CBF5-BB4D-9752-33EF-8D924BCFCCB7}"/>
              </a:ext>
            </a:extLst>
          </p:cNvPr>
          <p:cNvPicPr>
            <a:picLocks noChangeAspect="1"/>
          </p:cNvPicPr>
          <p:nvPr/>
        </p:nvPicPr>
        <p:blipFill>
          <a:blip r:embed="rId4"/>
          <a:stretch>
            <a:fillRect/>
          </a:stretch>
        </p:blipFill>
        <p:spPr>
          <a:xfrm>
            <a:off x="4659085" y="1312822"/>
            <a:ext cx="6247064" cy="4164709"/>
          </a:xfrm>
          <a:prstGeom prst="rect">
            <a:avLst/>
          </a:prstGeom>
        </p:spPr>
      </p:pic>
      <p:sp>
        <p:nvSpPr>
          <p:cNvPr id="10" name="TextBox 9">
            <a:extLst>
              <a:ext uri="{FF2B5EF4-FFF2-40B4-BE49-F238E27FC236}">
                <a16:creationId xmlns:a16="http://schemas.microsoft.com/office/drawing/2014/main" id="{06FB1613-C4D8-5622-F2EC-9A706EB1001A}"/>
              </a:ext>
            </a:extLst>
          </p:cNvPr>
          <p:cNvSpPr txBox="1"/>
          <p:nvPr/>
        </p:nvSpPr>
        <p:spPr>
          <a:xfrm>
            <a:off x="10906149" y="2090058"/>
            <a:ext cx="1263549" cy="161108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Percentage of National Meteorological and Hydrological Services (NMHSs) of WMO Members in RA II (Asia) providing climate services for DRR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Source: WMO</a:t>
            </a:r>
          </a:p>
        </p:txBody>
      </p:sp>
    </p:spTree>
    <p:extLst>
      <p:ext uri="{BB962C8B-B14F-4D97-AF65-F5344CB8AC3E}">
        <p14:creationId xmlns:p14="http://schemas.microsoft.com/office/powerpoint/2010/main" val="267030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10792-E0BB-FA78-D8FE-0EA5B533D675}"/>
              </a:ext>
            </a:extLst>
          </p:cNvPr>
          <p:cNvSpPr txBox="1">
            <a:spLocks/>
          </p:cNvSpPr>
          <p:nvPr/>
        </p:nvSpPr>
        <p:spPr>
          <a:xfrm>
            <a:off x="1604674" y="515547"/>
            <a:ext cx="10103259" cy="478254"/>
          </a:xfrm>
          <a:prstGeom prst="rect">
            <a:avLst/>
          </a:prstGeom>
        </p:spPr>
        <p:txBody>
          <a:bodyPr>
            <a:noAutofit/>
          </a:bodyPr>
          <a:lstStyle>
            <a:lvl1pPr algn="l" defTabSz="914400" rtl="0" eaLnBrk="1" latinLnBrk="0" hangingPunct="1">
              <a:lnSpc>
                <a:spcPct val="90000"/>
              </a:lnSpc>
              <a:spcBef>
                <a:spcPct val="0"/>
              </a:spcBef>
              <a:buNone/>
              <a:defRPr sz="4400" b="0" i="0" kern="1200">
                <a:solidFill>
                  <a:srgbClr val="005BAA"/>
                </a:solidFill>
                <a:latin typeface="Verdana" panose="020B0604030504040204" pitchFamily="34" charset="0"/>
                <a:ea typeface="Verdana" panose="020B0604030504040204" pitchFamily="34" charset="0"/>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000000">
                    <a:lumMod val="95000"/>
                    <a:lumOff val="5000"/>
                  </a:srgbClr>
                </a:solidFill>
                <a:effectLst/>
                <a:uLnTx/>
                <a:uFillTx/>
                <a:latin typeface="Arial" panose="020B0604020202020204"/>
                <a:ea typeface="Verdana" panose="020B0604030504040204" pitchFamily="34" charset="0"/>
                <a:cs typeface="Arial" panose="020B0604020202020204" pitchFamily="34" charset="0"/>
              </a:rPr>
              <a:t>Enhancing early warning in the region</a:t>
            </a:r>
            <a:endParaRPr kumimoji="0" lang="en-GB" sz="3200" b="1" i="0" u="none" strike="noStrike" kern="1200" cap="none" spc="0" normalizeH="0" baseline="0" noProof="0" dirty="0">
              <a:ln>
                <a:noFill/>
              </a:ln>
              <a:solidFill>
                <a:srgbClr val="000000">
                  <a:lumMod val="95000"/>
                  <a:lumOff val="5000"/>
                </a:srgbClr>
              </a:solidFill>
              <a:effectLst/>
              <a:uLnTx/>
              <a:uFillTx/>
              <a:latin typeface="Arial" panose="020B0604020202020204"/>
              <a:ea typeface="Verdana" panose="020B060403050404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A9C11F4-3C9E-AC0A-8514-36CCB516CF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0707" y="188149"/>
            <a:ext cx="1802858" cy="1183451"/>
          </a:xfrm>
          <a:prstGeom prst="rect">
            <a:avLst/>
          </a:prstGeom>
        </p:spPr>
      </p:pic>
      <p:sp>
        <p:nvSpPr>
          <p:cNvPr id="10" name="TextBox 9">
            <a:extLst>
              <a:ext uri="{FF2B5EF4-FFF2-40B4-BE49-F238E27FC236}">
                <a16:creationId xmlns:a16="http://schemas.microsoft.com/office/drawing/2014/main" id="{EE37ADBF-9FEE-EE40-8828-29ACBC09F627}"/>
              </a:ext>
            </a:extLst>
          </p:cNvPr>
          <p:cNvSpPr txBox="1"/>
          <p:nvPr/>
        </p:nvSpPr>
        <p:spPr>
          <a:xfrm>
            <a:off x="5620019" y="1335433"/>
            <a:ext cx="6186054" cy="3570208"/>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WMO and the United Nations Office for Disaster Risk Reduction (UNDRR) are co-leading </a:t>
            </a:r>
            <a:r>
              <a:rPr kumimoji="0" lang="en-US" sz="1800" b="1" i="0" u="none" strike="noStrike" kern="1200" cap="none" spc="0" normalizeH="0" baseline="0" noProof="0" dirty="0">
                <a:ln>
                  <a:noFill/>
                </a:ln>
                <a:solidFill>
                  <a:srgbClr val="000000"/>
                </a:solidFill>
                <a:effectLst/>
                <a:uLnTx/>
                <a:uFillTx/>
                <a:latin typeface="Arial" panose="020B0604020202020204"/>
                <a:ea typeface="+mn-ea"/>
                <a:cs typeface="+mn-cs"/>
              </a:rPr>
              <a:t>the Early Warnings for All </a:t>
            </a:r>
            <a:r>
              <a:rPr kumimoji="0" lang="en-CH" sz="1800" b="1" i="0" u="none" strike="noStrike" kern="1200" cap="none" spc="0" normalizeH="0" baseline="0" noProof="0" dirty="0">
                <a:ln>
                  <a:noFill/>
                </a:ln>
                <a:solidFill>
                  <a:srgbClr val="000000"/>
                </a:solidFill>
                <a:effectLst/>
                <a:uLnTx/>
                <a:uFillTx/>
                <a:latin typeface="Arial" panose="020B0604020202020204"/>
                <a:ea typeface="+mn-ea"/>
                <a:cs typeface="+mn-cs"/>
              </a:rPr>
              <a:t>(</a:t>
            </a:r>
            <a:r>
              <a:rPr kumimoji="0" lang="en-GB" sz="1800" b="1" i="0" u="none" strike="noStrike" kern="1200" cap="none" spc="0" normalizeH="0" baseline="0" noProof="0" dirty="0">
                <a:ln>
                  <a:noFill/>
                </a:ln>
                <a:solidFill>
                  <a:srgbClr val="000000"/>
                </a:solidFill>
                <a:effectLst/>
                <a:uLnTx/>
                <a:uFillTx/>
                <a:latin typeface="Arial" panose="020B0604020202020204"/>
                <a:ea typeface="+mn-ea"/>
                <a:cs typeface="+mn-cs"/>
              </a:rPr>
              <a:t>EW4All</a:t>
            </a:r>
            <a:r>
              <a:rPr kumimoji="0" lang="en-CH" sz="1800" b="1" i="0" u="none" strike="noStrike" kern="1200" cap="none" spc="0" normalizeH="0" baseline="0" noProof="0" dirty="0">
                <a:ln>
                  <a:noFill/>
                </a:ln>
                <a:solidFill>
                  <a:srgbClr val="000000"/>
                </a:solidFill>
                <a:effectLst/>
                <a:uLnTx/>
                <a:uFillTx/>
                <a:latin typeface="Arial" panose="020B0604020202020204"/>
                <a:ea typeface="+mn-ea"/>
                <a:cs typeface="+mn-cs"/>
              </a:rPr>
              <a:t>)</a:t>
            </a:r>
            <a:r>
              <a:rPr kumimoji="0" lang="en-CH"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initiative to ensure that everyone on Earth is protected by early warnings in the next five years.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At the regional level, commitment to EW4A</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mn-ea"/>
                <a:cs typeface="+mn-cs"/>
              </a:rPr>
              <a:t>ll</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is increasing. For example, backed by funding from the Climate Risk and Early Warning Systems (CREWS) initiative, WMO is supporting Cambodia and Lao PDR to strengthen effective and risk-informed early warning services, especially against floods and droughts. </a:t>
            </a: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1026" name="Picture 2" descr="A group of men are working on a water well in a dirt road.">
            <a:extLst>
              <a:ext uri="{FF2B5EF4-FFF2-40B4-BE49-F238E27FC236}">
                <a16:creationId xmlns:a16="http://schemas.microsoft.com/office/drawing/2014/main" id="{1B97A21B-C20A-11C5-C6C9-92C7CE8202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0" y="1849120"/>
            <a:ext cx="4889525" cy="275035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3136A12-D3D4-D5CA-B1A8-E19861E09820}"/>
              </a:ext>
            </a:extLst>
          </p:cNvPr>
          <p:cNvSpPr txBox="1"/>
          <p:nvPr/>
        </p:nvSpPr>
        <p:spPr>
          <a:xfrm>
            <a:off x="885202" y="4676888"/>
            <a:ext cx="413512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mn-cs"/>
              </a:rPr>
              <a:t>Farmers in Cambodia extracting water from the underground to irrigate crops during the dry season (November-July). </a:t>
            </a:r>
            <a:r>
              <a:rPr kumimoji="0" lang="en-US" sz="1000" b="0" i="1"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mn-cs"/>
              </a:rPr>
              <a:t>Source: </a:t>
            </a:r>
            <a:r>
              <a:rPr kumimoji="0" lang="en-US"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mn-cs"/>
              </a:rPr>
              <a:t>WMO</a:t>
            </a:r>
            <a:endParaRPr kumimoji="0" lang="en-GB" sz="1000" b="0" i="0" u="none" strike="noStrike" kern="1200" cap="none" spc="0" normalizeH="0" baseline="0" noProof="0" dirty="0">
              <a:ln>
                <a:noFill/>
              </a:ln>
              <a:solidFill>
                <a:prstClr val="white">
                  <a:lumMod val="50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88651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 engineering drawing&#10;&#10;Description automatically generated">
            <a:extLst>
              <a:ext uri="{FF2B5EF4-FFF2-40B4-BE49-F238E27FC236}">
                <a16:creationId xmlns:a16="http://schemas.microsoft.com/office/drawing/2014/main" id="{121B12A7-BEA2-8DB0-DC75-5081A845EF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740" y="43107"/>
            <a:ext cx="8746958" cy="6186204"/>
          </a:xfrm>
          <a:prstGeom prst="rect">
            <a:avLst/>
          </a:prstGeom>
        </p:spPr>
      </p:pic>
      <p:pic>
        <p:nvPicPr>
          <p:cNvPr id="3" name="Picture 2">
            <a:extLst>
              <a:ext uri="{FF2B5EF4-FFF2-40B4-BE49-F238E27FC236}">
                <a16:creationId xmlns:a16="http://schemas.microsoft.com/office/drawing/2014/main" id="{1999D0DF-26C7-4549-2F92-B25DB85C97FC}"/>
              </a:ext>
            </a:extLst>
          </p:cNvPr>
          <p:cNvPicPr>
            <a:picLocks noChangeAspect="1"/>
          </p:cNvPicPr>
          <p:nvPr/>
        </p:nvPicPr>
        <p:blipFill>
          <a:blip r:embed="rId3"/>
          <a:stretch>
            <a:fillRect/>
          </a:stretch>
        </p:blipFill>
        <p:spPr>
          <a:xfrm>
            <a:off x="1134133" y="14358"/>
            <a:ext cx="1340844" cy="1076983"/>
          </a:xfrm>
          <a:prstGeom prst="rect">
            <a:avLst/>
          </a:prstGeom>
        </p:spPr>
      </p:pic>
      <p:pic>
        <p:nvPicPr>
          <p:cNvPr id="4" name="Picture 3">
            <a:extLst>
              <a:ext uri="{FF2B5EF4-FFF2-40B4-BE49-F238E27FC236}">
                <a16:creationId xmlns:a16="http://schemas.microsoft.com/office/drawing/2014/main" id="{04903AC2-9743-0BE9-CEFB-3F40849E0C6C}"/>
              </a:ext>
            </a:extLst>
          </p:cNvPr>
          <p:cNvPicPr>
            <a:picLocks noChangeAspect="1"/>
          </p:cNvPicPr>
          <p:nvPr/>
        </p:nvPicPr>
        <p:blipFill>
          <a:blip r:embed="rId4"/>
          <a:stretch>
            <a:fillRect/>
          </a:stretch>
        </p:blipFill>
        <p:spPr>
          <a:xfrm>
            <a:off x="10032976" y="634621"/>
            <a:ext cx="1239123" cy="1797803"/>
          </a:xfrm>
          <a:prstGeom prst="rect">
            <a:avLst/>
          </a:prstGeom>
        </p:spPr>
      </p:pic>
      <p:pic>
        <p:nvPicPr>
          <p:cNvPr id="5" name="Picture 4">
            <a:extLst>
              <a:ext uri="{FF2B5EF4-FFF2-40B4-BE49-F238E27FC236}">
                <a16:creationId xmlns:a16="http://schemas.microsoft.com/office/drawing/2014/main" id="{81D695A5-7A74-39C2-F846-CC6FF4186839}"/>
              </a:ext>
            </a:extLst>
          </p:cNvPr>
          <p:cNvPicPr>
            <a:picLocks noChangeAspect="1"/>
          </p:cNvPicPr>
          <p:nvPr/>
        </p:nvPicPr>
        <p:blipFill>
          <a:blip r:embed="rId5"/>
          <a:stretch>
            <a:fillRect/>
          </a:stretch>
        </p:blipFill>
        <p:spPr>
          <a:xfrm>
            <a:off x="9976642" y="3515940"/>
            <a:ext cx="1540042" cy="843356"/>
          </a:xfrm>
          <a:prstGeom prst="rect">
            <a:avLst/>
          </a:prstGeom>
        </p:spPr>
      </p:pic>
      <p:pic>
        <p:nvPicPr>
          <p:cNvPr id="6" name="Picture 2" descr="Early Warnings for All - logo">
            <a:extLst>
              <a:ext uri="{FF2B5EF4-FFF2-40B4-BE49-F238E27FC236}">
                <a16:creationId xmlns:a16="http://schemas.microsoft.com/office/drawing/2014/main" id="{251EAC4F-0521-E626-8886-1B936CD3976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31562" y="4446237"/>
            <a:ext cx="1749529" cy="10817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97724A6E-7706-F82E-D8CF-0C922104802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81091" y="2661545"/>
            <a:ext cx="1697909" cy="76745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Graphical user interface, application&#10;&#10;Description automatically generated">
            <a:extLst>
              <a:ext uri="{FF2B5EF4-FFF2-40B4-BE49-F238E27FC236}">
                <a16:creationId xmlns:a16="http://schemas.microsoft.com/office/drawing/2014/main" id="{5D0AB64C-CB82-318A-3400-38A71C62DCD9}"/>
              </a:ext>
            </a:extLst>
          </p:cNvPr>
          <p:cNvPicPr/>
          <p:nvPr/>
        </p:nvPicPr>
        <p:blipFill>
          <a:blip r:embed="rId8"/>
          <a:stretch>
            <a:fillRect/>
          </a:stretch>
        </p:blipFill>
        <p:spPr>
          <a:xfrm>
            <a:off x="-103121" y="4874899"/>
            <a:ext cx="3153923" cy="2083350"/>
          </a:xfrm>
          <a:prstGeom prst="rect">
            <a:avLst/>
          </a:prstGeom>
        </p:spPr>
      </p:pic>
      <p:sp>
        <p:nvSpPr>
          <p:cNvPr id="9" name="TextBox 15">
            <a:extLst>
              <a:ext uri="{FF2B5EF4-FFF2-40B4-BE49-F238E27FC236}">
                <a16:creationId xmlns:a16="http://schemas.microsoft.com/office/drawing/2014/main" id="{D8664CCC-E0E6-FEF2-F73F-2552F6EDC6B6}"/>
              </a:ext>
            </a:extLst>
          </p:cNvPr>
          <p:cNvSpPr txBox="1"/>
          <p:nvPr/>
        </p:nvSpPr>
        <p:spPr>
          <a:xfrm>
            <a:off x="9745552" y="6324388"/>
            <a:ext cx="1850186" cy="2308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SG" sz="900" i="1" dirty="0">
                <a:solidFill>
                  <a:prstClr val="white">
                    <a:lumMod val="50000"/>
                  </a:prstClr>
                </a:solidFill>
                <a:latin typeface="Calibri"/>
              </a:rPr>
              <a:t>Credit: Jun YU (RAP/WMO)_2024 ©</a:t>
            </a:r>
          </a:p>
        </p:txBody>
      </p:sp>
      <p:pic>
        <p:nvPicPr>
          <p:cNvPr id="4100" name="Picture 4" descr="What is the Sendai Framework for Disaster Risk Reduction? | UNDRR">
            <a:extLst>
              <a:ext uri="{FF2B5EF4-FFF2-40B4-BE49-F238E27FC236}">
                <a16:creationId xmlns:a16="http://schemas.microsoft.com/office/drawing/2014/main" id="{D3163A2B-099D-CDA3-53F4-818DF33D385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45552" y="5584468"/>
            <a:ext cx="1935204" cy="457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3275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blue and white poster&#10;&#10;Description automatically generated">
            <a:extLst>
              <a:ext uri="{FF2B5EF4-FFF2-40B4-BE49-F238E27FC236}">
                <a16:creationId xmlns:a16="http://schemas.microsoft.com/office/drawing/2014/main" id="{98E258E1-8383-C051-8950-D3F730D8E2BF}"/>
              </a:ext>
            </a:extLst>
          </p:cNvPr>
          <p:cNvPicPr>
            <a:picLocks noChangeAspect="1"/>
          </p:cNvPicPr>
          <p:nvPr/>
        </p:nvPicPr>
        <p:blipFill>
          <a:blip r:embed="rId2"/>
          <a:stretch>
            <a:fillRect/>
          </a:stretch>
        </p:blipFill>
        <p:spPr>
          <a:xfrm>
            <a:off x="0" y="428"/>
            <a:ext cx="12192000" cy="6857143"/>
          </a:xfrm>
          <a:prstGeom prst="rect">
            <a:avLst/>
          </a:prstGeom>
        </p:spPr>
      </p:pic>
    </p:spTree>
    <p:extLst>
      <p:ext uri="{BB962C8B-B14F-4D97-AF65-F5344CB8AC3E}">
        <p14:creationId xmlns:p14="http://schemas.microsoft.com/office/powerpoint/2010/main" val="1332476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flag&#10;&#10;Description automatically generated">
            <a:extLst>
              <a:ext uri="{FF2B5EF4-FFF2-40B4-BE49-F238E27FC236}">
                <a16:creationId xmlns:a16="http://schemas.microsoft.com/office/drawing/2014/main" id="{C28A272D-B7E3-CF2E-A32C-348BBD15E3E4}"/>
              </a:ext>
            </a:extLst>
          </p:cNvPr>
          <p:cNvPicPr>
            <a:picLocks noChangeAspect="1"/>
          </p:cNvPicPr>
          <p:nvPr/>
        </p:nvPicPr>
        <p:blipFill>
          <a:blip r:embed="rId2"/>
          <a:stretch>
            <a:fillRect/>
          </a:stretch>
        </p:blipFill>
        <p:spPr>
          <a:xfrm>
            <a:off x="0" y="428"/>
            <a:ext cx="12192000" cy="6857143"/>
          </a:xfrm>
          <a:prstGeom prst="rect">
            <a:avLst/>
          </a:prstGeom>
        </p:spPr>
      </p:pic>
    </p:spTree>
    <p:extLst>
      <p:ext uri="{BB962C8B-B14F-4D97-AF65-F5344CB8AC3E}">
        <p14:creationId xmlns:p14="http://schemas.microsoft.com/office/powerpoint/2010/main" val="2370792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FB70F096-EA36-39E9-BE07-D254964FC618}"/>
              </a:ext>
            </a:extLst>
          </p:cNvPr>
          <p:cNvPicPr>
            <a:picLocks noChangeAspect="1"/>
          </p:cNvPicPr>
          <p:nvPr/>
        </p:nvPicPr>
        <p:blipFill>
          <a:blip r:embed="rId2"/>
          <a:stretch>
            <a:fillRect/>
          </a:stretch>
        </p:blipFill>
        <p:spPr>
          <a:xfrm>
            <a:off x="0" y="861"/>
            <a:ext cx="12192000" cy="6856277"/>
          </a:xfrm>
          <a:prstGeom prst="rect">
            <a:avLst/>
          </a:prstGeom>
        </p:spPr>
      </p:pic>
    </p:spTree>
    <p:extLst>
      <p:ext uri="{BB962C8B-B14F-4D97-AF65-F5344CB8AC3E}">
        <p14:creationId xmlns:p14="http://schemas.microsoft.com/office/powerpoint/2010/main" val="2521492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website&#10;&#10;Description automatically generated">
            <a:extLst>
              <a:ext uri="{FF2B5EF4-FFF2-40B4-BE49-F238E27FC236}">
                <a16:creationId xmlns:a16="http://schemas.microsoft.com/office/drawing/2014/main" id="{4DC07E05-DE76-C68F-CF65-4E933A4878BA}"/>
              </a:ext>
            </a:extLst>
          </p:cNvPr>
          <p:cNvPicPr>
            <a:picLocks noChangeAspect="1"/>
          </p:cNvPicPr>
          <p:nvPr/>
        </p:nvPicPr>
        <p:blipFill>
          <a:blip r:embed="rId2"/>
          <a:stretch>
            <a:fillRect/>
          </a:stretch>
        </p:blipFill>
        <p:spPr>
          <a:xfrm>
            <a:off x="0" y="428"/>
            <a:ext cx="12192000" cy="6857143"/>
          </a:xfrm>
          <a:prstGeom prst="rect">
            <a:avLst/>
          </a:prstGeom>
        </p:spPr>
      </p:pic>
    </p:spTree>
    <p:extLst>
      <p:ext uri="{BB962C8B-B14F-4D97-AF65-F5344CB8AC3E}">
        <p14:creationId xmlns:p14="http://schemas.microsoft.com/office/powerpoint/2010/main" val="17781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world with different colored areas&#10;&#10;Description automatically generated">
            <a:extLst>
              <a:ext uri="{FF2B5EF4-FFF2-40B4-BE49-F238E27FC236}">
                <a16:creationId xmlns:a16="http://schemas.microsoft.com/office/drawing/2014/main" id="{D58B4BA0-2165-1DA3-FCBB-ED0543B80017}"/>
              </a:ext>
            </a:extLst>
          </p:cNvPr>
          <p:cNvPicPr>
            <a:picLocks noChangeAspect="1"/>
          </p:cNvPicPr>
          <p:nvPr/>
        </p:nvPicPr>
        <p:blipFill>
          <a:blip r:embed="rId2"/>
          <a:stretch>
            <a:fillRect/>
          </a:stretch>
        </p:blipFill>
        <p:spPr>
          <a:xfrm>
            <a:off x="0" y="428"/>
            <a:ext cx="12192000" cy="6857143"/>
          </a:xfrm>
          <a:prstGeom prst="rect">
            <a:avLst/>
          </a:prstGeom>
        </p:spPr>
      </p:pic>
    </p:spTree>
    <p:extLst>
      <p:ext uri="{BB962C8B-B14F-4D97-AF65-F5344CB8AC3E}">
        <p14:creationId xmlns:p14="http://schemas.microsoft.com/office/powerpoint/2010/main" val="238158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of a greenhouse gas watch&#10;&#10;Description automatically generated">
            <a:extLst>
              <a:ext uri="{FF2B5EF4-FFF2-40B4-BE49-F238E27FC236}">
                <a16:creationId xmlns:a16="http://schemas.microsoft.com/office/drawing/2014/main" id="{97BEE6A3-79EA-1A51-F788-99C6760F3E9F}"/>
              </a:ext>
            </a:extLst>
          </p:cNvPr>
          <p:cNvPicPr>
            <a:picLocks noChangeAspect="1"/>
          </p:cNvPicPr>
          <p:nvPr/>
        </p:nvPicPr>
        <p:blipFill>
          <a:blip r:embed="rId2"/>
          <a:stretch>
            <a:fillRect/>
          </a:stretch>
        </p:blipFill>
        <p:spPr>
          <a:xfrm>
            <a:off x="0" y="428"/>
            <a:ext cx="12192000" cy="6857143"/>
          </a:xfrm>
          <a:prstGeom prst="rect">
            <a:avLst/>
          </a:prstGeom>
        </p:spPr>
      </p:pic>
    </p:spTree>
    <p:extLst>
      <p:ext uri="{BB962C8B-B14F-4D97-AF65-F5344CB8AC3E}">
        <p14:creationId xmlns:p14="http://schemas.microsoft.com/office/powerpoint/2010/main" val="3810308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Graphical user interface, application&#10;&#10;Description automatically generated">
            <a:extLst>
              <a:ext uri="{FF2B5EF4-FFF2-40B4-BE49-F238E27FC236}">
                <a16:creationId xmlns:a16="http://schemas.microsoft.com/office/drawing/2014/main" id="{ED9F11E1-3AC3-E664-8A6B-A4CC4E71EAA8}"/>
              </a:ext>
            </a:extLst>
          </p:cNvPr>
          <p:cNvPicPr>
            <a:picLocks noGrp="1" noRot="1" noChangeAspect="1" noMove="1" noResize="1" noEditPoints="1" noAdjustHandles="1" noChangeArrowheads="1" noChangeShapeType="1" noCrop="1"/>
          </p:cNvPicPr>
          <p:nvPr/>
        </p:nvPicPr>
        <p:blipFill>
          <a:blip r:embed="rId3"/>
          <a:stretch>
            <a:fillRect/>
          </a:stretch>
        </p:blipFill>
        <p:spPr>
          <a:xfrm>
            <a:off x="-103121" y="4874899"/>
            <a:ext cx="3153923" cy="2083350"/>
          </a:xfrm>
          <a:prstGeom prst="rect">
            <a:avLst/>
          </a:prstGeom>
        </p:spPr>
      </p:pic>
      <p:sp>
        <p:nvSpPr>
          <p:cNvPr id="7" name="文本框 6">
            <a:extLst>
              <a:ext uri="{FF2B5EF4-FFF2-40B4-BE49-F238E27FC236}">
                <a16:creationId xmlns:a16="http://schemas.microsoft.com/office/drawing/2014/main" id="{B322EFED-4EEA-9222-2981-5B122F072398}"/>
              </a:ext>
            </a:extLst>
          </p:cNvPr>
          <p:cNvSpPr txBox="1"/>
          <p:nvPr/>
        </p:nvSpPr>
        <p:spPr>
          <a:xfrm>
            <a:off x="694336" y="4964241"/>
            <a:ext cx="4988834"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Arial" panose="020B0604020202020204"/>
                <a:ea typeface="+mn-lt"/>
                <a:cs typeface="Arial" panose="020B0604020202020204"/>
              </a:rPr>
              <a:t>Asia accounts for nearly one third (31%) of weather-, climate- and water-related disasters reported globally, accounting for nearly </a:t>
            </a:r>
            <a:r>
              <a:rPr kumimoji="0" lang="en-US" sz="1600" b="0" i="1" u="none" strike="noStrike" kern="1200" cap="none" spc="0" normalizeH="0" baseline="0" noProof="0" dirty="0">
                <a:ln>
                  <a:noFill/>
                </a:ln>
                <a:solidFill>
                  <a:srgbClr val="000000"/>
                </a:solidFill>
                <a:effectLst/>
                <a:highlight>
                  <a:srgbClr val="FFFF00"/>
                </a:highlight>
                <a:uLnTx/>
                <a:uFillTx/>
                <a:latin typeface="Arial" panose="020B0604020202020204"/>
                <a:ea typeface="+mn-lt"/>
                <a:cs typeface="Arial" panose="020B0604020202020204"/>
              </a:rPr>
              <a:t>half of deaths </a:t>
            </a:r>
            <a:r>
              <a:rPr kumimoji="0" lang="en-US" sz="1600" b="0" i="1" u="none" strike="noStrike" kern="1200" cap="none" spc="0" normalizeH="0" baseline="0" noProof="0" dirty="0">
                <a:ln>
                  <a:noFill/>
                </a:ln>
                <a:solidFill>
                  <a:srgbClr val="000000"/>
                </a:solidFill>
                <a:effectLst/>
                <a:uLnTx/>
                <a:uFillTx/>
                <a:latin typeface="Arial" panose="020B0604020202020204"/>
                <a:ea typeface="+mn-lt"/>
                <a:cs typeface="Arial" panose="020B0604020202020204"/>
              </a:rPr>
              <a:t>(47%) and </a:t>
            </a:r>
            <a:r>
              <a:rPr kumimoji="0" lang="en-US" sz="1600" b="0" i="1" u="none" strike="noStrike" kern="1200" cap="none" spc="0" normalizeH="0" baseline="0" noProof="0" dirty="0">
                <a:ln>
                  <a:noFill/>
                </a:ln>
                <a:solidFill>
                  <a:srgbClr val="000000"/>
                </a:solidFill>
                <a:effectLst/>
                <a:highlight>
                  <a:srgbClr val="FFFF00"/>
                </a:highlight>
                <a:uLnTx/>
                <a:uFillTx/>
                <a:latin typeface="Arial" panose="020B0604020202020204"/>
                <a:ea typeface="+mn-lt"/>
                <a:cs typeface="Arial" panose="020B0604020202020204"/>
              </a:rPr>
              <a:t>one third (31%) of associated economic losses</a:t>
            </a:r>
            <a:r>
              <a:rPr kumimoji="0" lang="en-US" sz="1600" b="0" i="0" u="none" strike="noStrike" kern="1200" cap="none" spc="0" normalizeH="0" baseline="0" noProof="0" dirty="0">
                <a:ln>
                  <a:noFill/>
                </a:ln>
                <a:solidFill>
                  <a:srgbClr val="000000"/>
                </a:solidFill>
                <a:effectLst/>
                <a:uLnTx/>
                <a:uFillTx/>
                <a:latin typeface="Arial" panose="020B0604020202020204"/>
                <a:ea typeface="+mn-lt"/>
                <a:cs typeface="Arial" panose="020B0604020202020204"/>
              </a:rPr>
              <a:t>.</a:t>
            </a:r>
            <a:endPar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 name="文本框 7">
            <a:extLst>
              <a:ext uri="{FF2B5EF4-FFF2-40B4-BE49-F238E27FC236}">
                <a16:creationId xmlns:a16="http://schemas.microsoft.com/office/drawing/2014/main" id="{B3994D68-F2F7-A3DB-20CC-0257DBDD31C2}"/>
              </a:ext>
            </a:extLst>
          </p:cNvPr>
          <p:cNvSpPr txBox="1"/>
          <p:nvPr/>
        </p:nvSpPr>
        <p:spPr>
          <a:xfrm>
            <a:off x="538628" y="444062"/>
            <a:ext cx="1089137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44546A"/>
                </a:solidFill>
                <a:effectLst/>
                <a:uLnTx/>
                <a:uFillTx/>
                <a:latin typeface="Arial" panose="020B0604020202020204"/>
                <a:ea typeface="宋体"/>
                <a:cs typeface="+mn-cs"/>
              </a:rPr>
              <a:t>A million lives and US$ 1.2 trillion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44546A"/>
                </a:solidFill>
                <a:effectLst/>
                <a:uLnTx/>
                <a:uFillTx/>
                <a:latin typeface="Arial" panose="020B0604020202020204"/>
                <a:ea typeface="宋体"/>
                <a:cs typeface="+mn-cs"/>
              </a:rPr>
              <a:t>have been lost in </a:t>
            </a:r>
            <a:r>
              <a:rPr kumimoji="0" lang="en-US" altLang="zh-CN" sz="1800" b="0" i="0" u="sng" strike="noStrike" kern="1200" cap="none" spc="0" normalizeH="0" baseline="0" noProof="0" dirty="0">
                <a:ln>
                  <a:noFill/>
                </a:ln>
                <a:solidFill>
                  <a:srgbClr val="44546A"/>
                </a:solidFill>
                <a:effectLst/>
                <a:uLnTx/>
                <a:uFillTx/>
                <a:latin typeface="Arial" panose="020B0604020202020204"/>
                <a:ea typeface="宋体"/>
                <a:cs typeface="+mn-cs"/>
              </a:rPr>
              <a:t>Asia</a:t>
            </a:r>
            <a:r>
              <a:rPr kumimoji="0" lang="en-US" altLang="zh-CN" sz="1800" b="0" i="0" u="none" strike="noStrike" kern="1200" cap="none" spc="0" normalizeH="0" baseline="0" noProof="0" dirty="0">
                <a:ln>
                  <a:noFill/>
                </a:ln>
                <a:solidFill>
                  <a:srgbClr val="44546A"/>
                </a:solidFill>
                <a:effectLst/>
                <a:uLnTx/>
                <a:uFillTx/>
                <a:latin typeface="Arial" panose="020B0604020202020204"/>
                <a:ea typeface="宋体"/>
                <a:cs typeface="+mn-cs"/>
              </a:rPr>
              <a:t> over the 50 years due to weather, climate and water extremes.</a:t>
            </a:r>
            <a:endParaRPr kumimoji="0" lang="en-US" altLang="zh-CN" sz="1800" b="0" i="0" u="none" strike="noStrike" kern="1200" cap="none" spc="0" normalizeH="0" baseline="0" noProof="0" dirty="0">
              <a:ln>
                <a:noFill/>
              </a:ln>
              <a:solidFill>
                <a:srgbClr val="44546A"/>
              </a:solidFill>
              <a:effectLst/>
              <a:uLnTx/>
              <a:uFillTx/>
              <a:latin typeface="Arial" panose="020B0604020202020204"/>
              <a:ea typeface="宋体"/>
              <a:cs typeface="Calibri"/>
            </a:endParaRPr>
          </a:p>
        </p:txBody>
      </p:sp>
      <p:sp>
        <p:nvSpPr>
          <p:cNvPr id="9" name="文本框 8">
            <a:extLst>
              <a:ext uri="{FF2B5EF4-FFF2-40B4-BE49-F238E27FC236}">
                <a16:creationId xmlns:a16="http://schemas.microsoft.com/office/drawing/2014/main" id="{77F1C3F6-C489-93D2-DF06-24DF5ACA4D05}"/>
              </a:ext>
            </a:extLst>
          </p:cNvPr>
          <p:cNvSpPr txBox="1"/>
          <p:nvPr/>
        </p:nvSpPr>
        <p:spPr>
          <a:xfrm>
            <a:off x="1891411" y="6361354"/>
            <a:ext cx="8644432"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304E4E"/>
                </a:solidFill>
                <a:effectLst/>
                <a:uLnTx/>
                <a:uFillTx/>
                <a:latin typeface="Noto Serif"/>
                <a:ea typeface="Noto Serif"/>
                <a:cs typeface="Noto Serif"/>
              </a:rPr>
              <a:t>Source: </a:t>
            </a:r>
            <a:r>
              <a:rPr kumimoji="0" lang="en-US" altLang="zh-CN" sz="1100" b="0" i="0" u="none" strike="noStrike" kern="1200" cap="none" spc="0" normalizeH="0" baseline="0" noProof="0" dirty="0">
                <a:ln>
                  <a:noFill/>
                </a:ln>
                <a:solidFill>
                  <a:srgbClr val="304E4E"/>
                </a:solidFill>
                <a:effectLst/>
                <a:uLnTx/>
                <a:uFillTx/>
                <a:latin typeface="Noto Serif"/>
                <a:ea typeface="Noto Serif"/>
                <a:cs typeface="Noto Serif"/>
                <a:hlinkClick r:id="rId4">
                  <a:extLst>
                    <a:ext uri="{A12FA001-AC4F-418D-AE19-62706E023703}">
                      <ahyp:hlinkClr xmlns:ahyp="http://schemas.microsoft.com/office/drawing/2018/hyperlinkcolor" val="tx"/>
                    </a:ext>
                  </a:extLst>
                </a:hlinkClick>
              </a:rPr>
              <a:t>WMO Atlas of Mortality and Economic Losses from Weather, Climate and Water Extremes (1970–2019)</a:t>
            </a:r>
            <a:endParaRPr kumimoji="0" lang="en-US" altLang="zh-CN" sz="1100" b="0" i="0" u="none" strike="noStrike" kern="1200" cap="none" spc="0" normalizeH="0" baseline="0" noProof="0" dirty="0">
              <a:ln>
                <a:noFill/>
              </a:ln>
              <a:solidFill>
                <a:srgbClr val="304E4E"/>
              </a:solidFill>
              <a:effectLst/>
              <a:uLnTx/>
              <a:uFillTx/>
              <a:latin typeface="Noto Serif"/>
              <a:ea typeface="Noto Serif"/>
              <a:cs typeface="Noto Serif"/>
            </a:endParaRPr>
          </a:p>
        </p:txBody>
      </p:sp>
      <p:pic>
        <p:nvPicPr>
          <p:cNvPr id="10" name="Picture 8">
            <a:extLst>
              <a:ext uri="{FF2B5EF4-FFF2-40B4-BE49-F238E27FC236}">
                <a16:creationId xmlns:a16="http://schemas.microsoft.com/office/drawing/2014/main" id="{1B8E9AAB-77F3-F387-4DA4-7E0028D9F72C}"/>
              </a:ext>
            </a:extLst>
          </p:cNvPr>
          <p:cNvPicPr>
            <a:picLocks noChangeAspect="1"/>
          </p:cNvPicPr>
          <p:nvPr/>
        </p:nvPicPr>
        <p:blipFill>
          <a:blip r:embed="rId5"/>
          <a:stretch>
            <a:fillRect/>
          </a:stretch>
        </p:blipFill>
        <p:spPr>
          <a:xfrm>
            <a:off x="3013157" y="4360606"/>
            <a:ext cx="8281382" cy="370117"/>
          </a:xfrm>
          <a:prstGeom prst="rect">
            <a:avLst/>
          </a:prstGeom>
        </p:spPr>
      </p:pic>
      <p:grpSp>
        <p:nvGrpSpPr>
          <p:cNvPr id="11" name="Group 21">
            <a:extLst>
              <a:ext uri="{FF2B5EF4-FFF2-40B4-BE49-F238E27FC236}">
                <a16:creationId xmlns:a16="http://schemas.microsoft.com/office/drawing/2014/main" id="{421DBCAA-C051-2E25-6173-FEB88012CA40}"/>
              </a:ext>
            </a:extLst>
          </p:cNvPr>
          <p:cNvGrpSpPr/>
          <p:nvPr/>
        </p:nvGrpSpPr>
        <p:grpSpPr>
          <a:xfrm>
            <a:off x="3317402" y="1657750"/>
            <a:ext cx="2286000" cy="2273255"/>
            <a:chOff x="407957" y="1140111"/>
            <a:chExt cx="2286000" cy="2273255"/>
          </a:xfrm>
        </p:grpSpPr>
        <p:pic>
          <p:nvPicPr>
            <p:cNvPr id="12" name="Picture 1">
              <a:extLst>
                <a:ext uri="{FF2B5EF4-FFF2-40B4-BE49-F238E27FC236}">
                  <a16:creationId xmlns:a16="http://schemas.microsoft.com/office/drawing/2014/main" id="{1B1D88E0-CE2A-DF76-03A1-2A0498187754}"/>
                </a:ext>
              </a:extLst>
            </p:cNvPr>
            <p:cNvPicPr>
              <a:picLocks noChangeAspect="1"/>
            </p:cNvPicPr>
            <p:nvPr/>
          </p:nvPicPr>
          <p:blipFill>
            <a:blip r:embed="rId6"/>
            <a:stretch>
              <a:fillRect/>
            </a:stretch>
          </p:blipFill>
          <p:spPr>
            <a:xfrm>
              <a:off x="527293" y="1140111"/>
              <a:ext cx="2047328" cy="1800000"/>
            </a:xfrm>
            <a:prstGeom prst="rect">
              <a:avLst/>
            </a:prstGeom>
          </p:spPr>
        </p:pic>
        <p:sp>
          <p:nvSpPr>
            <p:cNvPr id="13" name="Rectangle 9">
              <a:extLst>
                <a:ext uri="{FF2B5EF4-FFF2-40B4-BE49-F238E27FC236}">
                  <a16:creationId xmlns:a16="http://schemas.microsoft.com/office/drawing/2014/main" id="{F36D538C-BE6F-FE67-E462-6EC227544589}"/>
                </a:ext>
              </a:extLst>
            </p:cNvPr>
            <p:cNvSpPr/>
            <p:nvPr/>
          </p:nvSpPr>
          <p:spPr>
            <a:xfrm>
              <a:off x="407957" y="2982479"/>
              <a:ext cx="2286000"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UniversLTCYR-55Roman"/>
                  <a:ea typeface="+mn-ea"/>
                  <a:cs typeface="+mn-cs"/>
                </a:rPr>
                <a:t>(a) Number of reported disasters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sz="1100" b="0" i="0" u="none" strike="noStrike" kern="1200" cap="none" spc="0" normalizeH="0" baseline="0" noProof="0" dirty="0">
                  <a:ln>
                    <a:noFill/>
                  </a:ln>
                  <a:solidFill>
                    <a:srgbClr val="000000"/>
                  </a:solidFill>
                  <a:effectLst/>
                  <a:uLnTx/>
                  <a:uFillTx/>
                  <a:latin typeface="UniversLTCYR-55Roman"/>
                  <a:ea typeface="+mn-ea"/>
                  <a:cs typeface="+mn-cs"/>
                </a:rPr>
                <a:t>Total = 3 454 disasters</a:t>
              </a:r>
              <a:endParaRPr kumimoji="0" lang="en-SG" sz="11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grpSp>
      <p:grpSp>
        <p:nvGrpSpPr>
          <p:cNvPr id="14" name="Group 19">
            <a:extLst>
              <a:ext uri="{FF2B5EF4-FFF2-40B4-BE49-F238E27FC236}">
                <a16:creationId xmlns:a16="http://schemas.microsoft.com/office/drawing/2014/main" id="{86ADBFB0-5C86-0913-DFF1-686C8BFEA026}"/>
              </a:ext>
            </a:extLst>
          </p:cNvPr>
          <p:cNvGrpSpPr/>
          <p:nvPr/>
        </p:nvGrpSpPr>
        <p:grpSpPr>
          <a:xfrm>
            <a:off x="5929895" y="1657750"/>
            <a:ext cx="2362200" cy="2273255"/>
            <a:chOff x="2521627" y="1140111"/>
            <a:chExt cx="2362200" cy="2273255"/>
          </a:xfrm>
        </p:grpSpPr>
        <p:pic>
          <p:nvPicPr>
            <p:cNvPr id="15" name="Picture 2">
              <a:extLst>
                <a:ext uri="{FF2B5EF4-FFF2-40B4-BE49-F238E27FC236}">
                  <a16:creationId xmlns:a16="http://schemas.microsoft.com/office/drawing/2014/main" id="{AD1D0414-07E0-6517-8B71-E24C2AEBC323}"/>
                </a:ext>
              </a:extLst>
            </p:cNvPr>
            <p:cNvPicPr>
              <a:picLocks noChangeAspect="1"/>
            </p:cNvPicPr>
            <p:nvPr/>
          </p:nvPicPr>
          <p:blipFill>
            <a:blip r:embed="rId7"/>
            <a:stretch>
              <a:fillRect/>
            </a:stretch>
          </p:blipFill>
          <p:spPr>
            <a:xfrm>
              <a:off x="2728813" y="1140111"/>
              <a:ext cx="1919387" cy="1800000"/>
            </a:xfrm>
            <a:prstGeom prst="rect">
              <a:avLst/>
            </a:prstGeom>
          </p:spPr>
        </p:pic>
        <p:sp>
          <p:nvSpPr>
            <p:cNvPr id="16" name="Rectangle 16">
              <a:extLst>
                <a:ext uri="{FF2B5EF4-FFF2-40B4-BE49-F238E27FC236}">
                  <a16:creationId xmlns:a16="http://schemas.microsoft.com/office/drawing/2014/main" id="{0B510D0A-462D-9054-780C-E2B31E9D3BDE}"/>
                </a:ext>
              </a:extLst>
            </p:cNvPr>
            <p:cNvSpPr/>
            <p:nvPr/>
          </p:nvSpPr>
          <p:spPr>
            <a:xfrm>
              <a:off x="2521627" y="2982479"/>
              <a:ext cx="2362200"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UniversLTCYR-55Roman"/>
                  <a:ea typeface="+mn-ea"/>
                  <a:cs typeface="+mn-cs"/>
                </a:rPr>
                <a:t>(b) Number of reported deaths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sz="1100" b="0" i="0" u="none" strike="noStrike" kern="1200" cap="none" spc="0" normalizeH="0" baseline="0" noProof="0" dirty="0">
                  <a:ln>
                    <a:noFill/>
                  </a:ln>
                  <a:solidFill>
                    <a:srgbClr val="000000"/>
                  </a:solidFill>
                  <a:effectLst/>
                  <a:uLnTx/>
                  <a:uFillTx/>
                  <a:latin typeface="UniversLTCYR-55Roman"/>
                  <a:ea typeface="+mn-ea"/>
                  <a:cs typeface="+mn-cs"/>
                </a:rPr>
                <a:t>Total = 975 622 deaths</a:t>
              </a:r>
              <a:endParaRPr kumimoji="0" lang="en-SG" sz="11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grpSp>
      <p:grpSp>
        <p:nvGrpSpPr>
          <p:cNvPr id="17" name="Group 20">
            <a:extLst>
              <a:ext uri="{FF2B5EF4-FFF2-40B4-BE49-F238E27FC236}">
                <a16:creationId xmlns:a16="http://schemas.microsoft.com/office/drawing/2014/main" id="{473157AF-B576-DE74-DB8C-E2F37BB8B98F}"/>
              </a:ext>
            </a:extLst>
          </p:cNvPr>
          <p:cNvGrpSpPr/>
          <p:nvPr/>
        </p:nvGrpSpPr>
        <p:grpSpPr>
          <a:xfrm>
            <a:off x="8447082" y="1657750"/>
            <a:ext cx="2717162" cy="2273255"/>
            <a:chOff x="5870247" y="1292475"/>
            <a:chExt cx="2717162" cy="2273255"/>
          </a:xfrm>
        </p:grpSpPr>
        <p:pic>
          <p:nvPicPr>
            <p:cNvPr id="18" name="Picture 7">
              <a:extLst>
                <a:ext uri="{FF2B5EF4-FFF2-40B4-BE49-F238E27FC236}">
                  <a16:creationId xmlns:a16="http://schemas.microsoft.com/office/drawing/2014/main" id="{8A8FD58D-1804-BA95-FA75-7E10587B3DDD}"/>
                </a:ext>
              </a:extLst>
            </p:cNvPr>
            <p:cNvPicPr>
              <a:picLocks noChangeAspect="1"/>
            </p:cNvPicPr>
            <p:nvPr/>
          </p:nvPicPr>
          <p:blipFill>
            <a:blip r:embed="rId8"/>
            <a:stretch>
              <a:fillRect/>
            </a:stretch>
          </p:blipFill>
          <p:spPr>
            <a:xfrm>
              <a:off x="6159007" y="1292475"/>
              <a:ext cx="2009303" cy="1800000"/>
            </a:xfrm>
            <a:prstGeom prst="rect">
              <a:avLst/>
            </a:prstGeom>
          </p:spPr>
        </p:pic>
        <p:sp>
          <p:nvSpPr>
            <p:cNvPr id="19" name="Rectangle 17">
              <a:extLst>
                <a:ext uri="{FF2B5EF4-FFF2-40B4-BE49-F238E27FC236}">
                  <a16:creationId xmlns:a16="http://schemas.microsoft.com/office/drawing/2014/main" id="{E218C92B-5241-12DA-3A2C-2FA6B3FCC18B}"/>
                </a:ext>
              </a:extLst>
            </p:cNvPr>
            <p:cNvSpPr/>
            <p:nvPr/>
          </p:nvSpPr>
          <p:spPr>
            <a:xfrm>
              <a:off x="5870247" y="3134843"/>
              <a:ext cx="2717162"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UniversLTCYR-55Roman"/>
                  <a:ea typeface="+mn-ea"/>
                  <a:cs typeface="+mn-cs"/>
                </a:rPr>
                <a:t>(c) Reported economic losses in US$ billion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sz="1100" b="0" i="0" u="none" strike="noStrike" kern="1200" cap="none" spc="0" normalizeH="0" baseline="0" noProof="0" dirty="0">
                  <a:ln>
                    <a:noFill/>
                  </a:ln>
                  <a:solidFill>
                    <a:srgbClr val="000000"/>
                  </a:solidFill>
                  <a:effectLst/>
                  <a:uLnTx/>
                  <a:uFillTx/>
                  <a:latin typeface="UniversLTCYR-55Roman"/>
                  <a:ea typeface="+mn-ea"/>
                  <a:cs typeface="+mn-cs"/>
                </a:rPr>
                <a:t>Total = US$ 1.2 trillion</a:t>
              </a:r>
              <a:endParaRPr kumimoji="0" lang="en-SG" sz="11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grpSp>
      <p:sp>
        <p:nvSpPr>
          <p:cNvPr id="20" name="TextBox 15">
            <a:extLst>
              <a:ext uri="{FF2B5EF4-FFF2-40B4-BE49-F238E27FC236}">
                <a16:creationId xmlns:a16="http://schemas.microsoft.com/office/drawing/2014/main" id="{5F91C870-95C2-FD36-EB13-D15CD2084723}"/>
              </a:ext>
            </a:extLst>
          </p:cNvPr>
          <p:cNvSpPr txBox="1"/>
          <p:nvPr/>
        </p:nvSpPr>
        <p:spPr>
          <a:xfrm>
            <a:off x="9740493" y="6376743"/>
            <a:ext cx="1850186" cy="2308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900" b="0" i="1" u="none" strike="noStrike" kern="1200" cap="none" spc="0" normalizeH="0" baseline="0" noProof="0" dirty="0">
                <a:ln>
                  <a:noFill/>
                </a:ln>
                <a:solidFill>
                  <a:prstClr val="white">
                    <a:lumMod val="50000"/>
                  </a:prstClr>
                </a:solidFill>
                <a:effectLst/>
                <a:uLnTx/>
                <a:uFillTx/>
                <a:latin typeface="Calibri"/>
                <a:ea typeface="+mn-ea"/>
                <a:cs typeface="+mn-cs"/>
              </a:rPr>
              <a:t>Credit: Jun YU (RAP/WMO)_2023 ©</a:t>
            </a:r>
          </a:p>
        </p:txBody>
      </p:sp>
      <p:sp>
        <p:nvSpPr>
          <p:cNvPr id="3" name="TextBox 2">
            <a:extLst>
              <a:ext uri="{FF2B5EF4-FFF2-40B4-BE49-F238E27FC236}">
                <a16:creationId xmlns:a16="http://schemas.microsoft.com/office/drawing/2014/main" id="{E1382B16-19BE-DF8A-DCC5-8FBA48539291}"/>
              </a:ext>
            </a:extLst>
          </p:cNvPr>
          <p:cNvSpPr txBox="1"/>
          <p:nvPr/>
        </p:nvSpPr>
        <p:spPr>
          <a:xfrm>
            <a:off x="5810491" y="4961614"/>
            <a:ext cx="6040913"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noProof="0" dirty="0">
                <a:ln>
                  <a:noFill/>
                </a:ln>
                <a:solidFill>
                  <a:srgbClr val="000000"/>
                </a:solidFill>
                <a:effectLst/>
                <a:uLnTx/>
                <a:uFillTx/>
                <a:latin typeface="Arial" panose="020B0604020202020204"/>
                <a:ea typeface="+mn-lt"/>
                <a:cs typeface="Arial" panose="020B0604020202020204"/>
              </a:rPr>
              <a:t>The current population of Asia is 4,757M in 2023, based on the latest United Nations estimates. Asia population is equivalent to 59.22% of the total world population. </a:t>
            </a:r>
            <a:r>
              <a:rPr kumimoji="0" lang="en-GB" sz="1600" b="1" i="1" u="none" strike="noStrike" kern="1200" cap="none" spc="0" normalizeH="0" baseline="0" noProof="0" dirty="0">
                <a:ln>
                  <a:noFill/>
                </a:ln>
                <a:solidFill>
                  <a:srgbClr val="000000"/>
                </a:solidFill>
                <a:effectLst/>
                <a:uLnTx/>
                <a:uFillTx/>
                <a:latin typeface="Arial" panose="020B0604020202020204"/>
                <a:ea typeface="+mn-lt"/>
                <a:cs typeface="Arial" panose="020B0604020202020204"/>
              </a:rPr>
              <a:t>Asia and the Pacific is the world’s most populous and disaster-affected region</a:t>
            </a:r>
            <a:r>
              <a:rPr kumimoji="0" lang="en-GB" sz="1600" b="0" i="1" u="none" strike="noStrike" kern="1200" cap="none" spc="0" normalizeH="0" baseline="0" noProof="0" dirty="0">
                <a:ln>
                  <a:noFill/>
                </a:ln>
                <a:solidFill>
                  <a:srgbClr val="000000"/>
                </a:solidFill>
                <a:effectLst/>
                <a:uLnTx/>
                <a:uFillTx/>
                <a:latin typeface="Arial" panose="020B0604020202020204"/>
                <a:ea typeface="+mn-lt"/>
                <a:cs typeface="Arial" panose="020B0604020202020204"/>
              </a:rPr>
              <a:t>.</a:t>
            </a:r>
            <a:endParaRPr kumimoji="0" lang="en-SG" sz="1600" b="0" i="1" u="none" strike="noStrike" kern="1200" cap="none" spc="0" normalizeH="0" baseline="0" noProof="0" dirty="0">
              <a:ln>
                <a:noFill/>
              </a:ln>
              <a:solidFill>
                <a:srgbClr val="000000"/>
              </a:solidFill>
              <a:effectLst/>
              <a:uLnTx/>
              <a:uFillTx/>
              <a:latin typeface="Arial" panose="020B0604020202020204"/>
              <a:ea typeface="+mn-lt"/>
              <a:cs typeface="Arial" panose="020B0604020202020204"/>
            </a:endParaRPr>
          </a:p>
        </p:txBody>
      </p:sp>
      <p:sp>
        <p:nvSpPr>
          <p:cNvPr id="4" name="Rectangle 3">
            <a:extLst>
              <a:ext uri="{FF2B5EF4-FFF2-40B4-BE49-F238E27FC236}">
                <a16:creationId xmlns:a16="http://schemas.microsoft.com/office/drawing/2014/main" id="{FDEBB306-4623-D897-E40D-EC61197382A7}"/>
              </a:ext>
            </a:extLst>
          </p:cNvPr>
          <p:cNvSpPr/>
          <p:nvPr/>
        </p:nvSpPr>
        <p:spPr>
          <a:xfrm>
            <a:off x="710311" y="1624246"/>
            <a:ext cx="2362200" cy="2716799"/>
          </a:xfrm>
          <a:prstGeom prst="rect">
            <a:avLst/>
          </a:prstGeom>
          <a:noFill/>
          <a:ln w="12700" cap="flat" cmpd="sng" algn="ctr">
            <a:noFill/>
            <a:prstDash val="solid"/>
          </a:ln>
          <a:effectLst/>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0" cap="all" spc="0" normalizeH="0" baseline="0" noProof="0" dirty="0">
                <a:ln>
                  <a:noFill/>
                </a:ln>
                <a:solidFill>
                  <a:srgbClr val="099BDD"/>
                </a:solidFill>
                <a:effectLst/>
                <a:uLnTx/>
                <a:uFillTx/>
                <a:latin typeface="Corbel" panose="020B0503020204020204"/>
                <a:ea typeface="+mn-ea"/>
                <a:cs typeface="+mn-cs"/>
              </a:rPr>
              <a:t>In the last 50 years, 79% of disasters involved weather, water- or climate-related hazards.</a:t>
            </a:r>
            <a:endParaRPr kumimoji="0" lang="en-GB" sz="2000" b="0" i="0" u="none" strike="noStrike" kern="0" cap="all" spc="0" normalizeH="0" baseline="0" noProof="0" dirty="0">
              <a:ln>
                <a:noFill/>
              </a:ln>
              <a:solidFill>
                <a:srgbClr val="099BDD"/>
              </a:solidFill>
              <a:effectLst/>
              <a:uLnTx/>
              <a:uFillTx/>
              <a:latin typeface="Corbel" panose="020B0503020204020204"/>
              <a:ea typeface="+mn-ea"/>
              <a:cs typeface="+mn-cs"/>
            </a:endParaRPr>
          </a:p>
        </p:txBody>
      </p:sp>
    </p:spTree>
    <p:extLst>
      <p:ext uri="{BB962C8B-B14F-4D97-AF65-F5344CB8AC3E}">
        <p14:creationId xmlns:p14="http://schemas.microsoft.com/office/powerpoint/2010/main" val="9448366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the global cryophere&#10;&#10;Description automatically generated">
            <a:extLst>
              <a:ext uri="{FF2B5EF4-FFF2-40B4-BE49-F238E27FC236}">
                <a16:creationId xmlns:a16="http://schemas.microsoft.com/office/drawing/2014/main" id="{652D08B6-0EBA-054B-3312-988707D43047}"/>
              </a:ext>
            </a:extLst>
          </p:cNvPr>
          <p:cNvPicPr>
            <a:picLocks noChangeAspect="1"/>
          </p:cNvPicPr>
          <p:nvPr/>
        </p:nvPicPr>
        <p:blipFill>
          <a:blip r:embed="rId2"/>
          <a:stretch>
            <a:fillRect/>
          </a:stretch>
        </p:blipFill>
        <p:spPr>
          <a:xfrm>
            <a:off x="0" y="428"/>
            <a:ext cx="12192000" cy="6857143"/>
          </a:xfrm>
          <a:prstGeom prst="rect">
            <a:avLst/>
          </a:prstGeom>
        </p:spPr>
      </p:pic>
    </p:spTree>
    <p:extLst>
      <p:ext uri="{BB962C8B-B14F-4D97-AF65-F5344CB8AC3E}">
        <p14:creationId xmlns:p14="http://schemas.microsoft.com/office/powerpoint/2010/main" val="3790698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79">
            <a:extLst>
              <a:ext uri="{FF2B5EF4-FFF2-40B4-BE49-F238E27FC236}">
                <a16:creationId xmlns:a16="http://schemas.microsoft.com/office/drawing/2014/main" id="{B5BC377C-C613-578C-AFA6-04181F81FE95}"/>
              </a:ext>
            </a:extLst>
          </p:cNvPr>
          <p:cNvSpPr/>
          <p:nvPr/>
        </p:nvSpPr>
        <p:spPr>
          <a:xfrm>
            <a:off x="0" y="361874"/>
            <a:ext cx="12192000" cy="444032"/>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914400" rtl="0" eaLnBrk="1" fontAlgn="auto" latinLnBrk="0" hangingPunct="1">
              <a:lnSpc>
                <a:spcPts val="3360"/>
              </a:lnSpc>
              <a:spcBef>
                <a:spcPts val="0"/>
              </a:spcBef>
              <a:spcAft>
                <a:spcPts val="0"/>
              </a:spcAft>
              <a:buClrTx/>
              <a:buSzTx/>
              <a:buFontTx/>
              <a:buNone/>
              <a:tabLst/>
              <a:defRPr sz="1800"/>
            </a:pPr>
            <a:r>
              <a:rPr kumimoji="0" lang="en-US" sz="3600" b="1" i="0" u="none" strike="noStrike" kern="1200" cap="none" spc="0" normalizeH="0" baseline="0" noProof="0" dirty="0">
                <a:ln>
                  <a:noFill/>
                </a:ln>
                <a:solidFill>
                  <a:srgbClr val="005BAA"/>
                </a:solidFill>
                <a:effectLst/>
                <a:uLnTx/>
                <a:uFillTx/>
                <a:latin typeface="Arial" panose="020B0604020202020204"/>
                <a:ea typeface="Verdana" panose="020B0604030504040204" pitchFamily="34" charset="0"/>
                <a:cs typeface="Verdana" panose="020B0604030504040204" pitchFamily="34" charset="0"/>
              </a:rPr>
              <a:t>Global Meteorological Infrastructure </a:t>
            </a:r>
            <a:endParaRPr kumimoji="0" lang="en-US" sz="3600" b="1" i="0" u="none" strike="noStrike" kern="1000" cap="none" spc="-10" normalizeH="0" baseline="0" noProof="0" dirty="0">
              <a:ln>
                <a:noFill/>
              </a:ln>
              <a:solidFill>
                <a:srgbClr val="005BAA"/>
              </a:solidFill>
              <a:effectLst/>
              <a:uLnTx/>
              <a:uFillTx/>
              <a:latin typeface="Arial" panose="020B0604020202020204"/>
              <a:ea typeface="Verdana" panose="020B0604030504040204" pitchFamily="34" charset="0"/>
              <a:cs typeface="Verdana" panose="020B0604030504040204" pitchFamily="34" charset="0"/>
              <a:sym typeface="Montserrat-Regular"/>
            </a:endParaRPr>
          </a:p>
        </p:txBody>
      </p:sp>
      <p:pic>
        <p:nvPicPr>
          <p:cNvPr id="25" name="Picture 24" descr="Graphical user interface, application&#10;&#10;Description automatically generated">
            <a:extLst>
              <a:ext uri="{FF2B5EF4-FFF2-40B4-BE49-F238E27FC236}">
                <a16:creationId xmlns:a16="http://schemas.microsoft.com/office/drawing/2014/main" id="{ED9F11E1-3AC3-E664-8A6B-A4CC4E71EAA8}"/>
              </a:ext>
            </a:extLst>
          </p:cNvPr>
          <p:cNvPicPr>
            <a:picLocks noGrp="1" noRot="1" noChangeAspect="1" noMove="1" noResize="1" noEditPoints="1" noAdjustHandles="1" noChangeArrowheads="1" noChangeShapeType="1" noCrop="1"/>
          </p:cNvPicPr>
          <p:nvPr/>
        </p:nvPicPr>
        <p:blipFill>
          <a:blip r:embed="rId3"/>
          <a:stretch>
            <a:fillRect/>
          </a:stretch>
        </p:blipFill>
        <p:spPr>
          <a:xfrm>
            <a:off x="-103121" y="4874899"/>
            <a:ext cx="3153923" cy="2083350"/>
          </a:xfrm>
          <a:prstGeom prst="rect">
            <a:avLst/>
          </a:prstGeom>
        </p:spPr>
      </p:pic>
      <p:pic>
        <p:nvPicPr>
          <p:cNvPr id="2" name="Picture 1">
            <a:extLst>
              <a:ext uri="{FF2B5EF4-FFF2-40B4-BE49-F238E27FC236}">
                <a16:creationId xmlns:a16="http://schemas.microsoft.com/office/drawing/2014/main" id="{AE66BDDD-3A86-0C29-BEF2-68D69CC0079D}"/>
              </a:ext>
            </a:extLst>
          </p:cNvPr>
          <p:cNvPicPr>
            <a:picLocks noChangeAspect="1"/>
          </p:cNvPicPr>
          <p:nvPr/>
        </p:nvPicPr>
        <p:blipFill>
          <a:blip r:embed="rId4"/>
          <a:stretch>
            <a:fillRect/>
          </a:stretch>
        </p:blipFill>
        <p:spPr>
          <a:xfrm>
            <a:off x="2192947" y="965082"/>
            <a:ext cx="8129354" cy="4809015"/>
          </a:xfrm>
          <a:prstGeom prst="rect">
            <a:avLst/>
          </a:prstGeom>
        </p:spPr>
      </p:pic>
      <p:sp>
        <p:nvSpPr>
          <p:cNvPr id="5" name="Shape 79">
            <a:extLst>
              <a:ext uri="{FF2B5EF4-FFF2-40B4-BE49-F238E27FC236}">
                <a16:creationId xmlns:a16="http://schemas.microsoft.com/office/drawing/2014/main" id="{84BC463D-50CB-2167-2276-5CE98EB74BAF}"/>
              </a:ext>
            </a:extLst>
          </p:cNvPr>
          <p:cNvSpPr/>
          <p:nvPr/>
        </p:nvSpPr>
        <p:spPr>
          <a:xfrm>
            <a:off x="-1" y="6170446"/>
            <a:ext cx="12192000" cy="444032"/>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914400" rtl="0" eaLnBrk="1" fontAlgn="auto" latinLnBrk="0" hangingPunct="1">
              <a:lnSpc>
                <a:spcPts val="3360"/>
              </a:lnSpc>
              <a:spcBef>
                <a:spcPts val="0"/>
              </a:spcBef>
              <a:spcAft>
                <a:spcPts val="0"/>
              </a:spcAft>
              <a:buClrTx/>
              <a:buSzTx/>
              <a:buFontTx/>
              <a:buNone/>
              <a:tabLst/>
              <a:defRPr sz="1800"/>
            </a:pPr>
            <a:r>
              <a:rPr kumimoji="0" lang="en-US" sz="3600" b="1" i="0" u="none" strike="noStrike" kern="1200" cap="none" spc="0" normalizeH="0" baseline="0" noProof="0" dirty="0">
                <a:ln>
                  <a:noFill/>
                </a:ln>
                <a:solidFill>
                  <a:srgbClr val="005BAA"/>
                </a:solidFill>
                <a:effectLst/>
                <a:uLnTx/>
                <a:uFillTx/>
                <a:latin typeface="Arial" panose="020B0604020202020204"/>
                <a:ea typeface="Verdana" panose="020B0604030504040204" pitchFamily="34" charset="0"/>
                <a:cs typeface="Verdana" panose="020B0604030504040204" pitchFamily="34" charset="0"/>
              </a:rPr>
              <a:t>Production and Delivery of Services</a:t>
            </a:r>
            <a:endParaRPr kumimoji="0" lang="en-US" sz="3600" b="1" i="0" u="none" strike="noStrike" kern="1000" cap="none" spc="-10" normalizeH="0" baseline="0" noProof="0" dirty="0">
              <a:ln>
                <a:noFill/>
              </a:ln>
              <a:solidFill>
                <a:srgbClr val="005BAA"/>
              </a:solidFill>
              <a:effectLst/>
              <a:uLnTx/>
              <a:uFillTx/>
              <a:latin typeface="Arial" panose="020B0604020202020204"/>
              <a:ea typeface="Verdana" panose="020B0604030504040204" pitchFamily="34" charset="0"/>
              <a:cs typeface="Verdana" panose="020B0604030504040204" pitchFamily="34" charset="0"/>
              <a:sym typeface="Montserrat-Regular"/>
            </a:endParaRPr>
          </a:p>
        </p:txBody>
      </p:sp>
    </p:spTree>
    <p:extLst>
      <p:ext uri="{BB962C8B-B14F-4D97-AF65-F5344CB8AC3E}">
        <p14:creationId xmlns:p14="http://schemas.microsoft.com/office/powerpoint/2010/main" val="2182142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34BF86-9D88-8D8C-FE61-80F08937FB69}"/>
              </a:ext>
            </a:extLst>
          </p:cNvPr>
          <p:cNvSpPr/>
          <p:nvPr/>
        </p:nvSpPr>
        <p:spPr>
          <a:xfrm>
            <a:off x="0" y="0"/>
            <a:ext cx="12192000" cy="6858000"/>
          </a:xfrm>
          <a:prstGeom prst="rect">
            <a:avLst/>
          </a:prstGeom>
          <a:solidFill>
            <a:srgbClr val="005B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5" name="Picture 4" descr="A picture containing text&#10;&#10;Description automatically generated">
            <a:extLst>
              <a:ext uri="{FF2B5EF4-FFF2-40B4-BE49-F238E27FC236}">
                <a16:creationId xmlns:a16="http://schemas.microsoft.com/office/drawing/2014/main" id="{DEC97DAE-6786-7C48-091D-E15A0AED9033}"/>
              </a:ext>
            </a:extLst>
          </p:cNvPr>
          <p:cNvPicPr>
            <a:picLocks noGrp="1" noRot="1" noChangeAspect="1" noMove="1" noResize="1" noEditPoints="1" noAdjustHandles="1" noChangeArrowheads="1" noChangeShapeType="1" noCrop="1"/>
          </p:cNvPicPr>
          <p:nvPr/>
        </p:nvPicPr>
        <p:blipFill>
          <a:blip r:embed="rId2"/>
          <a:stretch>
            <a:fillRect/>
          </a:stretch>
        </p:blipFill>
        <p:spPr>
          <a:xfrm>
            <a:off x="-3" y="11152"/>
            <a:ext cx="9695699" cy="6858000"/>
          </a:xfrm>
          <a:prstGeom prst="rect">
            <a:avLst/>
          </a:prstGeom>
        </p:spPr>
      </p:pic>
      <p:sp>
        <p:nvSpPr>
          <p:cNvPr id="3" name="Shape 79">
            <a:extLst>
              <a:ext uri="{FF2B5EF4-FFF2-40B4-BE49-F238E27FC236}">
                <a16:creationId xmlns:a16="http://schemas.microsoft.com/office/drawing/2014/main" id="{94B77CA2-3FB7-45FD-F087-DE6124D9BF5B}"/>
              </a:ext>
            </a:extLst>
          </p:cNvPr>
          <p:cNvSpPr/>
          <p:nvPr/>
        </p:nvSpPr>
        <p:spPr>
          <a:xfrm>
            <a:off x="1071908" y="1651959"/>
            <a:ext cx="10048183" cy="2199513"/>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914400" rtl="0" eaLnBrk="1" fontAlgn="auto" latinLnBrk="0" hangingPunct="1">
              <a:lnSpc>
                <a:spcPts val="3360"/>
              </a:lnSpc>
              <a:spcBef>
                <a:spcPts val="0"/>
              </a:spcBef>
              <a:spcAft>
                <a:spcPts val="0"/>
              </a:spcAft>
              <a:buClrTx/>
              <a:buSzTx/>
              <a:buFontTx/>
              <a:buNone/>
              <a:tabLst/>
              <a:defRPr sz="1800"/>
            </a:pPr>
            <a:r>
              <a:rPr lang="en-US" sz="4400" b="1" kern="1000" spc="-10" dirty="0">
                <a:solidFill>
                  <a:srgbClr val="FFFFFF"/>
                </a:solidFill>
                <a:latin typeface="Arial" panose="020B0604020202020204" pitchFamily="34" charset="0"/>
                <a:ea typeface="Verdana" panose="020B0604030504040204" pitchFamily="34" charset="0"/>
                <a:cs typeface="Arial" panose="020B0604020202020204" pitchFamily="34" charset="0"/>
                <a:sym typeface="Montserrat-Regular"/>
              </a:rPr>
              <a:t>Global Design and Guidance</a:t>
            </a:r>
          </a:p>
          <a:p>
            <a:pPr marL="0" marR="0" lvl="0" indent="0" algn="ctr" defTabSz="914400" rtl="0" eaLnBrk="1" fontAlgn="auto" latinLnBrk="0" hangingPunct="1">
              <a:lnSpc>
                <a:spcPts val="3360"/>
              </a:lnSpc>
              <a:spcBef>
                <a:spcPts val="0"/>
              </a:spcBef>
              <a:spcAft>
                <a:spcPts val="0"/>
              </a:spcAft>
              <a:buClrTx/>
              <a:buSzTx/>
              <a:buFontTx/>
              <a:buNone/>
              <a:tabLst/>
              <a:defRPr sz="1800"/>
            </a:pPr>
            <a:endParaRPr kumimoji="0" lang="en-US" sz="4400" b="1" i="0" u="none" strike="noStrike" kern="1000" cap="none" spc="-10" normalizeH="0" baseline="0" noProof="0" dirty="0">
              <a:ln>
                <a:noFill/>
              </a:ln>
              <a:solidFill>
                <a:srgbClr val="FFFFFF"/>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endParaRPr>
          </a:p>
          <a:p>
            <a:pPr marL="0" marR="0" lvl="0" indent="0" algn="ctr" defTabSz="914400" rtl="0" eaLnBrk="1" fontAlgn="auto" latinLnBrk="0" hangingPunct="1">
              <a:lnSpc>
                <a:spcPts val="3360"/>
              </a:lnSpc>
              <a:spcBef>
                <a:spcPts val="0"/>
              </a:spcBef>
              <a:spcAft>
                <a:spcPts val="0"/>
              </a:spcAft>
              <a:buClrTx/>
              <a:buSzTx/>
              <a:buFontTx/>
              <a:buNone/>
              <a:tabLst/>
              <a:defRPr sz="1800"/>
            </a:pPr>
            <a:r>
              <a:rPr lang="en-US" sz="4400" b="1" kern="1000" spc="-10" dirty="0">
                <a:solidFill>
                  <a:srgbClr val="FFFFFF"/>
                </a:solidFill>
                <a:latin typeface="Arial" panose="020B0604020202020204" pitchFamily="34" charset="0"/>
                <a:ea typeface="Verdana" panose="020B0604030504040204" pitchFamily="34" charset="0"/>
                <a:cs typeface="Arial" panose="020B0604020202020204" pitchFamily="34" charset="0"/>
                <a:sym typeface="Montserrat-Regular"/>
              </a:rPr>
              <a:t>to</a:t>
            </a:r>
          </a:p>
          <a:p>
            <a:pPr marL="0" marR="0" lvl="0" indent="0" algn="ctr" defTabSz="914400" rtl="0" eaLnBrk="1" fontAlgn="auto" latinLnBrk="0" hangingPunct="1">
              <a:lnSpc>
                <a:spcPts val="3360"/>
              </a:lnSpc>
              <a:spcBef>
                <a:spcPts val="0"/>
              </a:spcBef>
              <a:spcAft>
                <a:spcPts val="0"/>
              </a:spcAft>
              <a:buClrTx/>
              <a:buSzTx/>
              <a:buFontTx/>
              <a:buNone/>
              <a:tabLst/>
              <a:defRPr sz="1800"/>
            </a:pPr>
            <a:endParaRPr kumimoji="0" lang="en-US" sz="4400" b="1" i="0" u="none" strike="noStrike" kern="1000" cap="none" spc="-10" normalizeH="0" baseline="0" noProof="0" dirty="0">
              <a:ln>
                <a:noFill/>
              </a:ln>
              <a:solidFill>
                <a:srgbClr val="FFFFFF"/>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endParaRPr>
          </a:p>
          <a:p>
            <a:pPr marL="0" marR="0" lvl="0" indent="0" algn="ctr" defTabSz="914400" rtl="0" eaLnBrk="1" fontAlgn="auto" latinLnBrk="0" hangingPunct="1">
              <a:lnSpc>
                <a:spcPts val="3360"/>
              </a:lnSpc>
              <a:spcBef>
                <a:spcPts val="0"/>
              </a:spcBef>
              <a:spcAft>
                <a:spcPts val="0"/>
              </a:spcAft>
              <a:buClrTx/>
              <a:buSzTx/>
              <a:buFontTx/>
              <a:buNone/>
              <a:tabLst/>
              <a:defRPr sz="1800"/>
            </a:pPr>
            <a:r>
              <a:rPr kumimoji="0" lang="en-US" sz="4400" b="1" i="0" u="none" strike="noStrike" kern="1000" cap="none" spc="-10" normalizeH="0" baseline="0" noProof="0" dirty="0">
                <a:ln>
                  <a:noFill/>
                </a:ln>
                <a:solidFill>
                  <a:srgbClr val="FFFFFF"/>
                </a:solidFill>
                <a:effectLst/>
                <a:uLnTx/>
                <a:uFillTx/>
                <a:latin typeface="Arial" panose="020B0604020202020204" pitchFamily="34" charset="0"/>
                <a:ea typeface="Verdana" panose="020B0604030504040204" pitchFamily="34" charset="0"/>
                <a:cs typeface="Arial" panose="020B0604020202020204" pitchFamily="34" charset="0"/>
                <a:sym typeface="Montserrat-Regular"/>
              </a:rPr>
              <a:t>Regional Implementation</a:t>
            </a:r>
          </a:p>
        </p:txBody>
      </p:sp>
    </p:spTree>
    <p:extLst>
      <p:ext uri="{BB962C8B-B14F-4D97-AF65-F5344CB8AC3E}">
        <p14:creationId xmlns:p14="http://schemas.microsoft.com/office/powerpoint/2010/main" val="479615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0483" y="446241"/>
            <a:ext cx="8229600" cy="1046440"/>
          </a:xfrm>
        </p:spPr>
        <p:txBody>
          <a:bodyPr>
            <a:normAutofit fontScale="90000"/>
          </a:bodyPr>
          <a:lstStyle/>
          <a:p>
            <a:pPr algn="ctr"/>
            <a:r>
              <a:rPr lang="de-DE" sz="3200" b="1" spc="-5" dirty="0">
                <a:solidFill>
                  <a:schemeClr val="accent1"/>
                </a:solidFill>
                <a:latin typeface="Verdana" panose="020B0604030504040204" pitchFamily="34" charset="0"/>
                <a:ea typeface="Verdana" panose="020B0604030504040204" pitchFamily="34" charset="0"/>
              </a:rPr>
              <a:t>WMO Regional Associations</a:t>
            </a:r>
            <a:br>
              <a:rPr lang="de-DE" sz="2700" b="0" dirty="0">
                <a:solidFill>
                  <a:schemeClr val="tx1"/>
                </a:solidFill>
                <a:latin typeface="Avenir Book" panose="02000503020000020003" pitchFamily="2" charset="0"/>
              </a:rPr>
            </a:br>
            <a:endParaRPr lang="en-GB" dirty="0">
              <a:latin typeface="Avenir Book" panose="02000503020000020003" pitchFamily="2" charset="0"/>
            </a:endParaRPr>
          </a:p>
        </p:txBody>
      </p:sp>
      <p:grpSp>
        <p:nvGrpSpPr>
          <p:cNvPr id="6" name="Group 5">
            <a:extLst>
              <a:ext uri="{FF2B5EF4-FFF2-40B4-BE49-F238E27FC236}">
                <a16:creationId xmlns:a16="http://schemas.microsoft.com/office/drawing/2014/main" id="{91390EED-D4A4-F845-A3D5-48C5D7D18086}"/>
              </a:ext>
            </a:extLst>
          </p:cNvPr>
          <p:cNvGrpSpPr/>
          <p:nvPr/>
        </p:nvGrpSpPr>
        <p:grpSpPr>
          <a:xfrm>
            <a:off x="3729713" y="1924949"/>
            <a:ext cx="6674388" cy="3889317"/>
            <a:chOff x="2907600" y="1339783"/>
            <a:chExt cx="8899184" cy="5185756"/>
          </a:xfrm>
        </p:grpSpPr>
        <p:pic>
          <p:nvPicPr>
            <p:cNvPr id="5" name="Picture 4" descr="Map&#10;&#10;Description automatically generated">
              <a:extLst>
                <a:ext uri="{FF2B5EF4-FFF2-40B4-BE49-F238E27FC236}">
                  <a16:creationId xmlns:a16="http://schemas.microsoft.com/office/drawing/2014/main" id="{A325F970-B4A9-B043-BB93-A4C51860323B}"/>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907600" y="1339783"/>
              <a:ext cx="8899184" cy="5185756"/>
            </a:xfrm>
            <a:prstGeom prst="rect">
              <a:avLst/>
            </a:prstGeom>
          </p:spPr>
        </p:pic>
        <p:sp>
          <p:nvSpPr>
            <p:cNvPr id="24" name="5-point Star 23">
              <a:extLst>
                <a:ext uri="{FF2B5EF4-FFF2-40B4-BE49-F238E27FC236}">
                  <a16:creationId xmlns:a16="http://schemas.microsoft.com/office/drawing/2014/main" id="{ACD5E7C6-4F11-4F44-804E-517B01BB62AE}"/>
                </a:ext>
              </a:extLst>
            </p:cNvPr>
            <p:cNvSpPr/>
            <p:nvPr/>
          </p:nvSpPr>
          <p:spPr>
            <a:xfrm>
              <a:off x="5142661" y="4311947"/>
              <a:ext cx="235540" cy="204598"/>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6" name="5-point Star 25">
              <a:extLst>
                <a:ext uri="{FF2B5EF4-FFF2-40B4-BE49-F238E27FC236}">
                  <a16:creationId xmlns:a16="http://schemas.microsoft.com/office/drawing/2014/main" id="{5C0160F1-55A8-A148-9F76-7517D2F60224}"/>
                </a:ext>
              </a:extLst>
            </p:cNvPr>
            <p:cNvSpPr/>
            <p:nvPr/>
          </p:nvSpPr>
          <p:spPr>
            <a:xfrm>
              <a:off x="7990245" y="4278375"/>
              <a:ext cx="235540" cy="204598"/>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7" name="5-point Star 26">
              <a:extLst>
                <a:ext uri="{FF2B5EF4-FFF2-40B4-BE49-F238E27FC236}">
                  <a16:creationId xmlns:a16="http://schemas.microsoft.com/office/drawing/2014/main" id="{263D9C6A-179A-9545-AD3C-1459BFDCA1A2}"/>
                </a:ext>
              </a:extLst>
            </p:cNvPr>
            <p:cNvSpPr/>
            <p:nvPr/>
          </p:nvSpPr>
          <p:spPr>
            <a:xfrm>
              <a:off x="9545533" y="4425852"/>
              <a:ext cx="274796" cy="245518"/>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9" name="5-point Star 28">
              <a:extLst>
                <a:ext uri="{FF2B5EF4-FFF2-40B4-BE49-F238E27FC236}">
                  <a16:creationId xmlns:a16="http://schemas.microsoft.com/office/drawing/2014/main" id="{95F5FDFB-757C-9840-BE7F-1CF8B15A0305}"/>
                </a:ext>
              </a:extLst>
            </p:cNvPr>
            <p:cNvSpPr/>
            <p:nvPr/>
          </p:nvSpPr>
          <p:spPr>
            <a:xfrm>
              <a:off x="5683162" y="5142457"/>
              <a:ext cx="235540" cy="204598"/>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0" name="5-point Star 29">
              <a:extLst>
                <a:ext uri="{FF2B5EF4-FFF2-40B4-BE49-F238E27FC236}">
                  <a16:creationId xmlns:a16="http://schemas.microsoft.com/office/drawing/2014/main" id="{E2CAD832-A63C-4B46-BC30-A86570F8D07F}"/>
                </a:ext>
              </a:extLst>
            </p:cNvPr>
            <p:cNvSpPr/>
            <p:nvPr/>
          </p:nvSpPr>
          <p:spPr>
            <a:xfrm>
              <a:off x="5322610" y="3454867"/>
              <a:ext cx="235540" cy="204598"/>
            </a:xfrm>
            <a:prstGeom prst="star5">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1" name="5-point Star 30">
              <a:extLst>
                <a:ext uri="{FF2B5EF4-FFF2-40B4-BE49-F238E27FC236}">
                  <a16:creationId xmlns:a16="http://schemas.microsoft.com/office/drawing/2014/main" id="{B4AB9B98-6E93-F649-BEE4-BEC7B46B9E9D}"/>
                </a:ext>
              </a:extLst>
            </p:cNvPr>
            <p:cNvSpPr/>
            <p:nvPr/>
          </p:nvSpPr>
          <p:spPr>
            <a:xfrm>
              <a:off x="7188370" y="3083154"/>
              <a:ext cx="235540" cy="204598"/>
            </a:xfrm>
            <a:prstGeom prst="star5">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2" name="5-point Star 31">
              <a:extLst>
                <a:ext uri="{FF2B5EF4-FFF2-40B4-BE49-F238E27FC236}">
                  <a16:creationId xmlns:a16="http://schemas.microsoft.com/office/drawing/2014/main" id="{BDDB768E-26B3-CB44-966B-3AA35C6C8C1E}"/>
                </a:ext>
              </a:extLst>
            </p:cNvPr>
            <p:cNvSpPr/>
            <p:nvPr/>
          </p:nvSpPr>
          <p:spPr>
            <a:xfrm>
              <a:off x="8305029" y="3878883"/>
              <a:ext cx="235540" cy="204598"/>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3" name="5-point Star 32">
              <a:extLst>
                <a:ext uri="{FF2B5EF4-FFF2-40B4-BE49-F238E27FC236}">
                  <a16:creationId xmlns:a16="http://schemas.microsoft.com/office/drawing/2014/main" id="{222EE8BA-A07F-A441-B41F-68C4D761FED6}"/>
                </a:ext>
              </a:extLst>
            </p:cNvPr>
            <p:cNvSpPr/>
            <p:nvPr/>
          </p:nvSpPr>
          <p:spPr>
            <a:xfrm>
              <a:off x="11552575" y="4822203"/>
              <a:ext cx="235540" cy="204598"/>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4" name="5-point Star 33">
              <a:extLst>
                <a:ext uri="{FF2B5EF4-FFF2-40B4-BE49-F238E27FC236}">
                  <a16:creationId xmlns:a16="http://schemas.microsoft.com/office/drawing/2014/main" id="{EDC81CC0-22DE-DF49-9120-2E175DA9BC19}"/>
                </a:ext>
              </a:extLst>
            </p:cNvPr>
            <p:cNvSpPr/>
            <p:nvPr/>
          </p:nvSpPr>
          <p:spPr>
            <a:xfrm>
              <a:off x="7991581" y="4525205"/>
              <a:ext cx="235540" cy="204598"/>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5" name="5-point Star 34">
              <a:extLst>
                <a:ext uri="{FF2B5EF4-FFF2-40B4-BE49-F238E27FC236}">
                  <a16:creationId xmlns:a16="http://schemas.microsoft.com/office/drawing/2014/main" id="{3DEC6A29-AD87-BA43-A2E9-1FE63CF24EB7}"/>
                </a:ext>
              </a:extLst>
            </p:cNvPr>
            <p:cNvSpPr/>
            <p:nvPr/>
          </p:nvSpPr>
          <p:spPr>
            <a:xfrm>
              <a:off x="7195689" y="4278375"/>
              <a:ext cx="235540" cy="204598"/>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nvGrpSpPr>
            <p:cNvPr id="45" name="Group 44">
              <a:extLst>
                <a:ext uri="{FF2B5EF4-FFF2-40B4-BE49-F238E27FC236}">
                  <a16:creationId xmlns:a16="http://schemas.microsoft.com/office/drawing/2014/main" id="{7BBBFCB6-C85B-8C4C-BA61-88AA6395D6DA}"/>
                </a:ext>
              </a:extLst>
            </p:cNvPr>
            <p:cNvGrpSpPr/>
            <p:nvPr/>
          </p:nvGrpSpPr>
          <p:grpSpPr>
            <a:xfrm>
              <a:off x="7246569" y="3279249"/>
              <a:ext cx="216000" cy="214191"/>
              <a:chOff x="6410074" y="3725867"/>
              <a:chExt cx="216000" cy="214191"/>
            </a:xfrm>
          </p:grpSpPr>
          <p:sp>
            <p:nvSpPr>
              <p:cNvPr id="41" name="Oval 40">
                <a:extLst>
                  <a:ext uri="{FF2B5EF4-FFF2-40B4-BE49-F238E27FC236}">
                    <a16:creationId xmlns:a16="http://schemas.microsoft.com/office/drawing/2014/main" id="{12346761-1933-5E42-9DA4-CEBFBE0D3604}"/>
                  </a:ext>
                </a:extLst>
              </p:cNvPr>
              <p:cNvSpPr/>
              <p:nvPr/>
            </p:nvSpPr>
            <p:spPr>
              <a:xfrm>
                <a:off x="6415572" y="3725867"/>
                <a:ext cx="205005" cy="214191"/>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4" name="5-point Star 43">
                <a:extLst>
                  <a:ext uri="{FF2B5EF4-FFF2-40B4-BE49-F238E27FC236}">
                    <a16:creationId xmlns:a16="http://schemas.microsoft.com/office/drawing/2014/main" id="{3CAB3D04-4294-774F-AE05-FAC9CFA547E3}"/>
                  </a:ext>
                </a:extLst>
              </p:cNvPr>
              <p:cNvSpPr/>
              <p:nvPr/>
            </p:nvSpPr>
            <p:spPr>
              <a:xfrm>
                <a:off x="6410074" y="3725868"/>
                <a:ext cx="216000" cy="180000"/>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grpSp>
      <p:grpSp>
        <p:nvGrpSpPr>
          <p:cNvPr id="46" name="Group 45">
            <a:extLst>
              <a:ext uri="{FF2B5EF4-FFF2-40B4-BE49-F238E27FC236}">
                <a16:creationId xmlns:a16="http://schemas.microsoft.com/office/drawing/2014/main" id="{3FE3C7C5-5230-234D-8842-83BB40B0B485}"/>
              </a:ext>
            </a:extLst>
          </p:cNvPr>
          <p:cNvGrpSpPr/>
          <p:nvPr/>
        </p:nvGrpSpPr>
        <p:grpSpPr>
          <a:xfrm>
            <a:off x="1805445" y="2527632"/>
            <a:ext cx="3722292" cy="2501569"/>
            <a:chOff x="770369" y="1831208"/>
            <a:chExt cx="4963056" cy="3335425"/>
          </a:xfrm>
        </p:grpSpPr>
        <p:grpSp>
          <p:nvGrpSpPr>
            <p:cNvPr id="37" name="Group 36">
              <a:extLst>
                <a:ext uri="{FF2B5EF4-FFF2-40B4-BE49-F238E27FC236}">
                  <a16:creationId xmlns:a16="http://schemas.microsoft.com/office/drawing/2014/main" id="{8C48145F-B0EB-1A4A-A9CE-E14CD59214BE}"/>
                </a:ext>
              </a:extLst>
            </p:cNvPr>
            <p:cNvGrpSpPr/>
            <p:nvPr/>
          </p:nvGrpSpPr>
          <p:grpSpPr>
            <a:xfrm>
              <a:off x="770369" y="1831208"/>
              <a:ext cx="4963056" cy="3335425"/>
              <a:chOff x="609600" y="1820606"/>
              <a:chExt cx="4963056" cy="3335425"/>
            </a:xfrm>
          </p:grpSpPr>
          <p:grpSp>
            <p:nvGrpSpPr>
              <p:cNvPr id="19" name="Group 18">
                <a:extLst>
                  <a:ext uri="{FF2B5EF4-FFF2-40B4-BE49-F238E27FC236}">
                    <a16:creationId xmlns:a16="http://schemas.microsoft.com/office/drawing/2014/main" id="{0B0D8EFD-2C62-734C-9E88-5CAF88F87274}"/>
                  </a:ext>
                </a:extLst>
              </p:cNvPr>
              <p:cNvGrpSpPr/>
              <p:nvPr/>
            </p:nvGrpSpPr>
            <p:grpSpPr>
              <a:xfrm>
                <a:off x="609600" y="3227549"/>
                <a:ext cx="4963056" cy="1928482"/>
                <a:chOff x="1132944" y="4234987"/>
                <a:chExt cx="4963056" cy="1928482"/>
              </a:xfrm>
            </p:grpSpPr>
            <p:sp>
              <p:nvSpPr>
                <p:cNvPr id="11" name="Content Placeholder 2">
                  <a:extLst>
                    <a:ext uri="{FF2B5EF4-FFF2-40B4-BE49-F238E27FC236}">
                      <a16:creationId xmlns:a16="http://schemas.microsoft.com/office/drawing/2014/main" id="{4DB3BEEE-4141-654B-A8BC-C9D7F6D95499}"/>
                    </a:ext>
                  </a:extLst>
                </p:cNvPr>
                <p:cNvSpPr txBox="1">
                  <a:spLocks/>
                </p:cNvSpPr>
                <p:nvPr/>
              </p:nvSpPr>
              <p:spPr>
                <a:xfrm>
                  <a:off x="1422400" y="4234987"/>
                  <a:ext cx="4673600" cy="1928482"/>
                </a:xfrm>
                <a:prstGeom prst="rect">
                  <a:avLst/>
                </a:prstGeom>
                <a:ln>
                  <a:noFill/>
                </a:ln>
              </p:spPr>
              <p:txBody>
                <a:bodyPr vert="horz" lIns="68580" tIns="34290" rIns="68580" bIns="34290" rtlCol="0">
                  <a:noAutofit/>
                </a:bodyPr>
                <a:lstStyle>
                  <a:lvl1pPr marL="257175" indent="-257175" algn="l" defTabSz="342900" rtl="0" eaLnBrk="1" latinLnBrk="0" hangingPunct="1">
                    <a:spcBef>
                      <a:spcPts val="0"/>
                    </a:spcBef>
                    <a:spcAft>
                      <a:spcPts val="600"/>
                    </a:spcAft>
                    <a:buFont typeface="Arial"/>
                    <a:buChar char="•"/>
                    <a:defRPr sz="2400" kern="1200">
                      <a:solidFill>
                        <a:schemeClr val="tx1"/>
                      </a:solidFill>
                      <a:latin typeface="+mn-lt"/>
                      <a:ea typeface="+mn-ea"/>
                      <a:cs typeface="+mn-cs"/>
                    </a:defRPr>
                  </a:lvl1pPr>
                  <a:lvl2pPr marL="557213" indent="-214313" algn="l" defTabSz="342900" rtl="0" eaLnBrk="1" latinLnBrk="0" hangingPunct="1">
                    <a:spcBef>
                      <a:spcPts val="0"/>
                    </a:spcBef>
                    <a:spcAft>
                      <a:spcPts val="600"/>
                    </a:spcAft>
                    <a:buFont typeface="Arial"/>
                    <a:buChar char="–"/>
                    <a:defRPr sz="2000" kern="1200">
                      <a:solidFill>
                        <a:schemeClr val="tx1"/>
                      </a:solidFill>
                      <a:latin typeface="+mn-lt"/>
                      <a:ea typeface="+mn-ea"/>
                      <a:cs typeface="+mn-cs"/>
                    </a:defRPr>
                  </a:lvl2pPr>
                  <a:lvl3pPr marL="857250" indent="-171450" algn="l" defTabSz="342900" rtl="0" eaLnBrk="1" latinLnBrk="0" hangingPunct="1">
                    <a:spcBef>
                      <a:spcPts val="0"/>
                    </a:spcBef>
                    <a:spcAft>
                      <a:spcPts val="600"/>
                    </a:spcAft>
                    <a:buFont typeface="Arial"/>
                    <a:buChar char="•"/>
                    <a:defRPr sz="1800" kern="1200">
                      <a:solidFill>
                        <a:schemeClr val="tx1"/>
                      </a:solidFill>
                      <a:latin typeface="+mn-lt"/>
                      <a:ea typeface="+mn-ea"/>
                      <a:cs typeface="+mn-cs"/>
                    </a:defRPr>
                  </a:lvl3pPr>
                  <a:lvl4pPr marL="1200150" indent="-171450" algn="l" defTabSz="342900" rtl="0" eaLnBrk="1" latinLnBrk="0" hangingPunct="1">
                    <a:spcBef>
                      <a:spcPts val="0"/>
                    </a:spcBef>
                    <a:spcAft>
                      <a:spcPts val="600"/>
                    </a:spcAft>
                    <a:buFont typeface="Arial"/>
                    <a:buChar char="–"/>
                    <a:defRPr sz="1400" kern="1200">
                      <a:solidFill>
                        <a:schemeClr val="tx1"/>
                      </a:solidFill>
                      <a:latin typeface="+mn-lt"/>
                      <a:ea typeface="+mn-ea"/>
                      <a:cs typeface="+mn-cs"/>
                    </a:defRPr>
                  </a:lvl4pPr>
                  <a:lvl5pPr marL="1543050" indent="-171450" algn="l" defTabSz="342900" rtl="0" eaLnBrk="1" latinLnBrk="0" hangingPunct="1">
                    <a:spcBef>
                      <a:spcPts val="0"/>
                    </a:spcBef>
                    <a:spcAft>
                      <a:spcPts val="600"/>
                    </a:spcAft>
                    <a:buFont typeface="Arial"/>
                    <a:buChar char="»"/>
                    <a:defRPr sz="14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spcAft>
                      <a:spcPts val="225"/>
                    </a:spcAft>
                    <a:buNone/>
                  </a:pPr>
                  <a:r>
                    <a:rPr lang="en-US" sz="1200" dirty="0">
                      <a:latin typeface="Avenir Book" panose="02000503020000020003" pitchFamily="2" charset="0"/>
                    </a:rPr>
                    <a:t>Region I 	Africa</a:t>
                  </a:r>
                </a:p>
                <a:p>
                  <a:pPr marL="0" indent="0">
                    <a:spcAft>
                      <a:spcPts val="225"/>
                    </a:spcAft>
                    <a:buNone/>
                  </a:pPr>
                  <a:r>
                    <a:rPr lang="en-US" sz="1200" dirty="0">
                      <a:latin typeface="Avenir Book" panose="02000503020000020003" pitchFamily="2" charset="0"/>
                    </a:rPr>
                    <a:t>Region II	Asia</a:t>
                  </a:r>
                </a:p>
                <a:p>
                  <a:pPr marL="0" indent="0">
                    <a:spcAft>
                      <a:spcPts val="225"/>
                    </a:spcAft>
                    <a:buNone/>
                  </a:pPr>
                  <a:r>
                    <a:rPr lang="en-US" sz="1200" dirty="0">
                      <a:latin typeface="Avenir Book" panose="02000503020000020003" pitchFamily="2" charset="0"/>
                    </a:rPr>
                    <a:t>Region III	South America</a:t>
                  </a:r>
                </a:p>
                <a:p>
                  <a:pPr marL="0" indent="0">
                    <a:spcAft>
                      <a:spcPts val="225"/>
                    </a:spcAft>
                    <a:buNone/>
                  </a:pPr>
                  <a:r>
                    <a:rPr lang="en-US" sz="1200" dirty="0">
                      <a:latin typeface="Avenir Book" panose="02000503020000020003" pitchFamily="2" charset="0"/>
                    </a:rPr>
                    <a:t>Region IV	N &amp; C America, &amp; the Caribbean</a:t>
                  </a:r>
                </a:p>
                <a:p>
                  <a:pPr marL="0" indent="0">
                    <a:spcAft>
                      <a:spcPts val="225"/>
                    </a:spcAft>
                    <a:buNone/>
                  </a:pPr>
                  <a:r>
                    <a:rPr lang="en-US" sz="1200" dirty="0">
                      <a:latin typeface="Avenir Book" panose="02000503020000020003" pitchFamily="2" charset="0"/>
                    </a:rPr>
                    <a:t>Region V	SW Pacific</a:t>
                  </a:r>
                </a:p>
                <a:p>
                  <a:pPr marL="0" indent="0">
                    <a:spcAft>
                      <a:spcPts val="225"/>
                    </a:spcAft>
                    <a:buNone/>
                  </a:pPr>
                  <a:r>
                    <a:rPr lang="en-US" sz="1200" dirty="0">
                      <a:latin typeface="Avenir Book" panose="02000503020000020003" pitchFamily="2" charset="0"/>
                    </a:rPr>
                    <a:t>Region VI	Europe</a:t>
                  </a:r>
                </a:p>
              </p:txBody>
            </p:sp>
            <p:sp>
              <p:nvSpPr>
                <p:cNvPr id="13" name="Rounded Rectangle 12">
                  <a:extLst>
                    <a:ext uri="{FF2B5EF4-FFF2-40B4-BE49-F238E27FC236}">
                      <a16:creationId xmlns:a16="http://schemas.microsoft.com/office/drawing/2014/main" id="{E1640320-3579-594D-89BF-88F6B435EF16}"/>
                    </a:ext>
                  </a:extLst>
                </p:cNvPr>
                <p:cNvSpPr/>
                <p:nvPr/>
              </p:nvSpPr>
              <p:spPr>
                <a:xfrm>
                  <a:off x="1134400" y="4363640"/>
                  <a:ext cx="288000" cy="144000"/>
                </a:xfrm>
                <a:prstGeom prst="roundRect">
                  <a:avLst/>
                </a:prstGeom>
                <a:solidFill>
                  <a:srgbClr val="EAC66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4" name="Rounded Rectangle 13">
                  <a:extLst>
                    <a:ext uri="{FF2B5EF4-FFF2-40B4-BE49-F238E27FC236}">
                      <a16:creationId xmlns:a16="http://schemas.microsoft.com/office/drawing/2014/main" id="{AE09680A-AB1B-BC4C-AC9C-9C7CA6195A8F}"/>
                    </a:ext>
                  </a:extLst>
                </p:cNvPr>
                <p:cNvSpPr/>
                <p:nvPr/>
              </p:nvSpPr>
              <p:spPr>
                <a:xfrm>
                  <a:off x="1134400" y="4622617"/>
                  <a:ext cx="288000" cy="144000"/>
                </a:xfrm>
                <a:prstGeom prst="roundRect">
                  <a:avLst/>
                </a:prstGeom>
                <a:solidFill>
                  <a:srgbClr val="8EC3A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5" name="Rounded Rectangle 14">
                  <a:extLst>
                    <a:ext uri="{FF2B5EF4-FFF2-40B4-BE49-F238E27FC236}">
                      <a16:creationId xmlns:a16="http://schemas.microsoft.com/office/drawing/2014/main" id="{8DD4BC38-F5A0-CA40-9F4C-C944099F51C0}"/>
                    </a:ext>
                  </a:extLst>
                </p:cNvPr>
                <p:cNvSpPr/>
                <p:nvPr/>
              </p:nvSpPr>
              <p:spPr>
                <a:xfrm>
                  <a:off x="1132944" y="4896653"/>
                  <a:ext cx="288000" cy="144000"/>
                </a:xfrm>
                <a:prstGeom prst="roundRect">
                  <a:avLst/>
                </a:prstGeom>
                <a:solidFill>
                  <a:srgbClr val="AB91C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6" name="Rounded Rectangle 15">
                  <a:extLst>
                    <a:ext uri="{FF2B5EF4-FFF2-40B4-BE49-F238E27FC236}">
                      <a16:creationId xmlns:a16="http://schemas.microsoft.com/office/drawing/2014/main" id="{6C5A180F-444C-D94B-A231-4AA0E4693B4B}"/>
                    </a:ext>
                  </a:extLst>
                </p:cNvPr>
                <p:cNvSpPr/>
                <p:nvPr/>
              </p:nvSpPr>
              <p:spPr>
                <a:xfrm>
                  <a:off x="1132944" y="5164296"/>
                  <a:ext cx="288000" cy="144000"/>
                </a:xfrm>
                <a:prstGeom prst="roundRect">
                  <a:avLst/>
                </a:prstGeom>
                <a:solidFill>
                  <a:srgbClr val="96C9E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7" name="Rounded Rectangle 16">
                  <a:extLst>
                    <a:ext uri="{FF2B5EF4-FFF2-40B4-BE49-F238E27FC236}">
                      <a16:creationId xmlns:a16="http://schemas.microsoft.com/office/drawing/2014/main" id="{F923340D-099C-7240-B007-B889F913A652}"/>
                    </a:ext>
                  </a:extLst>
                </p:cNvPr>
                <p:cNvSpPr/>
                <p:nvPr/>
              </p:nvSpPr>
              <p:spPr>
                <a:xfrm>
                  <a:off x="1132944" y="5439558"/>
                  <a:ext cx="288000" cy="144000"/>
                </a:xfrm>
                <a:prstGeom prst="roundRect">
                  <a:avLst/>
                </a:prstGeom>
                <a:solidFill>
                  <a:srgbClr val="6D53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8" name="Rounded Rectangle 17">
                  <a:extLst>
                    <a:ext uri="{FF2B5EF4-FFF2-40B4-BE49-F238E27FC236}">
                      <a16:creationId xmlns:a16="http://schemas.microsoft.com/office/drawing/2014/main" id="{57628572-33E1-0848-B4EF-3B2051356A1D}"/>
                    </a:ext>
                  </a:extLst>
                </p:cNvPr>
                <p:cNvSpPr/>
                <p:nvPr/>
              </p:nvSpPr>
              <p:spPr>
                <a:xfrm>
                  <a:off x="1137175" y="5729513"/>
                  <a:ext cx="288000" cy="144000"/>
                </a:xfrm>
                <a:prstGeom prst="roundRect">
                  <a:avLst/>
                </a:prstGeom>
                <a:solidFill>
                  <a:srgbClr val="FA9B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grpSp>
            <p:nvGrpSpPr>
              <p:cNvPr id="36" name="Group 35">
                <a:extLst>
                  <a:ext uri="{FF2B5EF4-FFF2-40B4-BE49-F238E27FC236}">
                    <a16:creationId xmlns:a16="http://schemas.microsoft.com/office/drawing/2014/main" id="{F628C695-7898-2A4B-AB95-058CE89ABBD5}"/>
                  </a:ext>
                </a:extLst>
              </p:cNvPr>
              <p:cNvGrpSpPr/>
              <p:nvPr/>
            </p:nvGrpSpPr>
            <p:grpSpPr>
              <a:xfrm>
                <a:off x="650448" y="1820606"/>
                <a:ext cx="2585408" cy="1077056"/>
                <a:chOff x="650448" y="1820606"/>
                <a:chExt cx="2585408" cy="1077056"/>
              </a:xfrm>
            </p:grpSpPr>
            <p:sp>
              <p:nvSpPr>
                <p:cNvPr id="20" name="Content Placeholder 2">
                  <a:extLst>
                    <a:ext uri="{FF2B5EF4-FFF2-40B4-BE49-F238E27FC236}">
                      <a16:creationId xmlns:a16="http://schemas.microsoft.com/office/drawing/2014/main" id="{6262E301-8AE2-1A40-B158-E84B97ED0384}"/>
                    </a:ext>
                  </a:extLst>
                </p:cNvPr>
                <p:cNvSpPr txBox="1">
                  <a:spLocks/>
                </p:cNvSpPr>
                <p:nvPr/>
              </p:nvSpPr>
              <p:spPr>
                <a:xfrm>
                  <a:off x="899056" y="1820606"/>
                  <a:ext cx="2336800" cy="1069831"/>
                </a:xfrm>
                <a:prstGeom prst="rect">
                  <a:avLst/>
                </a:prstGeom>
                <a:ln>
                  <a:noFill/>
                </a:ln>
              </p:spPr>
              <p:txBody>
                <a:bodyPr vert="horz" lIns="68580" tIns="34290" rIns="68580" bIns="34290" rtlCol="0">
                  <a:noAutofit/>
                </a:bodyPr>
                <a:lstStyle>
                  <a:lvl1pPr marL="257175" indent="-257175" algn="l" defTabSz="342900" rtl="0" eaLnBrk="1" latinLnBrk="0" hangingPunct="1">
                    <a:spcBef>
                      <a:spcPts val="0"/>
                    </a:spcBef>
                    <a:spcAft>
                      <a:spcPts val="600"/>
                    </a:spcAft>
                    <a:buFont typeface="Arial"/>
                    <a:buChar char="•"/>
                    <a:defRPr sz="2400" kern="1200">
                      <a:solidFill>
                        <a:schemeClr val="tx1"/>
                      </a:solidFill>
                      <a:latin typeface="+mn-lt"/>
                      <a:ea typeface="+mn-ea"/>
                      <a:cs typeface="+mn-cs"/>
                    </a:defRPr>
                  </a:lvl1pPr>
                  <a:lvl2pPr marL="557213" indent="-214313" algn="l" defTabSz="342900" rtl="0" eaLnBrk="1" latinLnBrk="0" hangingPunct="1">
                    <a:spcBef>
                      <a:spcPts val="0"/>
                    </a:spcBef>
                    <a:spcAft>
                      <a:spcPts val="600"/>
                    </a:spcAft>
                    <a:buFont typeface="Arial"/>
                    <a:buChar char="–"/>
                    <a:defRPr sz="2000" kern="1200">
                      <a:solidFill>
                        <a:schemeClr val="tx1"/>
                      </a:solidFill>
                      <a:latin typeface="+mn-lt"/>
                      <a:ea typeface="+mn-ea"/>
                      <a:cs typeface="+mn-cs"/>
                    </a:defRPr>
                  </a:lvl2pPr>
                  <a:lvl3pPr marL="857250" indent="-171450" algn="l" defTabSz="342900" rtl="0" eaLnBrk="1" latinLnBrk="0" hangingPunct="1">
                    <a:spcBef>
                      <a:spcPts val="0"/>
                    </a:spcBef>
                    <a:spcAft>
                      <a:spcPts val="600"/>
                    </a:spcAft>
                    <a:buFont typeface="Arial"/>
                    <a:buChar char="•"/>
                    <a:defRPr sz="1800" kern="1200">
                      <a:solidFill>
                        <a:schemeClr val="tx1"/>
                      </a:solidFill>
                      <a:latin typeface="+mn-lt"/>
                      <a:ea typeface="+mn-ea"/>
                      <a:cs typeface="+mn-cs"/>
                    </a:defRPr>
                  </a:lvl3pPr>
                  <a:lvl4pPr marL="1200150" indent="-171450" algn="l" defTabSz="342900" rtl="0" eaLnBrk="1" latinLnBrk="0" hangingPunct="1">
                    <a:spcBef>
                      <a:spcPts val="0"/>
                    </a:spcBef>
                    <a:spcAft>
                      <a:spcPts val="600"/>
                    </a:spcAft>
                    <a:buFont typeface="Arial"/>
                    <a:buChar char="–"/>
                    <a:defRPr sz="1400" kern="1200">
                      <a:solidFill>
                        <a:schemeClr val="tx1"/>
                      </a:solidFill>
                      <a:latin typeface="+mn-lt"/>
                      <a:ea typeface="+mn-ea"/>
                      <a:cs typeface="+mn-cs"/>
                    </a:defRPr>
                  </a:lvl4pPr>
                  <a:lvl5pPr marL="1543050" indent="-171450" algn="l" defTabSz="342900" rtl="0" eaLnBrk="1" latinLnBrk="0" hangingPunct="1">
                    <a:spcBef>
                      <a:spcPts val="0"/>
                    </a:spcBef>
                    <a:spcAft>
                      <a:spcPts val="600"/>
                    </a:spcAft>
                    <a:buFont typeface="Arial"/>
                    <a:buChar char="»"/>
                    <a:defRPr sz="14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spcAft>
                      <a:spcPts val="225"/>
                    </a:spcAft>
                    <a:buNone/>
                  </a:pPr>
                  <a:r>
                    <a:rPr lang="en-US" sz="1200" dirty="0">
                      <a:latin typeface="Avenir Book" panose="02000503020000020003" pitchFamily="2" charset="0"/>
                    </a:rPr>
                    <a:t>WMO Headquarters</a:t>
                  </a:r>
                </a:p>
                <a:p>
                  <a:pPr marL="0" indent="0">
                    <a:spcAft>
                      <a:spcPts val="225"/>
                    </a:spcAft>
                    <a:buNone/>
                  </a:pPr>
                  <a:r>
                    <a:rPr lang="en-US" sz="1200" dirty="0">
                      <a:latin typeface="Avenir Book" panose="02000503020000020003" pitchFamily="2" charset="0"/>
                    </a:rPr>
                    <a:t>Regional/Rep Office</a:t>
                  </a:r>
                </a:p>
                <a:p>
                  <a:pPr marL="0" indent="0">
                    <a:spcAft>
                      <a:spcPts val="225"/>
                    </a:spcAft>
                    <a:buNone/>
                  </a:pPr>
                  <a:r>
                    <a:rPr lang="en-US" sz="1200" dirty="0">
                      <a:latin typeface="Avenir Book" panose="02000503020000020003" pitchFamily="2" charset="0"/>
                    </a:rPr>
                    <a:t>UN Affairs Office</a:t>
                  </a:r>
                </a:p>
                <a:p>
                  <a:pPr marL="0" indent="0">
                    <a:spcAft>
                      <a:spcPts val="225"/>
                    </a:spcAft>
                    <a:buNone/>
                  </a:pPr>
                  <a:r>
                    <a:rPr lang="en-US" sz="1200" dirty="0">
                      <a:latin typeface="Avenir Book" panose="02000503020000020003" pitchFamily="2" charset="0"/>
                    </a:rPr>
                    <a:t>EU Affairs Office</a:t>
                  </a:r>
                </a:p>
              </p:txBody>
            </p:sp>
            <p:sp>
              <p:nvSpPr>
                <p:cNvPr id="21" name="5-point Star 20">
                  <a:extLst>
                    <a:ext uri="{FF2B5EF4-FFF2-40B4-BE49-F238E27FC236}">
                      <a16:creationId xmlns:a16="http://schemas.microsoft.com/office/drawing/2014/main" id="{335E8A7E-2F9B-3246-BEB8-F875B239BD1B}"/>
                    </a:ext>
                  </a:extLst>
                </p:cNvPr>
                <p:cNvSpPr/>
                <p:nvPr/>
              </p:nvSpPr>
              <p:spPr>
                <a:xfrm>
                  <a:off x="659038" y="2164262"/>
                  <a:ext cx="216000" cy="180000"/>
                </a:xfrm>
                <a:prstGeom prst="star5">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2" name="5-point Star 21">
                  <a:extLst>
                    <a:ext uri="{FF2B5EF4-FFF2-40B4-BE49-F238E27FC236}">
                      <a16:creationId xmlns:a16="http://schemas.microsoft.com/office/drawing/2014/main" id="{7DBB37B5-AC71-0E4B-AB21-36B573DA0925}"/>
                    </a:ext>
                  </a:extLst>
                </p:cNvPr>
                <p:cNvSpPr/>
                <p:nvPr/>
              </p:nvSpPr>
              <p:spPr>
                <a:xfrm>
                  <a:off x="650448" y="2440962"/>
                  <a:ext cx="216000" cy="180000"/>
                </a:xfrm>
                <a:prstGeom prst="star5">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3" name="5-point Star 22">
                  <a:extLst>
                    <a:ext uri="{FF2B5EF4-FFF2-40B4-BE49-F238E27FC236}">
                      <a16:creationId xmlns:a16="http://schemas.microsoft.com/office/drawing/2014/main" id="{2DCC83EC-D4F7-F44B-BF68-3B0D628AB8A9}"/>
                    </a:ext>
                  </a:extLst>
                </p:cNvPr>
                <p:cNvSpPr/>
                <p:nvPr/>
              </p:nvSpPr>
              <p:spPr>
                <a:xfrm>
                  <a:off x="660712" y="2717662"/>
                  <a:ext cx="216000" cy="180000"/>
                </a:xfrm>
                <a:prstGeom prst="star5">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grpSp>
        <p:sp>
          <p:nvSpPr>
            <p:cNvPr id="40" name="Oval 39">
              <a:extLst>
                <a:ext uri="{FF2B5EF4-FFF2-40B4-BE49-F238E27FC236}">
                  <a16:creationId xmlns:a16="http://schemas.microsoft.com/office/drawing/2014/main" id="{42161F03-FC66-1C4A-89D1-73189B296B05}"/>
                </a:ext>
              </a:extLst>
            </p:cNvPr>
            <p:cNvSpPr/>
            <p:nvPr/>
          </p:nvSpPr>
          <p:spPr>
            <a:xfrm>
              <a:off x="847817" y="1889221"/>
              <a:ext cx="162000" cy="162000"/>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
        <p:nvSpPr>
          <p:cNvPr id="38" name="Segnaposto testo 10">
            <a:extLst>
              <a:ext uri="{FF2B5EF4-FFF2-40B4-BE49-F238E27FC236}">
                <a16:creationId xmlns:a16="http://schemas.microsoft.com/office/drawing/2014/main" id="{AAE7C26C-67E8-48CA-8682-7C4BF5261ECA}"/>
              </a:ext>
            </a:extLst>
          </p:cNvPr>
          <p:cNvSpPr txBox="1">
            <a:spLocks/>
          </p:cNvSpPr>
          <p:nvPr/>
        </p:nvSpPr>
        <p:spPr>
          <a:xfrm>
            <a:off x="1716467" y="1065000"/>
            <a:ext cx="8717635" cy="459000"/>
          </a:xfrm>
          <a:prstGeom prst="roundRect">
            <a:avLst/>
          </a:prstGeom>
          <a:solidFill>
            <a:srgbClr val="558ED5">
              <a:alpha val="30196"/>
            </a:srgbClr>
          </a:solidFill>
        </p:spPr>
        <p:txBody>
          <a:bodyPr vert="horz" wrap="square" lIns="51435" tIns="25718" rIns="51435" bIns="25718" rtlCol="0" anchor="ctr">
            <a:no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r>
              <a:rPr lang="en-US" sz="1700" b="1" kern="0" dirty="0">
                <a:latin typeface="+mj-lt"/>
              </a:rPr>
              <a:t>193 Members, 6 Regions, 9 Regional/Representative Offices </a:t>
            </a:r>
            <a:endParaRPr lang="en-US" sz="1700" kern="0" dirty="0">
              <a:latin typeface="+mj-lt"/>
            </a:endParaRPr>
          </a:p>
        </p:txBody>
      </p:sp>
      <p:sp>
        <p:nvSpPr>
          <p:cNvPr id="39" name="TextBox 38">
            <a:extLst>
              <a:ext uri="{FF2B5EF4-FFF2-40B4-BE49-F238E27FC236}">
                <a16:creationId xmlns:a16="http://schemas.microsoft.com/office/drawing/2014/main" id="{ED365B4B-CE81-4F17-8C26-077B9339F9F1}"/>
              </a:ext>
            </a:extLst>
          </p:cNvPr>
          <p:cNvSpPr txBox="1"/>
          <p:nvPr/>
        </p:nvSpPr>
        <p:spPr>
          <a:xfrm>
            <a:off x="8774588" y="2692641"/>
            <a:ext cx="1263992" cy="523220"/>
          </a:xfrm>
          <a:prstGeom prst="rect">
            <a:avLst/>
          </a:prstGeom>
          <a:solidFill>
            <a:schemeClr val="lt1">
              <a:alpha val="66000"/>
            </a:schemeClr>
          </a:solidFill>
          <a:ln>
            <a:solidFill>
              <a:srgbClr val="8EC3A7"/>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SG" sz="1400" b="1" dirty="0"/>
              <a:t>RA II (Asia):</a:t>
            </a:r>
          </a:p>
          <a:p>
            <a:r>
              <a:rPr lang="en-SG" sz="1400" dirty="0"/>
              <a:t>35 Members</a:t>
            </a:r>
          </a:p>
        </p:txBody>
      </p:sp>
      <p:sp>
        <p:nvSpPr>
          <p:cNvPr id="42" name="TextBox 41">
            <a:extLst>
              <a:ext uri="{FF2B5EF4-FFF2-40B4-BE49-F238E27FC236}">
                <a16:creationId xmlns:a16="http://schemas.microsoft.com/office/drawing/2014/main" id="{036B1794-1AE7-4F29-8D76-68D0398683CC}"/>
              </a:ext>
            </a:extLst>
          </p:cNvPr>
          <p:cNvSpPr txBox="1"/>
          <p:nvPr/>
        </p:nvSpPr>
        <p:spPr>
          <a:xfrm>
            <a:off x="7702403" y="5343318"/>
            <a:ext cx="2144371" cy="738664"/>
          </a:xfrm>
          <a:prstGeom prst="rect">
            <a:avLst/>
          </a:prstGeom>
          <a:solidFill>
            <a:schemeClr val="lt1">
              <a:alpha val="66000"/>
            </a:schemeClr>
          </a:solidFill>
          <a:ln>
            <a:solidFill>
              <a:srgbClr val="6D53DC"/>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SG" sz="1400" b="1" dirty="0"/>
              <a:t>RA V (South-West Pacific):</a:t>
            </a:r>
          </a:p>
          <a:p>
            <a:r>
              <a:rPr lang="en-SG" sz="1400" dirty="0"/>
              <a:t>24 Members</a:t>
            </a:r>
          </a:p>
        </p:txBody>
      </p:sp>
      <p:sp>
        <p:nvSpPr>
          <p:cNvPr id="3" name="TextBox 15">
            <a:extLst>
              <a:ext uri="{FF2B5EF4-FFF2-40B4-BE49-F238E27FC236}">
                <a16:creationId xmlns:a16="http://schemas.microsoft.com/office/drawing/2014/main" id="{B7FFF7A9-B87A-5E36-81D9-DC2BAA522AF2}"/>
              </a:ext>
            </a:extLst>
          </p:cNvPr>
          <p:cNvSpPr txBox="1"/>
          <p:nvPr/>
        </p:nvSpPr>
        <p:spPr>
          <a:xfrm>
            <a:off x="8434892" y="6415325"/>
            <a:ext cx="1850186" cy="2308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SG" sz="900" i="1" dirty="0">
                <a:solidFill>
                  <a:prstClr val="white">
                    <a:lumMod val="50000"/>
                  </a:prstClr>
                </a:solidFill>
                <a:latin typeface="Calibri"/>
              </a:rPr>
              <a:t>Credit: Jun YU (RAP/WMO)_2023 ©</a:t>
            </a:r>
          </a:p>
        </p:txBody>
      </p:sp>
    </p:spTree>
    <p:extLst>
      <p:ext uri="{BB962C8B-B14F-4D97-AF65-F5344CB8AC3E}">
        <p14:creationId xmlns:p14="http://schemas.microsoft.com/office/powerpoint/2010/main" val="1263692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7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00"/>
                                        <p:tgtEl>
                                          <p:spTgt spid="39"/>
                                        </p:tgtEl>
                                      </p:cBhvr>
                                    </p:animEffect>
                                  </p:childTnLst>
                                </p:cTn>
                              </p:par>
                            </p:childTnLst>
                          </p:cTn>
                        </p:par>
                        <p:par>
                          <p:cTn id="8" fill="hold">
                            <p:stCondLst>
                              <p:cond delay="1400"/>
                            </p:stCondLst>
                            <p:childTnLst>
                              <p:par>
                                <p:cTn id="9" presetID="10" presetClass="entr" presetSubtype="0" fill="hold" grpId="0" nodeType="afterEffect">
                                  <p:stCondLst>
                                    <p:cond delay="70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7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A2918D5E-D45B-BC9A-6FB0-48F26AD93A24}"/>
              </a:ext>
            </a:extLst>
          </p:cNvPr>
          <p:cNvSpPr txBox="1"/>
          <p:nvPr/>
        </p:nvSpPr>
        <p:spPr>
          <a:xfrm>
            <a:off x="1049755" y="532261"/>
            <a:ext cx="10092489"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G" altLang="zh-CN" sz="3200" b="1" i="0" u="none" strike="noStrike" kern="1200" cap="none" spc="0" normalizeH="0" baseline="0" noProof="0" dirty="0">
                <a:ln>
                  <a:noFill/>
                </a:ln>
                <a:solidFill>
                  <a:srgbClr val="005BAA"/>
                </a:solidFill>
                <a:effectLst/>
                <a:uLnTx/>
                <a:uFillTx/>
                <a:latin typeface="Arial" panose="020B0604020202020204"/>
                <a:ea typeface="Verdana" panose="020B0604030504040204" pitchFamily="34" charset="0"/>
                <a:cs typeface="+mn-cs"/>
              </a:rPr>
              <a:t>RA II RECO 2023, 13-16 March 2023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altLang="zh-CN" sz="2400" b="0" i="0" u="none" strike="noStrike" kern="1200" cap="none" spc="0" normalizeH="0" baseline="0" noProof="0" dirty="0">
                <a:ln>
                  <a:noFill/>
                </a:ln>
                <a:solidFill>
                  <a:srgbClr val="005BAA"/>
                </a:solidFill>
                <a:effectLst/>
                <a:uLnTx/>
                <a:uFillTx/>
                <a:latin typeface="Arial" panose="020B0604020202020204"/>
                <a:ea typeface="Verdana" panose="020B0604030504040204" pitchFamily="34" charset="0"/>
                <a:cs typeface="+mn-cs"/>
              </a:rPr>
              <a:t>Abu Dhabi Statement</a:t>
            </a:r>
          </a:p>
        </p:txBody>
      </p:sp>
      <p:pic>
        <p:nvPicPr>
          <p:cNvPr id="5" name="Picture 4" descr="A group of people standing together&#10;&#10;Description automatically generated">
            <a:extLst>
              <a:ext uri="{FF2B5EF4-FFF2-40B4-BE49-F238E27FC236}">
                <a16:creationId xmlns:a16="http://schemas.microsoft.com/office/drawing/2014/main" id="{7C213937-B8E4-D346-4904-4F1845C3D039}"/>
              </a:ext>
            </a:extLst>
          </p:cNvPr>
          <p:cNvPicPr>
            <a:picLocks noChangeAspect="1"/>
          </p:cNvPicPr>
          <p:nvPr/>
        </p:nvPicPr>
        <p:blipFill>
          <a:blip r:embed="rId2"/>
          <a:stretch>
            <a:fillRect/>
          </a:stretch>
        </p:blipFill>
        <p:spPr>
          <a:xfrm>
            <a:off x="1033747" y="1696057"/>
            <a:ext cx="10092489" cy="4685798"/>
          </a:xfrm>
          <a:prstGeom prst="rect">
            <a:avLst/>
          </a:prstGeom>
        </p:spPr>
      </p:pic>
      <p:sp>
        <p:nvSpPr>
          <p:cNvPr id="6" name="TextBox 15">
            <a:extLst>
              <a:ext uri="{FF2B5EF4-FFF2-40B4-BE49-F238E27FC236}">
                <a16:creationId xmlns:a16="http://schemas.microsoft.com/office/drawing/2014/main" id="{AADC6C13-54C4-DE26-E766-44DD3D1AD092}"/>
              </a:ext>
            </a:extLst>
          </p:cNvPr>
          <p:cNvSpPr txBox="1"/>
          <p:nvPr/>
        </p:nvSpPr>
        <p:spPr>
          <a:xfrm>
            <a:off x="9579813" y="6468433"/>
            <a:ext cx="1850186" cy="2308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900" b="0" i="1" u="none" strike="noStrike" kern="1200" cap="none" spc="0" normalizeH="0" baseline="0" noProof="0" dirty="0">
                <a:ln>
                  <a:noFill/>
                </a:ln>
                <a:solidFill>
                  <a:prstClr val="white">
                    <a:lumMod val="50000"/>
                  </a:prstClr>
                </a:solidFill>
                <a:effectLst/>
                <a:uLnTx/>
                <a:uFillTx/>
                <a:latin typeface="Calibri"/>
                <a:ea typeface="+mn-ea"/>
                <a:cs typeface="+mn-cs"/>
              </a:rPr>
              <a:t>Credit: Jun YU (RAP/WMO)_2023 ©</a:t>
            </a:r>
          </a:p>
        </p:txBody>
      </p:sp>
    </p:spTree>
    <p:extLst>
      <p:ext uri="{BB962C8B-B14F-4D97-AF65-F5344CB8AC3E}">
        <p14:creationId xmlns:p14="http://schemas.microsoft.com/office/powerpoint/2010/main" val="20097934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08E20B4C-252C-ABCB-C65B-1B4B142A57F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09" r="2637"/>
          <a:stretch/>
        </p:blipFill>
        <p:spPr bwMode="auto">
          <a:xfrm>
            <a:off x="2133601" y="0"/>
            <a:ext cx="88138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0268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CBFDDAC-73A4-4ADE-A3E1-6887367F784A}"/>
              </a:ext>
            </a:extLst>
          </p:cNvPr>
          <p:cNvSpPr>
            <a:spLocks noGrp="1"/>
          </p:cNvSpPr>
          <p:nvPr>
            <p:ph type="title"/>
          </p:nvPr>
        </p:nvSpPr>
        <p:spPr>
          <a:xfrm>
            <a:off x="1981200" y="457201"/>
            <a:ext cx="8229600" cy="430887"/>
          </a:xfrm>
        </p:spPr>
        <p:txBody>
          <a:bodyPr>
            <a:normAutofit fontScale="90000"/>
          </a:bodyPr>
          <a:lstStyle/>
          <a:p>
            <a:pPr algn="ctr"/>
            <a:r>
              <a:rPr lang="de-DE" sz="2800" kern="1200" spc="-5" dirty="0"/>
              <a:t>RA II Operating Plan 2021–2024</a:t>
            </a:r>
            <a:endParaRPr lang="en-GB" sz="3200" dirty="0">
              <a:latin typeface="Avenir Book" panose="02000503020000020003" pitchFamily="2" charset="0"/>
            </a:endParaRPr>
          </a:p>
        </p:txBody>
      </p:sp>
      <p:sp>
        <p:nvSpPr>
          <p:cNvPr id="5" name="Rectangle 4">
            <a:extLst>
              <a:ext uri="{FF2B5EF4-FFF2-40B4-BE49-F238E27FC236}">
                <a16:creationId xmlns:a16="http://schemas.microsoft.com/office/drawing/2014/main" id="{6598FCB4-0E02-4839-B76E-96841B117CA1}"/>
              </a:ext>
            </a:extLst>
          </p:cNvPr>
          <p:cNvSpPr/>
          <p:nvPr/>
        </p:nvSpPr>
        <p:spPr>
          <a:xfrm>
            <a:off x="1981200" y="4490364"/>
            <a:ext cx="8229600" cy="1838965"/>
          </a:xfrm>
          <a:prstGeom prst="rect">
            <a:avLst/>
          </a:prstGeom>
        </p:spPr>
        <p:txBody>
          <a:bodyPr wrap="square">
            <a:spAutoFit/>
          </a:bodyPr>
          <a:lstStyle/>
          <a:p>
            <a:pPr marL="285750" indent="-285750">
              <a:spcAft>
                <a:spcPts val="600"/>
              </a:spcAft>
              <a:buFont typeface="Arial" panose="020B0604020202020204" pitchFamily="34" charset="0"/>
              <a:buChar char="•"/>
            </a:pPr>
            <a:r>
              <a:rPr lang="en-SG" sz="1100" dirty="0">
                <a:solidFill>
                  <a:prstClr val="black"/>
                </a:solidFill>
                <a:latin typeface="Verdana" panose="020B0604030504040204" pitchFamily="34" charset="0"/>
                <a:cs typeface="Times New Roman" panose="02020603050405020304" pitchFamily="18" charset="0"/>
              </a:rPr>
              <a:t>RA II Operating Plan has considered the WMO Strategic Plan and </a:t>
            </a:r>
            <a:r>
              <a:rPr lang="en-SG" sz="1100" b="1" dirty="0">
                <a:solidFill>
                  <a:srgbClr val="FF0000"/>
                </a:solidFill>
                <a:latin typeface="Verdana" panose="020B0604030504040204" pitchFamily="34" charset="0"/>
                <a:cs typeface="Times New Roman" panose="02020603050405020304" pitchFamily="18" charset="0"/>
              </a:rPr>
              <a:t>regional priorities</a:t>
            </a:r>
            <a:r>
              <a:rPr lang="en-SG" sz="1100" dirty="0">
                <a:solidFill>
                  <a:prstClr val="black"/>
                </a:solidFill>
                <a:latin typeface="Verdana" panose="020B0604030504040204" pitchFamily="34" charset="0"/>
                <a:cs typeface="Times New Roman" panose="02020603050405020304" pitchFamily="18" charset="0"/>
              </a:rPr>
              <a:t>, and identifies the tasks requested by the Eighteenth World Meteorological </a:t>
            </a:r>
            <a:r>
              <a:rPr lang="en-SG" sz="1100" b="1" dirty="0">
                <a:solidFill>
                  <a:srgbClr val="FF0000"/>
                </a:solidFill>
                <a:latin typeface="Verdana" panose="020B0604030504040204" pitchFamily="34" charset="0"/>
                <a:cs typeface="Times New Roman" panose="02020603050405020304" pitchFamily="18" charset="0"/>
              </a:rPr>
              <a:t>Congress</a:t>
            </a:r>
            <a:r>
              <a:rPr lang="en-SG" sz="1100" dirty="0">
                <a:solidFill>
                  <a:prstClr val="black"/>
                </a:solidFill>
                <a:latin typeface="Verdana" panose="020B0604030504040204" pitchFamily="34" charset="0"/>
                <a:cs typeface="Times New Roman" panose="02020603050405020304" pitchFamily="18" charset="0"/>
              </a:rPr>
              <a:t> (Cg-18), the seventy-second (EC-72), seventy-third (EC-73) and seventy-fourth (EC-74) sessions of the </a:t>
            </a:r>
            <a:r>
              <a:rPr lang="en-SG" sz="1100" b="1" dirty="0">
                <a:solidFill>
                  <a:srgbClr val="FF0000"/>
                </a:solidFill>
                <a:latin typeface="Verdana" panose="020B0604030504040204" pitchFamily="34" charset="0"/>
                <a:cs typeface="Times New Roman" panose="02020603050405020304" pitchFamily="18" charset="0"/>
              </a:rPr>
              <a:t>Executive Council </a:t>
            </a:r>
            <a:r>
              <a:rPr lang="en-SG" sz="1100" dirty="0">
                <a:solidFill>
                  <a:prstClr val="black"/>
                </a:solidFill>
                <a:latin typeface="Verdana" panose="020B0604030504040204" pitchFamily="34" charset="0"/>
                <a:cs typeface="Times New Roman" panose="02020603050405020304" pitchFamily="18" charset="0"/>
              </a:rPr>
              <a:t>to the regional associations.</a:t>
            </a:r>
          </a:p>
          <a:p>
            <a:pPr marL="285750" indent="-285750">
              <a:spcAft>
                <a:spcPts val="600"/>
              </a:spcAft>
              <a:buFont typeface="Arial" panose="020B0604020202020204" pitchFamily="34" charset="0"/>
              <a:buChar char="•"/>
            </a:pPr>
            <a:r>
              <a:rPr lang="en-SG" sz="1100" dirty="0">
                <a:solidFill>
                  <a:prstClr val="black"/>
                </a:solidFill>
                <a:latin typeface="Verdana" panose="020B0604030504040204" pitchFamily="34" charset="0"/>
                <a:cs typeface="Times New Roman" panose="02020603050405020304" pitchFamily="18" charset="0"/>
              </a:rPr>
              <a:t>It is a </a:t>
            </a:r>
            <a:r>
              <a:rPr lang="en-SG" sz="1100" b="1" dirty="0">
                <a:solidFill>
                  <a:srgbClr val="FF0000"/>
                </a:solidFill>
                <a:latin typeface="Verdana" panose="020B0604030504040204" pitchFamily="34" charset="0"/>
                <a:cs typeface="Times New Roman" panose="02020603050405020304" pitchFamily="18" charset="0"/>
              </a:rPr>
              <a:t>living document</a:t>
            </a:r>
            <a:r>
              <a:rPr lang="en-GB" sz="1100" dirty="0">
                <a:solidFill>
                  <a:prstClr val="black"/>
                </a:solidFill>
                <a:latin typeface="Verdana" panose="020B0604030504040204" pitchFamily="34" charset="0"/>
                <a:cs typeface="Times New Roman" panose="02020603050405020304" pitchFamily="18" charset="0"/>
              </a:rPr>
              <a:t>, </a:t>
            </a:r>
            <a:r>
              <a:rPr lang="en-SG" sz="1100" dirty="0">
                <a:solidFill>
                  <a:prstClr val="black"/>
                </a:solidFill>
                <a:latin typeface="Verdana" panose="020B0604030504040204" pitchFamily="34" charset="0"/>
                <a:cs typeface="Times New Roman" panose="02020603050405020304" pitchFamily="18" charset="0"/>
              </a:rPr>
              <a:t>be updated from time to time by RA II WG/CP and approved by RA II Management Group.</a:t>
            </a:r>
          </a:p>
          <a:p>
            <a:pPr marL="285750" indent="-285750">
              <a:spcAft>
                <a:spcPts val="600"/>
              </a:spcAft>
              <a:buFont typeface="Arial" panose="020B0604020202020204" pitchFamily="34" charset="0"/>
              <a:buChar char="•"/>
            </a:pPr>
            <a:r>
              <a:rPr lang="en-SG" sz="1100" dirty="0">
                <a:solidFill>
                  <a:prstClr val="black"/>
                </a:solidFill>
                <a:latin typeface="Verdana" panose="020B0604030504040204" pitchFamily="34" charset="0"/>
                <a:cs typeface="Times New Roman" panose="02020603050405020304" pitchFamily="18" charset="0"/>
              </a:rPr>
              <a:t>It will seek </a:t>
            </a:r>
            <a:r>
              <a:rPr lang="en-SG" sz="1100" b="1" dirty="0">
                <a:solidFill>
                  <a:srgbClr val="FF0000"/>
                </a:solidFill>
                <a:latin typeface="Verdana" panose="020B0604030504040204" pitchFamily="34" charset="0"/>
                <a:cs typeface="Times New Roman" panose="02020603050405020304" pitchFamily="18" charset="0"/>
              </a:rPr>
              <a:t>synergy</a:t>
            </a:r>
            <a:r>
              <a:rPr lang="en-SG" sz="1100" dirty="0">
                <a:solidFill>
                  <a:prstClr val="black"/>
                </a:solidFill>
                <a:latin typeface="Verdana" panose="020B0604030504040204" pitchFamily="34" charset="0"/>
                <a:cs typeface="Times New Roman" panose="02020603050405020304" pitchFamily="18" charset="0"/>
              </a:rPr>
              <a:t> with the WMO Operating Plan, with the interaction with INFCOM, SERCOM and the Research Board.</a:t>
            </a:r>
          </a:p>
          <a:p>
            <a:pPr marL="285750" indent="-285750">
              <a:spcAft>
                <a:spcPts val="600"/>
              </a:spcAft>
              <a:buFont typeface="Arial" panose="020B0604020202020204" pitchFamily="34" charset="0"/>
              <a:buChar char="•"/>
            </a:pPr>
            <a:endParaRPr lang="en-SG" sz="1050" dirty="0">
              <a:solidFill>
                <a:prstClr val="black"/>
              </a:solidFill>
              <a:latin typeface="Verdana" panose="020B0604030504040204" pitchFamily="34" charset="0"/>
              <a:cs typeface="Times New Roman" panose="02020603050405020304" pitchFamily="18" charset="0"/>
            </a:endParaRPr>
          </a:p>
        </p:txBody>
      </p:sp>
      <p:pic>
        <p:nvPicPr>
          <p:cNvPr id="1026" name="Picture 2" descr="WMO STRATEGIC PLAN ">
            <a:extLst>
              <a:ext uri="{FF2B5EF4-FFF2-40B4-BE49-F238E27FC236}">
                <a16:creationId xmlns:a16="http://schemas.microsoft.com/office/drawing/2014/main" id="{5AE69CEA-B673-4B21-917B-2B8B3512C9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109112"/>
            <a:ext cx="5715000" cy="311045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F23F5B5-4A5B-44D9-A297-9445AD3E9A6C}"/>
              </a:ext>
            </a:extLst>
          </p:cNvPr>
          <p:cNvSpPr/>
          <p:nvPr/>
        </p:nvSpPr>
        <p:spPr>
          <a:xfrm>
            <a:off x="7620000" y="1752600"/>
            <a:ext cx="2472690" cy="1454244"/>
          </a:xfrm>
          <a:prstGeom prst="rect">
            <a:avLst/>
          </a:prstGeom>
        </p:spPr>
        <p:txBody>
          <a:bodyPr wrap="square">
            <a:spAutoFit/>
          </a:bodyPr>
          <a:lstStyle/>
          <a:p>
            <a:pPr>
              <a:spcAft>
                <a:spcPts val="600"/>
              </a:spcAft>
            </a:pPr>
            <a:r>
              <a:rPr lang="en-GB" sz="1050" dirty="0">
                <a:solidFill>
                  <a:prstClr val="black"/>
                </a:solidFill>
                <a:latin typeface="Verdana" panose="020B0604030504040204" pitchFamily="34" charset="0"/>
                <a:cs typeface="Times New Roman" panose="02020603050405020304" pitchFamily="18" charset="0"/>
              </a:rPr>
              <a:t>Categories of activities:</a:t>
            </a:r>
          </a:p>
          <a:p>
            <a:pPr marL="285750" lvl="1" indent="-285750">
              <a:spcAft>
                <a:spcPts val="600"/>
              </a:spcAft>
              <a:buFont typeface="Arial" panose="020B0604020202020204" pitchFamily="34" charset="0"/>
              <a:buChar char="•"/>
            </a:pPr>
            <a:r>
              <a:rPr lang="en-GB" sz="1050" dirty="0">
                <a:solidFill>
                  <a:prstClr val="black"/>
                </a:solidFill>
                <a:latin typeface="Verdana" panose="020B0604030504040204" pitchFamily="34" charset="0"/>
                <a:cs typeface="Times New Roman" panose="02020603050405020304" pitchFamily="18" charset="0"/>
              </a:rPr>
              <a:t>Implementation Projects (IP) – Request by Congress/EC</a:t>
            </a:r>
          </a:p>
          <a:p>
            <a:pPr marL="285750" lvl="1" indent="-285750">
              <a:spcAft>
                <a:spcPts val="600"/>
              </a:spcAft>
              <a:buFont typeface="Arial" panose="020B0604020202020204" pitchFamily="34" charset="0"/>
              <a:buChar char="•"/>
            </a:pPr>
            <a:r>
              <a:rPr lang="en-GB" sz="1050" dirty="0">
                <a:solidFill>
                  <a:prstClr val="black"/>
                </a:solidFill>
                <a:latin typeface="Verdana" panose="020B0604030504040204" pitchFamily="34" charset="0"/>
                <a:cs typeface="Times New Roman" panose="02020603050405020304" pitchFamily="18" charset="0"/>
              </a:rPr>
              <a:t>Demonstration Projects (DP) - Capacity Development</a:t>
            </a:r>
          </a:p>
          <a:p>
            <a:pPr marL="285750" lvl="1" indent="-285750">
              <a:spcAft>
                <a:spcPts val="600"/>
              </a:spcAft>
              <a:buFont typeface="Arial" panose="020B0604020202020204" pitchFamily="34" charset="0"/>
              <a:buChar char="•"/>
            </a:pPr>
            <a:r>
              <a:rPr lang="en-GB" sz="1050" dirty="0">
                <a:solidFill>
                  <a:prstClr val="black"/>
                </a:solidFill>
                <a:latin typeface="Verdana" panose="020B0604030504040204" pitchFamily="34" charset="0"/>
                <a:cs typeface="Times New Roman" panose="02020603050405020304" pitchFamily="18" charset="0"/>
              </a:rPr>
              <a:t>Pilot Projects (PP) – Innovation and Try-outs   </a:t>
            </a:r>
            <a:endParaRPr lang="en-SG" sz="1050" dirty="0">
              <a:solidFill>
                <a:prstClr val="black"/>
              </a:solidFill>
              <a:latin typeface="Verdana" panose="020B060403050404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2936AE3-A777-4CC8-850F-FBB087B0C91A}"/>
              </a:ext>
            </a:extLst>
          </p:cNvPr>
          <p:cNvSpPr txBox="1"/>
          <p:nvPr/>
        </p:nvSpPr>
        <p:spPr>
          <a:xfrm>
            <a:off x="7587706" y="3324815"/>
            <a:ext cx="2504985" cy="92333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SG">
                <a:solidFill>
                  <a:prstClr val="white"/>
                </a:solidFill>
                <a:latin typeface="Calibri"/>
              </a:rPr>
              <a:t>A primary </a:t>
            </a:r>
            <a:r>
              <a:rPr lang="en-SG" dirty="0">
                <a:solidFill>
                  <a:prstClr val="white"/>
                </a:solidFill>
                <a:latin typeface="Calibri"/>
              </a:rPr>
              <a:t>platform or all regional activities under WMO</a:t>
            </a:r>
          </a:p>
        </p:txBody>
      </p:sp>
      <p:sp>
        <p:nvSpPr>
          <p:cNvPr id="3" name="TextBox 15">
            <a:extLst>
              <a:ext uri="{FF2B5EF4-FFF2-40B4-BE49-F238E27FC236}">
                <a16:creationId xmlns:a16="http://schemas.microsoft.com/office/drawing/2014/main" id="{2449114D-733F-E53E-D909-66CA795C5D2C}"/>
              </a:ext>
            </a:extLst>
          </p:cNvPr>
          <p:cNvSpPr txBox="1"/>
          <p:nvPr/>
        </p:nvSpPr>
        <p:spPr>
          <a:xfrm>
            <a:off x="8434892" y="6415325"/>
            <a:ext cx="1850186" cy="2308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SG" sz="900" i="1" dirty="0">
                <a:solidFill>
                  <a:prstClr val="white">
                    <a:lumMod val="50000"/>
                  </a:prstClr>
                </a:solidFill>
                <a:latin typeface="Calibri"/>
              </a:rPr>
              <a:t>Credit: Jun YU (RAP/WMO)_2023 ©</a:t>
            </a:r>
          </a:p>
        </p:txBody>
      </p:sp>
    </p:spTree>
    <p:extLst>
      <p:ext uri="{BB962C8B-B14F-4D97-AF65-F5344CB8AC3E}">
        <p14:creationId xmlns:p14="http://schemas.microsoft.com/office/powerpoint/2010/main" val="7951070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AD11D-1335-42A9-AADC-CE7DF1976571}"/>
              </a:ext>
            </a:extLst>
          </p:cNvPr>
          <p:cNvSpPr txBox="1">
            <a:spLocks/>
          </p:cNvSpPr>
          <p:nvPr/>
        </p:nvSpPr>
        <p:spPr>
          <a:xfrm>
            <a:off x="1607757" y="245315"/>
            <a:ext cx="8229600" cy="779804"/>
          </a:xfrm>
          <a:prstGeom prst="rect">
            <a:avLst/>
          </a:prstGeom>
        </p:spPr>
        <p:txBody>
          <a:bodyPr/>
          <a:lstStyle>
            <a:lvl1pPr>
              <a:defRPr>
                <a:latin typeface="+mj-lt"/>
                <a:ea typeface="+mj-ea"/>
                <a:cs typeface="+mj-cs"/>
              </a:defRPr>
            </a:lvl1pPr>
          </a:lstStyle>
          <a:p>
            <a:pPr algn="ctr"/>
            <a:r>
              <a:rPr lang="en-GB" sz="3200" b="1" dirty="0">
                <a:solidFill>
                  <a:srgbClr val="005BAA"/>
                </a:solidFill>
                <a:ea typeface="Verdana" panose="020B0604030504040204" pitchFamily="34" charset="0"/>
                <a:cs typeface="Calibri"/>
              </a:rPr>
              <a:t>Regional Flagships</a:t>
            </a:r>
          </a:p>
        </p:txBody>
      </p:sp>
      <p:sp>
        <p:nvSpPr>
          <p:cNvPr id="3" name="TextBox 2">
            <a:extLst>
              <a:ext uri="{FF2B5EF4-FFF2-40B4-BE49-F238E27FC236}">
                <a16:creationId xmlns:a16="http://schemas.microsoft.com/office/drawing/2014/main" id="{2DD46E28-934F-4AA4-B5B7-8002398FA055}"/>
              </a:ext>
            </a:extLst>
          </p:cNvPr>
          <p:cNvSpPr txBox="1"/>
          <p:nvPr/>
        </p:nvSpPr>
        <p:spPr>
          <a:xfrm>
            <a:off x="9489448" y="6484663"/>
            <a:ext cx="1850186" cy="230832"/>
          </a:xfrm>
          <a:prstGeom prst="rect">
            <a:avLst/>
          </a:prstGeom>
          <a:noFill/>
        </p:spPr>
        <p:txBody>
          <a:bodyPr wrap="none" rtlCol="0">
            <a:spAutoFit/>
          </a:bodyPr>
          <a:lstStyle/>
          <a:p>
            <a:pPr defTabSz="457200"/>
            <a:r>
              <a:rPr lang="en-SG" sz="900" i="1" dirty="0">
                <a:solidFill>
                  <a:prstClr val="white">
                    <a:lumMod val="50000"/>
                  </a:prstClr>
                </a:solidFill>
                <a:latin typeface="Calibri"/>
              </a:rPr>
              <a:t>Credit: Jun YU (RAP/WMO)_2023 ©</a:t>
            </a:r>
          </a:p>
        </p:txBody>
      </p:sp>
      <p:pic>
        <p:nvPicPr>
          <p:cNvPr id="4" name="Picture 3">
            <a:extLst>
              <a:ext uri="{FF2B5EF4-FFF2-40B4-BE49-F238E27FC236}">
                <a16:creationId xmlns:a16="http://schemas.microsoft.com/office/drawing/2014/main" id="{F1CEC168-9B95-4C16-B1F2-15054813F585}"/>
              </a:ext>
            </a:extLst>
          </p:cNvPr>
          <p:cNvPicPr>
            <a:picLocks noChangeAspect="1"/>
          </p:cNvPicPr>
          <p:nvPr/>
        </p:nvPicPr>
        <p:blipFill>
          <a:blip r:embed="rId2"/>
          <a:stretch>
            <a:fillRect/>
          </a:stretch>
        </p:blipFill>
        <p:spPr>
          <a:xfrm>
            <a:off x="3828382" y="1303633"/>
            <a:ext cx="1850186" cy="2614612"/>
          </a:xfrm>
          <a:prstGeom prst="rect">
            <a:avLst/>
          </a:prstGeom>
        </p:spPr>
      </p:pic>
      <p:pic>
        <p:nvPicPr>
          <p:cNvPr id="1026" name="Picture 2" descr="Guidance for Regional WIGOS Centres | World Meteorological Organization">
            <a:extLst>
              <a:ext uri="{FF2B5EF4-FFF2-40B4-BE49-F238E27FC236}">
                <a16:creationId xmlns:a16="http://schemas.microsoft.com/office/drawing/2014/main" id="{0276B797-0915-49E2-BF86-459BDCB985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98655" y="1303633"/>
            <a:ext cx="2431775" cy="194542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E04B3784-451C-493B-9990-9D525149AA82}"/>
              </a:ext>
            </a:extLst>
          </p:cNvPr>
          <p:cNvGrpSpPr/>
          <p:nvPr/>
        </p:nvGrpSpPr>
        <p:grpSpPr>
          <a:xfrm>
            <a:off x="5879190" y="1387118"/>
            <a:ext cx="3491918" cy="1731429"/>
            <a:chOff x="5221906" y="1266278"/>
            <a:chExt cx="4081585" cy="2038803"/>
          </a:xfrm>
        </p:grpSpPr>
        <p:pic>
          <p:nvPicPr>
            <p:cNvPr id="6" name="Picture 2" descr="smart city illustration, urban landscape skyline with skyscraper buildings,  park and kids playing Stock Vector Image &amp; Art - Alamy">
              <a:extLst>
                <a:ext uri="{FF2B5EF4-FFF2-40B4-BE49-F238E27FC236}">
                  <a16:creationId xmlns:a16="http://schemas.microsoft.com/office/drawing/2014/main" id="{0834B233-7B02-4723-9405-323577CBC556}"/>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667" t="16034" r="4999" b="22282"/>
            <a:stretch/>
          </p:blipFill>
          <p:spPr bwMode="auto">
            <a:xfrm>
              <a:off x="5574289" y="1266278"/>
              <a:ext cx="3352800" cy="168931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4FC0C11-5A09-4119-880D-CA38F84D1C58}"/>
                </a:ext>
              </a:extLst>
            </p:cNvPr>
            <p:cNvSpPr txBox="1"/>
            <p:nvPr/>
          </p:nvSpPr>
          <p:spPr>
            <a:xfrm>
              <a:off x="5221906" y="2978908"/>
              <a:ext cx="4081585" cy="326173"/>
            </a:xfrm>
            <a:prstGeom prst="rect">
              <a:avLst/>
            </a:prstGeom>
            <a:noFill/>
          </p:spPr>
          <p:txBody>
            <a:bodyPr wrap="none" rtlCol="0">
              <a:spAutoFit/>
            </a:bodyPr>
            <a:lstStyle/>
            <a:p>
              <a:r>
                <a:rPr lang="en-SG" sz="1200" dirty="0"/>
                <a:t>PPE for Smart Meteorological Services in Mega-Cities</a:t>
              </a:r>
            </a:p>
          </p:txBody>
        </p:sp>
      </p:grpSp>
      <p:grpSp>
        <p:nvGrpSpPr>
          <p:cNvPr id="10" name="Group 9">
            <a:extLst>
              <a:ext uri="{FF2B5EF4-FFF2-40B4-BE49-F238E27FC236}">
                <a16:creationId xmlns:a16="http://schemas.microsoft.com/office/drawing/2014/main" id="{CA2184C2-B02C-4F44-B5A4-D4A1B6AEF132}"/>
              </a:ext>
            </a:extLst>
          </p:cNvPr>
          <p:cNvGrpSpPr/>
          <p:nvPr/>
        </p:nvGrpSpPr>
        <p:grpSpPr>
          <a:xfrm>
            <a:off x="9049085" y="3380713"/>
            <a:ext cx="2427515" cy="1601891"/>
            <a:chOff x="1188920" y="3852019"/>
            <a:chExt cx="3200400" cy="2240020"/>
          </a:xfrm>
        </p:grpSpPr>
        <p:pic>
          <p:nvPicPr>
            <p:cNvPr id="5" name="Picture 4">
              <a:extLst>
                <a:ext uri="{FF2B5EF4-FFF2-40B4-BE49-F238E27FC236}">
                  <a16:creationId xmlns:a16="http://schemas.microsoft.com/office/drawing/2014/main" id="{81576744-DFB8-4018-9136-70B523083245}"/>
                </a:ext>
              </a:extLst>
            </p:cNvPr>
            <p:cNvPicPr>
              <a:picLocks noChangeAspect="1"/>
            </p:cNvPicPr>
            <p:nvPr/>
          </p:nvPicPr>
          <p:blipFill>
            <a:blip r:embed="rId5"/>
            <a:stretch>
              <a:fillRect/>
            </a:stretch>
          </p:blipFill>
          <p:spPr>
            <a:xfrm>
              <a:off x="1188920" y="3852019"/>
              <a:ext cx="3200400" cy="2178085"/>
            </a:xfrm>
            <a:prstGeom prst="rect">
              <a:avLst/>
            </a:prstGeom>
          </p:spPr>
        </p:pic>
        <p:sp>
          <p:nvSpPr>
            <p:cNvPr id="12" name="Rectangle 11">
              <a:extLst>
                <a:ext uri="{FF2B5EF4-FFF2-40B4-BE49-F238E27FC236}">
                  <a16:creationId xmlns:a16="http://schemas.microsoft.com/office/drawing/2014/main" id="{6588F320-640A-4440-B221-2D11F2C943CF}"/>
                </a:ext>
              </a:extLst>
            </p:cNvPr>
            <p:cNvSpPr/>
            <p:nvPr/>
          </p:nvSpPr>
          <p:spPr>
            <a:xfrm>
              <a:off x="3246087" y="5704695"/>
              <a:ext cx="1143233" cy="387344"/>
            </a:xfrm>
            <a:prstGeom prst="rect">
              <a:avLst/>
            </a:prstGeom>
          </p:spPr>
          <p:txBody>
            <a:bodyPr wrap="square">
              <a:spAutoFit/>
            </a:bodyPr>
            <a:lstStyle/>
            <a:p>
              <a:pPr algn="ctr"/>
              <a:r>
                <a:rPr lang="en-SG" sz="1200" dirty="0">
                  <a:latin typeface="Calibri" panose="020F0502020204030204" pitchFamily="34" charset="0"/>
                  <a:ea typeface="MS Mincho" panose="02020609040205080304" pitchFamily="49" charset="-128"/>
                </a:rPr>
                <a:t>GMAS-A</a:t>
              </a:r>
              <a:endParaRPr lang="en-SG" sz="1200" dirty="0"/>
            </a:p>
          </p:txBody>
        </p:sp>
      </p:grpSp>
      <p:grpSp>
        <p:nvGrpSpPr>
          <p:cNvPr id="11" name="Group 10">
            <a:extLst>
              <a:ext uri="{FF2B5EF4-FFF2-40B4-BE49-F238E27FC236}">
                <a16:creationId xmlns:a16="http://schemas.microsoft.com/office/drawing/2014/main" id="{BD7D7326-4E5E-4C38-8A8C-14ACE7FEA901}"/>
              </a:ext>
            </a:extLst>
          </p:cNvPr>
          <p:cNvGrpSpPr/>
          <p:nvPr/>
        </p:nvGrpSpPr>
        <p:grpSpPr>
          <a:xfrm>
            <a:off x="3802967" y="4612108"/>
            <a:ext cx="2076223" cy="1567821"/>
            <a:chOff x="5118567" y="3807351"/>
            <a:chExt cx="3192694" cy="2654829"/>
          </a:xfrm>
        </p:grpSpPr>
        <p:pic>
          <p:nvPicPr>
            <p:cNvPr id="1030" name="Picture 6" descr="The Third Pole: Mystery, Obsession, and Death on Mount Everest: Synnott,  Mark: 9781524745578: Amazon.com: Books">
              <a:extLst>
                <a:ext uri="{FF2B5EF4-FFF2-40B4-BE49-F238E27FC236}">
                  <a16:creationId xmlns:a16="http://schemas.microsoft.com/office/drawing/2014/main" id="{E0BD3A36-9686-4E65-AAE4-A52F0FCD2AC2}"/>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58077"/>
            <a:stretch/>
          </p:blipFill>
          <p:spPr bwMode="auto">
            <a:xfrm>
              <a:off x="5118567" y="3807351"/>
              <a:ext cx="3192694" cy="200702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FEFA8205-FF95-4AD3-AE0A-EDC794C8A0E3}"/>
                </a:ext>
              </a:extLst>
            </p:cNvPr>
            <p:cNvSpPr/>
            <p:nvPr/>
          </p:nvSpPr>
          <p:spPr>
            <a:xfrm>
              <a:off x="5613371" y="5843195"/>
              <a:ext cx="2457029" cy="618985"/>
            </a:xfrm>
            <a:prstGeom prst="rect">
              <a:avLst/>
            </a:prstGeom>
          </p:spPr>
          <p:txBody>
            <a:bodyPr wrap="square">
              <a:spAutoFit/>
            </a:bodyPr>
            <a:lstStyle/>
            <a:p>
              <a:r>
                <a:rPr lang="en-SG" sz="1200" dirty="0">
                  <a:latin typeface="Calibri" panose="020F0502020204030204" pitchFamily="34" charset="0"/>
                  <a:ea typeface="MS Mincho" panose="02020609040205080304" pitchFamily="49" charset="-128"/>
                </a:rPr>
                <a:t>Third Pole Regional Climate Centre</a:t>
              </a:r>
              <a:endParaRPr lang="en-SG" sz="1200" dirty="0"/>
            </a:p>
          </p:txBody>
        </p:sp>
      </p:grpSp>
      <p:pic>
        <p:nvPicPr>
          <p:cNvPr id="14" name="Picture 2" descr="2022 Asian Games - Wikipedia">
            <a:extLst>
              <a:ext uri="{FF2B5EF4-FFF2-40B4-BE49-F238E27FC236}">
                <a16:creationId xmlns:a16="http://schemas.microsoft.com/office/drawing/2014/main" id="{908BFFA5-9B96-41BA-1317-D8A870508FB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94091" y="3284586"/>
            <a:ext cx="1539470" cy="1526747"/>
          </a:xfrm>
          <a:prstGeom prst="rect">
            <a:avLst/>
          </a:prstGeom>
          <a:noFill/>
          <a:extLst>
            <a:ext uri="{909E8E84-426E-40DD-AFC4-6F175D3DCCD1}">
              <a14:hiddenFill xmlns:a14="http://schemas.microsoft.com/office/drawing/2010/main">
                <a:solidFill>
                  <a:srgbClr val="FFFFFF"/>
                </a:solidFill>
              </a14:hiddenFill>
            </a:ext>
          </a:extLst>
        </p:spPr>
      </p:pic>
      <p:sp>
        <p:nvSpPr>
          <p:cNvPr id="16" name="文本框 15">
            <a:extLst>
              <a:ext uri="{FF2B5EF4-FFF2-40B4-BE49-F238E27FC236}">
                <a16:creationId xmlns:a16="http://schemas.microsoft.com/office/drawing/2014/main" id="{B15B5FE5-03A3-F538-8F90-B39F4F992597}"/>
              </a:ext>
            </a:extLst>
          </p:cNvPr>
          <p:cNvSpPr txBox="1"/>
          <p:nvPr/>
        </p:nvSpPr>
        <p:spPr>
          <a:xfrm>
            <a:off x="420812" y="1159549"/>
            <a:ext cx="3070284" cy="2246769"/>
          </a:xfrm>
          <a:prstGeom prst="rect">
            <a:avLst/>
          </a:prstGeom>
          <a:noFill/>
        </p:spPr>
        <p:txBody>
          <a:bodyPr wrap="square">
            <a:spAutoFit/>
          </a:bodyPr>
          <a:lstStyle/>
          <a:p>
            <a:r>
              <a:rPr lang="en-US" altLang="zh-CN" sz="1400" dirty="0">
                <a:effectLst/>
                <a:latin typeface="Verdana" panose="020B0604030504040204" pitchFamily="34" charset="0"/>
                <a:ea typeface="Arial" panose="020B0604020202020204" pitchFamily="34" charset="0"/>
                <a:cs typeface="Arial" panose="020B0604020202020204" pitchFamily="34" charset="0"/>
              </a:rPr>
              <a:t>Cg-19 requested </a:t>
            </a:r>
            <a:r>
              <a:rPr lang="en-US" altLang="zh-CN" sz="1400" b="1" dirty="0">
                <a:effectLst/>
                <a:latin typeface="Verdana" panose="020B0604030504040204" pitchFamily="34" charset="0"/>
                <a:ea typeface="Arial" panose="020B0604020202020204" pitchFamily="34" charset="0"/>
                <a:cs typeface="Arial" panose="020B0604020202020204" pitchFamily="34" charset="0"/>
              </a:rPr>
              <a:t>Regional Associations</a:t>
            </a:r>
            <a:r>
              <a:rPr lang="en-US" altLang="zh-CN" sz="1400" dirty="0">
                <a:effectLst/>
                <a:latin typeface="Verdana" panose="020B0604030504040204" pitchFamily="34" charset="0"/>
                <a:ea typeface="Arial" panose="020B0604020202020204" pitchFamily="34" charset="0"/>
                <a:cs typeface="Arial" panose="020B0604020202020204" pitchFamily="34" charset="0"/>
              </a:rPr>
              <a:t>:</a:t>
            </a:r>
            <a:endParaRPr lang="en-GB" altLang="zh-CN" sz="1400" dirty="0">
              <a:effectLst/>
              <a:latin typeface="Verdana" panose="020B0604030504040204" pitchFamily="34" charset="0"/>
              <a:ea typeface="Arial" panose="020B0604020202020204" pitchFamily="34" charset="0"/>
              <a:cs typeface="Arial" panose="020B0604020202020204" pitchFamily="34" charset="0"/>
            </a:endParaRPr>
          </a:p>
          <a:p>
            <a:r>
              <a:rPr lang="en-GB" altLang="zh-CN" sz="1400" dirty="0">
                <a:effectLst/>
                <a:latin typeface="Verdana" panose="020B0604030504040204" pitchFamily="34" charset="0"/>
                <a:ea typeface="Arial" panose="020B0604020202020204" pitchFamily="34" charset="0"/>
                <a:cs typeface="Arial" panose="020B0604020202020204" pitchFamily="34" charset="0"/>
              </a:rPr>
              <a:t>With the assistance of the regional offices  to ensure that </a:t>
            </a:r>
            <a:r>
              <a:rPr lang="en-GB" altLang="zh-CN" sz="1400" b="1" dirty="0">
                <a:effectLst/>
                <a:latin typeface="Verdana" panose="020B0604030504040204" pitchFamily="34" charset="0"/>
                <a:ea typeface="Arial" panose="020B0604020202020204" pitchFamily="34" charset="0"/>
                <a:cs typeface="Arial" panose="020B0604020202020204" pitchFamily="34" charset="0"/>
              </a:rPr>
              <a:t>focused</a:t>
            </a:r>
            <a:r>
              <a:rPr lang="en-GB" altLang="zh-CN" sz="1400" dirty="0">
                <a:effectLst/>
                <a:latin typeface="Verdana" panose="020B0604030504040204" pitchFamily="34" charset="0"/>
                <a:ea typeface="Arial" panose="020B0604020202020204" pitchFamily="34" charset="0"/>
                <a:cs typeface="Arial" panose="020B0604020202020204" pitchFamily="34" charset="0"/>
              </a:rPr>
              <a:t> actions on the implementation of the EW4All falling within their terms of reference are </a:t>
            </a:r>
            <a:r>
              <a:rPr lang="en-GB" altLang="zh-CN" sz="1400" b="1" dirty="0">
                <a:effectLst/>
                <a:latin typeface="Verdana" panose="020B0604030504040204" pitchFamily="34" charset="0"/>
                <a:ea typeface="Arial" panose="020B0604020202020204" pitchFamily="34" charset="0"/>
                <a:cs typeface="Arial" panose="020B0604020202020204" pitchFamily="34" charset="0"/>
              </a:rPr>
              <a:t>prioritized</a:t>
            </a:r>
            <a:r>
              <a:rPr lang="en-GB" altLang="zh-CN" sz="1400" dirty="0">
                <a:effectLst/>
                <a:latin typeface="Verdana" panose="020B0604030504040204" pitchFamily="34" charset="0"/>
                <a:ea typeface="Arial" panose="020B0604020202020204" pitchFamily="34" charset="0"/>
                <a:cs typeface="Arial" panose="020B0604020202020204" pitchFamily="34" charset="0"/>
              </a:rPr>
              <a:t> in their respective work plans for the next financial period.</a:t>
            </a:r>
            <a:endParaRPr lang="zh-CN" altLang="en-US" sz="1400" dirty="0"/>
          </a:p>
        </p:txBody>
      </p:sp>
      <p:sp>
        <p:nvSpPr>
          <p:cNvPr id="17" name="TextBox 16">
            <a:extLst>
              <a:ext uri="{FF2B5EF4-FFF2-40B4-BE49-F238E27FC236}">
                <a16:creationId xmlns:a16="http://schemas.microsoft.com/office/drawing/2014/main" id="{713EDF8B-8720-C1D4-9786-81CFEF715CA6}"/>
              </a:ext>
            </a:extLst>
          </p:cNvPr>
          <p:cNvSpPr txBox="1"/>
          <p:nvPr/>
        </p:nvSpPr>
        <p:spPr>
          <a:xfrm>
            <a:off x="420812" y="3853229"/>
            <a:ext cx="2901828" cy="181588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GB" sz="1400" dirty="0">
                <a:solidFill>
                  <a:schemeClr val="tx1"/>
                </a:solidFill>
                <a:latin typeface="Verdana" panose="020B0604030504040204" pitchFamily="34" charset="0"/>
                <a:cs typeface="Arial" panose="020B0604020202020204" pitchFamily="34" charset="0"/>
              </a:rPr>
              <a:t>It is suggested that the RA II Operating Plan be considered as the </a:t>
            </a:r>
            <a:r>
              <a:rPr lang="en-GB" sz="1400" b="1" dirty="0">
                <a:solidFill>
                  <a:schemeClr val="tx1"/>
                </a:solidFill>
                <a:latin typeface="Verdana" panose="020B0604030504040204" pitchFamily="34" charset="0"/>
                <a:cs typeface="Arial" panose="020B0604020202020204" pitchFamily="34" charset="0"/>
              </a:rPr>
              <a:t>primary platform </a:t>
            </a:r>
            <a:r>
              <a:rPr lang="en-GB" sz="1400" dirty="0">
                <a:solidFill>
                  <a:schemeClr val="tx1"/>
                </a:solidFill>
                <a:latin typeface="Verdana" panose="020B0604030504040204" pitchFamily="34" charset="0"/>
                <a:cs typeface="Arial" panose="020B0604020202020204" pitchFamily="34" charset="0"/>
              </a:rPr>
              <a:t>for all regional technical agendas within WMO RA II to be carried out under RA II to avoid inconsistency in planning and procedures. </a:t>
            </a:r>
            <a:endParaRPr lang="en-SG" sz="1400" dirty="0">
              <a:solidFill>
                <a:schemeClr val="tx1"/>
              </a:solidFill>
              <a:latin typeface="Verdana" panose="020B0604030504040204" pitchFamily="34" charset="0"/>
              <a:cs typeface="Arial" panose="020B0604020202020204" pitchFamily="34" charset="0"/>
            </a:endParaRPr>
          </a:p>
        </p:txBody>
      </p:sp>
      <p:pic>
        <p:nvPicPr>
          <p:cNvPr id="18" name="Picture 2">
            <a:extLst>
              <a:ext uri="{FF2B5EF4-FFF2-40B4-BE49-F238E27FC236}">
                <a16:creationId xmlns:a16="http://schemas.microsoft.com/office/drawing/2014/main" id="{86A162B7-635C-1E5B-2D30-3EA20DB29952}"/>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19262"/>
          <a:stretch/>
        </p:blipFill>
        <p:spPr bwMode="auto">
          <a:xfrm>
            <a:off x="6086893" y="5167797"/>
            <a:ext cx="5143018" cy="1012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27899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B7AB6E48-986D-20A1-7953-7A3417EC9E8E}"/>
              </a:ext>
            </a:extLst>
          </p:cNvPr>
          <p:cNvPicPr>
            <a:picLocks noChangeAspect="1"/>
          </p:cNvPicPr>
          <p:nvPr/>
        </p:nvPicPr>
        <p:blipFill>
          <a:blip r:embed="rId3"/>
          <a:stretch>
            <a:fillRect/>
          </a:stretch>
        </p:blipFill>
        <p:spPr>
          <a:xfrm>
            <a:off x="1293907" y="1154526"/>
            <a:ext cx="8836399" cy="5215490"/>
          </a:xfrm>
          <a:prstGeom prst="rect">
            <a:avLst/>
          </a:prstGeom>
        </p:spPr>
      </p:pic>
      <p:pic>
        <p:nvPicPr>
          <p:cNvPr id="25" name="Picture 24" descr="Graphical user interface, application&#10;&#10;Description automatically generated">
            <a:extLst>
              <a:ext uri="{FF2B5EF4-FFF2-40B4-BE49-F238E27FC236}">
                <a16:creationId xmlns:a16="http://schemas.microsoft.com/office/drawing/2014/main" id="{ED9F11E1-3AC3-E664-8A6B-A4CC4E71EAA8}"/>
              </a:ext>
            </a:extLst>
          </p:cNvPr>
          <p:cNvPicPr>
            <a:picLocks noGrp="1" noRot="1" noChangeAspect="1" noMove="1" noResize="1" noEditPoints="1" noAdjustHandles="1" noChangeArrowheads="1" noChangeShapeType="1" noCrop="1"/>
          </p:cNvPicPr>
          <p:nvPr/>
        </p:nvPicPr>
        <p:blipFill>
          <a:blip r:embed="rId4"/>
          <a:stretch>
            <a:fillRect/>
          </a:stretch>
        </p:blipFill>
        <p:spPr>
          <a:xfrm>
            <a:off x="-103121" y="4874899"/>
            <a:ext cx="3153923" cy="2083350"/>
          </a:xfrm>
          <a:prstGeom prst="rect">
            <a:avLst/>
          </a:prstGeom>
        </p:spPr>
      </p:pic>
      <p:sp>
        <p:nvSpPr>
          <p:cNvPr id="20" name="TextBox 15">
            <a:extLst>
              <a:ext uri="{FF2B5EF4-FFF2-40B4-BE49-F238E27FC236}">
                <a16:creationId xmlns:a16="http://schemas.microsoft.com/office/drawing/2014/main" id="{5F91C870-95C2-FD36-EB13-D15CD2084723}"/>
              </a:ext>
            </a:extLst>
          </p:cNvPr>
          <p:cNvSpPr txBox="1"/>
          <p:nvPr/>
        </p:nvSpPr>
        <p:spPr>
          <a:xfrm>
            <a:off x="9579813" y="6468433"/>
            <a:ext cx="1850186" cy="2308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SG" sz="900" i="1" dirty="0">
                <a:solidFill>
                  <a:prstClr val="white">
                    <a:lumMod val="50000"/>
                  </a:prstClr>
                </a:solidFill>
                <a:latin typeface="Calibri"/>
              </a:rPr>
              <a:t>Credit: Jun YU (RAP/WMO)_2023 ©</a:t>
            </a:r>
          </a:p>
        </p:txBody>
      </p:sp>
      <p:sp>
        <p:nvSpPr>
          <p:cNvPr id="4" name="TextBox 3">
            <a:extLst>
              <a:ext uri="{FF2B5EF4-FFF2-40B4-BE49-F238E27FC236}">
                <a16:creationId xmlns:a16="http://schemas.microsoft.com/office/drawing/2014/main" id="{B45229D5-91A0-224D-05DF-5755911BC648}"/>
              </a:ext>
            </a:extLst>
          </p:cNvPr>
          <p:cNvSpPr txBox="1"/>
          <p:nvPr/>
        </p:nvSpPr>
        <p:spPr>
          <a:xfrm>
            <a:off x="920187" y="508195"/>
            <a:ext cx="10351626" cy="646331"/>
          </a:xfrm>
          <a:prstGeom prst="rect">
            <a:avLst/>
          </a:prstGeom>
          <a:noFill/>
        </p:spPr>
        <p:txBody>
          <a:bodyPr wrap="square">
            <a:spAutoFit/>
          </a:bodyPr>
          <a:lstStyle/>
          <a:p>
            <a:r>
              <a:rPr lang="en-GB" dirty="0">
                <a:solidFill>
                  <a:schemeClr val="tx2"/>
                </a:solidFill>
                <a:ea typeface="宋体"/>
              </a:rPr>
              <a:t>Continue to strengthen coordination between TCs and RAs, especially at the level of experts and chairs of subsidiary bodies of TCs and RAs.</a:t>
            </a:r>
            <a:endParaRPr lang="en-SG" dirty="0">
              <a:solidFill>
                <a:schemeClr val="tx2"/>
              </a:solidFill>
              <a:ea typeface="宋体"/>
            </a:endParaRPr>
          </a:p>
        </p:txBody>
      </p:sp>
      <p:sp>
        <p:nvSpPr>
          <p:cNvPr id="6" name="TextBox 5">
            <a:extLst>
              <a:ext uri="{FF2B5EF4-FFF2-40B4-BE49-F238E27FC236}">
                <a16:creationId xmlns:a16="http://schemas.microsoft.com/office/drawing/2014/main" id="{096AD3A4-CEF4-181E-F856-82A955288460}"/>
              </a:ext>
            </a:extLst>
          </p:cNvPr>
          <p:cNvSpPr txBox="1"/>
          <p:nvPr/>
        </p:nvSpPr>
        <p:spPr>
          <a:xfrm>
            <a:off x="5943600" y="3768058"/>
            <a:ext cx="6146156" cy="1200329"/>
          </a:xfrm>
          <a:prstGeom prst="rect">
            <a:avLst/>
          </a:prstGeom>
          <a:noFill/>
          <a:ln>
            <a:noFill/>
          </a:ln>
        </p:spPr>
        <p:style>
          <a:lnRef idx="0">
            <a:scrgbClr r="0" g="0" b="0"/>
          </a:lnRef>
          <a:fillRef idx="0">
            <a:scrgbClr r="0" g="0" b="0"/>
          </a:fillRef>
          <a:effectRef idx="0">
            <a:scrgbClr r="0" g="0" b="0"/>
          </a:effectRef>
          <a:fontRef idx="minor">
            <a:schemeClr val="accent1"/>
          </a:fontRef>
        </p:style>
        <p:txBody>
          <a:bodyPr wrap="square">
            <a:spAutoFit/>
          </a:bodyPr>
          <a:lstStyle/>
          <a:p>
            <a:r>
              <a:rPr lang="en-GB" sz="1800" dirty="0">
                <a:solidFill>
                  <a:schemeClr val="accent1">
                    <a:lumMod val="75000"/>
                  </a:schemeClr>
                </a:solidFill>
                <a:effectLst/>
                <a:latin typeface="Verdana" panose="020B0604030504040204" pitchFamily="34" charset="0"/>
                <a:ea typeface="Verdana" panose="020B0604030504040204" pitchFamily="34" charset="0"/>
                <a:cs typeface="Verdana" panose="020B0604030504040204" pitchFamily="34" charset="0"/>
              </a:rPr>
              <a:t>WMO Regional Centres could function and collaborate better, to support RA II Members in effective warning services and business continuity planning.</a:t>
            </a:r>
            <a:endParaRPr lang="en-SG" dirty="0">
              <a:solidFill>
                <a:schemeClr val="accent1">
                  <a:lumMod val="75000"/>
                </a:schemeClr>
              </a:solidFill>
            </a:endParaRPr>
          </a:p>
        </p:txBody>
      </p:sp>
      <p:sp>
        <p:nvSpPr>
          <p:cNvPr id="23" name="Rectangle 22">
            <a:extLst>
              <a:ext uri="{FF2B5EF4-FFF2-40B4-BE49-F238E27FC236}">
                <a16:creationId xmlns:a16="http://schemas.microsoft.com/office/drawing/2014/main" id="{01544427-39B1-F43B-1BC1-7FCD863BDBAD}"/>
              </a:ext>
            </a:extLst>
          </p:cNvPr>
          <p:cNvSpPr/>
          <p:nvPr/>
        </p:nvSpPr>
        <p:spPr>
          <a:xfrm>
            <a:off x="10130306" y="1525655"/>
            <a:ext cx="1492716" cy="1200329"/>
          </a:xfrm>
          <a:prstGeom prst="rect">
            <a:avLst/>
          </a:prstGeom>
        </p:spPr>
        <p:txBody>
          <a:bodyPr wrap="none">
            <a:spAutoFit/>
          </a:bodyPr>
          <a:lstStyle/>
          <a:p>
            <a:pPr lvl="0"/>
            <a:r>
              <a:rPr lang="en-US" altLang="zh-CN" dirty="0"/>
              <a:t>RWCs</a:t>
            </a:r>
          </a:p>
          <a:p>
            <a:pPr lvl="0"/>
            <a:r>
              <a:rPr lang="en-US" altLang="zh-CN" dirty="0"/>
              <a:t>RICs</a:t>
            </a:r>
          </a:p>
          <a:p>
            <a:pPr lvl="0"/>
            <a:r>
              <a:rPr lang="en-US" altLang="zh-CN" dirty="0"/>
              <a:t>WIS </a:t>
            </a:r>
            <a:r>
              <a:rPr lang="en-SG" dirty="0"/>
              <a:t>Centres</a:t>
            </a:r>
          </a:p>
          <a:p>
            <a:pPr lvl="0"/>
            <a:r>
              <a:rPr lang="en-SG" dirty="0"/>
              <a:t>…</a:t>
            </a:r>
          </a:p>
        </p:txBody>
      </p:sp>
    </p:spTree>
    <p:extLst>
      <p:ext uri="{BB962C8B-B14F-4D97-AF65-F5344CB8AC3E}">
        <p14:creationId xmlns:p14="http://schemas.microsoft.com/office/powerpoint/2010/main" val="34165954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265" y="224171"/>
            <a:ext cx="10972800" cy="1143000"/>
          </a:xfrm>
        </p:spPr>
        <p:txBody>
          <a:bodyPr>
            <a:normAutofit/>
          </a:bodyPr>
          <a:lstStyle/>
          <a:p>
            <a:r>
              <a:rPr lang="en-GB" sz="4000" dirty="0">
                <a:solidFill>
                  <a:srgbClr val="044F9C"/>
                </a:solidFill>
              </a:rPr>
              <a:t>Enhanced Regional Partnerships</a:t>
            </a:r>
          </a:p>
        </p:txBody>
      </p:sp>
      <p:pic>
        <p:nvPicPr>
          <p:cNvPr id="7170" name="Picture 2" descr="Home">
            <a:extLst>
              <a:ext uri="{FF2B5EF4-FFF2-40B4-BE49-F238E27FC236}">
                <a16:creationId xmlns:a16="http://schemas.microsoft.com/office/drawing/2014/main" id="{0FCC4026-FA5B-49DB-B1E9-AE6589BC6E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08" y="1621529"/>
            <a:ext cx="2343150" cy="6572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6" descr="File:UNDRR logo.png - Wikimedia Commons">
            <a:extLst>
              <a:ext uri="{FF2B5EF4-FFF2-40B4-BE49-F238E27FC236}">
                <a16:creationId xmlns:a16="http://schemas.microsoft.com/office/drawing/2014/main" id="{C4169E05-0A28-433F-BC14-87D2A344A8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7985" y="1621529"/>
            <a:ext cx="1988997" cy="72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0" descr="File:FAO logo.svg - Wikimedia Commons">
            <a:extLst>
              <a:ext uri="{FF2B5EF4-FFF2-40B4-BE49-F238E27FC236}">
                <a16:creationId xmlns:a16="http://schemas.microsoft.com/office/drawing/2014/main" id="{AC8E647A-7530-416D-A2F7-572F381AE43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78560" y="1567923"/>
            <a:ext cx="923067" cy="93771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8" descr="Home">
            <a:extLst>
              <a:ext uri="{FF2B5EF4-FFF2-40B4-BE49-F238E27FC236}">
                <a16:creationId xmlns:a16="http://schemas.microsoft.com/office/drawing/2014/main" id="{EDD480CD-316B-4D0F-B9D1-7A0855D912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46057" y="3069533"/>
            <a:ext cx="1081750" cy="110338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0" descr="File:IFRC logo.svg - Wikimedia Commons">
            <a:extLst>
              <a:ext uri="{FF2B5EF4-FFF2-40B4-BE49-F238E27FC236}">
                <a16:creationId xmlns:a16="http://schemas.microsoft.com/office/drawing/2014/main" id="{84FD763B-B130-4218-9906-D59305DD1E0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04503" y="2745623"/>
            <a:ext cx="1162478" cy="110338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3" descr="United Nations Economic and Social Commission for Western Asia ...">
            <a:extLst>
              <a:ext uri="{FF2B5EF4-FFF2-40B4-BE49-F238E27FC236}">
                <a16:creationId xmlns:a16="http://schemas.microsoft.com/office/drawing/2014/main" id="{7F1DD169-D75B-452B-9CF5-61B2AD8300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1205" y="2535328"/>
            <a:ext cx="1058414" cy="1823737"/>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A0B1056B-3E78-EBCE-49AA-36C20411D8B7}"/>
              </a:ext>
            </a:extLst>
          </p:cNvPr>
          <p:cNvGrpSpPr/>
          <p:nvPr/>
        </p:nvGrpSpPr>
        <p:grpSpPr>
          <a:xfrm>
            <a:off x="8727807" y="1235287"/>
            <a:ext cx="2158157" cy="1428864"/>
            <a:chOff x="8509844" y="1776797"/>
            <a:chExt cx="2158157" cy="1428864"/>
          </a:xfrm>
        </p:grpSpPr>
        <p:pic>
          <p:nvPicPr>
            <p:cNvPr id="12" name="Picture 45" descr="ESCAP/WMO Typhoon Committee | UIA Yearbook Profile | Union of ...">
              <a:extLst>
                <a:ext uri="{FF2B5EF4-FFF2-40B4-BE49-F238E27FC236}">
                  <a16:creationId xmlns:a16="http://schemas.microsoft.com/office/drawing/2014/main" id="{B21E32B5-A280-4B47-8F74-117E12AB44D9}"/>
                </a:ext>
              </a:extLst>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3159" b="58638" l="14830" r="85273">
                          <a14:foregroundMark x1="52111" y1="28233" x2="52111" y2="28233"/>
                          <a14:foregroundMark x1="76931" y1="11747" x2="76931" y2="11747"/>
                        </a14:backgroundRemoval>
                      </a14:imgEffect>
                    </a14:imgLayer>
                  </a14:imgProps>
                </a:ext>
                <a:ext uri="{28A0092B-C50C-407E-A947-70E740481C1C}">
                  <a14:useLocalDpi xmlns:a14="http://schemas.microsoft.com/office/drawing/2010/main" val="0"/>
                </a:ext>
              </a:extLst>
            </a:blip>
            <a:srcRect/>
            <a:stretch>
              <a:fillRect/>
            </a:stretch>
          </p:blipFill>
          <p:spPr bwMode="auto">
            <a:xfrm>
              <a:off x="8679243" y="1776797"/>
              <a:ext cx="1369621" cy="1428864"/>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19">
              <a:extLst>
                <a:ext uri="{FF2B5EF4-FFF2-40B4-BE49-F238E27FC236}">
                  <a16:creationId xmlns:a16="http://schemas.microsoft.com/office/drawing/2014/main" id="{D4A30D4F-C87B-4E83-963F-0E68E83BA697}"/>
                </a:ext>
              </a:extLst>
            </p:cNvPr>
            <p:cNvSpPr txBox="1"/>
            <p:nvPr/>
          </p:nvSpPr>
          <p:spPr>
            <a:xfrm>
              <a:off x="8509844" y="2541733"/>
              <a:ext cx="2158157" cy="215444"/>
            </a:xfrm>
            <a:prstGeom prst="rect">
              <a:avLst/>
            </a:prstGeom>
            <a:noFill/>
          </p:spPr>
          <p:txBody>
            <a:bodyPr wrap="square">
              <a:spAutoFit/>
            </a:bodyPr>
            <a:lstStyle/>
            <a:p>
              <a:r>
                <a:rPr lang="en-GB" altLang="zh-CN" sz="800" b="1" dirty="0">
                  <a:solidFill>
                    <a:srgbClr val="0000FF"/>
                  </a:solidFill>
                  <a:latin typeface="Verdana" panose="020B0604030504040204" pitchFamily="34" charset="0"/>
                  <a:ea typeface="Arial" panose="020B0604020202020204" pitchFamily="34" charset="0"/>
                  <a:cs typeface="Calibri" panose="020F0502020204030204" pitchFamily="34" charset="0"/>
                  <a:hlinkClick r:id="rId11"/>
                </a:rPr>
                <a:t>ESCAP/WMO Typhoon Committee</a:t>
              </a:r>
              <a:endParaRPr lang="zh-CN" altLang="en-US" sz="1400" b="1" dirty="0"/>
            </a:p>
          </p:txBody>
        </p:sp>
      </p:grpSp>
      <p:sp>
        <p:nvSpPr>
          <p:cNvPr id="21" name="文本框 20">
            <a:extLst>
              <a:ext uri="{FF2B5EF4-FFF2-40B4-BE49-F238E27FC236}">
                <a16:creationId xmlns:a16="http://schemas.microsoft.com/office/drawing/2014/main" id="{74C96DB6-C962-4165-9F7E-B4C8066D2ADA}"/>
              </a:ext>
            </a:extLst>
          </p:cNvPr>
          <p:cNvSpPr txBox="1"/>
          <p:nvPr/>
        </p:nvSpPr>
        <p:spPr>
          <a:xfrm>
            <a:off x="5601550" y="3822985"/>
            <a:ext cx="1926455" cy="507831"/>
          </a:xfrm>
          <a:prstGeom prst="rect">
            <a:avLst/>
          </a:prstGeom>
          <a:noFill/>
        </p:spPr>
        <p:txBody>
          <a:bodyPr wrap="square">
            <a:spAutoFit/>
          </a:bodyPr>
          <a:lstStyle/>
          <a:p>
            <a:r>
              <a:rPr lang="en-GB" altLang="zh-CN" sz="900" dirty="0">
                <a:solidFill>
                  <a:schemeClr val="tx2"/>
                </a:solidFill>
                <a:latin typeface="Verdana" panose="020B0604030504040204" pitchFamily="34" charset="0"/>
                <a:ea typeface="Arial" panose="020B0604020202020204" pitchFamily="34" charset="0"/>
                <a:cs typeface="Calibri" panose="020F0502020204030204" pitchFamily="34" charset="0"/>
                <a:hlinkClick r:id="rId12">
                  <a:extLst>
                    <a:ext uri="{A12FA001-AC4F-418D-AE19-62706E023703}">
                      <ahyp:hlinkClr xmlns:ahyp="http://schemas.microsoft.com/office/drawing/2018/hyperlinkcolor" val="tx"/>
                    </a:ext>
                  </a:extLst>
                </a:hlinkClick>
              </a:rPr>
              <a:t>International Federation of Red Cross and Red Crescent Societies Asia Pacific (IFRC AP)</a:t>
            </a:r>
            <a:endParaRPr lang="zh-CN" altLang="en-US" sz="900" dirty="0">
              <a:solidFill>
                <a:schemeClr val="tx2"/>
              </a:solidFill>
            </a:endParaRPr>
          </a:p>
        </p:txBody>
      </p:sp>
      <p:grpSp>
        <p:nvGrpSpPr>
          <p:cNvPr id="3" name="Group 2">
            <a:extLst>
              <a:ext uri="{FF2B5EF4-FFF2-40B4-BE49-F238E27FC236}">
                <a16:creationId xmlns:a16="http://schemas.microsoft.com/office/drawing/2014/main" id="{7EA8E91C-55BF-A786-FC00-3D3AF71630BA}"/>
              </a:ext>
            </a:extLst>
          </p:cNvPr>
          <p:cNvGrpSpPr/>
          <p:nvPr/>
        </p:nvGrpSpPr>
        <p:grpSpPr>
          <a:xfrm>
            <a:off x="6008978" y="4798755"/>
            <a:ext cx="2403009" cy="1063415"/>
            <a:chOff x="6030313" y="4918692"/>
            <a:chExt cx="2403009" cy="1063415"/>
          </a:xfrm>
        </p:grpSpPr>
        <p:pic>
          <p:nvPicPr>
            <p:cNvPr id="18" name="Picture 26" descr="ICIMOD - Global Landscapes Forum Events">
              <a:extLst>
                <a:ext uri="{FF2B5EF4-FFF2-40B4-BE49-F238E27FC236}">
                  <a16:creationId xmlns:a16="http://schemas.microsoft.com/office/drawing/2014/main" id="{370A11F3-9FCE-4779-BD36-0010795D9491}"/>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030313" y="4918692"/>
              <a:ext cx="1986141" cy="992098"/>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a:extLst>
                <a:ext uri="{FF2B5EF4-FFF2-40B4-BE49-F238E27FC236}">
                  <a16:creationId xmlns:a16="http://schemas.microsoft.com/office/drawing/2014/main" id="{BD315D28-713A-4EE8-A88F-B74FFD58D5FB}"/>
                </a:ext>
              </a:extLst>
            </p:cNvPr>
            <p:cNvSpPr txBox="1"/>
            <p:nvPr/>
          </p:nvSpPr>
          <p:spPr>
            <a:xfrm>
              <a:off x="6030313" y="5581997"/>
              <a:ext cx="2403009" cy="400110"/>
            </a:xfrm>
            <a:prstGeom prst="rect">
              <a:avLst/>
            </a:prstGeom>
            <a:noFill/>
          </p:spPr>
          <p:txBody>
            <a:bodyPr wrap="square">
              <a:spAutoFit/>
            </a:bodyPr>
            <a:lstStyle/>
            <a:p>
              <a:r>
                <a:rPr lang="en-GB" altLang="zh-CN" sz="1000" dirty="0">
                  <a:solidFill>
                    <a:srgbClr val="0070C0"/>
                  </a:solidFill>
                  <a:latin typeface="Verdana" panose="020B0604030504040204" pitchFamily="34" charset="0"/>
                  <a:ea typeface="Arial" panose="020B0604020202020204" pitchFamily="34" charset="0"/>
                  <a:cs typeface="Arial" panose="020B0604020202020204" pitchFamily="34" charset="0"/>
                </a:rPr>
                <a:t>The International Centre for Integrated Mountain Development</a:t>
              </a:r>
              <a:endParaRPr lang="zh-CN" altLang="en-US" sz="1000" dirty="0">
                <a:solidFill>
                  <a:srgbClr val="0070C0"/>
                </a:solidFill>
              </a:endParaRPr>
            </a:p>
          </p:txBody>
        </p:sp>
      </p:grpSp>
      <p:grpSp>
        <p:nvGrpSpPr>
          <p:cNvPr id="5" name="Group 4">
            <a:extLst>
              <a:ext uri="{FF2B5EF4-FFF2-40B4-BE49-F238E27FC236}">
                <a16:creationId xmlns:a16="http://schemas.microsoft.com/office/drawing/2014/main" id="{FF31BCD5-09E7-72DE-694C-B165D14E4A49}"/>
              </a:ext>
            </a:extLst>
          </p:cNvPr>
          <p:cNvGrpSpPr/>
          <p:nvPr/>
        </p:nvGrpSpPr>
        <p:grpSpPr>
          <a:xfrm>
            <a:off x="9019048" y="4355765"/>
            <a:ext cx="1838518" cy="1506405"/>
            <a:chOff x="8850478" y="4541699"/>
            <a:chExt cx="1838518" cy="1506405"/>
          </a:xfrm>
        </p:grpSpPr>
        <p:pic>
          <p:nvPicPr>
            <p:cNvPr id="19" name="Picture 28" descr="Asia-Pacific Space Cooperation Organization ( APSCO )">
              <a:extLst>
                <a:ext uri="{FF2B5EF4-FFF2-40B4-BE49-F238E27FC236}">
                  <a16:creationId xmlns:a16="http://schemas.microsoft.com/office/drawing/2014/main" id="{0B84E52B-C6D3-48C7-9394-98316BBA21EE}"/>
                </a:ext>
              </a:extLst>
            </p:cNvPr>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1000" b="100000" l="0" r="98500"/>
                      </a14:imgEffect>
                    </a14:imgLayer>
                  </a14:imgProps>
                </a:ext>
                <a:ext uri="{28A0092B-C50C-407E-A947-70E740481C1C}">
                  <a14:useLocalDpi xmlns:a14="http://schemas.microsoft.com/office/drawing/2010/main" val="0"/>
                </a:ext>
              </a:extLst>
            </a:blip>
            <a:srcRect/>
            <a:stretch>
              <a:fillRect/>
            </a:stretch>
          </p:blipFill>
          <p:spPr bwMode="auto">
            <a:xfrm>
              <a:off x="9068629" y="4541699"/>
              <a:ext cx="1260847" cy="1142562"/>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a:extLst>
                <a:ext uri="{FF2B5EF4-FFF2-40B4-BE49-F238E27FC236}">
                  <a16:creationId xmlns:a16="http://schemas.microsoft.com/office/drawing/2014/main" id="{DBD7EF3B-0407-4565-BD73-AF422693096E}"/>
                </a:ext>
              </a:extLst>
            </p:cNvPr>
            <p:cNvSpPr txBox="1"/>
            <p:nvPr/>
          </p:nvSpPr>
          <p:spPr>
            <a:xfrm>
              <a:off x="8850478" y="5678772"/>
              <a:ext cx="1838518" cy="369332"/>
            </a:xfrm>
            <a:prstGeom prst="rect">
              <a:avLst/>
            </a:prstGeom>
            <a:noFill/>
          </p:spPr>
          <p:txBody>
            <a:bodyPr wrap="square">
              <a:spAutoFit/>
            </a:bodyPr>
            <a:lstStyle/>
            <a:p>
              <a:r>
                <a:rPr lang="en-GB" altLang="zh-CN" sz="900" b="1" dirty="0">
                  <a:latin typeface="Verdana" panose="020B0604030504040204" pitchFamily="34" charset="0"/>
                  <a:ea typeface="Arial" panose="020B0604020202020204" pitchFamily="34" charset="0"/>
                  <a:cs typeface="Arial" panose="020B0604020202020204" pitchFamily="34" charset="0"/>
                </a:rPr>
                <a:t>Asia-Pacific Space Cooperation Organization</a:t>
              </a:r>
              <a:endParaRPr lang="zh-CN" altLang="en-US" sz="900" b="1" dirty="0"/>
            </a:p>
          </p:txBody>
        </p:sp>
      </p:grpSp>
      <p:grpSp>
        <p:nvGrpSpPr>
          <p:cNvPr id="4" name="Group 3">
            <a:extLst>
              <a:ext uri="{FF2B5EF4-FFF2-40B4-BE49-F238E27FC236}">
                <a16:creationId xmlns:a16="http://schemas.microsoft.com/office/drawing/2014/main" id="{79579372-C444-6E95-A57E-0F1962603356}"/>
              </a:ext>
            </a:extLst>
          </p:cNvPr>
          <p:cNvGrpSpPr/>
          <p:nvPr/>
        </p:nvGrpSpPr>
        <p:grpSpPr>
          <a:xfrm>
            <a:off x="8945112" y="2591783"/>
            <a:ext cx="1829039" cy="1411063"/>
            <a:chOff x="8838961" y="2856925"/>
            <a:chExt cx="1829039" cy="1411063"/>
          </a:xfrm>
        </p:grpSpPr>
        <p:pic>
          <p:nvPicPr>
            <p:cNvPr id="16" name="Picture 22" descr="File:Logo gcc.png - Wikimedia Commons">
              <a:extLst>
                <a:ext uri="{FF2B5EF4-FFF2-40B4-BE49-F238E27FC236}">
                  <a16:creationId xmlns:a16="http://schemas.microsoft.com/office/drawing/2014/main" id="{1D1AE472-2F89-45C4-9770-8F126D73C0DC}"/>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884333" y="2856925"/>
              <a:ext cx="1300888" cy="1142563"/>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24">
              <a:extLst>
                <a:ext uri="{FF2B5EF4-FFF2-40B4-BE49-F238E27FC236}">
                  <a16:creationId xmlns:a16="http://schemas.microsoft.com/office/drawing/2014/main" id="{B239793E-C8FA-4CCC-AF71-B1BDEFA0B04B}"/>
                </a:ext>
              </a:extLst>
            </p:cNvPr>
            <p:cNvSpPr txBox="1"/>
            <p:nvPr/>
          </p:nvSpPr>
          <p:spPr>
            <a:xfrm>
              <a:off x="8838961" y="3929434"/>
              <a:ext cx="1829039" cy="338554"/>
            </a:xfrm>
            <a:prstGeom prst="rect">
              <a:avLst/>
            </a:prstGeom>
            <a:noFill/>
          </p:spPr>
          <p:txBody>
            <a:bodyPr wrap="square">
              <a:spAutoFit/>
            </a:bodyPr>
            <a:lstStyle/>
            <a:p>
              <a:pPr algn="l" fontAlgn="auto"/>
              <a:r>
                <a:rPr lang="en-US" altLang="zh-CN" sz="800" b="1" dirty="0">
                  <a:latin typeface="Microsoft YaHei" panose="020B0503020204020204" pitchFamily="34" charset="-122"/>
                  <a:ea typeface="Microsoft YaHei" panose="020B0503020204020204" pitchFamily="34" charset="-122"/>
                </a:rPr>
                <a:t>Cooperation Council for the Arab States of the Gulf (GCC)</a:t>
              </a:r>
            </a:p>
          </p:txBody>
        </p:sp>
      </p:grpSp>
      <p:grpSp>
        <p:nvGrpSpPr>
          <p:cNvPr id="6" name="Group 5">
            <a:extLst>
              <a:ext uri="{FF2B5EF4-FFF2-40B4-BE49-F238E27FC236}">
                <a16:creationId xmlns:a16="http://schemas.microsoft.com/office/drawing/2014/main" id="{D639F837-910B-2DF5-7889-C7177999FE35}"/>
              </a:ext>
            </a:extLst>
          </p:cNvPr>
          <p:cNvGrpSpPr/>
          <p:nvPr/>
        </p:nvGrpSpPr>
        <p:grpSpPr>
          <a:xfrm>
            <a:off x="2661349" y="2535328"/>
            <a:ext cx="2967060" cy="2087883"/>
            <a:chOff x="3123361" y="3205660"/>
            <a:chExt cx="2967060" cy="2087883"/>
          </a:xfrm>
        </p:grpSpPr>
        <p:pic>
          <p:nvPicPr>
            <p:cNvPr id="13" name="Picture 14" descr="ASEAN Competition">
              <a:extLst>
                <a:ext uri="{FF2B5EF4-FFF2-40B4-BE49-F238E27FC236}">
                  <a16:creationId xmlns:a16="http://schemas.microsoft.com/office/drawing/2014/main" id="{164C9190-C31E-4CFD-9DB6-1DB9D881A224}"/>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123361" y="3205660"/>
              <a:ext cx="2923304" cy="1834374"/>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a:extLst>
                <a:ext uri="{FF2B5EF4-FFF2-40B4-BE49-F238E27FC236}">
                  <a16:creationId xmlns:a16="http://schemas.microsoft.com/office/drawing/2014/main" id="{F0C3D334-DAF8-4520-9AC3-8D171A75FD21}"/>
                </a:ext>
              </a:extLst>
            </p:cNvPr>
            <p:cNvSpPr txBox="1"/>
            <p:nvPr/>
          </p:nvSpPr>
          <p:spPr>
            <a:xfrm>
              <a:off x="3294570" y="5062711"/>
              <a:ext cx="2795851" cy="230832"/>
            </a:xfrm>
            <a:prstGeom prst="rect">
              <a:avLst/>
            </a:prstGeom>
            <a:noFill/>
          </p:spPr>
          <p:txBody>
            <a:bodyPr wrap="square">
              <a:spAutoFit/>
            </a:bodyPr>
            <a:lstStyle/>
            <a:p>
              <a:r>
                <a:rPr lang="en-GB" altLang="zh-CN" sz="900" b="1" dirty="0">
                  <a:solidFill>
                    <a:srgbClr val="0070C0"/>
                  </a:solidFill>
                  <a:latin typeface="Verdana" panose="020B0604030504040204" pitchFamily="34" charset="0"/>
                  <a:ea typeface="Arial" panose="020B0604020202020204" pitchFamily="34" charset="0"/>
                  <a:cs typeface="Arial" panose="020B0604020202020204" pitchFamily="34" charset="0"/>
                </a:rPr>
                <a:t>Association of Southeast Asian Nations </a:t>
              </a:r>
              <a:endParaRPr lang="zh-CN" altLang="en-US" sz="900" b="1" dirty="0">
                <a:solidFill>
                  <a:srgbClr val="0070C0"/>
                </a:solidFill>
              </a:endParaRPr>
            </a:p>
          </p:txBody>
        </p:sp>
      </p:grpSp>
      <p:pic>
        <p:nvPicPr>
          <p:cNvPr id="2050" name="Picture 2" descr="International Telecommunication Union - Wikipedia">
            <a:extLst>
              <a:ext uri="{FF2B5EF4-FFF2-40B4-BE49-F238E27FC236}">
                <a16:creationId xmlns:a16="http://schemas.microsoft.com/office/drawing/2014/main" id="{3B296352-ABFE-9145-17F8-BD45279EF08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08069" y="4470718"/>
            <a:ext cx="1191775" cy="13142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Graphical user interface, application&#10;&#10;Description automatically generated">
            <a:extLst>
              <a:ext uri="{FF2B5EF4-FFF2-40B4-BE49-F238E27FC236}">
                <a16:creationId xmlns:a16="http://schemas.microsoft.com/office/drawing/2014/main" id="{5C0FB5A1-6F63-3108-937D-1F28032440DB}"/>
              </a:ext>
            </a:extLst>
          </p:cNvPr>
          <p:cNvPicPr/>
          <p:nvPr/>
        </p:nvPicPr>
        <p:blipFill>
          <a:blip r:embed="rId19" cstate="hqprint">
            <a:extLst>
              <a:ext uri="{28A0092B-C50C-407E-A947-70E740481C1C}">
                <a14:useLocalDpi xmlns:a14="http://schemas.microsoft.com/office/drawing/2010/main" val="0"/>
              </a:ext>
            </a:extLst>
          </a:blip>
          <a:stretch>
            <a:fillRect/>
          </a:stretch>
        </p:blipFill>
        <p:spPr>
          <a:xfrm>
            <a:off x="-103121" y="4874899"/>
            <a:ext cx="3153923" cy="2083350"/>
          </a:xfrm>
          <a:prstGeom prst="rect">
            <a:avLst/>
          </a:prstGeom>
        </p:spPr>
      </p:pic>
    </p:spTree>
    <p:extLst>
      <p:ext uri="{BB962C8B-B14F-4D97-AF65-F5344CB8AC3E}">
        <p14:creationId xmlns:p14="http://schemas.microsoft.com/office/powerpoint/2010/main" val="1008553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F82520-C22D-BA01-6353-BFE305E70A44}"/>
              </a:ext>
            </a:extLst>
          </p:cNvPr>
          <p:cNvSpPr txBox="1"/>
          <p:nvPr/>
        </p:nvSpPr>
        <p:spPr>
          <a:xfrm>
            <a:off x="502095" y="1444915"/>
            <a:ext cx="5118778" cy="646331"/>
          </a:xfrm>
          <a:prstGeom prst="rect">
            <a:avLst/>
          </a:prstGeom>
          <a:noFill/>
        </p:spPr>
        <p:txBody>
          <a:bodyPr wrap="square" rtlCol="0">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4th</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of its kind for the Asia region, led by the WMO Regional Association II (Asia)</a:t>
            </a:r>
            <a:endParaRPr kumimoji="0" lang="LID4096"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3" name="TextBox 2">
            <a:extLst>
              <a:ext uri="{FF2B5EF4-FFF2-40B4-BE49-F238E27FC236}">
                <a16:creationId xmlns:a16="http://schemas.microsoft.com/office/drawing/2014/main" id="{CB8C3010-CBA6-A46B-5619-C73A5FF5F88D}"/>
              </a:ext>
            </a:extLst>
          </p:cNvPr>
          <p:cNvSpPr txBox="1"/>
          <p:nvPr/>
        </p:nvSpPr>
        <p:spPr>
          <a:xfrm>
            <a:off x="292173" y="723436"/>
            <a:ext cx="5899262" cy="523220"/>
          </a:xfrm>
          <a:prstGeom prst="rect">
            <a:avLst/>
          </a:prstGeom>
          <a:noFill/>
        </p:spPr>
        <p:txBody>
          <a:bodyPr wrap="square" rtlCol="0">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5BAA"/>
                </a:solidFill>
                <a:effectLst/>
                <a:uLnTx/>
                <a:uFillTx/>
                <a:latin typeface="Arial" panose="020B0604020202020204" pitchFamily="34" charset="0"/>
                <a:ea typeface="Verdana" panose="020B0604030504040204" pitchFamily="34" charset="0"/>
                <a:cs typeface="Arial" panose="020B0604020202020204" pitchFamily="34" charset="0"/>
              </a:rPr>
              <a:t>State of the Climate in Asia 2023</a:t>
            </a:r>
            <a:r>
              <a:rPr kumimoji="0" lang="en-US" sz="2800" b="1" i="0" u="none" strike="noStrike" kern="1200" cap="none" spc="0" normalizeH="0" baseline="0" noProof="0" dirty="0">
                <a:ln>
                  <a:noFill/>
                </a:ln>
                <a:solidFill>
                  <a:srgbClr val="013DA5"/>
                </a:solidFill>
                <a:effectLst/>
                <a:uLnTx/>
                <a:uFillTx/>
                <a:latin typeface="Verdana" panose="020B0604030504040204" pitchFamily="34" charset="0"/>
                <a:ea typeface="Verdana" panose="020B0604030504040204" pitchFamily="34" charset="0"/>
                <a:cs typeface="Verdana" panose="020B0604030504040204" pitchFamily="34" charset="0"/>
              </a:rPr>
              <a:t> </a:t>
            </a:r>
            <a:endParaRPr kumimoji="0" lang="LID4096" sz="2800" b="1" i="0" u="none" strike="noStrike" kern="1200" cap="none" spc="0" normalizeH="0" baseline="0" noProof="0" dirty="0">
              <a:ln>
                <a:noFill/>
              </a:ln>
              <a:solidFill>
                <a:srgbClr val="013DA5"/>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4" name="TextBox 4">
            <a:extLst>
              <a:ext uri="{FF2B5EF4-FFF2-40B4-BE49-F238E27FC236}">
                <a16:creationId xmlns:a16="http://schemas.microsoft.com/office/drawing/2014/main" id="{8FF7D475-FA73-FA96-99A0-2BE2B1CE9A65}"/>
              </a:ext>
            </a:extLst>
          </p:cNvPr>
          <p:cNvSpPr txBox="1"/>
          <p:nvPr/>
        </p:nvSpPr>
        <p:spPr>
          <a:xfrm>
            <a:off x="1214789" y="2574713"/>
            <a:ext cx="2873119" cy="923330"/>
          </a:xfrm>
          <a:prstGeom prst="rect">
            <a:avLst/>
          </a:prstGeom>
          <a:noFill/>
        </p:spPr>
        <p:txBody>
          <a:bodyPr wrap="square">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54</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experts from the region and around the world contributed</a:t>
            </a:r>
            <a:endParaRPr kumimoji="0" lang="LID4096"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7" name="Graphic 6" descr="World outline">
            <a:extLst>
              <a:ext uri="{FF2B5EF4-FFF2-40B4-BE49-F238E27FC236}">
                <a16:creationId xmlns:a16="http://schemas.microsoft.com/office/drawing/2014/main" id="{0F43B284-1B5A-B4CC-3E3D-9357A4C1B27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00389" y="4394475"/>
            <a:ext cx="914400" cy="914400"/>
          </a:xfrm>
          <a:prstGeom prst="rect">
            <a:avLst/>
          </a:prstGeom>
        </p:spPr>
      </p:pic>
      <p:pic>
        <p:nvPicPr>
          <p:cNvPr id="8" name="Graphic 7" descr="Building outline">
            <a:extLst>
              <a:ext uri="{FF2B5EF4-FFF2-40B4-BE49-F238E27FC236}">
                <a16:creationId xmlns:a16="http://schemas.microsoft.com/office/drawing/2014/main" id="{F5AEDA9F-3498-B53F-8A55-DD3D3A71F1C6}"/>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26056" y="3354946"/>
            <a:ext cx="914400" cy="914400"/>
          </a:xfrm>
          <a:prstGeom prst="rect">
            <a:avLst/>
          </a:prstGeom>
        </p:spPr>
      </p:pic>
      <p:pic>
        <p:nvPicPr>
          <p:cNvPr id="10" name="Graphic 10" descr="User outline">
            <a:extLst>
              <a:ext uri="{FF2B5EF4-FFF2-40B4-BE49-F238E27FC236}">
                <a16:creationId xmlns:a16="http://schemas.microsoft.com/office/drawing/2014/main" id="{5E5FE06E-3B6F-4F3C-885A-BEEC1E0445B8}"/>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26056" y="2296886"/>
            <a:ext cx="914400" cy="914400"/>
          </a:xfrm>
          <a:prstGeom prst="rect">
            <a:avLst/>
          </a:prstGeom>
        </p:spPr>
      </p:pic>
      <p:sp>
        <p:nvSpPr>
          <p:cNvPr id="11" name="TextBox 11">
            <a:extLst>
              <a:ext uri="{FF2B5EF4-FFF2-40B4-BE49-F238E27FC236}">
                <a16:creationId xmlns:a16="http://schemas.microsoft.com/office/drawing/2014/main" id="{8F0E88F8-B220-39C3-B1B2-974216E1FBF9}"/>
              </a:ext>
            </a:extLst>
          </p:cNvPr>
          <p:cNvSpPr txBox="1"/>
          <p:nvPr/>
        </p:nvSpPr>
        <p:spPr>
          <a:xfrm>
            <a:off x="1240456" y="3668486"/>
            <a:ext cx="4178712" cy="923330"/>
          </a:xfrm>
          <a:prstGeom prst="rect">
            <a:avLst/>
          </a:prstGeom>
          <a:noFill/>
        </p:spPr>
        <p:txBody>
          <a:bodyPr wrap="square">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6 </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International and regional </a:t>
            </a:r>
            <a:r>
              <a:rPr kumimoji="0" lang="en-US" sz="1800" b="0" i="0" u="none" strike="noStrike" kern="1200" cap="none" spc="0" normalizeH="0" baseline="0" noProof="0" dirty="0" err="1">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organisations</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(including United Nations agencies) involved</a:t>
            </a:r>
            <a:endParaRPr kumimoji="0" lang="LID4096"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12" name="TextBox 12">
            <a:extLst>
              <a:ext uri="{FF2B5EF4-FFF2-40B4-BE49-F238E27FC236}">
                <a16:creationId xmlns:a16="http://schemas.microsoft.com/office/drawing/2014/main" id="{4D32D2AD-257E-D9E2-9EE7-F77D84CE06F1}"/>
              </a:ext>
            </a:extLst>
          </p:cNvPr>
          <p:cNvSpPr txBox="1"/>
          <p:nvPr/>
        </p:nvSpPr>
        <p:spPr>
          <a:xfrm>
            <a:off x="1240456" y="4667009"/>
            <a:ext cx="4501441" cy="923330"/>
          </a:xfrm>
          <a:prstGeom prst="rect">
            <a:avLst/>
          </a:prstGeom>
          <a:noFill/>
        </p:spPr>
        <p:txBody>
          <a:bodyPr wrap="square">
            <a:spAutoFit/>
          </a:bodyPr>
          <a:ls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H"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1</a:t>
            </a:r>
            <a:r>
              <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2</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Members from WMO Region</a:t>
            </a:r>
            <a:r>
              <a:rPr kumimoji="0" lang="en-CH"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al Association II (Asia)</a:t>
            </a:r>
            <a:r>
              <a:rPr kumimoji="0" lang="en-US"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nominated authors</a:t>
            </a:r>
            <a:endParaRPr kumimoji="0" lang="LID4096"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a:extLst>
              <a:ext uri="{FF2B5EF4-FFF2-40B4-BE49-F238E27FC236}">
                <a16:creationId xmlns:a16="http://schemas.microsoft.com/office/drawing/2014/main" id="{BB771A87-196C-0AEB-59DA-DF05FCD16325}"/>
              </a:ext>
            </a:extLst>
          </p:cNvPr>
          <p:cNvPicPr>
            <a:picLocks noChangeAspect="1"/>
          </p:cNvPicPr>
          <p:nvPr/>
        </p:nvPicPr>
        <p:blipFill rotWithShape="1">
          <a:blip r:embed="rId10"/>
          <a:srcRect t="1351"/>
          <a:stretch/>
        </p:blipFill>
        <p:spPr>
          <a:xfrm>
            <a:off x="8643474" y="994472"/>
            <a:ext cx="3287010" cy="4592820"/>
          </a:xfrm>
          <a:prstGeom prst="rect">
            <a:avLst/>
          </a:prstGeom>
        </p:spPr>
      </p:pic>
      <p:pic>
        <p:nvPicPr>
          <p:cNvPr id="5" name="Picture 1">
            <a:extLst>
              <a:ext uri="{FF2B5EF4-FFF2-40B4-BE49-F238E27FC236}">
                <a16:creationId xmlns:a16="http://schemas.microsoft.com/office/drawing/2014/main" id="{A9B9965E-7878-A457-9768-D1B589866A7E}"/>
              </a:ext>
            </a:extLst>
          </p:cNvPr>
          <p:cNvPicPr>
            <a:picLocks noChangeAspect="1"/>
          </p:cNvPicPr>
          <p:nvPr/>
        </p:nvPicPr>
        <p:blipFill>
          <a:blip r:embed="rId11"/>
          <a:stretch>
            <a:fillRect/>
          </a:stretch>
        </p:blipFill>
        <p:spPr>
          <a:xfrm>
            <a:off x="6151768" y="1021366"/>
            <a:ext cx="1783236" cy="2520000"/>
          </a:xfrm>
          <a:prstGeom prst="rect">
            <a:avLst/>
          </a:prstGeom>
        </p:spPr>
      </p:pic>
      <p:pic>
        <p:nvPicPr>
          <p:cNvPr id="9" name="Picture 2">
            <a:extLst>
              <a:ext uri="{FF2B5EF4-FFF2-40B4-BE49-F238E27FC236}">
                <a16:creationId xmlns:a16="http://schemas.microsoft.com/office/drawing/2014/main" id="{1FEF39B0-5BBF-8CF8-DBA2-0B75718834E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11619" y="2071816"/>
            <a:ext cx="1777620" cy="2520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State of the Climate in Asia 2022">
            <a:extLst>
              <a:ext uri="{FF2B5EF4-FFF2-40B4-BE49-F238E27FC236}">
                <a16:creationId xmlns:a16="http://schemas.microsoft.com/office/drawing/2014/main" id="{0A034BCB-CA54-3068-94C7-728AC74ECA7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23663" y="3070339"/>
            <a:ext cx="1784160" cy="25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137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A56B5561-F6AC-4182-1450-8A5B8C1A4E5B}"/>
              </a:ext>
            </a:extLst>
          </p:cNvPr>
          <p:cNvPicPr>
            <a:picLocks noChangeAspect="1"/>
          </p:cNvPicPr>
          <p:nvPr/>
        </p:nvPicPr>
        <p:blipFill>
          <a:blip r:embed="rId2"/>
          <a:stretch>
            <a:fillRect/>
          </a:stretch>
        </p:blipFill>
        <p:spPr>
          <a:xfrm>
            <a:off x="25128" y="0"/>
            <a:ext cx="12213252" cy="6197600"/>
          </a:xfrm>
          <a:prstGeom prst="rect">
            <a:avLst/>
          </a:prstGeom>
        </p:spPr>
      </p:pic>
    </p:spTree>
    <p:extLst>
      <p:ext uri="{BB962C8B-B14F-4D97-AF65-F5344CB8AC3E}">
        <p14:creationId xmlns:p14="http://schemas.microsoft.com/office/powerpoint/2010/main" val="8840441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5AF3DB-FEA1-E0AC-56E0-3BA27E70392B}"/>
              </a:ext>
            </a:extLst>
          </p:cNvPr>
          <p:cNvSpPr>
            <a:spLocks noGrp="1"/>
          </p:cNvSpPr>
          <p:nvPr>
            <p:ph type="title"/>
          </p:nvPr>
        </p:nvSpPr>
        <p:spPr/>
        <p:txBody>
          <a:bodyPr/>
          <a:lstStyle/>
          <a:p>
            <a:r>
              <a:rPr lang="en-US" altLang="zh-CN" b="1" dirty="0">
                <a:solidFill>
                  <a:schemeClr val="accent1"/>
                </a:solidFill>
              </a:rPr>
              <a:t>RA II-18 Saudi Arabia, 9-12 September 2024</a:t>
            </a:r>
            <a:endParaRPr lang="zh-CN" altLang="en-US" b="1" dirty="0">
              <a:solidFill>
                <a:schemeClr val="accent1"/>
              </a:solidFill>
            </a:endParaRPr>
          </a:p>
        </p:txBody>
      </p:sp>
      <p:sp>
        <p:nvSpPr>
          <p:cNvPr id="3" name="内容占位符 2">
            <a:extLst>
              <a:ext uri="{FF2B5EF4-FFF2-40B4-BE49-F238E27FC236}">
                <a16:creationId xmlns:a16="http://schemas.microsoft.com/office/drawing/2014/main" id="{25641D25-4E3E-A3AB-5BB0-E3AAE9ADBBDF}"/>
              </a:ext>
            </a:extLst>
          </p:cNvPr>
          <p:cNvSpPr>
            <a:spLocks noGrp="1"/>
          </p:cNvSpPr>
          <p:nvPr>
            <p:ph idx="1"/>
          </p:nvPr>
        </p:nvSpPr>
        <p:spPr>
          <a:xfrm>
            <a:off x="6096000" y="1825625"/>
            <a:ext cx="5257800" cy="4351338"/>
          </a:xfrm>
        </p:spPr>
        <p:txBody>
          <a:bodyPr/>
          <a:lstStyle/>
          <a:p>
            <a:r>
              <a:rPr lang="en-US" altLang="zh-CN" dirty="0"/>
              <a:t>Election</a:t>
            </a:r>
          </a:p>
          <a:p>
            <a:r>
              <a:rPr lang="en-US" altLang="zh-CN" dirty="0"/>
              <a:t>Future working</a:t>
            </a:r>
            <a:r>
              <a:rPr lang="zh-CN" altLang="en-US" dirty="0"/>
              <a:t> </a:t>
            </a:r>
            <a:r>
              <a:rPr lang="en-US" altLang="zh-CN" dirty="0"/>
              <a:t>structure</a:t>
            </a:r>
          </a:p>
          <a:p>
            <a:r>
              <a:rPr lang="en-US" altLang="zh-CN" dirty="0"/>
              <a:t>Update Operating Plan</a:t>
            </a:r>
          </a:p>
          <a:p>
            <a:r>
              <a:rPr lang="en-US" altLang="zh-CN" dirty="0"/>
              <a:t>Update Regional Partnership Strategy</a:t>
            </a:r>
          </a:p>
        </p:txBody>
      </p:sp>
      <p:pic>
        <p:nvPicPr>
          <p:cNvPr id="1026" name="Picture 2" descr="Jeddah Wallpapers - Wallpaper Cave">
            <a:extLst>
              <a:ext uri="{FF2B5EF4-FFF2-40B4-BE49-F238E27FC236}">
                <a16:creationId xmlns:a16="http://schemas.microsoft.com/office/drawing/2014/main" id="{AAB6641F-C507-5F68-0F4B-F40EBE171A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140" y="1825625"/>
            <a:ext cx="5522259" cy="4141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9697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0477F0F-52DB-7D5E-9019-537C8BF922AD}"/>
              </a:ext>
            </a:extLst>
          </p:cNvPr>
          <p:cNvSpPr/>
          <p:nvPr/>
        </p:nvSpPr>
        <p:spPr>
          <a:xfrm>
            <a:off x="2340226" y="228600"/>
            <a:ext cx="9387177" cy="2544125"/>
          </a:xfrm>
          <a:prstGeom prst="roundRect">
            <a:avLst>
              <a:gd name="adj" fmla="val 3143"/>
            </a:avLst>
          </a:prstGeom>
          <a:solidFill>
            <a:srgbClr val="4F81BD">
              <a:lumMod val="60000"/>
              <a:lumOff val="40000"/>
            </a:srgbClr>
          </a:solidFill>
          <a:ln w="9525" cap="flat" cmpd="sng" algn="ctr">
            <a:noFill/>
            <a:prstDash val="solid"/>
          </a:ln>
          <a:effectLst/>
        </p:spPr>
        <p:txBody>
          <a:bodyPr rtlCol="0" anchor="t" anchorCtr="0"/>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SG" sz="1800" b="1" i="0" u="none" strike="noStrike" kern="0" cap="none" spc="0" normalizeH="0" baseline="0" noProof="0" dirty="0">
                <a:ln>
                  <a:noFill/>
                </a:ln>
                <a:solidFill>
                  <a:prstClr val="white"/>
                </a:solidFill>
                <a:effectLst/>
                <a:uLnTx/>
                <a:uFillTx/>
                <a:latin typeface="Calibri"/>
                <a:ea typeface="+mn-ea"/>
                <a:cs typeface="+mn-cs"/>
              </a:rPr>
              <a:t>Working Structure of                                                                                         Management Group (MG)</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SG" sz="1800" b="1" i="0" u="none" strike="noStrike" kern="0" cap="none" spc="0" normalizeH="0" baseline="0" noProof="0" dirty="0">
                <a:ln>
                  <a:noFill/>
                </a:ln>
                <a:solidFill>
                  <a:prstClr val="white"/>
                </a:solidFill>
                <a:effectLst/>
                <a:uLnTx/>
                <a:uFillTx/>
                <a:latin typeface="Calibri"/>
                <a:ea typeface="+mn-ea"/>
                <a:cs typeface="+mn-cs"/>
              </a:rPr>
              <a:t>Regional Association II (Asia)                                                                                  </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SG" sz="1800" b="1" i="0" u="none" strike="noStrike" kern="0" cap="none" spc="0" normalizeH="0" baseline="0" noProof="0" dirty="0">
                <a:ln>
                  <a:noFill/>
                </a:ln>
                <a:solidFill>
                  <a:prstClr val="white"/>
                </a:solidFill>
                <a:effectLst/>
                <a:uLnTx/>
                <a:uFillTx/>
                <a:latin typeface="Calibri"/>
                <a:ea typeface="+mn-ea"/>
                <a:cs typeface="+mn-cs"/>
              </a:rPr>
              <a:t>Eighteenth Session</a:t>
            </a:r>
          </a:p>
        </p:txBody>
      </p:sp>
      <p:sp>
        <p:nvSpPr>
          <p:cNvPr id="4" name="Rectangle: Rounded Corners 3">
            <a:extLst>
              <a:ext uri="{FF2B5EF4-FFF2-40B4-BE49-F238E27FC236}">
                <a16:creationId xmlns:a16="http://schemas.microsoft.com/office/drawing/2014/main" id="{3175505F-30A6-6214-268A-D1A0E70E715A}"/>
              </a:ext>
            </a:extLst>
          </p:cNvPr>
          <p:cNvSpPr/>
          <p:nvPr/>
        </p:nvSpPr>
        <p:spPr>
          <a:xfrm>
            <a:off x="5931999" y="379397"/>
            <a:ext cx="2393293" cy="540000"/>
          </a:xfrm>
          <a:prstGeom prst="roundRect">
            <a:avLst>
              <a:gd name="adj" fmla="val 9445"/>
            </a:avLst>
          </a:prstGeom>
          <a:solidFill>
            <a:srgbClr val="4F81BD">
              <a:lumMod val="75000"/>
            </a:srgbClr>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SG" sz="1400" b="1" i="0" u="none" strike="noStrike" kern="0" cap="none" spc="0" normalizeH="0" baseline="0" noProof="0" dirty="0">
                <a:ln>
                  <a:noFill/>
                </a:ln>
                <a:solidFill>
                  <a:prstClr val="white"/>
                </a:solidFill>
                <a:effectLst/>
                <a:uLnTx/>
                <a:uFillTx/>
                <a:latin typeface="Calibri"/>
                <a:ea typeface="+mn-ea"/>
                <a:cs typeface="+mn-cs"/>
              </a:rPr>
              <a:t>President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SG" sz="1200" b="0" i="0" u="none" strike="noStrike" kern="0" cap="none" spc="0" normalizeH="0" baseline="0" noProof="0" dirty="0">
                <a:ln>
                  <a:noFill/>
                </a:ln>
                <a:solidFill>
                  <a:prstClr val="white"/>
                </a:solidFill>
                <a:effectLst/>
                <a:uLnTx/>
                <a:uFillTx/>
                <a:latin typeface="Calibri"/>
                <a:ea typeface="+mn-ea"/>
                <a:cs typeface="+mn-cs"/>
              </a:rPr>
              <a:t>To be elected</a:t>
            </a:r>
          </a:p>
        </p:txBody>
      </p:sp>
      <p:sp>
        <p:nvSpPr>
          <p:cNvPr id="5" name="Rectangle: Rounded Corners 4">
            <a:extLst>
              <a:ext uri="{FF2B5EF4-FFF2-40B4-BE49-F238E27FC236}">
                <a16:creationId xmlns:a16="http://schemas.microsoft.com/office/drawing/2014/main" id="{51FAEB2E-977D-5928-3750-5DC52D6B2416}"/>
              </a:ext>
            </a:extLst>
          </p:cNvPr>
          <p:cNvSpPr/>
          <p:nvPr/>
        </p:nvSpPr>
        <p:spPr>
          <a:xfrm>
            <a:off x="5931999" y="978944"/>
            <a:ext cx="2393293" cy="540000"/>
          </a:xfrm>
          <a:prstGeom prst="roundRect">
            <a:avLst>
              <a:gd name="adj" fmla="val 9674"/>
            </a:avLst>
          </a:prstGeom>
          <a:solidFill>
            <a:srgbClr val="4F81BD">
              <a:lumMod val="75000"/>
            </a:srgbClr>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SG" sz="1400" b="1" i="0" u="none" strike="noStrike" kern="0" cap="none" spc="0" normalizeH="0" baseline="0" noProof="0" dirty="0">
                <a:ln>
                  <a:noFill/>
                </a:ln>
                <a:solidFill>
                  <a:prstClr val="white"/>
                </a:solidFill>
                <a:effectLst/>
                <a:uLnTx/>
                <a:uFillTx/>
                <a:latin typeface="Calibri"/>
                <a:ea typeface="+mn-ea"/>
                <a:cs typeface="+mn-cs"/>
              </a:rPr>
              <a:t>Vice-president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SG" sz="1200" b="0" i="0" u="none" strike="noStrike" kern="0" cap="none" spc="0" normalizeH="0" baseline="0" noProof="0" dirty="0">
                <a:ln>
                  <a:noFill/>
                </a:ln>
                <a:solidFill>
                  <a:prstClr val="white"/>
                </a:solidFill>
                <a:effectLst/>
                <a:uLnTx/>
                <a:uFillTx/>
                <a:latin typeface="Calibri"/>
                <a:ea typeface="+mn-ea"/>
                <a:cs typeface="+mn-cs"/>
              </a:rPr>
              <a:t>To be elected</a:t>
            </a:r>
          </a:p>
        </p:txBody>
      </p:sp>
      <p:sp>
        <p:nvSpPr>
          <p:cNvPr id="6" name="Rectangle: Rounded Corners 5">
            <a:extLst>
              <a:ext uri="{FF2B5EF4-FFF2-40B4-BE49-F238E27FC236}">
                <a16:creationId xmlns:a16="http://schemas.microsoft.com/office/drawing/2014/main" id="{EB3FF847-D29C-1C1B-0B70-C488AEC69303}"/>
              </a:ext>
            </a:extLst>
          </p:cNvPr>
          <p:cNvSpPr/>
          <p:nvPr/>
        </p:nvSpPr>
        <p:spPr>
          <a:xfrm>
            <a:off x="5575610" y="1575686"/>
            <a:ext cx="3166947" cy="723295"/>
          </a:xfrm>
          <a:prstGeom prst="roundRect">
            <a:avLst>
              <a:gd name="adj" fmla="val 10216"/>
            </a:avLst>
          </a:prstGeom>
          <a:solidFill>
            <a:srgbClr val="4F81BD">
              <a:lumMod val="75000"/>
            </a:srgbClr>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SG" sz="1400" b="1" i="0" u="none" strike="noStrike" kern="0" cap="none" spc="0" normalizeH="0" baseline="0" noProof="0" dirty="0">
                <a:ln>
                  <a:noFill/>
                </a:ln>
                <a:solidFill>
                  <a:prstClr val="white"/>
                </a:solidFill>
                <a:effectLst/>
                <a:uLnTx/>
                <a:uFillTx/>
                <a:latin typeface="Calibri"/>
                <a:ea typeface="+mn-ea"/>
                <a:cs typeface="+mn-cs"/>
              </a:rPr>
              <a:t>Members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Calibri"/>
                <a:ea typeface="+mn-ea"/>
                <a:cs typeface="+mn-cs"/>
              </a:rPr>
              <a:t>Executive Council Members from RA II</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Calibri"/>
                <a:ea typeface="+mn-ea"/>
                <a:cs typeface="+mn-cs"/>
              </a:rPr>
              <a:t>Regional Hydrological Adviser (RHA)</a:t>
            </a:r>
            <a:endParaRPr kumimoji="0" lang="en-SG"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21" name="Rectangle: Rounded Corners 20">
            <a:extLst>
              <a:ext uri="{FF2B5EF4-FFF2-40B4-BE49-F238E27FC236}">
                <a16:creationId xmlns:a16="http://schemas.microsoft.com/office/drawing/2014/main" id="{27E069C4-C151-9E6C-95E6-A7D21F6B6C7D}"/>
              </a:ext>
            </a:extLst>
          </p:cNvPr>
          <p:cNvSpPr/>
          <p:nvPr/>
        </p:nvSpPr>
        <p:spPr>
          <a:xfrm>
            <a:off x="2477110" y="2371035"/>
            <a:ext cx="1260000" cy="961434"/>
          </a:xfrm>
          <a:prstGeom prst="roundRect">
            <a:avLst>
              <a:gd name="adj" fmla="val 4989"/>
            </a:avLst>
          </a:prstGeom>
          <a:solidFill>
            <a:srgbClr val="B9CDE5"/>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1F497D"/>
                </a:solidFill>
                <a:effectLst/>
                <a:uLnTx/>
                <a:uFillTx/>
                <a:latin typeface="Calibri"/>
                <a:ea typeface="+mn-ea"/>
                <a:cs typeface="+mn-cs"/>
              </a:rPr>
              <a:t>Task Team on the Regional Concept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1F497D"/>
                </a:solidFill>
                <a:effectLst/>
                <a:uLnTx/>
                <a:uFillTx/>
                <a:latin typeface="Calibri"/>
                <a:ea typeface="+mn-ea"/>
                <a:cs typeface="+mn-cs"/>
              </a:rPr>
              <a:t>(TT-RC)</a:t>
            </a:r>
          </a:p>
        </p:txBody>
      </p:sp>
      <p:sp>
        <p:nvSpPr>
          <p:cNvPr id="22" name="Rectangle: Rounded Corners 21">
            <a:extLst>
              <a:ext uri="{FF2B5EF4-FFF2-40B4-BE49-F238E27FC236}">
                <a16:creationId xmlns:a16="http://schemas.microsoft.com/office/drawing/2014/main" id="{977077E0-1252-704E-4110-34D3F22CA4E4}"/>
              </a:ext>
            </a:extLst>
          </p:cNvPr>
          <p:cNvSpPr/>
          <p:nvPr/>
        </p:nvSpPr>
        <p:spPr>
          <a:xfrm>
            <a:off x="3834026" y="2371035"/>
            <a:ext cx="1277070" cy="961439"/>
          </a:xfrm>
          <a:prstGeom prst="roundRect">
            <a:avLst>
              <a:gd name="adj" fmla="val 3320"/>
            </a:avLst>
          </a:prstGeom>
          <a:solidFill>
            <a:srgbClr val="B9CDE5"/>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1F497D"/>
                </a:solidFill>
                <a:effectLst/>
                <a:uLnTx/>
                <a:uFillTx/>
                <a:latin typeface="Calibri"/>
                <a:ea typeface="+mn-ea"/>
                <a:cs typeface="+mn-cs"/>
              </a:rPr>
              <a:t>Task Team on Regional Partnership (TT-RP)</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SG" sz="1200" b="0" i="0" u="none" strike="noStrike" kern="0" cap="none" spc="0" normalizeH="0" baseline="0" noProof="0" dirty="0">
              <a:ln>
                <a:noFill/>
              </a:ln>
              <a:solidFill>
                <a:srgbClr val="1F497D"/>
              </a:solidFill>
              <a:effectLst/>
              <a:uLnTx/>
              <a:uFillTx/>
              <a:latin typeface="Calibri"/>
              <a:ea typeface="+mn-ea"/>
              <a:cs typeface="+mn-cs"/>
            </a:endParaRPr>
          </a:p>
        </p:txBody>
      </p:sp>
      <p:sp>
        <p:nvSpPr>
          <p:cNvPr id="23" name="Rectangle: Rounded Corners 22">
            <a:extLst>
              <a:ext uri="{FF2B5EF4-FFF2-40B4-BE49-F238E27FC236}">
                <a16:creationId xmlns:a16="http://schemas.microsoft.com/office/drawing/2014/main" id="{AB89D126-F6C2-D3F5-8875-25AFE6483F30}"/>
              </a:ext>
            </a:extLst>
          </p:cNvPr>
          <p:cNvSpPr/>
          <p:nvPr/>
        </p:nvSpPr>
        <p:spPr>
          <a:xfrm>
            <a:off x="10055814" y="2371897"/>
            <a:ext cx="1524347" cy="1079028"/>
          </a:xfrm>
          <a:prstGeom prst="roundRect">
            <a:avLst>
              <a:gd name="adj" fmla="val 5054"/>
            </a:avLst>
          </a:prstGeom>
          <a:solidFill>
            <a:srgbClr val="4F81BD">
              <a:lumMod val="40000"/>
              <a:lumOff val="60000"/>
            </a:srgbClr>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1F497D"/>
                </a:solidFill>
                <a:effectLst/>
                <a:uLnTx/>
                <a:uFillTx/>
                <a:latin typeface="Calibri"/>
                <a:ea typeface="+mn-ea"/>
                <a:cs typeface="+mn-cs"/>
              </a:rPr>
              <a:t>CP Hydrology</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a:ln>
                  <a:noFill/>
                </a:ln>
                <a:solidFill>
                  <a:srgbClr val="1F497D"/>
                </a:solidFill>
                <a:effectLst/>
                <a:uLnTx/>
                <a:uFillTx/>
                <a:latin typeface="Calibri"/>
                <a:ea typeface="+mn-ea"/>
                <a:cs typeface="+mn-cs"/>
              </a:rPr>
              <a:t>Thematic Coordinator on Hydrology and Water Resources </a:t>
            </a:r>
          </a:p>
        </p:txBody>
      </p:sp>
      <p:sp>
        <p:nvSpPr>
          <p:cNvPr id="24" name="Rectangle: Rounded Corners 23">
            <a:extLst>
              <a:ext uri="{FF2B5EF4-FFF2-40B4-BE49-F238E27FC236}">
                <a16:creationId xmlns:a16="http://schemas.microsoft.com/office/drawing/2014/main" id="{F6A2134B-1997-2136-4A9A-8152A5986F10}"/>
              </a:ext>
            </a:extLst>
          </p:cNvPr>
          <p:cNvSpPr/>
          <p:nvPr/>
        </p:nvSpPr>
        <p:spPr>
          <a:xfrm>
            <a:off x="10055814" y="3522149"/>
            <a:ext cx="1524347" cy="847445"/>
          </a:xfrm>
          <a:prstGeom prst="roundRect">
            <a:avLst>
              <a:gd name="adj" fmla="val 5073"/>
            </a:avLst>
          </a:prstGeom>
          <a:solidFill>
            <a:srgbClr val="B9CDE5"/>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1F497D"/>
                </a:solidFill>
                <a:effectLst/>
                <a:uLnTx/>
                <a:uFillTx/>
                <a:latin typeface="Calibri"/>
                <a:ea typeface="+mn-ea"/>
                <a:cs typeface="+mn-cs"/>
              </a:rPr>
              <a:t>Regional Focal Points on Research</a:t>
            </a:r>
          </a:p>
        </p:txBody>
      </p:sp>
      <p:grpSp>
        <p:nvGrpSpPr>
          <p:cNvPr id="26" name="Group 25">
            <a:extLst>
              <a:ext uri="{FF2B5EF4-FFF2-40B4-BE49-F238E27FC236}">
                <a16:creationId xmlns:a16="http://schemas.microsoft.com/office/drawing/2014/main" id="{54069D70-19B2-C96B-B695-3289F9D98DF6}"/>
              </a:ext>
            </a:extLst>
          </p:cNvPr>
          <p:cNvGrpSpPr/>
          <p:nvPr/>
        </p:nvGrpSpPr>
        <p:grpSpPr>
          <a:xfrm>
            <a:off x="5230326" y="2372779"/>
            <a:ext cx="2319085" cy="3919657"/>
            <a:chOff x="3221915" y="2971750"/>
            <a:chExt cx="1872000" cy="3670350"/>
          </a:xfrm>
        </p:grpSpPr>
        <p:sp>
          <p:nvSpPr>
            <p:cNvPr id="27" name="Rectangle: Rounded Corners 26">
              <a:extLst>
                <a:ext uri="{FF2B5EF4-FFF2-40B4-BE49-F238E27FC236}">
                  <a16:creationId xmlns:a16="http://schemas.microsoft.com/office/drawing/2014/main" id="{1CB92D9D-58FD-8567-F565-C618EEFAFAAD}"/>
                </a:ext>
              </a:extLst>
            </p:cNvPr>
            <p:cNvSpPr/>
            <p:nvPr/>
          </p:nvSpPr>
          <p:spPr>
            <a:xfrm>
              <a:off x="3221915" y="2971750"/>
              <a:ext cx="1872000" cy="3670350"/>
            </a:xfrm>
            <a:prstGeom prst="roundRect">
              <a:avLst>
                <a:gd name="adj" fmla="val 3691"/>
              </a:avLst>
            </a:prstGeom>
            <a:solidFill>
              <a:srgbClr val="4F81BD">
                <a:lumMod val="40000"/>
                <a:lumOff val="60000"/>
              </a:srgbClr>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1F497D"/>
                  </a:solidFill>
                  <a:effectLst/>
                  <a:uLnTx/>
                  <a:uFillTx/>
                  <a:latin typeface="Calibri"/>
                  <a:ea typeface="+mn-ea"/>
                  <a:cs typeface="+mn-cs"/>
                </a:rPr>
                <a:t>WG Infrastructure</a:t>
              </a:r>
            </a:p>
          </p:txBody>
        </p:sp>
        <p:sp>
          <p:nvSpPr>
            <p:cNvPr id="28" name="Rectangle: Rounded Corners 27">
              <a:extLst>
                <a:ext uri="{FF2B5EF4-FFF2-40B4-BE49-F238E27FC236}">
                  <a16:creationId xmlns:a16="http://schemas.microsoft.com/office/drawing/2014/main" id="{F07C6579-CDF6-7AFD-38E4-9575D30F7D29}"/>
                </a:ext>
              </a:extLst>
            </p:cNvPr>
            <p:cNvSpPr/>
            <p:nvPr/>
          </p:nvSpPr>
          <p:spPr>
            <a:xfrm>
              <a:off x="3368034" y="3290332"/>
              <a:ext cx="1620000" cy="2177733"/>
            </a:xfrm>
            <a:prstGeom prst="roundRect">
              <a:avLst>
                <a:gd name="adj" fmla="val 5039"/>
              </a:avLst>
            </a:prstGeom>
            <a:solidFill>
              <a:sysClr val="window" lastClr="FFFFFF"/>
            </a:solidFill>
            <a:ln w="9525" cap="flat" cmpd="sng" algn="ctr">
              <a:noFill/>
              <a:prstDash val="solid"/>
            </a:ln>
            <a:effectLst/>
          </p:spPr>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1400" b="1" i="0" u="none" strike="noStrike" kern="0" cap="none" spc="0" normalizeH="0" baseline="0" noProof="0" dirty="0">
                  <a:ln>
                    <a:noFill/>
                  </a:ln>
                  <a:solidFill>
                    <a:srgbClr val="1F497D"/>
                  </a:solidFill>
                  <a:effectLst/>
                  <a:uLnTx/>
                  <a:uFillTx/>
                  <a:latin typeface="Calibri"/>
                  <a:ea typeface="+mn-ea"/>
                  <a:cs typeface="+mn-cs"/>
                </a:rPr>
                <a:t>Expert Teams </a:t>
              </a:r>
              <a:endParaRPr kumimoji="0" lang="en-SG" sz="1200" b="0" i="1" u="none" strike="noStrike" kern="0" cap="none" spc="0" normalizeH="0" baseline="0" noProof="0" dirty="0">
                <a:ln>
                  <a:noFill/>
                </a:ln>
                <a:solidFill>
                  <a:srgbClr val="1F497D"/>
                </a:solidFill>
                <a:effectLst/>
                <a:highlight>
                  <a:srgbClr val="FFFF00"/>
                </a:highligh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WIGOS</a:t>
              </a:r>
              <a:r>
                <a:rPr kumimoji="0" lang="en-US" sz="1400" b="0" i="0" u="none" strike="noStrike" kern="0" cap="none" spc="0" normalizeH="0" baseline="0" noProof="0" dirty="0">
                  <a:ln>
                    <a:noFill/>
                  </a:ln>
                  <a:solidFill>
                    <a:srgbClr val="1F497D"/>
                  </a:solidFill>
                  <a:effectLst/>
                  <a:uLnTx/>
                  <a:uFillTx/>
                  <a:latin typeface="Calibri"/>
                  <a:ea typeface="+mn-ea"/>
                  <a:cs typeface="+mn-cs"/>
                </a:rPr>
                <a:t>/RIC</a:t>
              </a:r>
              <a:endParaRPr kumimoji="0" lang="en-SG" sz="1400" b="0" i="0" u="none" strike="noStrike" kern="0" cap="none" spc="0" normalizeH="0" baseline="0" noProof="0" dirty="0">
                <a:ln>
                  <a:noFill/>
                </a:ln>
                <a:solidFill>
                  <a:srgbClr val="1F497D"/>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WIS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Seamless GDPFS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sngStrike" kern="0" cap="none" spc="0" normalizeH="0" baseline="0" noProof="0" dirty="0">
                  <a:ln>
                    <a:noFill/>
                  </a:ln>
                  <a:solidFill>
                    <a:srgbClr val="1F497D"/>
                  </a:solidFill>
                  <a:effectLst/>
                  <a:highlight>
                    <a:srgbClr val="FFFF00"/>
                  </a:highlight>
                  <a:uLnTx/>
                  <a:uFillTx/>
                  <a:latin typeface="Calibri"/>
                  <a:ea typeface="+mn-ea"/>
                  <a:cs typeface="+mn-cs"/>
                </a:rPr>
                <a:t> </a:t>
              </a:r>
              <a:r>
                <a:rPr kumimoji="0" lang="en-SG" sz="1400" b="0" i="0" u="none" strike="sngStrike" kern="0" cap="none" spc="0" normalizeH="0" baseline="0" noProof="0" dirty="0" err="1">
                  <a:ln>
                    <a:noFill/>
                  </a:ln>
                  <a:solidFill>
                    <a:srgbClr val="1F497D"/>
                  </a:solidFill>
                  <a:effectLst/>
                  <a:highlight>
                    <a:srgbClr val="FFFF00"/>
                  </a:highlight>
                  <a:uLnTx/>
                  <a:uFillTx/>
                  <a:latin typeface="Calibri"/>
                  <a:ea typeface="+mn-ea"/>
                  <a:cs typeface="+mn-cs"/>
                </a:rPr>
                <a:t>Hydrometry</a:t>
              </a:r>
              <a:endParaRPr kumimoji="0" lang="en-SG" sz="1400" b="0" i="0" u="none" strike="sngStrike" kern="0" cap="none" spc="0" normalizeH="0" baseline="0" noProof="0" dirty="0">
                <a:ln>
                  <a:noFill/>
                </a:ln>
                <a:solidFill>
                  <a:srgbClr val="1F497D"/>
                </a:solidFill>
                <a:effectLst/>
                <a:highlight>
                  <a:srgbClr val="FFFF00"/>
                </a:highligh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Ocean Observations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WICAP</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sngStrike" kern="0" cap="none" spc="0" normalizeH="0" baseline="0" noProof="0" dirty="0">
                  <a:ln>
                    <a:noFill/>
                  </a:ln>
                  <a:solidFill>
                    <a:srgbClr val="1F497D"/>
                  </a:solidFill>
                  <a:effectLst/>
                  <a:highlight>
                    <a:srgbClr val="FFFF00"/>
                  </a:highlight>
                  <a:uLnTx/>
                  <a:uFillTx/>
                  <a:latin typeface="Calibri"/>
                  <a:ea typeface="+mn-ea"/>
                  <a:cs typeface="+mn-cs"/>
                </a:rPr>
                <a:t> RIC</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sngStrike" kern="0" cap="none" spc="0" normalizeH="0" baseline="0" noProof="0" dirty="0">
                  <a:ln>
                    <a:noFill/>
                  </a:ln>
                  <a:solidFill>
                    <a:srgbClr val="1F497D"/>
                  </a:solidFill>
                  <a:effectLst/>
                  <a:highlight>
                    <a:srgbClr val="FFFF00"/>
                  </a:highlight>
                  <a:uLnTx/>
                  <a:uFillTx/>
                  <a:latin typeface="Calibri"/>
                  <a:ea typeface="+mn-ea"/>
                  <a:cs typeface="+mn-cs"/>
                </a:rPr>
                <a:t> Radio Frequency</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Satellite App</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SG" sz="1400" b="0" i="0" u="none" strike="noStrike" kern="0" cap="none" spc="0" normalizeH="0" baseline="0" noProof="0" dirty="0">
                <a:ln>
                  <a:noFill/>
                </a:ln>
                <a:solidFill>
                  <a:srgbClr val="1F497D"/>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SG" sz="1400" b="0" i="0" u="none" strike="noStrike" kern="0" cap="none" spc="0" normalizeH="0" baseline="0" noProof="0" dirty="0">
                <a:ln>
                  <a:noFill/>
                </a:ln>
                <a:solidFill>
                  <a:srgbClr val="1F497D"/>
                </a:solidFill>
                <a:effectLst/>
                <a:uLnTx/>
                <a:uFillTx/>
                <a:latin typeface="Calibri"/>
                <a:ea typeface="+mn-ea"/>
                <a:cs typeface="+mn-cs"/>
              </a:endParaRPr>
            </a:p>
          </p:txBody>
        </p:sp>
      </p:grpSp>
      <p:grpSp>
        <p:nvGrpSpPr>
          <p:cNvPr id="29" name="Group 28">
            <a:extLst>
              <a:ext uri="{FF2B5EF4-FFF2-40B4-BE49-F238E27FC236}">
                <a16:creationId xmlns:a16="http://schemas.microsoft.com/office/drawing/2014/main" id="{8144C3D3-75A1-242E-B130-46600E16E334}"/>
              </a:ext>
            </a:extLst>
          </p:cNvPr>
          <p:cNvGrpSpPr/>
          <p:nvPr/>
        </p:nvGrpSpPr>
        <p:grpSpPr>
          <a:xfrm>
            <a:off x="7676149" y="2371035"/>
            <a:ext cx="2260076" cy="3919656"/>
            <a:chOff x="5212528" y="2983028"/>
            <a:chExt cx="1872000" cy="3659071"/>
          </a:xfrm>
        </p:grpSpPr>
        <p:sp>
          <p:nvSpPr>
            <p:cNvPr id="30" name="Rectangle: Rounded Corners 29">
              <a:extLst>
                <a:ext uri="{FF2B5EF4-FFF2-40B4-BE49-F238E27FC236}">
                  <a16:creationId xmlns:a16="http://schemas.microsoft.com/office/drawing/2014/main" id="{85A22113-897B-535D-2579-5D2DBADCD912}"/>
                </a:ext>
              </a:extLst>
            </p:cNvPr>
            <p:cNvSpPr/>
            <p:nvPr/>
          </p:nvSpPr>
          <p:spPr>
            <a:xfrm>
              <a:off x="5212528" y="2983028"/>
              <a:ext cx="1872000" cy="3659071"/>
            </a:xfrm>
            <a:prstGeom prst="roundRect">
              <a:avLst>
                <a:gd name="adj" fmla="val 3691"/>
              </a:avLst>
            </a:prstGeom>
            <a:solidFill>
              <a:srgbClr val="4F81BD">
                <a:lumMod val="40000"/>
                <a:lumOff val="60000"/>
              </a:srgbClr>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1F497D"/>
                  </a:solidFill>
                  <a:effectLst/>
                  <a:uLnTx/>
                  <a:uFillTx/>
                  <a:latin typeface="Calibri"/>
                  <a:ea typeface="+mn-ea"/>
                  <a:cs typeface="+mn-cs"/>
                </a:rPr>
                <a:t>WG Services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SG" sz="1200" b="0" i="0" u="none" strike="noStrike" kern="0" cap="none" spc="0" normalizeH="0" baseline="0" noProof="0" dirty="0">
                <a:ln>
                  <a:noFill/>
                </a:ln>
                <a:solidFill>
                  <a:srgbClr val="1F497D"/>
                </a:solidFill>
                <a:effectLst/>
                <a:uLnTx/>
                <a:uFillTx/>
                <a:latin typeface="Calibri"/>
                <a:ea typeface="+mn-ea"/>
                <a:cs typeface="+mn-cs"/>
              </a:endParaRPr>
            </a:p>
          </p:txBody>
        </p:sp>
        <p:sp>
          <p:nvSpPr>
            <p:cNvPr id="31" name="Rectangle: Rounded Corners 30">
              <a:extLst>
                <a:ext uri="{FF2B5EF4-FFF2-40B4-BE49-F238E27FC236}">
                  <a16:creationId xmlns:a16="http://schemas.microsoft.com/office/drawing/2014/main" id="{12667785-15AC-729B-2D87-36DD79D1E90D}"/>
                </a:ext>
              </a:extLst>
            </p:cNvPr>
            <p:cNvSpPr/>
            <p:nvPr/>
          </p:nvSpPr>
          <p:spPr>
            <a:xfrm>
              <a:off x="5338528" y="3312590"/>
              <a:ext cx="1620000" cy="2199674"/>
            </a:xfrm>
            <a:prstGeom prst="roundRect">
              <a:avLst>
                <a:gd name="adj" fmla="val 5039"/>
              </a:avLst>
            </a:prstGeom>
            <a:solidFill>
              <a:sysClr val="window" lastClr="FFFFFF"/>
            </a:solidFill>
            <a:ln w="9525" cap="flat" cmpd="sng" algn="ctr">
              <a:noFill/>
              <a:prstDash val="solid"/>
            </a:ln>
            <a:effectLst/>
          </p:spPr>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1400" b="1" i="0" u="none" strike="noStrike" kern="0" cap="none" spc="0" normalizeH="0" baseline="0" noProof="0" dirty="0">
                  <a:ln>
                    <a:noFill/>
                  </a:ln>
                  <a:solidFill>
                    <a:srgbClr val="1F497D"/>
                  </a:solidFill>
                  <a:effectLst/>
                  <a:uLnTx/>
                  <a:uFillTx/>
                  <a:latin typeface="Calibri"/>
                  <a:ea typeface="+mn-ea"/>
                  <a:cs typeface="+mn-cs"/>
                </a:rPr>
                <a:t>Expert Teams</a:t>
              </a:r>
              <a:endParaRPr kumimoji="0" lang="en-SG" sz="1200" b="0" i="1" u="none" strike="noStrike" kern="0" cap="none" spc="0" normalizeH="0" baseline="0" noProof="0" dirty="0">
                <a:ln>
                  <a:noFill/>
                </a:ln>
                <a:solidFill>
                  <a:srgbClr val="1F497D"/>
                </a:solidFill>
                <a:effectLst/>
                <a:highlight>
                  <a:srgbClr val="FFFF00"/>
                </a:highligh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DRR</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Climate Services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sngStrike" kern="0" cap="none" spc="0" normalizeH="0" baseline="0" noProof="0" dirty="0">
                  <a:ln>
                    <a:noFill/>
                  </a:ln>
                  <a:solidFill>
                    <a:srgbClr val="1F497D"/>
                  </a:solidFill>
                  <a:effectLst/>
                  <a:highlight>
                    <a:srgbClr val="FFFF00"/>
                  </a:highlight>
                  <a:uLnTx/>
                  <a:uFillTx/>
                  <a:latin typeface="Calibri"/>
                  <a:ea typeface="+mn-ea"/>
                  <a:cs typeface="+mn-cs"/>
                </a:rPr>
                <a:t> Hydrological Services?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Marine Services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Agriculture Services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Aviation Services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 </a:t>
              </a:r>
              <a:r>
                <a:rPr kumimoji="0" lang="en-SG" sz="1400" b="0" i="0" u="none" strike="noStrike" kern="0" cap="none" spc="0" normalizeH="0" baseline="0" noProof="0">
                  <a:ln>
                    <a:noFill/>
                  </a:ln>
                  <a:solidFill>
                    <a:srgbClr val="1F497D"/>
                  </a:solidFill>
                  <a:effectLst/>
                  <a:uLnTx/>
                  <a:uFillTx/>
                  <a:latin typeface="Calibri"/>
                  <a:ea typeface="+mn-ea"/>
                  <a:cs typeface="+mn-cs"/>
                </a:rPr>
                <a:t>Urban Services</a:t>
              </a:r>
              <a:endParaRPr kumimoji="0" lang="en-SG" sz="1400" b="0" i="0" u="none" strike="noStrike" kern="0" cap="none" spc="0" normalizeH="0" baseline="0" noProof="0" dirty="0">
                <a:ln>
                  <a:noFill/>
                </a:ln>
                <a:solidFill>
                  <a:srgbClr val="1F497D"/>
                </a:solidFill>
                <a:effectLst/>
                <a:uLnTx/>
                <a:uFillTx/>
                <a:latin typeface="Calibri"/>
                <a:ea typeface="+mn-ea"/>
                <a:cs typeface="+mn-cs"/>
              </a:endParaRPr>
            </a:p>
          </p:txBody>
        </p:sp>
      </p:grpSp>
      <p:sp>
        <p:nvSpPr>
          <p:cNvPr id="32" name="Rectangle: Rounded Corners 31">
            <a:extLst>
              <a:ext uri="{FF2B5EF4-FFF2-40B4-BE49-F238E27FC236}">
                <a16:creationId xmlns:a16="http://schemas.microsoft.com/office/drawing/2014/main" id="{B6E7D481-ACC7-FEE1-5C1B-5C8D5C227E12}"/>
              </a:ext>
            </a:extLst>
          </p:cNvPr>
          <p:cNvSpPr/>
          <p:nvPr/>
        </p:nvSpPr>
        <p:spPr>
          <a:xfrm>
            <a:off x="7810361" y="5188153"/>
            <a:ext cx="1954693" cy="952241"/>
          </a:xfrm>
          <a:prstGeom prst="roundRect">
            <a:avLst>
              <a:gd name="adj" fmla="val 5039"/>
            </a:avLst>
          </a:prstGeom>
          <a:solidFill>
            <a:srgbClr val="DCE6F2"/>
          </a:solidFill>
          <a:ln w="9525" cap="flat" cmpd="sng" algn="ctr">
            <a:solidFill>
              <a:srgbClr val="B9CDE5"/>
            </a:solidFill>
            <a:prstDash val="solid"/>
          </a:ln>
          <a:effectLst/>
        </p:spPr>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1400" b="1" i="0" u="none" strike="noStrike" kern="0" cap="none" spc="0" normalizeH="0" baseline="0" noProof="0" dirty="0">
                <a:ln>
                  <a:noFill/>
                </a:ln>
                <a:solidFill>
                  <a:srgbClr val="1F497D"/>
                </a:solidFill>
                <a:effectLst/>
                <a:uLnTx/>
                <a:uFillTx/>
                <a:latin typeface="Calibri"/>
                <a:ea typeface="+mn-ea"/>
                <a:cs typeface="+mn-cs"/>
              </a:rPr>
              <a:t>Joint Expert Team </a:t>
            </a:r>
            <a:endParaRPr kumimoji="0" lang="en-SG" sz="1200" b="0" i="1" u="none" strike="noStrike" kern="0" cap="none" spc="0" normalizeH="0" baseline="0" noProof="0" dirty="0">
              <a:ln>
                <a:noFill/>
              </a:ln>
              <a:solidFill>
                <a:srgbClr val="1F497D"/>
              </a:solidFill>
              <a:effectLst/>
              <a:highlight>
                <a:srgbClr val="FFFF00"/>
              </a:highligh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altLang="zh-CN" sz="1400" b="0" i="0" u="none" strike="noStrike" kern="0" cap="none" spc="0" normalizeH="0" baseline="0" noProof="0" dirty="0">
                <a:ln>
                  <a:noFill/>
                </a:ln>
                <a:solidFill>
                  <a:srgbClr val="1F497D"/>
                </a:solidFill>
                <a:effectLst/>
                <a:highlight>
                  <a:srgbClr val="FFFF00"/>
                </a:highlight>
                <a:uLnTx/>
                <a:uFillTx/>
                <a:latin typeface="Calibri"/>
                <a:ea typeface="等线" panose="02010600030101010101" pitchFamily="2" charset="-122"/>
                <a:cs typeface="+mn-cs"/>
              </a:rPr>
              <a:t>Hydrological Services</a:t>
            </a:r>
            <a:endParaRPr kumimoji="0" lang="en-SG" sz="1400" b="0" i="0" u="none" strike="noStrike" kern="0" cap="none" spc="0" normalizeH="0" baseline="0" noProof="0" dirty="0">
              <a:ln>
                <a:noFill/>
              </a:ln>
              <a:solidFill>
                <a:srgbClr val="1F497D"/>
              </a:solidFill>
              <a:effectLst/>
              <a:highlight>
                <a:srgbClr val="FFFF00"/>
              </a:highligh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1400" b="0" i="0" u="none" strike="noStrike" kern="0" cap="none" spc="0" normalizeH="0" baseline="0" noProof="0" dirty="0">
                <a:ln>
                  <a:noFill/>
                </a:ln>
                <a:solidFill>
                  <a:srgbClr val="1F497D"/>
                </a:solidFill>
                <a:effectLst/>
                <a:uLnTx/>
                <a:uFillTx/>
                <a:latin typeface="Calibri"/>
                <a:ea typeface="+mn-ea"/>
                <a:cs typeface="+mn-cs"/>
              </a:rPr>
              <a:t>Environment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altLang="zh-CN" sz="1400" b="0" i="0" u="none" strike="noStrike" kern="0" cap="none" spc="0" normalizeH="0" baseline="0" noProof="0" dirty="0">
                <a:ln>
                  <a:noFill/>
                </a:ln>
                <a:solidFill>
                  <a:srgbClr val="1F497D"/>
                </a:solidFill>
                <a:effectLst/>
                <a:uLnTx/>
                <a:uFillTx/>
                <a:latin typeface="Calibri"/>
                <a:ea typeface="宋体" panose="02010600030101010101" pitchFamily="2" charset="-122"/>
                <a:cs typeface="+mn-cs"/>
              </a:rPr>
              <a:t>TPRCC</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SG" sz="1400" b="0" i="0" u="none" strike="noStrike" kern="0" cap="none" spc="0" normalizeH="0" baseline="0" noProof="0" dirty="0">
              <a:ln>
                <a:noFill/>
              </a:ln>
              <a:solidFill>
                <a:srgbClr val="1F497D"/>
              </a:solidFill>
              <a:effectLst/>
              <a:uLnTx/>
              <a:uFillTx/>
              <a:latin typeface="Calibri"/>
              <a:ea typeface="+mn-ea"/>
              <a:cs typeface="+mn-cs"/>
            </a:endParaRPr>
          </a:p>
        </p:txBody>
      </p:sp>
      <p:sp>
        <p:nvSpPr>
          <p:cNvPr id="33" name="TextBox 15">
            <a:extLst>
              <a:ext uri="{FF2B5EF4-FFF2-40B4-BE49-F238E27FC236}">
                <a16:creationId xmlns:a16="http://schemas.microsoft.com/office/drawing/2014/main" id="{314DD27B-53F1-CE5B-000D-A899317C5DE8}"/>
              </a:ext>
            </a:extLst>
          </p:cNvPr>
          <p:cNvSpPr txBox="1"/>
          <p:nvPr/>
        </p:nvSpPr>
        <p:spPr>
          <a:xfrm>
            <a:off x="9359985" y="6415325"/>
            <a:ext cx="1850186" cy="2308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900" b="0" i="1" u="none" strike="noStrike" kern="1200" cap="none" spc="0" normalizeH="0" baseline="0" noProof="0" dirty="0">
                <a:ln>
                  <a:noFill/>
                </a:ln>
                <a:solidFill>
                  <a:prstClr val="white">
                    <a:lumMod val="50000"/>
                  </a:prstClr>
                </a:solidFill>
                <a:effectLst/>
                <a:uLnTx/>
                <a:uFillTx/>
                <a:latin typeface="Calibri"/>
                <a:ea typeface="+mn-ea"/>
                <a:cs typeface="+mn-cs"/>
              </a:rPr>
              <a:t>Credit: Jun YU (RAP/WMO)_2024 ©</a:t>
            </a:r>
          </a:p>
        </p:txBody>
      </p:sp>
      <p:sp>
        <p:nvSpPr>
          <p:cNvPr id="35" name="Rectangle: Rounded Corners 34">
            <a:extLst>
              <a:ext uri="{FF2B5EF4-FFF2-40B4-BE49-F238E27FC236}">
                <a16:creationId xmlns:a16="http://schemas.microsoft.com/office/drawing/2014/main" id="{F3B8C291-F108-62DE-208E-25F139C7C437}"/>
              </a:ext>
            </a:extLst>
          </p:cNvPr>
          <p:cNvSpPr/>
          <p:nvPr/>
        </p:nvSpPr>
        <p:spPr>
          <a:xfrm>
            <a:off x="5402044" y="5080393"/>
            <a:ext cx="1986708" cy="546747"/>
          </a:xfrm>
          <a:prstGeom prst="roundRect">
            <a:avLst>
              <a:gd name="adj" fmla="val 5039"/>
            </a:avLst>
          </a:prstGeom>
          <a:solidFill>
            <a:sysClr val="window" lastClr="FFFFFF"/>
          </a:solidFill>
          <a:ln w="9525" cap="flat" cmpd="sng" algn="ctr">
            <a:solidFill>
              <a:srgbClr val="B9CDE5"/>
            </a:solidFill>
            <a:prstDash val="solid"/>
          </a:ln>
          <a:effectLst/>
        </p:spPr>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1400" b="1" i="0" u="none" strike="noStrike" kern="0" cap="none" spc="0" normalizeH="0" baseline="0" noProof="0" dirty="0">
                <a:ln>
                  <a:noFill/>
                </a:ln>
                <a:solidFill>
                  <a:srgbClr val="1F497D"/>
                </a:solidFill>
                <a:effectLst/>
                <a:uLnTx/>
                <a:uFillTx/>
                <a:latin typeface="Calibri"/>
                <a:ea typeface="+mn-ea"/>
                <a:cs typeface="+mn-cs"/>
              </a:rPr>
              <a:t>Focal Point</a:t>
            </a:r>
            <a:r>
              <a:rPr kumimoji="0" lang="en-US" sz="1400" b="1" i="0" u="none" strike="noStrike" kern="0" cap="none" spc="0" normalizeH="0" baseline="0" noProof="0" dirty="0">
                <a:ln>
                  <a:noFill/>
                </a:ln>
                <a:solidFill>
                  <a:srgbClr val="1F497D"/>
                </a:solidFill>
                <a:effectLst/>
                <a:uLnTx/>
                <a:uFillTx/>
                <a:latin typeface="Calibri"/>
                <a:ea typeface="+mn-ea"/>
                <a:cs typeface="+mn-cs"/>
              </a:rPr>
              <a:t>:</a:t>
            </a:r>
            <a:r>
              <a:rPr kumimoji="0" lang="zh-CN" altLang="en-US" sz="1400" b="1" i="0" u="none" strike="noStrike" kern="0" cap="none" spc="0" normalizeH="0" baseline="0" noProof="0" dirty="0">
                <a:ln>
                  <a:noFill/>
                </a:ln>
                <a:solidFill>
                  <a:srgbClr val="1F497D"/>
                </a:solidFill>
                <a:effectLst/>
                <a:uLnTx/>
                <a:uFillTx/>
                <a:latin typeface="Calibri"/>
                <a:ea typeface="等线" panose="02010600030101010101" pitchFamily="2" charset="-122"/>
                <a:cs typeface="+mn-cs"/>
              </a:rPr>
              <a:t> </a:t>
            </a:r>
            <a:r>
              <a:rPr kumimoji="0" lang="en-SG" sz="1400" b="1" i="1" u="none" strike="noStrike" kern="0" cap="none" spc="0" normalizeH="0" baseline="0" noProof="0" dirty="0">
                <a:ln>
                  <a:noFill/>
                </a:ln>
                <a:solidFill>
                  <a:srgbClr val="1F497D"/>
                </a:solidFill>
                <a:effectLst/>
                <a:highlight>
                  <a:srgbClr val="FFFF00"/>
                </a:highlight>
                <a:uLnTx/>
                <a:uFillTx/>
                <a:latin typeface="Calibri"/>
                <a:ea typeface="+mn-ea"/>
                <a:cs typeface="+mn-cs"/>
              </a:rPr>
              <a:t>Radio Frequency</a:t>
            </a:r>
            <a:endParaRPr kumimoji="0" lang="en-SG" sz="1200" b="0" i="1" u="none" strike="noStrike" kern="0" cap="none" spc="0" normalizeH="0" baseline="0" noProof="0" dirty="0">
              <a:ln>
                <a:noFill/>
              </a:ln>
              <a:solidFill>
                <a:srgbClr val="1F497D"/>
              </a:solidFill>
              <a:effectLst/>
              <a:highlight>
                <a:srgbClr val="FFFF00"/>
              </a:highlight>
              <a:uLnTx/>
              <a:uFillTx/>
              <a:latin typeface="Calibri"/>
              <a:ea typeface="+mn-ea"/>
              <a:cs typeface="+mn-cs"/>
            </a:endParaRPr>
          </a:p>
        </p:txBody>
      </p:sp>
      <p:sp>
        <p:nvSpPr>
          <p:cNvPr id="36" name="Rectangle: Rounded Corners 35">
            <a:extLst>
              <a:ext uri="{FF2B5EF4-FFF2-40B4-BE49-F238E27FC236}">
                <a16:creationId xmlns:a16="http://schemas.microsoft.com/office/drawing/2014/main" id="{E488F049-3DC3-614E-D989-F9C3262DC880}"/>
              </a:ext>
            </a:extLst>
          </p:cNvPr>
          <p:cNvSpPr/>
          <p:nvPr/>
        </p:nvSpPr>
        <p:spPr>
          <a:xfrm>
            <a:off x="2477110" y="3420992"/>
            <a:ext cx="2624461" cy="1639041"/>
          </a:xfrm>
          <a:prstGeom prst="roundRect">
            <a:avLst>
              <a:gd name="adj" fmla="val 5039"/>
            </a:avLst>
          </a:prstGeom>
          <a:solidFill>
            <a:srgbClr val="DCE6F2"/>
          </a:solidFill>
          <a:ln>
            <a:noFill/>
          </a:ln>
        </p:spPr>
        <p:style>
          <a:lnRef idx="0">
            <a:scrgbClr r="0" g="0" b="0"/>
          </a:lnRef>
          <a:fillRef idx="0">
            <a:scrgbClr r="0" g="0" b="0"/>
          </a:fillRef>
          <a:effectRef idx="0">
            <a:scrgbClr r="0" g="0" b="0"/>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1400" b="1" i="0" u="none" strike="noStrike" kern="0" cap="none" spc="0" normalizeH="0" baseline="0" noProof="0" dirty="0">
                <a:ln>
                  <a:noFill/>
                </a:ln>
                <a:solidFill>
                  <a:srgbClr val="1F497D"/>
                </a:solidFill>
                <a:effectLst/>
                <a:highlight>
                  <a:srgbClr val="FFFF00"/>
                </a:highlight>
                <a:uLnTx/>
                <a:uFillTx/>
                <a:latin typeface="Calibri"/>
                <a:ea typeface="+mn-ea"/>
                <a:cs typeface="+mn-cs"/>
              </a:rPr>
              <a:t>Proposed new ET/TF</a:t>
            </a:r>
            <a:endParaRPr kumimoji="0" lang="en-SG" sz="1200" b="0" i="1" u="none" strike="noStrike" kern="0" cap="none" spc="0" normalizeH="0" baseline="0" noProof="0" dirty="0">
              <a:ln>
                <a:noFill/>
              </a:ln>
              <a:solidFill>
                <a:srgbClr val="1F497D"/>
              </a:solidFill>
              <a:effectLst/>
              <a:highlight>
                <a:srgbClr val="FFFF00"/>
              </a:highligh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highlight>
                  <a:srgbClr val="FFFF00"/>
                </a:highlight>
                <a:uLnTx/>
                <a:uFillTx/>
                <a:latin typeface="Calibri"/>
                <a:ea typeface="+mn-ea"/>
                <a:cs typeface="+mn-cs"/>
              </a:rPr>
              <a:t> Health - WG-S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highlight>
                  <a:srgbClr val="FFFF00"/>
                </a:highlight>
                <a:uLnTx/>
                <a:uFillTx/>
                <a:latin typeface="Calibri"/>
                <a:ea typeface="+mn-ea"/>
                <a:cs typeface="+mn-cs"/>
              </a:rPr>
              <a:t> Energy - WG-S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highlight>
                  <a:srgbClr val="FFFF00"/>
                </a:highlight>
                <a:uLnTx/>
                <a:uFillTx/>
                <a:latin typeface="Calibri"/>
                <a:ea typeface="+mn-ea"/>
                <a:cs typeface="+mn-cs"/>
              </a:rPr>
              <a:t> AI - R</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highlight>
                  <a:srgbClr val="FFFF00"/>
                </a:highlight>
                <a:uLnTx/>
                <a:uFillTx/>
                <a:latin typeface="Calibri"/>
                <a:ea typeface="+mn-ea"/>
                <a:cs typeface="+mn-cs"/>
              </a:rPr>
              <a:t> GHG - WG-I</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highlight>
                  <a:srgbClr val="FFFF00"/>
                </a:highlight>
                <a:uLnTx/>
                <a:uFillTx/>
                <a:latin typeface="Calibri"/>
                <a:ea typeface="+mn-ea"/>
                <a:cs typeface="+mn-cs"/>
              </a:rPr>
              <a:t> Weather Modification - R</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1400" b="0" i="0" u="none" strike="noStrike" kern="0" cap="none" spc="0" normalizeH="0" baseline="0" noProof="0" dirty="0">
                <a:ln>
                  <a:noFill/>
                </a:ln>
                <a:solidFill>
                  <a:srgbClr val="1F497D"/>
                </a:solidFill>
                <a:effectLst/>
                <a:highlight>
                  <a:srgbClr val="FFFF00"/>
                </a:highlight>
                <a:uLnTx/>
                <a:uFillTx/>
                <a:latin typeface="Calibri"/>
                <a:ea typeface="+mn-ea"/>
                <a:cs typeface="+mn-cs"/>
              </a:rPr>
              <a:t> PPAE - 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SG" sz="1400" b="0" i="0" u="none" strike="noStrike" kern="0" cap="none" spc="0" normalizeH="0" baseline="0" noProof="0" dirty="0">
              <a:ln>
                <a:noFill/>
              </a:ln>
              <a:solidFill>
                <a:srgbClr val="1F497D"/>
              </a:solidFill>
              <a:effectLst/>
              <a:uLnTx/>
              <a:uFillTx/>
              <a:latin typeface="Calibri"/>
              <a:ea typeface="+mn-ea"/>
              <a:cs typeface="+mn-cs"/>
            </a:endParaRPr>
          </a:p>
        </p:txBody>
      </p:sp>
      <p:sp>
        <p:nvSpPr>
          <p:cNvPr id="38" name="Rectangle: Rounded Corners 37">
            <a:extLst>
              <a:ext uri="{FF2B5EF4-FFF2-40B4-BE49-F238E27FC236}">
                <a16:creationId xmlns:a16="http://schemas.microsoft.com/office/drawing/2014/main" id="{0375532C-1D49-4002-84CD-2114E29CB941}"/>
              </a:ext>
            </a:extLst>
          </p:cNvPr>
          <p:cNvSpPr/>
          <p:nvPr/>
        </p:nvSpPr>
        <p:spPr>
          <a:xfrm>
            <a:off x="2477110" y="5134683"/>
            <a:ext cx="2626221" cy="1141863"/>
          </a:xfrm>
          <a:prstGeom prst="roundRect">
            <a:avLst>
              <a:gd name="adj" fmla="val 5039"/>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sz="1400" b="1" i="0" u="none" strike="noStrike" kern="0" cap="none" spc="0" normalizeH="0" baseline="0" noProof="0" dirty="0">
                <a:ln>
                  <a:noFill/>
                </a:ln>
                <a:solidFill>
                  <a:srgbClr val="1F497D"/>
                </a:solidFill>
                <a:effectLst/>
                <a:highlight>
                  <a:srgbClr val="FFFF00"/>
                </a:highlight>
                <a:uLnTx/>
                <a:uFillTx/>
                <a:latin typeface="Calibri"/>
                <a:ea typeface="+mn-ea"/>
                <a:cs typeface="+mn-cs"/>
              </a:rPr>
              <a:t>Regional Network of WMO Operational Centres (WIPPS, RWC, RTC), including Capacity Development</a:t>
            </a:r>
            <a:endParaRPr kumimoji="0" lang="en-SG" sz="1400" b="0" i="0" u="none" strike="noStrike" kern="0" cap="none" spc="0" normalizeH="0" baseline="0" noProof="0" dirty="0">
              <a:ln>
                <a:noFill/>
              </a:ln>
              <a:solidFill>
                <a:srgbClr val="1F497D"/>
              </a:solidFill>
              <a:effectLst/>
              <a:highlight>
                <a:srgbClr val="FFFF00"/>
              </a:highligh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SG" sz="1400" b="0" i="0" u="none" strike="noStrike" kern="0" cap="none" spc="0" normalizeH="0" baseline="0" noProof="0" dirty="0">
              <a:ln>
                <a:noFill/>
              </a:ln>
              <a:solidFill>
                <a:srgbClr val="1F497D"/>
              </a:solidFill>
              <a:effectLst/>
              <a:uLnTx/>
              <a:uFillTx/>
              <a:latin typeface="Calibri"/>
              <a:ea typeface="+mn-ea"/>
              <a:cs typeface="+mn-cs"/>
            </a:endParaRPr>
          </a:p>
        </p:txBody>
      </p:sp>
      <p:sp>
        <p:nvSpPr>
          <p:cNvPr id="39" name="TextBox 38">
            <a:extLst>
              <a:ext uri="{FF2B5EF4-FFF2-40B4-BE49-F238E27FC236}">
                <a16:creationId xmlns:a16="http://schemas.microsoft.com/office/drawing/2014/main" id="{0CE4B269-BB78-F76F-7EA9-C2769B721486}"/>
              </a:ext>
            </a:extLst>
          </p:cNvPr>
          <p:cNvSpPr txBox="1"/>
          <p:nvPr/>
        </p:nvSpPr>
        <p:spPr>
          <a:xfrm>
            <a:off x="3329659" y="6282715"/>
            <a:ext cx="5751468" cy="461665"/>
          </a:xfrm>
          <a:prstGeom prst="rect">
            <a:avLst/>
          </a:prstGeom>
          <a:noFill/>
          <a:ln>
            <a:noFill/>
          </a:ln>
        </p:spPr>
        <p:style>
          <a:lnRef idx="0">
            <a:scrgbClr r="0" g="0" b="0"/>
          </a:lnRef>
          <a:fillRef idx="0">
            <a:scrgbClr r="0" g="0" b="0"/>
          </a:fillRef>
          <a:effectRef idx="0">
            <a:scrgbClr r="0" g="0" b="0"/>
          </a:effectRef>
          <a:fontRef idx="minor">
            <a:schemeClr val="accen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4F81BD">
                    <a:lumMod val="75000"/>
                  </a:srgbClr>
                </a:solidFill>
                <a:effectLst/>
                <a:uLnTx/>
                <a:uFillTx/>
                <a:latin typeface="Calibri"/>
                <a:ea typeface="+mn-ea"/>
                <a:cs typeface="+mn-cs"/>
              </a:rPr>
              <a:t>Proposed RA II-18 </a:t>
            </a:r>
            <a:r>
              <a:rPr kumimoji="0" lang="en-US" sz="2400" b="0" i="0" u="none" strike="noStrike" kern="1200" cap="none" spc="0" normalizeH="0" baseline="0" noProof="0">
                <a:ln>
                  <a:noFill/>
                </a:ln>
                <a:solidFill>
                  <a:srgbClr val="4F81BD">
                    <a:lumMod val="75000"/>
                  </a:srgbClr>
                </a:solidFill>
                <a:effectLst/>
                <a:uLnTx/>
                <a:uFillTx/>
                <a:latin typeface="Calibri"/>
                <a:ea typeface="+mn-ea"/>
                <a:cs typeface="+mn-cs"/>
              </a:rPr>
              <a:t>Working Structure – U/C</a:t>
            </a:r>
            <a:endParaRPr kumimoji="0" lang="en-SG" sz="2400" b="0" i="0" u="none" strike="noStrike" kern="1200" cap="none" spc="0" normalizeH="0" baseline="0" noProof="0" dirty="0">
              <a:ln>
                <a:noFill/>
              </a:ln>
              <a:solidFill>
                <a:srgbClr val="4F81BD">
                  <a:lumMod val="75000"/>
                </a:srgbClr>
              </a:solidFill>
              <a:effectLst/>
              <a:uLnTx/>
              <a:uFillTx/>
              <a:latin typeface="Calibri"/>
              <a:ea typeface="+mn-ea"/>
              <a:cs typeface="+mn-cs"/>
            </a:endParaRPr>
          </a:p>
        </p:txBody>
      </p:sp>
      <p:sp>
        <p:nvSpPr>
          <p:cNvPr id="10" name="Rectangle: Rounded Corners 20">
            <a:extLst>
              <a:ext uri="{FF2B5EF4-FFF2-40B4-BE49-F238E27FC236}">
                <a16:creationId xmlns:a16="http://schemas.microsoft.com/office/drawing/2014/main" id="{5355B4D8-8D90-27B4-65E8-90A184CFC33F}"/>
              </a:ext>
            </a:extLst>
          </p:cNvPr>
          <p:cNvSpPr/>
          <p:nvPr/>
        </p:nvSpPr>
        <p:spPr>
          <a:xfrm>
            <a:off x="1666875" y="1533406"/>
            <a:ext cx="1811083" cy="621580"/>
          </a:xfrm>
          <a:prstGeom prst="roundRect">
            <a:avLst>
              <a:gd name="adj" fmla="val 4989"/>
            </a:avLst>
          </a:prstGeom>
          <a:solidFill>
            <a:srgbClr val="B9CDE5"/>
          </a:solidFill>
          <a:ln w="9525" cap="flat" cmpd="sng" algn="ctr">
            <a:noFill/>
            <a:prstDash val="solid"/>
          </a:ln>
          <a:effectLst/>
        </p:spPr>
        <p:txBody>
          <a:bodyPr wrap="square" rtlCol="0" anchor="t">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1F497D"/>
                </a:solidFill>
                <a:effectLst/>
                <a:highlight>
                  <a:srgbClr val="FFFF00"/>
                </a:highlight>
                <a:uLnTx/>
                <a:uFillTx/>
                <a:latin typeface="Calibri"/>
                <a:ea typeface="宋体" panose="02010600030101010101" pitchFamily="2" charset="-122"/>
                <a:cs typeface="+mn-cs"/>
              </a:rPr>
              <a:t>EW4All</a:t>
            </a:r>
            <a:endParaRPr kumimoji="0" lang="en-US" altLang="zh-CN" sz="1400" b="1" i="0" u="none" strike="noStrike" kern="0" cap="none" spc="0" normalizeH="0" baseline="0" noProof="0" dirty="0">
              <a:ln>
                <a:noFill/>
              </a:ln>
              <a:solidFill>
                <a:srgbClr val="1F497D"/>
              </a:solidFill>
              <a:effectLst/>
              <a:highlight>
                <a:srgbClr val="FFFF00"/>
              </a:highlight>
              <a:uLnTx/>
              <a:uFillTx/>
              <a:latin typeface="Calibri"/>
              <a:ea typeface="等线" panose="02010600030101010101" pitchFamily="2" charset="-122"/>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1F497D"/>
                </a:solidFill>
                <a:effectLst/>
                <a:highlight>
                  <a:srgbClr val="FFFF00"/>
                </a:highlight>
                <a:uLnTx/>
                <a:uFillTx/>
                <a:latin typeface="Calibri"/>
                <a:ea typeface="宋体" panose="02010600030101010101" pitchFamily="2" charset="-122"/>
                <a:cs typeface="+mn-cs"/>
              </a:rPr>
              <a:t>Task Team</a:t>
            </a:r>
          </a:p>
        </p:txBody>
      </p:sp>
      <p:sp>
        <p:nvSpPr>
          <p:cNvPr id="9" name="Rectangle: Rounded Corners 31">
            <a:extLst>
              <a:ext uri="{FF2B5EF4-FFF2-40B4-BE49-F238E27FC236}">
                <a16:creationId xmlns:a16="http://schemas.microsoft.com/office/drawing/2014/main" id="{6EBA43E8-4B5B-A351-A39B-2246345DE339}"/>
              </a:ext>
            </a:extLst>
          </p:cNvPr>
          <p:cNvSpPr/>
          <p:nvPr/>
        </p:nvSpPr>
        <p:spPr>
          <a:xfrm>
            <a:off x="5408115" y="5668877"/>
            <a:ext cx="1971112" cy="515188"/>
          </a:xfrm>
          <a:prstGeom prst="roundRect">
            <a:avLst>
              <a:gd name="adj" fmla="val 5039"/>
            </a:avLst>
          </a:prstGeom>
          <a:solidFill>
            <a:srgbClr val="DCE6F2"/>
          </a:solidFill>
          <a:ln w="9525" cap="flat" cmpd="sng" algn="ctr">
            <a:solidFill>
              <a:srgbClr val="B9CDE5"/>
            </a:solidFill>
            <a:prstDash val="solid"/>
          </a:ln>
          <a:effectLst/>
        </p:spPr>
        <p:txBody>
          <a:bodyPr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SG" altLang="zh-CN" sz="1400" b="1" i="0" u="none" strike="noStrike" kern="0" cap="none" spc="0" normalizeH="0" baseline="0" noProof="0" dirty="0">
                <a:ln>
                  <a:noFill/>
                </a:ln>
                <a:solidFill>
                  <a:srgbClr val="1F497D"/>
                </a:solidFill>
                <a:effectLst/>
                <a:uLnTx/>
                <a:uFillTx/>
                <a:latin typeface="Calibri"/>
                <a:ea typeface="等线" panose="02010600030101010101" pitchFamily="2" charset="-122"/>
                <a:cs typeface="+mn-cs"/>
              </a:rPr>
              <a:t>Joint Expert Team </a:t>
            </a:r>
            <a:r>
              <a:rPr kumimoji="0" lang="en-SG" altLang="zh-CN" sz="1400" b="0" i="0" u="none" strike="noStrike" kern="0" cap="none" spc="0" normalizeH="0" baseline="0" noProof="0" dirty="0">
                <a:ln>
                  <a:noFill/>
                </a:ln>
                <a:solidFill>
                  <a:srgbClr val="1F497D"/>
                </a:solidFill>
                <a:effectLst/>
                <a:highlight>
                  <a:srgbClr val="FFFF00"/>
                </a:highlight>
                <a:uLnTx/>
                <a:uFillTx/>
                <a:latin typeface="Calibri"/>
                <a:ea typeface="等线" panose="02010600030101010101" pitchFamily="2" charset="-122"/>
                <a:cs typeface="+mn-cs"/>
              </a:rPr>
              <a:t>Hydrometry</a:t>
            </a:r>
            <a:endParaRPr kumimoji="0" lang="en-SG" altLang="zh-CN" sz="1400" b="0" i="0" u="none" strike="noStrike" kern="0" cap="none" spc="0" normalizeH="0" baseline="0" noProof="0" dirty="0">
              <a:ln>
                <a:noFill/>
              </a:ln>
              <a:solidFill>
                <a:srgbClr val="1F497D"/>
              </a:solidFill>
              <a:effectLst/>
              <a:highlight>
                <a:srgbClr val="FFFF00"/>
              </a:highlight>
              <a:uLnTx/>
              <a:uFillTx/>
              <a:latin typeface="Calibri"/>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SG" sz="1400" b="0" i="0" u="none" strike="noStrike" kern="0" cap="none" spc="0" normalizeH="0" baseline="0" noProof="0" dirty="0">
              <a:ln>
                <a:noFill/>
              </a:ln>
              <a:solidFill>
                <a:srgbClr val="1F497D"/>
              </a:solidFill>
              <a:effectLst/>
              <a:uLnTx/>
              <a:uFillTx/>
              <a:latin typeface="Calibri"/>
              <a:ea typeface="+mn-ea"/>
              <a:cs typeface="+mn-cs"/>
            </a:endParaRPr>
          </a:p>
        </p:txBody>
      </p:sp>
      <p:pic>
        <p:nvPicPr>
          <p:cNvPr id="1026" name="Picture 2" descr="Overview of the Early Warnings for All: Executive Action Plan 2023–2027">
            <a:extLst>
              <a:ext uri="{FF2B5EF4-FFF2-40B4-BE49-F238E27FC236}">
                <a16:creationId xmlns:a16="http://schemas.microsoft.com/office/drawing/2014/main" id="{6CBCE559-B618-33B8-2DFC-F1386FBFE6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650" y="1625297"/>
            <a:ext cx="721554" cy="437797"/>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a:extLst>
              <a:ext uri="{FF2B5EF4-FFF2-40B4-BE49-F238E27FC236}">
                <a16:creationId xmlns:a16="http://schemas.microsoft.com/office/drawing/2014/main" id="{7C75F671-C674-F321-6D83-47EE13DE8F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304" y="2516642"/>
            <a:ext cx="790324" cy="824264"/>
          </a:xfrm>
          <a:prstGeom prst="rect">
            <a:avLst/>
          </a:prstGeom>
        </p:spPr>
      </p:pic>
      <p:sp>
        <p:nvSpPr>
          <p:cNvPr id="14" name="Rectangle: Rounded Corners 20">
            <a:extLst>
              <a:ext uri="{FF2B5EF4-FFF2-40B4-BE49-F238E27FC236}">
                <a16:creationId xmlns:a16="http://schemas.microsoft.com/office/drawing/2014/main" id="{B88B5689-5DB3-95DC-5181-C8E91C284169}"/>
              </a:ext>
            </a:extLst>
          </p:cNvPr>
          <p:cNvSpPr/>
          <p:nvPr/>
        </p:nvSpPr>
        <p:spPr>
          <a:xfrm>
            <a:off x="10055814" y="4440818"/>
            <a:ext cx="1498396" cy="954957"/>
          </a:xfrm>
          <a:prstGeom prst="roundRect">
            <a:avLst>
              <a:gd name="adj" fmla="val 4989"/>
            </a:avLst>
          </a:prstGeom>
          <a:solidFill>
            <a:srgbClr val="4F81BD">
              <a:lumMod val="20000"/>
              <a:lumOff val="80000"/>
            </a:srgbClr>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1F497D"/>
                </a:solidFill>
                <a:effectLst/>
                <a:highlight>
                  <a:srgbClr val="FFFF00"/>
                </a:highlight>
                <a:uLnTx/>
                <a:uFillTx/>
                <a:latin typeface="Calibri"/>
                <a:ea typeface="宋体" panose="02010600030101010101" pitchFamily="2" charset="-122"/>
                <a:cs typeface="+mn-cs"/>
              </a:rPr>
              <a:t>International Advisors’ network</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1F497D"/>
                </a:solidFill>
                <a:effectLst/>
                <a:highlight>
                  <a:srgbClr val="FFFF00"/>
                </a:highlight>
                <a:uLnTx/>
                <a:uFillTx/>
                <a:latin typeface="Calibri"/>
                <a:ea typeface="宋体" panose="02010600030101010101" pitchFamily="2" charset="-122"/>
                <a:cs typeface="+mn-cs"/>
              </a:rPr>
              <a:t>(INTAD)</a:t>
            </a:r>
            <a:endParaRPr kumimoji="0" lang="en-US" sz="1400" b="1" i="0" u="none" strike="noStrike" kern="0" cap="none" spc="0" normalizeH="0" baseline="0" noProof="0" dirty="0">
              <a:ln>
                <a:noFill/>
              </a:ln>
              <a:solidFill>
                <a:srgbClr val="1F497D"/>
              </a:solidFill>
              <a:effectLst/>
              <a:highlight>
                <a:srgbClr val="FFFF00"/>
              </a:highlight>
              <a:uLnTx/>
              <a:uFillTx/>
              <a:latin typeface="Calibri"/>
              <a:ea typeface="+mn-ea"/>
              <a:cs typeface="+mn-cs"/>
            </a:endParaRPr>
          </a:p>
        </p:txBody>
      </p:sp>
      <p:pic>
        <p:nvPicPr>
          <p:cNvPr id="15" name="Picture 24" descr="Graphical user interface, application&#10;&#10;Description automatically generated">
            <a:extLst>
              <a:ext uri="{FF2B5EF4-FFF2-40B4-BE49-F238E27FC236}">
                <a16:creationId xmlns:a16="http://schemas.microsoft.com/office/drawing/2014/main" id="{B27B27A5-6299-C578-64C1-4507FB9A6D02}"/>
              </a:ext>
            </a:extLst>
          </p:cNvPr>
          <p:cNvPicPr>
            <a:picLocks noGrp="1" noRot="1" noChangeAspect="1" noMove="1" noResize="1" noEditPoints="1" noAdjustHandles="1" noChangeArrowheads="1" noChangeShapeType="1" noCrop="1"/>
          </p:cNvPicPr>
          <p:nvPr/>
        </p:nvPicPr>
        <p:blipFill>
          <a:blip r:embed="rId5"/>
          <a:stretch>
            <a:fillRect/>
          </a:stretch>
        </p:blipFill>
        <p:spPr>
          <a:xfrm>
            <a:off x="-103121" y="4874899"/>
            <a:ext cx="3153923" cy="2083350"/>
          </a:xfrm>
          <a:prstGeom prst="rect">
            <a:avLst/>
          </a:prstGeom>
        </p:spPr>
      </p:pic>
      <p:sp>
        <p:nvSpPr>
          <p:cNvPr id="3" name="Rectangle: Rounded Corners 20">
            <a:extLst>
              <a:ext uri="{FF2B5EF4-FFF2-40B4-BE49-F238E27FC236}">
                <a16:creationId xmlns:a16="http://schemas.microsoft.com/office/drawing/2014/main" id="{B6807185-E151-4DA7-9CFB-769B820A7345}"/>
              </a:ext>
            </a:extLst>
          </p:cNvPr>
          <p:cNvSpPr/>
          <p:nvPr/>
        </p:nvSpPr>
        <p:spPr>
          <a:xfrm>
            <a:off x="464597" y="572280"/>
            <a:ext cx="1498396" cy="587652"/>
          </a:xfrm>
          <a:prstGeom prst="roundRect">
            <a:avLst>
              <a:gd name="adj" fmla="val 4989"/>
            </a:avLst>
          </a:prstGeom>
          <a:solidFill>
            <a:srgbClr val="4F81BD">
              <a:lumMod val="20000"/>
              <a:lumOff val="80000"/>
            </a:srgbClr>
          </a:solidFill>
          <a:ln w="9525" cap="flat" cmpd="sng" algn="ctr">
            <a:noFill/>
            <a:prstDash val="solid"/>
          </a:ln>
          <a:effectLst/>
        </p:spPr>
        <p:txBody>
          <a:bodyPr wrap="square" rtlCol="0" anchor="t">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1F497D"/>
                </a:solidFill>
                <a:effectLst/>
                <a:uLnTx/>
                <a:uFillTx/>
                <a:latin typeface="Calibri"/>
                <a:ea typeface="宋体" panose="02010600030101010101" pitchFamily="2" charset="-122"/>
                <a:cs typeface="+mn-cs"/>
              </a:rPr>
              <a:t>Regional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1F497D"/>
                </a:solidFill>
                <a:effectLst/>
                <a:uLnTx/>
                <a:uFillTx/>
                <a:latin typeface="Calibri"/>
                <a:ea typeface="宋体" panose="02010600030101010101" pitchFamily="2" charset="-122"/>
                <a:cs typeface="+mn-cs"/>
              </a:rPr>
              <a:t>Partners</a:t>
            </a:r>
            <a:endParaRPr kumimoji="0" lang="en-US" sz="1400" b="1" i="0" u="none" strike="noStrike" kern="0" cap="none" spc="0" normalizeH="0" baseline="0" noProof="0" dirty="0">
              <a:ln>
                <a:noFill/>
              </a:ln>
              <a:solidFill>
                <a:srgbClr val="1F497D"/>
              </a:solidFill>
              <a:effectLst/>
              <a:uLnTx/>
              <a:uFillTx/>
              <a:latin typeface="Calibri"/>
              <a:ea typeface="+mn-ea"/>
              <a:cs typeface="+mn-cs"/>
            </a:endParaRPr>
          </a:p>
        </p:txBody>
      </p:sp>
      <p:pic>
        <p:nvPicPr>
          <p:cNvPr id="1028" name="Picture 4">
            <a:extLst>
              <a:ext uri="{FF2B5EF4-FFF2-40B4-BE49-F238E27FC236}">
                <a16:creationId xmlns:a16="http://schemas.microsoft.com/office/drawing/2014/main" id="{4D88AEF8-066B-FAFE-561C-81C8A515BD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0617" y="2474573"/>
            <a:ext cx="749387" cy="792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9265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EA28B-339C-72E2-024A-193EBA3D8111}"/>
              </a:ext>
            </a:extLst>
          </p:cNvPr>
          <p:cNvSpPr>
            <a:spLocks noGrp="1"/>
          </p:cNvSpPr>
          <p:nvPr>
            <p:ph type="title"/>
          </p:nvPr>
        </p:nvSpPr>
        <p:spPr>
          <a:xfrm>
            <a:off x="838200" y="2263197"/>
            <a:ext cx="10515600" cy="1325563"/>
          </a:xfrm>
        </p:spPr>
        <p:txBody>
          <a:bodyPr>
            <a:normAutofit/>
          </a:bodyPr>
          <a:lstStyle/>
          <a:p>
            <a:pPr algn="ctr"/>
            <a:r>
              <a:rPr lang="en-FR" sz="6000" b="1" dirty="0">
                <a:solidFill>
                  <a:schemeClr val="bg1"/>
                </a:solidFill>
                <a:latin typeface="Arial" panose="020B0604020202020204" pitchFamily="34" charset="0"/>
                <a:ea typeface="Verdana" panose="020B0604030504040204" pitchFamily="34" charset="0"/>
                <a:cs typeface="Arial" panose="020B0604020202020204" pitchFamily="34" charset="0"/>
              </a:rPr>
              <a:t>Thank you</a:t>
            </a:r>
          </a:p>
        </p:txBody>
      </p:sp>
      <p:sp>
        <p:nvSpPr>
          <p:cNvPr id="4" name="CuadroTexto 3">
            <a:extLst>
              <a:ext uri="{FF2B5EF4-FFF2-40B4-BE49-F238E27FC236}">
                <a16:creationId xmlns:a16="http://schemas.microsoft.com/office/drawing/2014/main" id="{DA72FBD4-668B-EB1A-B593-B2BE34336172}"/>
              </a:ext>
            </a:extLst>
          </p:cNvPr>
          <p:cNvSpPr txBox="1"/>
          <p:nvPr/>
        </p:nvSpPr>
        <p:spPr>
          <a:xfrm>
            <a:off x="3824879" y="5950894"/>
            <a:ext cx="4542242" cy="52392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3000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wmo.int</a:t>
            </a:r>
          </a:p>
        </p:txBody>
      </p:sp>
    </p:spTree>
    <p:extLst>
      <p:ext uri="{BB962C8B-B14F-4D97-AF65-F5344CB8AC3E}">
        <p14:creationId xmlns:p14="http://schemas.microsoft.com/office/powerpoint/2010/main" val="1100349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hape 79">
            <a:extLst>
              <a:ext uri="{FF2B5EF4-FFF2-40B4-BE49-F238E27FC236}">
                <a16:creationId xmlns:a16="http://schemas.microsoft.com/office/drawing/2014/main" id="{AD891A14-0569-377E-B449-16FECADC2390}"/>
              </a:ext>
            </a:extLst>
          </p:cNvPr>
          <p:cNvSpPr/>
          <p:nvPr/>
        </p:nvSpPr>
        <p:spPr>
          <a:xfrm>
            <a:off x="744206" y="901529"/>
            <a:ext cx="3641823" cy="436017"/>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CH"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Temperature</a:t>
            </a:r>
            <a:endPar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endParaRPr>
          </a:p>
        </p:txBody>
      </p:sp>
      <p:sp>
        <p:nvSpPr>
          <p:cNvPr id="7" name="Shape 103">
            <a:extLst>
              <a:ext uri="{FF2B5EF4-FFF2-40B4-BE49-F238E27FC236}">
                <a16:creationId xmlns:a16="http://schemas.microsoft.com/office/drawing/2014/main" id="{01F421F9-E433-3F3F-E293-DDF3DD5F2CDF}"/>
              </a:ext>
            </a:extLst>
          </p:cNvPr>
          <p:cNvSpPr/>
          <p:nvPr/>
        </p:nvSpPr>
        <p:spPr>
          <a:xfrm>
            <a:off x="165177" y="1793650"/>
            <a:ext cx="4220852" cy="375487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2023 was </a:t>
            </a:r>
            <a:r>
              <a:rPr kumimoji="0" lang="en-US" sz="2000" b="1" i="0" u="none" strike="noStrike" kern="1200" cap="none" spc="0" normalizeH="0" baseline="0" noProof="0" dirty="0">
                <a:ln>
                  <a:noFill/>
                </a:ln>
                <a:solidFill>
                  <a:srgbClr val="FFFFFF"/>
                </a:solidFill>
                <a:effectLst/>
                <a:uLnTx/>
                <a:uFillTx/>
                <a:latin typeface="Arial" panose="020B0604020202020204"/>
                <a:ea typeface="+mn-ea"/>
                <a:cs typeface="+mn-cs"/>
              </a:rPr>
              <a:t>the second warmest year on record in Asia</a:t>
            </a: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 at 0.91°C above the 1991–2020 reference period.</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Asia has warmed faster than the global average since 1960. </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The warming trend in 1991–2023 was almost double the 1961–1990 trend.</a:t>
            </a:r>
          </a:p>
        </p:txBody>
      </p:sp>
      <p:sp>
        <p:nvSpPr>
          <p:cNvPr id="8" name="Rectangle 7">
            <a:extLst>
              <a:ext uri="{FF2B5EF4-FFF2-40B4-BE49-F238E27FC236}">
                <a16:creationId xmlns:a16="http://schemas.microsoft.com/office/drawing/2014/main" id="{CEB7271F-BF71-5BBA-DD58-C4512B7166A5}"/>
              </a:ext>
            </a:extLst>
          </p:cNvPr>
          <p:cNvSpPr/>
          <p:nvPr/>
        </p:nvSpPr>
        <p:spPr>
          <a:xfrm>
            <a:off x="4572001" y="0"/>
            <a:ext cx="760911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465449DA-B1A0-5F00-CAE0-63FDE75B13B4}"/>
              </a:ext>
            </a:extLst>
          </p:cNvPr>
          <p:cNvSpPr txBox="1"/>
          <p:nvPr/>
        </p:nvSpPr>
        <p:spPr>
          <a:xfrm>
            <a:off x="6202202" y="5745490"/>
            <a:ext cx="4348704" cy="4114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mn-cs"/>
              </a:rPr>
              <a:t>Annual mean temperature anomalies (</a:t>
            </a:r>
            <a:r>
              <a:rPr kumimoji="0" lang="en-GB" sz="1000" b="0" i="0" u="none" strike="noStrike" kern="1200" cap="none" spc="0" normalizeH="0" baseline="0" noProof="0" dirty="0">
                <a:ln>
                  <a:noFill/>
                </a:ln>
                <a:solidFill>
                  <a:prstClr val="white">
                    <a:lumMod val="50000"/>
                  </a:prstClr>
                </a:solidFill>
                <a:effectLst/>
                <a:uLnTx/>
                <a:uFillTx/>
                <a:latin typeface="Cambria Math" panose="02040503050406030204" pitchFamily="18" charset="0"/>
                <a:ea typeface="Times New Roman" panose="02020603050405020304" pitchFamily="18" charset="0"/>
                <a:cs typeface="Cambria Math" panose="02040503050406030204" pitchFamily="18" charset="0"/>
              </a:rPr>
              <a:t>℃</a:t>
            </a:r>
            <a:r>
              <a:rPr kumimoji="0" lang="en-GB" sz="1000" b="0" i="0" u="none" strike="noStrike" kern="1200" cap="none" spc="0" normalizeH="0" baseline="0" noProof="0" dirty="0">
                <a:ln>
                  <a:noFill/>
                </a:ln>
                <a:solidFill>
                  <a:prstClr val="white">
                    <a:lumMod val="50000"/>
                  </a:prstClr>
                </a:solidFill>
                <a:effectLst/>
                <a:uLnTx/>
                <a:uFillTx/>
                <a:latin typeface="Calibri" panose="020F0502020204030204"/>
                <a:ea typeface="Times New Roman" panose="02020603050405020304" pitchFamily="18" charset="0"/>
                <a:cs typeface="+mn-cs"/>
              </a:rPr>
              <a:t>), 1900–2023, averaged over Asia, relative to the 1991–2020 average for six global temperature data sets. </a:t>
            </a:r>
            <a:endParaRPr kumimoji="0" lang="en-GB" sz="1000" b="0" i="0" u="none" strike="noStrike" kern="1200" cap="none" spc="0" normalizeH="0" baseline="0" noProof="0" dirty="0">
              <a:ln>
                <a:noFill/>
              </a:ln>
              <a:solidFill>
                <a:prstClr val="white">
                  <a:lumMod val="50000"/>
                </a:prstClr>
              </a:solidFill>
              <a:effectLst/>
              <a:uLnTx/>
              <a:uFillTx/>
              <a:latin typeface="Arial" panose="020B0604020202020204"/>
              <a:ea typeface="+mn-ea"/>
              <a:cs typeface="+mn-cs"/>
            </a:endParaRPr>
          </a:p>
        </p:txBody>
      </p:sp>
      <p:pic>
        <p:nvPicPr>
          <p:cNvPr id="5" name="Picture 4" descr="A graph showing the temperature of the earth&#10;&#10;Description automatically generated">
            <a:extLst>
              <a:ext uri="{FF2B5EF4-FFF2-40B4-BE49-F238E27FC236}">
                <a16:creationId xmlns:a16="http://schemas.microsoft.com/office/drawing/2014/main" id="{635A07A9-DD91-0721-67DF-CB4F73F071D0}"/>
              </a:ext>
            </a:extLst>
          </p:cNvPr>
          <p:cNvPicPr>
            <a:picLocks noChangeAspect="1"/>
          </p:cNvPicPr>
          <p:nvPr/>
        </p:nvPicPr>
        <p:blipFill>
          <a:blip r:embed="rId4"/>
          <a:stretch>
            <a:fillRect/>
          </a:stretch>
        </p:blipFill>
        <p:spPr>
          <a:xfrm>
            <a:off x="4929687" y="977387"/>
            <a:ext cx="6958287" cy="4571137"/>
          </a:xfrm>
          <a:prstGeom prst="rect">
            <a:avLst/>
          </a:prstGeom>
        </p:spPr>
      </p:pic>
    </p:spTree>
    <p:extLst>
      <p:ext uri="{BB962C8B-B14F-4D97-AF65-F5344CB8AC3E}">
        <p14:creationId xmlns:p14="http://schemas.microsoft.com/office/powerpoint/2010/main" val="2445805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hape 79">
            <a:extLst>
              <a:ext uri="{FF2B5EF4-FFF2-40B4-BE49-F238E27FC236}">
                <a16:creationId xmlns:a16="http://schemas.microsoft.com/office/drawing/2014/main" id="{5CDC2CC4-4EB8-4D00-79BC-3B3FFB8395B6}"/>
              </a:ext>
            </a:extLst>
          </p:cNvPr>
          <p:cNvSpPr/>
          <p:nvPr/>
        </p:nvSpPr>
        <p:spPr>
          <a:xfrm>
            <a:off x="8061956" y="496144"/>
            <a:ext cx="3224353" cy="436017"/>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US" sz="3200" b="1" i="0" u="none" strike="noStrike" kern="10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Arial" charset="0"/>
                <a:sym typeface="Montserrat-Regular"/>
              </a:rPr>
              <a:t>Precipitation</a:t>
            </a:r>
          </a:p>
        </p:txBody>
      </p:sp>
      <p:sp>
        <p:nvSpPr>
          <p:cNvPr id="4" name="Rectangle 3">
            <a:extLst>
              <a:ext uri="{FF2B5EF4-FFF2-40B4-BE49-F238E27FC236}">
                <a16:creationId xmlns:a16="http://schemas.microsoft.com/office/drawing/2014/main" id="{795FCBF1-8FD6-2C9C-2CDA-730185B987B5}"/>
              </a:ext>
            </a:extLst>
          </p:cNvPr>
          <p:cNvSpPr/>
          <p:nvPr/>
        </p:nvSpPr>
        <p:spPr>
          <a:xfrm>
            <a:off x="0" y="0"/>
            <a:ext cx="7021286"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A map of the world&#10;&#10;Description automatically generated">
            <a:extLst>
              <a:ext uri="{FF2B5EF4-FFF2-40B4-BE49-F238E27FC236}">
                <a16:creationId xmlns:a16="http://schemas.microsoft.com/office/drawing/2014/main" id="{4D10CF1B-59EC-9D2D-54A1-EC244C6EF032}"/>
              </a:ext>
            </a:extLst>
          </p:cNvPr>
          <p:cNvPicPr>
            <a:picLocks noChangeAspect="1"/>
          </p:cNvPicPr>
          <p:nvPr/>
        </p:nvPicPr>
        <p:blipFill>
          <a:blip r:embed="rId4"/>
          <a:stretch>
            <a:fillRect/>
          </a:stretch>
        </p:blipFill>
        <p:spPr>
          <a:xfrm>
            <a:off x="413653" y="1101978"/>
            <a:ext cx="6383612" cy="4288989"/>
          </a:xfrm>
          <a:prstGeom prst="rect">
            <a:avLst/>
          </a:prstGeom>
        </p:spPr>
      </p:pic>
      <p:sp>
        <p:nvSpPr>
          <p:cNvPr id="9" name="TextBox 8">
            <a:extLst>
              <a:ext uri="{FF2B5EF4-FFF2-40B4-BE49-F238E27FC236}">
                <a16:creationId xmlns:a16="http://schemas.microsoft.com/office/drawing/2014/main" id="{BDEA7D1E-9DBC-40F9-A43D-E61672C6544B}"/>
              </a:ext>
            </a:extLst>
          </p:cNvPr>
          <p:cNvSpPr txBox="1"/>
          <p:nvPr/>
        </p:nvSpPr>
        <p:spPr>
          <a:xfrm>
            <a:off x="1396994" y="5190912"/>
            <a:ext cx="441692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Times New Roman" panose="02020603050405020304" pitchFamily="18" charset="0"/>
                <a:cs typeface="+mn-cs"/>
              </a:rPr>
              <a:t>Precipitation anomalies for 2023, expressed as a percentage of the 1991–2020 average.</a:t>
            </a:r>
            <a:r>
              <a:rPr kumimoji="0" lang="en-CH" sz="10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Times New Roman" panose="02020603050405020304" pitchFamily="18" charset="0"/>
                <a:cs typeface="+mn-cs"/>
              </a:rPr>
              <a:t> </a:t>
            </a:r>
            <a:r>
              <a:rPr kumimoji="0" lang="en-US" sz="1000" b="0" i="1" u="none" strike="noStrike" kern="1200" cap="none" spc="0" normalizeH="0" baseline="0" noProof="0" dirty="0">
                <a:ln>
                  <a:noFill/>
                </a:ln>
                <a:solidFill>
                  <a:prstClr val="white">
                    <a:lumMod val="50000"/>
                  </a:prstClr>
                </a:solidFill>
                <a:effectLst/>
                <a:uLnTx/>
                <a:uFillTx/>
                <a:latin typeface="Calibri" panose="020F0502020204030204" pitchFamily="34" charset="0"/>
                <a:ea typeface="Times New Roman" panose="02020603050405020304" pitchFamily="18" charset="0"/>
                <a:cs typeface="+mn-cs"/>
              </a:rPr>
              <a:t>Source:</a:t>
            </a:r>
            <a:r>
              <a:rPr kumimoji="0" lang="en-US" sz="10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Times New Roman" panose="02020603050405020304" pitchFamily="18" charset="0"/>
                <a:cs typeface="+mn-cs"/>
              </a:rPr>
              <a:t> Global Precipitation Climatology Centre (GPCC)</a:t>
            </a:r>
          </a:p>
        </p:txBody>
      </p:sp>
      <p:sp>
        <p:nvSpPr>
          <p:cNvPr id="10" name="Shape 103">
            <a:extLst>
              <a:ext uri="{FF2B5EF4-FFF2-40B4-BE49-F238E27FC236}">
                <a16:creationId xmlns:a16="http://schemas.microsoft.com/office/drawing/2014/main" id="{1D7510A9-2578-47BB-3CF3-67A7EB91B2CC}"/>
              </a:ext>
            </a:extLst>
          </p:cNvPr>
          <p:cNvSpPr/>
          <p:nvPr/>
        </p:nvSpPr>
        <p:spPr>
          <a:xfrm>
            <a:off x="7331144" y="1254724"/>
            <a:ext cx="4654027" cy="523220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In 2023, the largest precipitation </a:t>
            </a:r>
            <a:r>
              <a:rPr kumimoji="0" lang="en-US" sz="18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excesses:</a:t>
            </a:r>
            <a:endPar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Southern Pakistan</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Kamchatka &amp; the Kolyma Range</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North &amp; NE China</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Between the Yamal &amp; Taymyr Peninsulas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Kazakh Steppe</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Arabian Peninsula</a:t>
            </a:r>
          </a:p>
          <a:p>
            <a:pPr marL="0" marR="0" lvl="0" indent="0" algn="l" defTabSz="914400" rtl="0" eaLnBrk="1" fontAlgn="auto" latinLnBrk="0" hangingPunct="1">
              <a:lnSpc>
                <a:spcPct val="100000"/>
              </a:lnSpc>
              <a:spcBef>
                <a:spcPts val="1200"/>
              </a:spcBef>
              <a:spcAft>
                <a:spcPts val="6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And substantial precipitation </a:t>
            </a:r>
            <a:r>
              <a:rPr kumimoji="0" lang="en-US" sz="18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deficits: </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Central Asia </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The Hindu Kush</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The Himalayas </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Around the Ganges, lower Brahmaputra Rivers and the lower Mekong River.</a:t>
            </a:r>
          </a:p>
          <a:p>
            <a:pPr marL="285750" marR="0" lvl="0" indent="-28575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01156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hape 79">
            <a:extLst>
              <a:ext uri="{FF2B5EF4-FFF2-40B4-BE49-F238E27FC236}">
                <a16:creationId xmlns:a16="http://schemas.microsoft.com/office/drawing/2014/main" id="{70A846CF-6933-A6C4-B7ED-D918443881A9}"/>
              </a:ext>
            </a:extLst>
          </p:cNvPr>
          <p:cNvSpPr/>
          <p:nvPr/>
        </p:nvSpPr>
        <p:spPr>
          <a:xfrm>
            <a:off x="524829" y="799105"/>
            <a:ext cx="3641823" cy="436017"/>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CH"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Glaciers</a:t>
            </a:r>
            <a:endPar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endParaRPr>
          </a:p>
        </p:txBody>
      </p:sp>
      <p:sp>
        <p:nvSpPr>
          <p:cNvPr id="3" name="Shape 103">
            <a:extLst>
              <a:ext uri="{FF2B5EF4-FFF2-40B4-BE49-F238E27FC236}">
                <a16:creationId xmlns:a16="http://schemas.microsoft.com/office/drawing/2014/main" id="{846CA603-A248-B658-F864-2E2FCE37DA30}"/>
              </a:ext>
            </a:extLst>
          </p:cNvPr>
          <p:cNvSpPr/>
          <p:nvPr/>
        </p:nvSpPr>
        <p:spPr>
          <a:xfrm>
            <a:off x="298765" y="1551563"/>
            <a:ext cx="4093953" cy="375487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Glaciers in High-Mountain Asia have lost significant mass over the past 40 years, </a:t>
            </a: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at an accelerating rate.</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In 2023, record-breaking high temperatures and drier conditions in the Eastern Himalayas and the Tien Shan mountain ranges exacerbated mass loss.</a:t>
            </a:r>
          </a:p>
        </p:txBody>
      </p:sp>
      <p:sp>
        <p:nvSpPr>
          <p:cNvPr id="4" name="Rectangle 3">
            <a:extLst>
              <a:ext uri="{FF2B5EF4-FFF2-40B4-BE49-F238E27FC236}">
                <a16:creationId xmlns:a16="http://schemas.microsoft.com/office/drawing/2014/main" id="{DB05C3F0-BAAD-72FF-CF37-91E2F57A5B6E}"/>
              </a:ext>
            </a:extLst>
          </p:cNvPr>
          <p:cNvSpPr/>
          <p:nvPr/>
        </p:nvSpPr>
        <p:spPr>
          <a:xfrm>
            <a:off x="4572001" y="0"/>
            <a:ext cx="760911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624881FB-0425-03BA-4E26-E183FA5280C1}"/>
              </a:ext>
            </a:extLst>
          </p:cNvPr>
          <p:cNvSpPr txBox="1"/>
          <p:nvPr/>
        </p:nvSpPr>
        <p:spPr>
          <a:xfrm>
            <a:off x="5787189" y="5699999"/>
            <a:ext cx="585937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lumMod val="50000"/>
                  </a:prstClr>
                </a:solidFill>
                <a:effectLst/>
                <a:uLnTx/>
                <a:uFillTx/>
                <a:latin typeface="Calibri" panose="020F0502020204030204"/>
                <a:ea typeface="Calibri" panose="020F0502020204030204" pitchFamily="34" charset="0"/>
                <a:cs typeface="+mn-cs"/>
              </a:rPr>
              <a:t>Cumulative mass balance (in metres water equivalent of reference glaciers in the High-Mountain Asia and globally. </a:t>
            </a:r>
            <a:r>
              <a:rPr kumimoji="0" lang="en-GB" sz="1000" b="0" i="1"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Source: World Glacier Monitoring Service (WGMS) and Chinese Academy of Sciences (CAS).</a:t>
            </a:r>
          </a:p>
        </p:txBody>
      </p:sp>
      <p:pic>
        <p:nvPicPr>
          <p:cNvPr id="6" name="Picture 5">
            <a:extLst>
              <a:ext uri="{FF2B5EF4-FFF2-40B4-BE49-F238E27FC236}">
                <a16:creationId xmlns:a16="http://schemas.microsoft.com/office/drawing/2014/main" id="{3104A0A6-89AF-FA3A-4F88-BC56E9C75765}"/>
              </a:ext>
            </a:extLst>
          </p:cNvPr>
          <p:cNvPicPr>
            <a:picLocks noChangeAspect="1"/>
          </p:cNvPicPr>
          <p:nvPr/>
        </p:nvPicPr>
        <p:blipFill>
          <a:blip r:embed="rId4"/>
          <a:stretch>
            <a:fillRect/>
          </a:stretch>
        </p:blipFill>
        <p:spPr>
          <a:xfrm>
            <a:off x="4984291" y="1163532"/>
            <a:ext cx="6784530" cy="4142905"/>
          </a:xfrm>
          <a:prstGeom prst="rect">
            <a:avLst/>
          </a:prstGeom>
        </p:spPr>
      </p:pic>
    </p:spTree>
    <p:extLst>
      <p:ext uri="{BB962C8B-B14F-4D97-AF65-F5344CB8AC3E}">
        <p14:creationId xmlns:p14="http://schemas.microsoft.com/office/powerpoint/2010/main" val="2993679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3A5B68E0-DE53-C123-3110-A7C65DD568DC}"/>
              </a:ext>
            </a:extLst>
          </p:cNvPr>
          <p:cNvSpPr txBox="1"/>
          <p:nvPr/>
        </p:nvSpPr>
        <p:spPr>
          <a:xfrm>
            <a:off x="2677886" y="5697575"/>
            <a:ext cx="9514116" cy="1062454"/>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Source: United Nations Economic and Social Commission for Asia and the Pacific (UNESCAP) and The International Disaster Database (EM-DAT). ESCAP calculations are based on data from EM-DAT, accessed on 8 January 2024.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Note. The economic damages of some disaster occurrences are not presented in the figure due to data unavailability. In the figure, only cases reported in EM-DAT are considered. All mass movement events have been re-classified as “landslide”.</a:t>
            </a:r>
            <a:endParaRPr kumimoji="0" lang="en-GB"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2E058DD7-5AA4-FAA3-99D0-5D76F2D27306}"/>
              </a:ext>
            </a:extLst>
          </p:cNvPr>
          <p:cNvPicPr>
            <a:picLocks noChangeAspect="1"/>
          </p:cNvPicPr>
          <p:nvPr/>
        </p:nvPicPr>
        <p:blipFill>
          <a:blip r:embed="rId4"/>
          <a:stretch>
            <a:fillRect/>
          </a:stretch>
        </p:blipFill>
        <p:spPr>
          <a:xfrm>
            <a:off x="239138" y="435107"/>
            <a:ext cx="11713723" cy="4673390"/>
          </a:xfrm>
          <a:prstGeom prst="rect">
            <a:avLst/>
          </a:prstGeom>
        </p:spPr>
      </p:pic>
    </p:spTree>
    <p:extLst>
      <p:ext uri="{BB962C8B-B14F-4D97-AF65-F5344CB8AC3E}">
        <p14:creationId xmlns:p14="http://schemas.microsoft.com/office/powerpoint/2010/main" val="3406907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0AF2D3-ABD7-6EDD-C5AD-2EE9211A19A7}"/>
              </a:ext>
            </a:extLst>
          </p:cNvPr>
          <p:cNvSpPr/>
          <p:nvPr/>
        </p:nvSpPr>
        <p:spPr>
          <a:xfrm>
            <a:off x="6448926" y="0"/>
            <a:ext cx="5743074" cy="6871975"/>
          </a:xfrm>
          <a:prstGeom prst="rect">
            <a:avLst/>
          </a:prstGeom>
          <a:solidFill>
            <a:srgbClr val="5237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hape 79">
            <a:extLst>
              <a:ext uri="{FF2B5EF4-FFF2-40B4-BE49-F238E27FC236}">
                <a16:creationId xmlns:a16="http://schemas.microsoft.com/office/drawing/2014/main" id="{71CC6CF4-A0E0-1395-B2B3-A332947A58DC}"/>
              </a:ext>
            </a:extLst>
          </p:cNvPr>
          <p:cNvSpPr/>
          <p:nvPr/>
        </p:nvSpPr>
        <p:spPr>
          <a:xfrm>
            <a:off x="6894095" y="555863"/>
            <a:ext cx="4944978" cy="5899051"/>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US" sz="3200" b="0"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Extreme Events: </a:t>
            </a:r>
          </a:p>
          <a:p>
            <a:pPr marL="0" marR="0" lvl="0" indent="0" algn="l" defTabSz="914400" rtl="0" eaLnBrk="1" fontAlgn="auto" latinLnBrk="0" hangingPunct="1">
              <a:lnSpc>
                <a:spcPts val="3360"/>
              </a:lnSpc>
              <a:spcBef>
                <a:spcPts val="0"/>
              </a:spcBef>
              <a:spcAft>
                <a:spcPts val="0"/>
              </a:spcAft>
              <a:buClrTx/>
              <a:buSzTx/>
              <a:buFontTx/>
              <a:buNone/>
              <a:tabLst/>
              <a:defRPr sz="1800"/>
            </a:pPr>
            <a:r>
              <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Heatwaves</a:t>
            </a:r>
          </a:p>
          <a:p>
            <a:pPr marL="0" marR="0" lvl="0" indent="0" algn="l" defTabSz="914400" rtl="0" eaLnBrk="1" fontAlgn="auto" latinLnBrk="0" hangingPunct="1">
              <a:lnSpc>
                <a:spcPts val="3360"/>
              </a:lnSpc>
              <a:spcBef>
                <a:spcPts val="0"/>
              </a:spcBef>
              <a:spcAft>
                <a:spcPts val="0"/>
              </a:spcAft>
              <a:buClrTx/>
              <a:buSzTx/>
              <a:buFontTx/>
              <a:buNone/>
              <a:tabLst/>
              <a:defRPr sz="1800"/>
            </a:pPr>
            <a:endPar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endParaRP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 major heatwave affected South-East Asia in April and May:</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On 7 May, temperatures reached </a:t>
            </a: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41.0°C the highest on record in metropolitan Bangkok </a:t>
            </a: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and 44.2°C, the highest on record for Vietnam.  </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During a summer heatwave in north China, 70% of national meteorological stations exceeded 40°C and 16 stations broke temperature records.</a:t>
            </a:r>
          </a:p>
          <a:p>
            <a:pPr marL="0" marR="0" lvl="0" indent="0" algn="l" defTabSz="914400" rtl="0" eaLnBrk="1" fontAlgn="auto" latinLnBrk="0" hangingPunct="1">
              <a:lnSpc>
                <a:spcPts val="3360"/>
              </a:lnSpc>
              <a:spcBef>
                <a:spcPts val="0"/>
              </a:spcBef>
              <a:spcAft>
                <a:spcPts val="0"/>
              </a:spcAft>
              <a:buClrTx/>
              <a:buSzTx/>
              <a:buFontTx/>
              <a:buNone/>
              <a:tabLst/>
              <a:defRPr sz="1800"/>
            </a:pPr>
            <a:endPar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endParaRPr>
          </a:p>
        </p:txBody>
      </p:sp>
      <p:pic>
        <p:nvPicPr>
          <p:cNvPr id="7" name="Picture 6" descr="A black background with white text&#10;&#10;Description automatically generated">
            <a:extLst>
              <a:ext uri="{FF2B5EF4-FFF2-40B4-BE49-F238E27FC236}">
                <a16:creationId xmlns:a16="http://schemas.microsoft.com/office/drawing/2014/main" id="{9FC69A7C-C013-5FA9-497D-B591B8E3C7C4}"/>
              </a:ext>
            </a:extLst>
          </p:cNvPr>
          <p:cNvPicPr>
            <a:picLocks noChangeAspect="1"/>
          </p:cNvPicPr>
          <p:nvPr/>
        </p:nvPicPr>
        <p:blipFill>
          <a:blip r:embed="rId3"/>
          <a:stretch>
            <a:fillRect/>
          </a:stretch>
        </p:blipFill>
        <p:spPr>
          <a:xfrm>
            <a:off x="10054963" y="5968171"/>
            <a:ext cx="1784110" cy="602830"/>
          </a:xfrm>
          <a:prstGeom prst="rect">
            <a:avLst/>
          </a:prstGeom>
        </p:spPr>
      </p:pic>
      <p:pic>
        <p:nvPicPr>
          <p:cNvPr id="8" name="Picture 7">
            <a:extLst>
              <a:ext uri="{FF2B5EF4-FFF2-40B4-BE49-F238E27FC236}">
                <a16:creationId xmlns:a16="http://schemas.microsoft.com/office/drawing/2014/main" id="{01819820-0A5B-DF57-CF44-3820E3F485EB}"/>
              </a:ext>
            </a:extLst>
          </p:cNvPr>
          <p:cNvPicPr>
            <a:picLocks noChangeAspect="1"/>
          </p:cNvPicPr>
          <p:nvPr/>
        </p:nvPicPr>
        <p:blipFill rotWithShape="1">
          <a:blip r:embed="rId4"/>
          <a:srcRect l="6484" t="3170"/>
          <a:stretch/>
        </p:blipFill>
        <p:spPr>
          <a:xfrm>
            <a:off x="12051212" y="4411982"/>
            <a:ext cx="140788" cy="2459993"/>
          </a:xfrm>
          <a:prstGeom prst="rect">
            <a:avLst/>
          </a:prstGeom>
        </p:spPr>
      </p:pic>
    </p:spTree>
    <p:extLst>
      <p:ext uri="{BB962C8B-B14F-4D97-AF65-F5344CB8AC3E}">
        <p14:creationId xmlns:p14="http://schemas.microsoft.com/office/powerpoint/2010/main" val="36059487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D7BCF8-E85D-16DB-5321-E91E1C82D8F7}"/>
              </a:ext>
            </a:extLst>
          </p:cNvPr>
          <p:cNvSpPr/>
          <p:nvPr/>
        </p:nvSpPr>
        <p:spPr>
          <a:xfrm>
            <a:off x="6448927" y="0"/>
            <a:ext cx="5743074" cy="6871975"/>
          </a:xfrm>
          <a:prstGeom prst="rect">
            <a:avLst/>
          </a:prstGeom>
          <a:solidFill>
            <a:srgbClr val="8356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hape 103">
            <a:extLst>
              <a:ext uri="{FF2B5EF4-FFF2-40B4-BE49-F238E27FC236}">
                <a16:creationId xmlns:a16="http://schemas.microsoft.com/office/drawing/2014/main" id="{CD60EFE2-19ED-3B7D-D178-022E910AFA06}"/>
              </a:ext>
            </a:extLst>
          </p:cNvPr>
          <p:cNvSpPr/>
          <p:nvPr/>
        </p:nvSpPr>
        <p:spPr>
          <a:xfrm>
            <a:off x="6889315" y="458971"/>
            <a:ext cx="4949758" cy="4893647"/>
          </a:xfrm>
          <a:prstGeom prst="rect">
            <a:avLst/>
          </a:prstGeom>
          <a:noFill/>
          <a:ln w="12700">
            <a:miter lim="400000"/>
          </a:ln>
          <a:extLst>
            <a:ext uri="{C572A759-6A51-4108-AA02-DFA0A04FC94B}">
              <ma14:wrappingTextBoxFlag xmlns="" xmlns:ma14="http://schemas.microsoft.com/office/mac/drawingml/2011/main" val="1"/>
            </a:ext>
          </a:extLst>
        </p:spPr>
        <p:txBody>
          <a:bodyPr wrap="square" lIns="0" tIns="0" rIns="0" bIns="60960" anchor="t">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3200" b="0"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Extreme Events: </a:t>
            </a:r>
            <a:r>
              <a:rPr kumimoji="0" lang="en-US" sz="3200" b="1" i="0" u="none" strike="noStrike" kern="10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sym typeface="Montserrat-Regular"/>
              </a:rPr>
              <a:t>Drought</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China</a:t>
            </a: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The drought intensity in the  Yunnan province is the most significant since 1961.</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Afghanistan </a:t>
            </a:r>
            <a:r>
              <a:rPr kumimoji="0" lang="en-US" sz="2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experienced another poor crop season due to a substantial reduction in snowmelt and rainfall. Between May and October 2023, </a:t>
            </a: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15.3 million Afghans were estimated to face severe acute food insecurity.</a:t>
            </a:r>
          </a:p>
        </p:txBody>
      </p:sp>
      <p:pic>
        <p:nvPicPr>
          <p:cNvPr id="7" name="Picture 6" descr="A black background with white text&#10;&#10;Description automatically generated">
            <a:extLst>
              <a:ext uri="{FF2B5EF4-FFF2-40B4-BE49-F238E27FC236}">
                <a16:creationId xmlns:a16="http://schemas.microsoft.com/office/drawing/2014/main" id="{9FC69A7C-C013-5FA9-497D-B591B8E3C7C4}"/>
              </a:ext>
            </a:extLst>
          </p:cNvPr>
          <p:cNvPicPr>
            <a:picLocks noChangeAspect="1"/>
          </p:cNvPicPr>
          <p:nvPr/>
        </p:nvPicPr>
        <p:blipFill>
          <a:blip r:embed="rId3"/>
          <a:stretch>
            <a:fillRect/>
          </a:stretch>
        </p:blipFill>
        <p:spPr>
          <a:xfrm>
            <a:off x="10054963" y="5968171"/>
            <a:ext cx="1784110" cy="602830"/>
          </a:xfrm>
          <a:prstGeom prst="rect">
            <a:avLst/>
          </a:prstGeom>
        </p:spPr>
      </p:pic>
      <p:pic>
        <p:nvPicPr>
          <p:cNvPr id="8" name="Picture 7">
            <a:extLst>
              <a:ext uri="{FF2B5EF4-FFF2-40B4-BE49-F238E27FC236}">
                <a16:creationId xmlns:a16="http://schemas.microsoft.com/office/drawing/2014/main" id="{01819820-0A5B-DF57-CF44-3820E3F485EB}"/>
              </a:ext>
            </a:extLst>
          </p:cNvPr>
          <p:cNvPicPr>
            <a:picLocks noChangeAspect="1"/>
          </p:cNvPicPr>
          <p:nvPr/>
        </p:nvPicPr>
        <p:blipFill rotWithShape="1">
          <a:blip r:embed="rId4"/>
          <a:srcRect l="6484" t="3170"/>
          <a:stretch/>
        </p:blipFill>
        <p:spPr>
          <a:xfrm>
            <a:off x="12051212" y="4411982"/>
            <a:ext cx="140788" cy="2459993"/>
          </a:xfrm>
          <a:prstGeom prst="rect">
            <a:avLst/>
          </a:prstGeom>
        </p:spPr>
      </p:pic>
    </p:spTree>
    <p:extLst>
      <p:ext uri="{BB962C8B-B14F-4D97-AF65-F5344CB8AC3E}">
        <p14:creationId xmlns:p14="http://schemas.microsoft.com/office/powerpoint/2010/main" val="9156574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Personalizados 20">
      <a:dk1>
        <a:srgbClr val="000000"/>
      </a:dk1>
      <a:lt1>
        <a:srgbClr val="FFFFFF"/>
      </a:lt1>
      <a:dk2>
        <a:srgbClr val="44546A"/>
      </a:dk2>
      <a:lt2>
        <a:srgbClr val="E7E6E6"/>
      </a:lt2>
      <a:accent1>
        <a:srgbClr val="FFC000"/>
      </a:accent1>
      <a:accent2>
        <a:srgbClr val="0D0D0D"/>
      </a:accent2>
      <a:accent3>
        <a:srgbClr val="A5A5A5"/>
      </a:accent3>
      <a:accent4>
        <a:srgbClr val="CECECE"/>
      </a:accent4>
      <a:accent5>
        <a:srgbClr val="262626"/>
      </a:accent5>
      <a:accent6>
        <a:srgbClr val="7F7F7F"/>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e Office">
  <a:themeElements>
    <a:clrScheme name="Personalizados 20">
      <a:dk1>
        <a:srgbClr val="000000"/>
      </a:dk1>
      <a:lt1>
        <a:srgbClr val="FFFFFF"/>
      </a:lt1>
      <a:dk2>
        <a:srgbClr val="44546A"/>
      </a:dk2>
      <a:lt2>
        <a:srgbClr val="E7E6E6"/>
      </a:lt2>
      <a:accent1>
        <a:srgbClr val="FFC000"/>
      </a:accent1>
      <a:accent2>
        <a:srgbClr val="0D0D0D"/>
      </a:accent2>
      <a:accent3>
        <a:srgbClr val="A5A5A5"/>
      </a:accent3>
      <a:accent4>
        <a:srgbClr val="CECECE"/>
      </a:accent4>
      <a:accent5>
        <a:srgbClr val="262626"/>
      </a:accent5>
      <a:accent6>
        <a:srgbClr val="7F7F7F"/>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0C1E5BA222991439BA07A4745E8FDAA" ma:contentTypeVersion="22" ma:contentTypeDescription="Create a new document." ma:contentTypeScope="" ma:versionID="1a817ac8ace70b9498ed71dcb92dc576">
  <xsd:schema xmlns:xsd="http://www.w3.org/2001/XMLSchema" xmlns:xs="http://www.w3.org/2001/XMLSchema" xmlns:p="http://schemas.microsoft.com/office/2006/metadata/properties" xmlns:ns2="2c63548e-e22e-43cb-a415-9193d4d80a38" xmlns:ns3="9d2c9005-3129-4719-81ca-2fc8d806cf37" targetNamespace="http://schemas.microsoft.com/office/2006/metadata/properties" ma:root="true" ma:fieldsID="4907a50caf594c2bd909f921f12a4d4c" ns2:_="" ns3:_="">
    <xsd:import namespace="2c63548e-e22e-43cb-a415-9193d4d80a38"/>
    <xsd:import namespace="9d2c9005-3129-4719-81ca-2fc8d806cf3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Elioslocation" minOccurs="0"/>
                <xsd:element ref="ns2:Comment" minOccurs="0"/>
                <xsd:element ref="ns2:MediaServiceDateTaken" minOccurs="0"/>
                <xsd:element ref="ns2:MediaServiceLocation" minOccurs="0"/>
                <xsd:element ref="ns2:MediaLengthInSeconds" minOccurs="0"/>
                <xsd:element ref="ns3: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63548e-e22e-43cb-a415-9193d4d80a3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Elioslocation" ma:index="18" nillable="true" ma:displayName="Elios location" ma:format="Hyperlink" ma:internalName="Elioslocation">
      <xsd:complexType>
        <xsd:complexContent>
          <xsd:extension base="dms:URL">
            <xsd:sequence>
              <xsd:element name="Url" type="dms:ValidUrl" minOccurs="0" nillable="true"/>
              <xsd:element name="Description" type="xsd:string" nillable="true"/>
            </xsd:sequence>
          </xsd:extension>
        </xsd:complexContent>
      </xsd:complexType>
    </xsd:element>
    <xsd:element name="Comment" ma:index="19" nillable="true" ma:displayName="Comment" ma:internalName="Comment">
      <xsd:simpleType>
        <xsd:restriction base="dms:Text">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92a3b380-abf6-46f2-87bb-c2c114de1c9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d2c9005-3129-4719-81ca-2fc8d806cf3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8acc4b6-b13d-4da6-8edb-6978f815c10e}" ma:internalName="TaxCatchAll" ma:showField="CatchAllData" ma:web="9d2c9005-3129-4719-81ca-2fc8d806cf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d2c9005-3129-4719-81ca-2fc8d806cf37" xsi:nil="true"/>
    <lcf76f155ced4ddcb4097134ff3c332f xmlns="2c63548e-e22e-43cb-a415-9193d4d80a38">
      <Terms xmlns="http://schemas.microsoft.com/office/infopath/2007/PartnerControls"/>
    </lcf76f155ced4ddcb4097134ff3c332f>
    <Comment xmlns="2c63548e-e22e-43cb-a415-9193d4d80a38" xsi:nil="true"/>
    <Elioslocation xmlns="2c63548e-e22e-43cb-a415-9193d4d80a38">
      <Url xsi:nil="true"/>
      <Description xsi:nil="true"/>
    </Elioslocation>
  </documentManagement>
</p:properties>
</file>

<file path=customXml/itemProps1.xml><?xml version="1.0" encoding="utf-8"?>
<ds:datastoreItem xmlns:ds="http://schemas.openxmlformats.org/officeDocument/2006/customXml" ds:itemID="{14AD271E-B832-4D94-A0B0-5DB3BF3F32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63548e-e22e-43cb-a415-9193d4d80a38"/>
    <ds:schemaRef ds:uri="9d2c9005-3129-4719-81ca-2fc8d806cf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E565FD8-2DDA-4874-A528-7291DA8AE30B}">
  <ds:schemaRefs>
    <ds:schemaRef ds:uri="http://schemas.microsoft.com/sharepoint/v3/contenttype/forms"/>
  </ds:schemaRefs>
</ds:datastoreItem>
</file>

<file path=customXml/itemProps3.xml><?xml version="1.0" encoding="utf-8"?>
<ds:datastoreItem xmlns:ds="http://schemas.openxmlformats.org/officeDocument/2006/customXml" ds:itemID="{64BA3B44-D623-4C2A-AA23-C7D80C044A73}">
  <ds:schemaRefs>
    <ds:schemaRef ds:uri="http://schemas.microsoft.com/office/2006/metadata/properties"/>
    <ds:schemaRef ds:uri="http://schemas.microsoft.com/office/infopath/2007/PartnerControls"/>
    <ds:schemaRef ds:uri="9d2c9005-3129-4719-81ca-2fc8d806cf37"/>
    <ds:schemaRef ds:uri="2c63548e-e22e-43cb-a415-9193d4d80a38"/>
  </ds:schemaRefs>
</ds:datastoreItem>
</file>

<file path=docProps/app.xml><?xml version="1.0" encoding="utf-8"?>
<Properties xmlns="http://schemas.openxmlformats.org/officeDocument/2006/extended-properties" xmlns:vt="http://schemas.openxmlformats.org/officeDocument/2006/docPropsVTypes">
  <TotalTime>5316</TotalTime>
  <Words>2516</Words>
  <Application>Microsoft Office PowerPoint</Application>
  <PresentationFormat>宽屏</PresentationFormat>
  <Paragraphs>268</Paragraphs>
  <Slides>33</Slides>
  <Notes>16</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33</vt:i4>
      </vt:variant>
    </vt:vector>
  </HeadingPairs>
  <TitlesOfParts>
    <vt:vector size="51" baseType="lpstr">
      <vt:lpstr>Avenir Book</vt:lpstr>
      <vt:lpstr>Univers LT Std 55 Roman</vt:lpstr>
      <vt:lpstr>UniversLTCYR-55Roman</vt:lpstr>
      <vt:lpstr>等线</vt:lpstr>
      <vt:lpstr>等线 Light</vt:lpstr>
      <vt:lpstr>宋体</vt:lpstr>
      <vt:lpstr>Microsoft YaHei</vt:lpstr>
      <vt:lpstr>Arial</vt:lpstr>
      <vt:lpstr>Calibri</vt:lpstr>
      <vt:lpstr>Calibri Light</vt:lpstr>
      <vt:lpstr>Cambria Math</vt:lpstr>
      <vt:lpstr>Corbel</vt:lpstr>
      <vt:lpstr>Noto Serif</vt:lpstr>
      <vt:lpstr>Verdana</vt:lpstr>
      <vt:lpstr>Office Theme</vt:lpstr>
      <vt:lpstr>Tema de Office</vt:lpstr>
      <vt:lpstr>1_Tema de Office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WMO Regional Associations </vt:lpstr>
      <vt:lpstr>PowerPoint 演示文稿</vt:lpstr>
      <vt:lpstr>PowerPoint 演示文稿</vt:lpstr>
      <vt:lpstr>RA II Operating Plan 2021–2024</vt:lpstr>
      <vt:lpstr>PowerPoint 演示文稿</vt:lpstr>
      <vt:lpstr>PowerPoint 演示文稿</vt:lpstr>
      <vt:lpstr>Enhanced Regional Partnerships</vt:lpstr>
      <vt:lpstr>PowerPoint 演示文稿</vt:lpstr>
      <vt:lpstr>RA II-18 Saudi Arabia, 9-12 September 2024</vt:lpstr>
      <vt:lpstr>PowerPoint 演示文稿</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Klara Josipovic</dc:creator>
  <cp:lastModifiedBy>Jun Yu</cp:lastModifiedBy>
  <cp:revision>42</cp:revision>
  <dcterms:created xsi:type="dcterms:W3CDTF">2024-01-11T14:19:20Z</dcterms:created>
  <dcterms:modified xsi:type="dcterms:W3CDTF">2024-05-08T16:45:37Z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0x010100B0C1E5BA222991439BA07A4745E8FDAA</vt:lpwstr>
  </property>
  <property fmtid="{D5CDD505-2E9C-101B-9397-08002B2CF9AE}" pid="3" name="_dlc_DocIdItemGuid">
    <vt:lpwstr>d9410c5b-4b37-4c8f-8899-06403149ffc9</vt:lpwstr>
  </property>
  <property fmtid="{D5CDD505-2E9C-101B-9397-08002B2CF9AE}" pid="4" name="MediaServiceImageTags">
    <vt:lpwstr/>
  </property>
</Properties>
</file>