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4"/>
  </p:sldMasterIdLst>
  <p:notesMasterIdLst>
    <p:notesMasterId r:id="rId21"/>
  </p:notesMasterIdLst>
  <p:sldIdLst>
    <p:sldId id="284" r:id="rId5"/>
    <p:sldId id="743" r:id="rId6"/>
    <p:sldId id="744" r:id="rId7"/>
    <p:sldId id="285" r:id="rId8"/>
    <p:sldId id="294" r:id="rId9"/>
    <p:sldId id="283" r:id="rId10"/>
    <p:sldId id="286" r:id="rId11"/>
    <p:sldId id="287" r:id="rId12"/>
    <p:sldId id="288" r:id="rId13"/>
    <p:sldId id="711" r:id="rId14"/>
    <p:sldId id="281" r:id="rId15"/>
    <p:sldId id="389" r:id="rId16"/>
    <p:sldId id="710" r:id="rId17"/>
    <p:sldId id="745" r:id="rId18"/>
    <p:sldId id="746" r:id="rId19"/>
    <p:sldId id="747"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A9"/>
    <a:srgbClr val="3F3F3F"/>
    <a:srgbClr val="254942"/>
    <a:srgbClr val="B9DC0C"/>
    <a:srgbClr val="50B9A4"/>
    <a:srgbClr val="E47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B9CF6A-1B0B-45AD-841B-82EE8BEB8F6F}" v="8" dt="2024-05-03T17:17:27.5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55" autoAdjust="0"/>
    <p:restoredTop sz="62827" autoAdjust="0"/>
  </p:normalViewPr>
  <p:slideViewPr>
    <p:cSldViewPr snapToGrid="0">
      <p:cViewPr varScale="1">
        <p:scale>
          <a:sx n="57" d="100"/>
          <a:sy n="57" d="100"/>
        </p:scale>
        <p:origin x="920" y="4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rocker" userId="cd3ad1ea-ade4-46ae-a3b1-893e7f19302d" providerId="ADAL" clId="{B4B9CF6A-1B0B-45AD-841B-82EE8BEB8F6F}"/>
    <pc:docChg chg="custSel addSld delSld modSld sldOrd">
      <pc:chgData name="Thomas Crocker" userId="cd3ad1ea-ade4-46ae-a3b1-893e7f19302d" providerId="ADAL" clId="{B4B9CF6A-1B0B-45AD-841B-82EE8BEB8F6F}" dt="2024-05-03T17:17:27.513" v="409"/>
      <pc:docMkLst>
        <pc:docMk/>
      </pc:docMkLst>
      <pc:sldChg chg="add ord">
        <pc:chgData name="Thomas Crocker" userId="cd3ad1ea-ade4-46ae-a3b1-893e7f19302d" providerId="ADAL" clId="{B4B9CF6A-1B0B-45AD-841B-82EE8BEB8F6F}" dt="2024-05-03T16:28:57.862" v="395"/>
        <pc:sldMkLst>
          <pc:docMk/>
          <pc:sldMk cId="963272440" sldId="281"/>
        </pc:sldMkLst>
      </pc:sldChg>
      <pc:sldChg chg="modSp mod">
        <pc:chgData name="Thomas Crocker" userId="cd3ad1ea-ade4-46ae-a3b1-893e7f19302d" providerId="ADAL" clId="{B4B9CF6A-1B0B-45AD-841B-82EE8BEB8F6F}" dt="2024-05-03T11:30:38.039" v="384" actId="1076"/>
        <pc:sldMkLst>
          <pc:docMk/>
          <pc:sldMk cId="2327212787" sldId="284"/>
        </pc:sldMkLst>
        <pc:spChg chg="mod">
          <ac:chgData name="Thomas Crocker" userId="cd3ad1ea-ade4-46ae-a3b1-893e7f19302d" providerId="ADAL" clId="{B4B9CF6A-1B0B-45AD-841B-82EE8BEB8F6F}" dt="2024-05-03T11:30:38.039" v="384" actId="1076"/>
          <ac:spMkLst>
            <pc:docMk/>
            <pc:sldMk cId="2327212787" sldId="284"/>
            <ac:spMk id="2" creationId="{3FB4EB2D-EF55-70C5-B5AA-91E0CC77231F}"/>
          </ac:spMkLst>
        </pc:spChg>
        <pc:spChg chg="mod">
          <ac:chgData name="Thomas Crocker" userId="cd3ad1ea-ade4-46ae-a3b1-893e7f19302d" providerId="ADAL" clId="{B4B9CF6A-1B0B-45AD-841B-82EE8BEB8F6F}" dt="2024-05-03T11:25:12.296" v="379" actId="20577"/>
          <ac:spMkLst>
            <pc:docMk/>
            <pc:sldMk cId="2327212787" sldId="284"/>
            <ac:spMk id="3" creationId="{95F4DD3A-9D99-A703-3D83-0CE77F85A7C8}"/>
          </ac:spMkLst>
        </pc:spChg>
      </pc:sldChg>
      <pc:sldChg chg="delSp modSp mod ord">
        <pc:chgData name="Thomas Crocker" userId="cd3ad1ea-ade4-46ae-a3b1-893e7f19302d" providerId="ADAL" clId="{B4B9CF6A-1B0B-45AD-841B-82EE8BEB8F6F}" dt="2024-05-03T16:47:35.462" v="404" actId="478"/>
        <pc:sldMkLst>
          <pc:docMk/>
          <pc:sldMk cId="964668814" sldId="285"/>
        </pc:sldMkLst>
        <pc:spChg chg="del mod">
          <ac:chgData name="Thomas Crocker" userId="cd3ad1ea-ade4-46ae-a3b1-893e7f19302d" providerId="ADAL" clId="{B4B9CF6A-1B0B-45AD-841B-82EE8BEB8F6F}" dt="2024-05-03T16:47:35.462" v="404" actId="478"/>
          <ac:spMkLst>
            <pc:docMk/>
            <pc:sldMk cId="964668814" sldId="285"/>
            <ac:spMk id="18" creationId="{DC73F7C4-3622-0D50-1BE5-8A704A5B2422}"/>
          </ac:spMkLst>
        </pc:spChg>
      </pc:sldChg>
      <pc:sldChg chg="delSp mod">
        <pc:chgData name="Thomas Crocker" userId="cd3ad1ea-ade4-46ae-a3b1-893e7f19302d" providerId="ADAL" clId="{B4B9CF6A-1B0B-45AD-841B-82EE8BEB8F6F}" dt="2024-05-03T16:47:40.616" v="405" actId="478"/>
        <pc:sldMkLst>
          <pc:docMk/>
          <pc:sldMk cId="742099152" sldId="287"/>
        </pc:sldMkLst>
        <pc:spChg chg="del">
          <ac:chgData name="Thomas Crocker" userId="cd3ad1ea-ade4-46ae-a3b1-893e7f19302d" providerId="ADAL" clId="{B4B9CF6A-1B0B-45AD-841B-82EE8BEB8F6F}" dt="2024-05-03T16:47:40.616" v="405" actId="478"/>
          <ac:spMkLst>
            <pc:docMk/>
            <pc:sldMk cId="742099152" sldId="287"/>
            <ac:spMk id="10" creationId="{60469F89-39E7-849B-781E-D8812DFC8D6B}"/>
          </ac:spMkLst>
        </pc:spChg>
      </pc:sldChg>
      <pc:sldChg chg="mod modShow">
        <pc:chgData name="Thomas Crocker" userId="cd3ad1ea-ade4-46ae-a3b1-893e7f19302d" providerId="ADAL" clId="{B4B9CF6A-1B0B-45AD-841B-82EE8BEB8F6F}" dt="2024-05-03T15:57:30.185" v="391" actId="729"/>
        <pc:sldMkLst>
          <pc:docMk/>
          <pc:sldMk cId="1251478251" sldId="289"/>
        </pc:sldMkLst>
      </pc:sldChg>
      <pc:sldChg chg="add">
        <pc:chgData name="Thomas Crocker" userId="cd3ad1ea-ade4-46ae-a3b1-893e7f19302d" providerId="ADAL" clId="{B4B9CF6A-1B0B-45AD-841B-82EE8BEB8F6F}" dt="2024-05-03T16:48:25.421" v="406"/>
        <pc:sldMkLst>
          <pc:docMk/>
          <pc:sldMk cId="3888273847" sldId="294"/>
        </pc:sldMkLst>
      </pc:sldChg>
      <pc:sldChg chg="add ord">
        <pc:chgData name="Thomas Crocker" userId="cd3ad1ea-ade4-46ae-a3b1-893e7f19302d" providerId="ADAL" clId="{B4B9CF6A-1B0B-45AD-841B-82EE8BEB8F6F}" dt="2024-05-03T16:29:02.788" v="397"/>
        <pc:sldMkLst>
          <pc:docMk/>
          <pc:sldMk cId="493004498" sldId="389"/>
        </pc:sldMkLst>
      </pc:sldChg>
      <pc:sldChg chg="mod modShow">
        <pc:chgData name="Thomas Crocker" userId="cd3ad1ea-ade4-46ae-a3b1-893e7f19302d" providerId="ADAL" clId="{B4B9CF6A-1B0B-45AD-841B-82EE8BEB8F6F}" dt="2024-05-03T15:57:21.127" v="390" actId="729"/>
        <pc:sldMkLst>
          <pc:docMk/>
          <pc:sldMk cId="4259340603" sldId="699"/>
        </pc:sldMkLst>
      </pc:sldChg>
      <pc:sldChg chg="del">
        <pc:chgData name="Thomas Crocker" userId="cd3ad1ea-ade4-46ae-a3b1-893e7f19302d" providerId="ADAL" clId="{B4B9CF6A-1B0B-45AD-841B-82EE8BEB8F6F}" dt="2024-05-03T15:57:15.098" v="389" actId="47"/>
        <pc:sldMkLst>
          <pc:docMk/>
          <pc:sldMk cId="3140615820" sldId="700"/>
        </pc:sldMkLst>
      </pc:sldChg>
      <pc:sldChg chg="mod modShow">
        <pc:chgData name="Thomas Crocker" userId="cd3ad1ea-ade4-46ae-a3b1-893e7f19302d" providerId="ADAL" clId="{B4B9CF6A-1B0B-45AD-841B-82EE8BEB8F6F}" dt="2024-05-03T15:57:13.254" v="388" actId="729"/>
        <pc:sldMkLst>
          <pc:docMk/>
          <pc:sldMk cId="1044366612" sldId="702"/>
        </pc:sldMkLst>
      </pc:sldChg>
      <pc:sldChg chg="del">
        <pc:chgData name="Thomas Crocker" userId="cd3ad1ea-ade4-46ae-a3b1-893e7f19302d" providerId="ADAL" clId="{B4B9CF6A-1B0B-45AD-841B-82EE8BEB8F6F}" dt="2024-05-03T15:57:04.247" v="386" actId="47"/>
        <pc:sldMkLst>
          <pc:docMk/>
          <pc:sldMk cId="3123955498" sldId="704"/>
        </pc:sldMkLst>
      </pc:sldChg>
      <pc:sldChg chg="del">
        <pc:chgData name="Thomas Crocker" userId="cd3ad1ea-ade4-46ae-a3b1-893e7f19302d" providerId="ADAL" clId="{B4B9CF6A-1B0B-45AD-841B-82EE8BEB8F6F}" dt="2024-05-03T15:57:06.289" v="387" actId="47"/>
        <pc:sldMkLst>
          <pc:docMk/>
          <pc:sldMk cId="658143869" sldId="707"/>
        </pc:sldMkLst>
      </pc:sldChg>
      <pc:sldChg chg="del">
        <pc:chgData name="Thomas Crocker" userId="cd3ad1ea-ade4-46ae-a3b1-893e7f19302d" providerId="ADAL" clId="{B4B9CF6A-1B0B-45AD-841B-82EE8BEB8F6F}" dt="2024-05-03T15:56:59.766" v="385" actId="47"/>
        <pc:sldMkLst>
          <pc:docMk/>
          <pc:sldMk cId="1721934113" sldId="708"/>
        </pc:sldMkLst>
      </pc:sldChg>
      <pc:sldChg chg="addSp new">
        <pc:chgData name="Thomas Crocker" userId="cd3ad1ea-ade4-46ae-a3b1-893e7f19302d" providerId="ADAL" clId="{B4B9CF6A-1B0B-45AD-841B-82EE8BEB8F6F}" dt="2024-05-03T16:35:59.509" v="400"/>
        <pc:sldMkLst>
          <pc:docMk/>
          <pc:sldMk cId="691741088" sldId="711"/>
        </pc:sldMkLst>
        <pc:spChg chg="add">
          <ac:chgData name="Thomas Crocker" userId="cd3ad1ea-ade4-46ae-a3b1-893e7f19302d" providerId="ADAL" clId="{B4B9CF6A-1B0B-45AD-841B-82EE8BEB8F6F}" dt="2024-05-03T16:35:54.622" v="399"/>
          <ac:spMkLst>
            <pc:docMk/>
            <pc:sldMk cId="691741088" sldId="711"/>
            <ac:spMk id="4" creationId="{87823C62-1A97-F751-6DC5-44FED790C7A4}"/>
          </ac:spMkLst>
        </pc:spChg>
        <pc:picChg chg="add">
          <ac:chgData name="Thomas Crocker" userId="cd3ad1ea-ade4-46ae-a3b1-893e7f19302d" providerId="ADAL" clId="{B4B9CF6A-1B0B-45AD-841B-82EE8BEB8F6F}" dt="2024-05-03T16:35:59.509" v="400"/>
          <ac:picMkLst>
            <pc:docMk/>
            <pc:sldMk cId="691741088" sldId="711"/>
            <ac:picMk id="5" creationId="{77D7B2B7-AAD5-123D-2B0E-17499757B924}"/>
          </ac:picMkLst>
        </pc:picChg>
      </pc:sldChg>
      <pc:sldChg chg="add ord">
        <pc:chgData name="Thomas Crocker" userId="cd3ad1ea-ade4-46ae-a3b1-893e7f19302d" providerId="ADAL" clId="{B4B9CF6A-1B0B-45AD-841B-82EE8BEB8F6F}" dt="2024-05-03T17:17:27.513" v="409"/>
        <pc:sldMkLst>
          <pc:docMk/>
          <pc:sldMk cId="1791920139" sldId="74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7B4C97-B0AB-415A-87C7-A72C5EB9248F}" type="datetimeFigureOut">
              <a:rPr lang="en-GB" smtClean="0"/>
              <a:t>08/05/2024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62B7FA-AB46-4993-BA79-F306F77A2046}" type="slidenum">
              <a:rPr lang="en-GB" smtClean="0"/>
              <a:t>‹#›</a:t>
            </a:fld>
            <a:endParaRPr lang="en-GB"/>
          </a:p>
        </p:txBody>
      </p:sp>
    </p:spTree>
    <p:extLst>
      <p:ext uri="{BB962C8B-B14F-4D97-AF65-F5344CB8AC3E}">
        <p14:creationId xmlns:p14="http://schemas.microsoft.com/office/powerpoint/2010/main" val="1449328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iopscience.iop.org/article/10.1088/1748-9326/aa6cb9#erlaa6cb9s9"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jstor.org/stable/26846305"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7287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5758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Feature importance via random forest</a:t>
            </a:r>
          </a:p>
          <a:p>
            <a:r>
              <a:rPr lang="en-GB" dirty="0" smtClean="0"/>
              <a:t>Gaussian yield response</a:t>
            </a:r>
          </a:p>
          <a:p>
            <a:r>
              <a:rPr lang="en-GB" dirty="0" smtClean="0"/>
              <a:t>Also shock</a:t>
            </a:r>
            <a:r>
              <a:rPr lang="en-GB" baseline="0" dirty="0" smtClean="0"/>
              <a:t>s via random forest and logistical regression</a:t>
            </a:r>
            <a:endParaRPr lang="en-GB" dirty="0"/>
          </a:p>
        </p:txBody>
      </p:sp>
      <p:sp>
        <p:nvSpPr>
          <p:cNvPr id="4" name="Slide Number Placeholder 3"/>
          <p:cNvSpPr>
            <a:spLocks noGrp="1"/>
          </p:cNvSpPr>
          <p:nvPr>
            <p:ph type="sldNum" sz="quarter" idx="10"/>
          </p:nvPr>
        </p:nvSpPr>
        <p:spPr/>
        <p:txBody>
          <a:bodyPr/>
          <a:lstStyle/>
          <a:p>
            <a:fld id="{D262B7FA-AB46-4993-BA79-F306F77A2046}" type="slidenum">
              <a:rPr lang="en-GB" smtClean="0"/>
              <a:t>4</a:t>
            </a:fld>
            <a:endParaRPr lang="en-GB"/>
          </a:p>
        </p:txBody>
      </p:sp>
    </p:spTree>
    <p:extLst>
      <p:ext uri="{BB962C8B-B14F-4D97-AF65-F5344CB8AC3E}">
        <p14:creationId xmlns:p14="http://schemas.microsoft.com/office/powerpoint/2010/main" val="4279281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The relationship between the climate and agricultural production is of considerable importance to global food security. However, there has been relatively little exploration of climate-variability related yield shocks.</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Our previous work (</a:t>
            </a:r>
            <a:r>
              <a:rPr lang="en-GB" sz="1800" u="sng" dirty="0">
                <a:solidFill>
                  <a:srgbClr val="0000FF"/>
                </a:solidFill>
                <a:effectLst/>
                <a:latin typeface="Calibri" panose="020F0502020204030204" pitchFamily="34" charset="0"/>
                <a:ea typeface="Times New Roman" panose="02020603050405020304" pitchFamily="18" charset="0"/>
                <a:hlinkClick r:id="rId3"/>
              </a:rPr>
              <a:t>https://iopscience.iop.org/article/10.1088/1748-9326/aa6cb9#erlaa6cb9s9</a:t>
            </a:r>
            <a:r>
              <a:rPr lang="en-GB" sz="1800" dirty="0">
                <a:effectLst/>
                <a:latin typeface="Calibri" panose="020F0502020204030204" pitchFamily="34" charset="0"/>
                <a:ea typeface="Times New Roman" panose="02020603050405020304" pitchFamily="18" charset="0"/>
              </a:rPr>
              <a:t>; </a:t>
            </a:r>
            <a:r>
              <a:rPr lang="en-GB" sz="1800" u="sng" dirty="0">
                <a:solidFill>
                  <a:srgbClr val="0000FF"/>
                </a:solidFill>
                <a:effectLst/>
                <a:latin typeface="Calibri" panose="020F0502020204030204" pitchFamily="34" charset="0"/>
                <a:ea typeface="Times New Roman" panose="02020603050405020304" pitchFamily="18" charset="0"/>
                <a:hlinkClick r:id="rId4"/>
              </a:rPr>
              <a:t>https://www.jstor.org/stable/26846305</a:t>
            </a:r>
            <a:r>
              <a:rPr lang="en-GB" sz="1800" dirty="0">
                <a:effectLst/>
                <a:latin typeface="Calibri" panose="020F0502020204030204" pitchFamily="34" charset="0"/>
                <a:ea typeface="Times New Roman" panose="02020603050405020304" pitchFamily="18" charset="0"/>
              </a:rPr>
              <a:t>) has shown that the probability of a major impact event occurring simultaneously across both the US and China—a multi-breadbasket failure—is estimated to be up to 6% per decade and arises from a physically plausible climate state. This could have significant impacts on the global food system, as China and the US account for roughly 60% of global maize production.</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More recently we have focussed on China’s Northeast Farming Region (NFR) which currently accounts for 30% of China’s national maize production, and is of increasing importance as agriculture moves north due to warming average temperatures.</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We have co-developed a prototype agricultural climate service for the region, in partnership with Chinese Meteorological Administration. For this, we developed a data-driven model for quantifying how maize yield across the NFR responds to climate conditions during the main growing season (May-September).</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However, limited seasonal forecast skill for this region in our physics-based models means that the crop yield predictions in the climate service are based on observed summer temperature and rainfall, i.e. they can only be issued in September, which gives little time to inform decisions before harvest in October.</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Early warning of adverse growing conditions across the NFR could help reduce negative impacts on China’s domestic maize production. To help with this, we have developed a new method for combining data and expert knowledge to identify causal large-scale climate drivers that can skilfully predict June-August mean temperature across the NFR for the 1981-2016 period.</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This work has identified Tibetan Plateau snow cover, and factors that influence it (including moisture transport into Central Asia from the North Atlantic), as important sources of predictability for Northeast China. As well as giving us skilful statistical forecasts, this insight can help us improve our physics-based seasonal forecast models.</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Future work will explore how this summer temperature forecast can be incorporated into our maize yield forecast service for China.</a:t>
            </a: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r>
              <a:rPr lang="en-GB" sz="1800" dirty="0">
                <a:effectLst/>
                <a:latin typeface="Calibri" panose="020F0502020204030204" pitchFamily="34" charset="0"/>
                <a:ea typeface="Times New Roman" panose="02020603050405020304" pitchFamily="18" charset="0"/>
              </a:rPr>
              <a:t>The work is currently being written-up for publications, and the approach has also been shared with other projects/partners aiming to develop forecast services in East Africa and the MENA region.</a:t>
            </a:r>
          </a:p>
          <a:p>
            <a:pPr marL="342900" lvl="0" indent="-342900">
              <a:buFont typeface="+mj-lt"/>
              <a:buAutoNum type="arabicParenR"/>
            </a:pPr>
            <a:endParaRPr lang="en-GB" sz="1800" dirty="0">
              <a:effectLst/>
              <a:latin typeface="Calibri" panose="020F0502020204030204" pitchFamily="34" charset="0"/>
              <a:ea typeface="Times New Roman" panose="02020603050405020304" pitchFamily="18" charset="0"/>
            </a:endParaRPr>
          </a:p>
          <a:p>
            <a:pPr marL="0" lvl="0" indent="0">
              <a:buFont typeface="+mj-lt"/>
              <a:buNone/>
            </a:pPr>
            <a:r>
              <a:rPr lang="en-GB" sz="1800" dirty="0">
                <a:effectLst/>
                <a:latin typeface="Calibri" panose="020F0502020204030204" pitchFamily="34" charset="0"/>
                <a:ea typeface="Times New Roman" panose="02020603050405020304" pitchFamily="18" charset="0"/>
              </a:rPr>
              <a:t>Abstract:</a:t>
            </a:r>
          </a:p>
          <a:p>
            <a:pPr marL="342900" lvl="0" indent="-342900">
              <a:buFont typeface="+mj-lt"/>
              <a:buAutoNum type="arabicParenR"/>
            </a:pPr>
            <a:r>
              <a:rPr lang="en-GB" sz="1800" dirty="0">
                <a:effectLst/>
                <a:latin typeface="Times New Roman" panose="02020603050405020304" pitchFamily="18" charset="0"/>
                <a:ea typeface="Times New Roman" panose="02020603050405020304" pitchFamily="18" charset="0"/>
              </a:rPr>
              <a:t>China’s Northeast Farming Region (NFR) is of significant agricultural importance, accounting for ~30% of national maize production. Early warning of adverse growing conditions across the NFR could help reduce negative impacts on China’s domestic maize production; however, seasonal forecast skill is currently limited. We have developed a physics-informed, data-driven method for identifying causal large-scale climate drivers that can predict June-August mean temperature across the NFR for the 1981-2020 period. The method is shown in the flow diagram, and uses random forests to select a set of remote and proximate predictors from a database. The remote and proximate predictors are combined in a dynamic Bayesian network, which establishes the conditional relationships between them, subject to chronological rules. </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lang="en-GB" sz="1800" dirty="0">
                <a:effectLst/>
                <a:latin typeface="Times New Roman" panose="02020603050405020304" pitchFamily="18" charset="0"/>
                <a:ea typeface="Times New Roman" panose="02020603050405020304" pitchFamily="18" charset="0"/>
              </a:rPr>
              <a:t>The Northern Hemisphere polar stratospheric winds in the Autumn, and Polar-Eurasia pattern in the spring are identified as the strongest predictors for all three provinces. </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lang="en-GB" sz="1800" dirty="0">
                <a:effectLst/>
                <a:latin typeface="Times New Roman" panose="02020603050405020304" pitchFamily="18" charset="0"/>
                <a:ea typeface="Times New Roman" panose="02020603050405020304" pitchFamily="18" charset="0"/>
              </a:rPr>
              <a:t>The cross correlation matrix shows the relationships between the selected predictors. Red indicates negative correlations; blue are positive correlations. The variables have been clustered using agglomerative hierarchical clustering to find groups of variables that are similar. The name indicates the climate index, and the numbers show the months. Black shows the first and second PCs of summer (JJA) NE China temperature. </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lang="en-GB" sz="1800" dirty="0">
                <a:effectLst/>
                <a:latin typeface="Times New Roman" panose="02020603050405020304" pitchFamily="18" charset="0"/>
                <a:ea typeface="Times New Roman" panose="02020603050405020304" pitchFamily="18" charset="0"/>
              </a:rPr>
              <a:t>The selected jets are shown in yellow (EASJV stands for East Asia sub-tropical Jet v-component; EAPJV stands for East Asian sub-Polar Jet – u-component). The selected climate indices are shown in brown. WCAI is a West Central Asia geopotential height Index in the region linked to the </a:t>
            </a:r>
            <a:r>
              <a:rPr lang="en-GB" sz="1800" dirty="0" err="1">
                <a:effectLst/>
                <a:latin typeface="Times New Roman" panose="02020603050405020304" pitchFamily="18" charset="0"/>
                <a:ea typeface="Times New Roman" panose="02020603050405020304" pitchFamily="18" charset="0"/>
              </a:rPr>
              <a:t>Circumglobal</a:t>
            </a:r>
            <a:r>
              <a:rPr lang="en-GB" sz="1800" dirty="0">
                <a:effectLst/>
                <a:latin typeface="Times New Roman" panose="02020603050405020304" pitchFamily="18" charset="0"/>
                <a:ea typeface="Times New Roman" panose="02020603050405020304" pitchFamily="18" charset="0"/>
              </a:rPr>
              <a:t> teleconnection. We also include a set of additional explanatory climate variables are shown in red.</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lang="en-GB" sz="1800" dirty="0">
                <a:effectLst/>
                <a:latin typeface="Times New Roman" panose="02020603050405020304" pitchFamily="18" charset="0"/>
                <a:ea typeface="Times New Roman" panose="02020603050405020304" pitchFamily="18" charset="0"/>
              </a:rPr>
              <a:t>The time series compares predictions compared to the observed JJA temperatures for each NE China province. Thes are made using . The solid lines show the period over which the model was trained. The dashed lines show true out of sample predictions.</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lang="en-GB" sz="1800" dirty="0">
                <a:effectLst/>
                <a:latin typeface="Times New Roman" panose="02020603050405020304" pitchFamily="18" charset="0"/>
                <a:ea typeface="Times New Roman" panose="02020603050405020304" pitchFamily="18" charset="0"/>
              </a:rPr>
              <a:t>Most of the selected predictors show correlations with 500 </a:t>
            </a:r>
            <a:r>
              <a:rPr lang="en-GB" sz="1800" dirty="0" err="1">
                <a:effectLst/>
                <a:latin typeface="Times New Roman" panose="02020603050405020304" pitchFamily="18" charset="0"/>
                <a:ea typeface="Times New Roman" panose="02020603050405020304" pitchFamily="18" charset="0"/>
              </a:rPr>
              <a:t>hPa</a:t>
            </a:r>
            <a:r>
              <a:rPr lang="en-GB" sz="1800" dirty="0">
                <a:effectLst/>
                <a:latin typeface="Times New Roman" panose="02020603050405020304" pitchFamily="18" charset="0"/>
                <a:ea typeface="Times New Roman" panose="02020603050405020304" pitchFamily="18" charset="0"/>
              </a:rPr>
              <a:t> geopotential height variability in west-central Asia during the boreal spring-time, which can influence the position and strength of both the sub-polar and sub-tropical jets across East Asia. Linear regression models using the selected predictors give skilful out-of-sample forecasts for the NFR (Pearson correlation r~0.6 with ERA5 reanalysis), and outperform current dynamical climate models. While a full understanding of the atmospheric dynamics requires further research, this approach offers new insights into potential sources of predictability which may help decision-makers manage the climate risks to maize production in China. </a:t>
            </a:r>
          </a:p>
          <a:p>
            <a:pPr marL="342900" lvl="0" indent="-342900">
              <a:buFont typeface="+mj-lt"/>
              <a:buAutoNum type="arabicParenR"/>
            </a:pPr>
            <a:endParaRPr lang="en-GB" sz="1800" dirty="0">
              <a:effectLst/>
              <a:latin typeface="Calibri" panose="020F0502020204030204" pitchFamily="34" charset="0"/>
              <a:ea typeface="Times New Roman" panose="02020603050405020304" pitchFamily="18" charset="0"/>
            </a:endParaRPr>
          </a:p>
          <a:p>
            <a:pPr marL="342900" lvl="0" indent="-342900">
              <a:buFont typeface="+mj-lt"/>
              <a:buAutoNum type="arabicParenR"/>
            </a:pPr>
            <a:endParaRPr lang="en-GB" sz="1800" dirty="0">
              <a:effectLst/>
              <a:latin typeface="Calibri" panose="020F0502020204030204" pitchFamily="34" charset="0"/>
              <a:ea typeface="Calibri" panose="020F0502020204030204" pitchFamily="34" charset="0"/>
            </a:endParaRPr>
          </a:p>
          <a:p>
            <a:pPr marL="342900" lvl="0" indent="-342900">
              <a:buFont typeface="+mj-lt"/>
              <a:buAutoNum type="arabicParenR"/>
            </a:pPr>
            <a:endParaRPr lang="en-GB" sz="1800" dirty="0">
              <a:effectLst/>
              <a:latin typeface="Calibri" panose="020F0502020204030204" pitchFamily="34"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D262B7FA-AB46-4993-BA79-F306F77A2046}" type="slidenum">
              <a:rPr lang="en-GB" smtClean="0"/>
              <a:t>5</a:t>
            </a:fld>
            <a:endParaRPr lang="en-GB"/>
          </a:p>
        </p:txBody>
      </p:sp>
    </p:spTree>
    <p:extLst>
      <p:ext uri="{BB962C8B-B14F-4D97-AF65-F5344CB8AC3E}">
        <p14:creationId xmlns:p14="http://schemas.microsoft.com/office/powerpoint/2010/main" val="2162691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Developin</a:t>
            </a:r>
            <a:r>
              <a:rPr lang="en-GB" baseline="0" dirty="0" smtClean="0"/>
              <a:t>g a framework for development of climate services with stakeholders</a:t>
            </a:r>
          </a:p>
          <a:p>
            <a:r>
              <a:rPr lang="en-GB" baseline="0" dirty="0" smtClean="0"/>
              <a:t>Identify stakeholders</a:t>
            </a:r>
          </a:p>
          <a:p>
            <a:r>
              <a:rPr lang="en-GB" baseline="0" dirty="0" smtClean="0"/>
              <a:t>PESTEL analysis</a:t>
            </a:r>
          </a:p>
          <a:p>
            <a:r>
              <a:rPr lang="en-GB" baseline="0" dirty="0" smtClean="0"/>
              <a:t>Power / interest mapping</a:t>
            </a:r>
          </a:p>
          <a:p>
            <a:endParaRPr lang="en-GB" dirty="0"/>
          </a:p>
        </p:txBody>
      </p:sp>
      <p:sp>
        <p:nvSpPr>
          <p:cNvPr id="4" name="Slide Number Placeholder 3"/>
          <p:cNvSpPr>
            <a:spLocks noGrp="1"/>
          </p:cNvSpPr>
          <p:nvPr>
            <p:ph type="sldNum" sz="quarter" idx="10"/>
          </p:nvPr>
        </p:nvSpPr>
        <p:spPr/>
        <p:txBody>
          <a:bodyPr/>
          <a:lstStyle/>
          <a:p>
            <a:fld id="{D262B7FA-AB46-4993-BA79-F306F77A2046}" type="slidenum">
              <a:rPr lang="en-GB" smtClean="0"/>
              <a:t>8</a:t>
            </a:fld>
            <a:endParaRPr lang="en-GB"/>
          </a:p>
        </p:txBody>
      </p:sp>
    </p:spTree>
    <p:extLst>
      <p:ext uri="{BB962C8B-B14F-4D97-AF65-F5344CB8AC3E}">
        <p14:creationId xmlns:p14="http://schemas.microsoft.com/office/powerpoint/2010/main" val="2462597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9161294" cy="5153228"/>
          </a:xfrm>
          <a:prstGeom prst="rect">
            <a:avLst/>
          </a:prstGeom>
        </p:spPr>
      </p:pic>
      <p:sp>
        <p:nvSpPr>
          <p:cNvPr id="2" name="Title 1"/>
          <p:cNvSpPr>
            <a:spLocks noGrp="1"/>
          </p:cNvSpPr>
          <p:nvPr>
            <p:ph type="ctrTitle"/>
          </p:nvPr>
        </p:nvSpPr>
        <p:spPr>
          <a:xfrm>
            <a:off x="252000" y="698400"/>
            <a:ext cx="5016036"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662885" y="17946"/>
            <a:ext cx="658165" cy="661507"/>
          </a:xfrm>
          <a:prstGeom prst="rect">
            <a:avLst/>
          </a:prstGeom>
        </p:spPr>
      </p:pic>
      <p:pic>
        <p:nvPicPr>
          <p:cNvPr id="15" name="Picture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98658" y="22610"/>
            <a:ext cx="672163" cy="672163"/>
          </a:xfrm>
          <a:prstGeom prst="rect">
            <a:avLst/>
          </a:prstGeom>
        </p:spPr>
      </p:pic>
    </p:spTree>
    <p:extLst>
      <p:ext uri="{BB962C8B-B14F-4D97-AF65-F5344CB8AC3E}">
        <p14:creationId xmlns:p14="http://schemas.microsoft.com/office/powerpoint/2010/main" val="3874379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19075"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4" y="1770460"/>
            <a:ext cx="8424863" cy="270510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 snow squall stable/stability </a:t>
            </a:r>
            <a:r>
              <a:rPr lang="en-GB" err="1"/>
              <a:t>stratiform</a:t>
            </a:r>
            <a:r>
              <a:rPr lang="en-GB"/>
              <a:t> summation layer amount sun pillar </a:t>
            </a:r>
            <a:r>
              <a:rPr lang="en-GB" err="1"/>
              <a:t>updraught</a:t>
            </a:r>
            <a:r>
              <a:rPr lang="en-GB"/>
              <a:t> upslope effect warning waterspout wind vane. </a:t>
            </a:r>
          </a:p>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a:t>
            </a:r>
          </a:p>
          <a:p>
            <a:pPr lvl="0"/>
            <a:endParaRPr lang="en-US"/>
          </a:p>
        </p:txBody>
      </p:sp>
    </p:spTree>
    <p:extLst>
      <p:ext uri="{BB962C8B-B14F-4D97-AF65-F5344CB8AC3E}">
        <p14:creationId xmlns:p14="http://schemas.microsoft.com/office/powerpoint/2010/main" val="39078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 1 column">
    <p:bg>
      <p:bgPr>
        <a:solidFill>
          <a:schemeClr val="bg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012625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871592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219481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770483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504347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3"/>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03103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52000" y="699739"/>
            <a:ext cx="8640000" cy="900487"/>
          </a:xfrm>
        </p:spPr>
        <p:txBody>
          <a:bodyPr/>
          <a:lstStyle/>
          <a:p>
            <a:r>
              <a:rPr lang="en-US"/>
              <a:t>Click to edit Master title style</a:t>
            </a:r>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58874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2" name="Title 1"/>
          <p:cNvSpPr>
            <a:spLocks noGrp="1"/>
          </p:cNvSpPr>
          <p:nvPr>
            <p:ph type="title" hasCustomPrompt="1"/>
          </p:nvPr>
        </p:nvSpPr>
        <p:spPr>
          <a:xfrm>
            <a:off x="252000" y="699739"/>
            <a:ext cx="8640000" cy="900487"/>
          </a:xfrm>
        </p:spPr>
        <p:txBody>
          <a:bodyPr/>
          <a:lstStyle>
            <a:lvl1pPr>
              <a:defRPr/>
            </a:lvl1pPr>
          </a:lstStyle>
          <a:p>
            <a:r>
              <a:rPr lang="en-US"/>
              <a:t>Questions?</a:t>
            </a:r>
          </a:p>
        </p:txBody>
      </p:sp>
      <p:sp>
        <p:nvSpPr>
          <p:cNvPr id="7" name="Rectangle 6"/>
          <p:cNvSpPr/>
          <p:nvPr userDrawn="1"/>
        </p:nvSpPr>
        <p:spPr>
          <a:xfrm>
            <a:off x="0" y="482721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	</a:t>
            </a:r>
            <a:endParaRPr lang="en-GB" sz="800">
              <a:solidFill>
                <a:schemeClr val="tx1"/>
              </a:solidFill>
            </a:endParaRPr>
          </a:p>
        </p:txBody>
      </p:sp>
      <p:sp>
        <p:nvSpPr>
          <p:cNvPr id="8" name="Rectangle 7"/>
          <p:cNvSpPr/>
          <p:nvPr userDrawn="1"/>
        </p:nvSpPr>
        <p:spPr>
          <a:xfrm>
            <a:off x="4217158" y="482721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a:t>For more information </a:t>
            </a:r>
            <a:r>
              <a:rPr lang="en-GB" sz="1600" noProof="0"/>
              <a:t>please</a:t>
            </a:r>
            <a:r>
              <a:rPr lang="fr-BE" sz="1600"/>
              <a:t> contact</a:t>
            </a:r>
            <a:endParaRPr lang="en-GB" sz="1600"/>
          </a:p>
        </p:txBody>
      </p:sp>
      <p:sp>
        <p:nvSpPr>
          <p:cNvPr id="9" name="TextBox 8"/>
          <p:cNvSpPr txBox="1"/>
          <p:nvPr userDrawn="1"/>
        </p:nvSpPr>
        <p:spPr>
          <a:xfrm>
            <a:off x="786704" y="2627165"/>
            <a:ext cx="8100000" cy="338554"/>
          </a:xfrm>
          <a:prstGeom prst="rect">
            <a:avLst/>
          </a:prstGeom>
          <a:noFill/>
        </p:spPr>
        <p:txBody>
          <a:bodyPr wrap="square" rtlCol="0" anchor="ctr">
            <a:spAutoFit/>
          </a:bodyPr>
          <a:lstStyle/>
          <a:p>
            <a:pPr marL="0" indent="0">
              <a:buFont typeface="Arial" panose="020B0604020202020204" pitchFamily="34" charset="0"/>
              <a:buNone/>
            </a:pPr>
            <a:r>
              <a:rPr lang="fr-BE" sz="1600"/>
              <a:t>www.metoffice.gov.uk/newton</a:t>
            </a:r>
          </a:p>
        </p:txBody>
      </p:sp>
      <p:sp>
        <p:nvSpPr>
          <p:cNvPr id="14" name="Text Placeholder 9"/>
          <p:cNvSpPr>
            <a:spLocks noGrp="1"/>
          </p:cNvSpPr>
          <p:nvPr>
            <p:ph type="body" sz="quarter" idx="11" hasCustomPrompt="1"/>
          </p:nvPr>
        </p:nvSpPr>
        <p:spPr>
          <a:xfrm>
            <a:off x="786704" y="3308732"/>
            <a:ext cx="8100000" cy="360000"/>
          </a:xfrm>
        </p:spPr>
        <p:txBody>
          <a:bodyPr anchor="ctr">
            <a:normAutofit/>
          </a:bodyPr>
          <a:lstStyle>
            <a:lvl1pPr marL="0" indent="0">
              <a:buNone/>
              <a:defRPr sz="1600"/>
            </a:lvl1pPr>
          </a:lstStyle>
          <a:p>
            <a:pPr lvl="0"/>
            <a:r>
              <a:rPr lang="en-US"/>
              <a:t>Insert e-mail here</a:t>
            </a:r>
            <a:endParaRPr lang="en-GB"/>
          </a:p>
        </p:txBody>
      </p:sp>
      <p:pic>
        <p:nvPicPr>
          <p:cNvPr id="16" name="email-icon.png"/>
          <p:cNvPicPr>
            <a:picLocks noChangeAspect="1"/>
          </p:cNvPicPr>
          <p:nvPr userDrawn="1"/>
        </p:nvPicPr>
        <p:blipFill>
          <a:blip r:embed="rId2" cstate="print"/>
          <a:stretch>
            <a:fillRect/>
          </a:stretch>
        </p:blipFill>
        <p:spPr>
          <a:xfrm>
            <a:off x="379161" y="3293168"/>
            <a:ext cx="357677" cy="396000"/>
          </a:xfrm>
          <a:prstGeom prst="rect">
            <a:avLst/>
          </a:prstGeom>
          <a:ln w="12700">
            <a:miter lim="400000"/>
          </a:ln>
        </p:spPr>
      </p:pic>
      <p:pic>
        <p:nvPicPr>
          <p:cNvPr id="18" name="web-icon.png"/>
          <p:cNvPicPr>
            <a:picLocks noChangeAspect="1"/>
          </p:cNvPicPr>
          <p:nvPr userDrawn="1"/>
        </p:nvPicPr>
        <p:blipFill>
          <a:blip r:embed="rId3" cstate="print"/>
          <a:stretch>
            <a:fillRect/>
          </a:stretch>
        </p:blipFill>
        <p:spPr>
          <a:xfrm>
            <a:off x="324000" y="2617307"/>
            <a:ext cx="467999" cy="396000"/>
          </a:xfrm>
          <a:prstGeom prst="rect">
            <a:avLst/>
          </a:prstGeom>
          <a:ln w="12700">
            <a:miter lim="400000"/>
          </a:ln>
        </p:spPr>
      </p:pic>
    </p:spTree>
    <p:extLst>
      <p:ext uri="{BB962C8B-B14F-4D97-AF65-F5344CB8AC3E}">
        <p14:creationId xmlns:p14="http://schemas.microsoft.com/office/powerpoint/2010/main" val="720251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699740"/>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MO_MASTER_black_mono_for_light_backg_RBG.png"/>
          <p:cNvPicPr>
            <a:picLocks noChangeAspect="1"/>
          </p:cNvPicPr>
          <p:nvPr userDrawn="1"/>
        </p:nvPicPr>
        <p:blipFill>
          <a:blip r:embed="rId12" cstate="print"/>
          <a:stretch>
            <a:fillRect/>
          </a:stretch>
        </p:blipFill>
        <p:spPr>
          <a:xfrm>
            <a:off x="183946" y="54592"/>
            <a:ext cx="1802343" cy="565200"/>
          </a:xfrm>
          <a:prstGeom prst="rect">
            <a:avLst/>
          </a:prstGeom>
          <a:ln w="12700">
            <a:miter lim="400000"/>
          </a:ln>
        </p:spPr>
      </p:pic>
      <p:sp>
        <p:nvSpPr>
          <p:cNvPr id="9" name="Rectangle 8"/>
          <p:cNvSpPr/>
          <p:nvPr userDrawn="1"/>
        </p:nvSpPr>
        <p:spPr>
          <a:xfrm>
            <a:off x="0" y="4735773"/>
            <a:ext cx="9144000" cy="407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4"/>
          </p:nvPr>
        </p:nvSpPr>
        <p:spPr>
          <a:xfrm>
            <a:off x="3851910" y="4802317"/>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pic>
        <p:nvPicPr>
          <p:cNvPr id="11" name="Picture 1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893971" y="16509"/>
            <a:ext cx="672163" cy="672163"/>
          </a:xfrm>
          <a:prstGeom prst="rect">
            <a:avLst/>
          </a:prstGeom>
        </p:spPr>
      </p:pic>
      <p:pic>
        <p:nvPicPr>
          <p:cNvPr id="13" name="Picture 12">
            <a:extLst>
              <a:ext uri="{FF2B5EF4-FFF2-40B4-BE49-F238E27FC236}">
                <a16:creationId xmlns:a16="http://schemas.microsoft.com/office/drawing/2014/main" id="{B15CA048-B2B9-44BC-8514-F33A3595850A}"/>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662885" y="17946"/>
            <a:ext cx="651815" cy="655125"/>
          </a:xfrm>
          <a:prstGeom prst="rect">
            <a:avLst/>
          </a:prstGeom>
        </p:spPr>
      </p:pic>
    </p:spTree>
    <p:extLst>
      <p:ext uri="{BB962C8B-B14F-4D97-AF65-F5344CB8AC3E}">
        <p14:creationId xmlns:p14="http://schemas.microsoft.com/office/powerpoint/2010/main" val="3098655942"/>
      </p:ext>
    </p:extLst>
  </p:cSld>
  <p:clrMap bg1="lt1" tx1="dk1" bg2="lt2" tx2="dk2" accent1="accent1" accent2="accent2" accent3="accent3" accent4="accent4" accent5="accent5" accent6="accent6" hlink="hlink" folHlink="folHlink"/>
  <p:sldLayoutIdLst>
    <p:sldLayoutId id="2147483678" r:id="rId1"/>
    <p:sldLayoutId id="2147483660" r:id="rId2"/>
    <p:sldLayoutId id="2147483662" r:id="rId3"/>
    <p:sldLayoutId id="2147483670" r:id="rId4"/>
    <p:sldLayoutId id="2147483669" r:id="rId5"/>
    <p:sldLayoutId id="2147483664" r:id="rId6"/>
    <p:sldLayoutId id="2147483677" r:id="rId7"/>
    <p:sldLayoutId id="2147483672" r:id="rId8"/>
    <p:sldLayoutId id="2147483683" r:id="rId9"/>
    <p:sldLayoutId id="2147483684" r:id="rId10"/>
  </p:sldLayoutIdLst>
  <p:hf sldNum="0" hdr="0" ftr="0" dt="0"/>
  <p:txStyles>
    <p:titleStyle>
      <a:lvl1pPr algn="l" defTabSz="6858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doi.org/10.1007/s13351-020-0049-z" TargetMode="External"/><Relationship Id="rId3" Type="http://schemas.openxmlformats.org/officeDocument/2006/relationships/image" Target="../media/image27.png"/><Relationship Id="rId7" Type="http://schemas.openxmlformats.org/officeDocument/2006/relationships/hyperlink" Target="http://doi.org/10.1007/s00376-018-7210-y" TargetMode="External"/><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hyperlink" Target="https://doi.org/10.1016/j.cliser.2017.03.004" TargetMode="External"/><Relationship Id="rId5" Type="http://schemas.openxmlformats.org/officeDocument/2006/relationships/hyperlink" Target="https://doi.org/10.1007/s00376-014-4073-8" TargetMode="External"/><Relationship Id="rId4" Type="http://schemas.openxmlformats.org/officeDocument/2006/relationships/image" Target="../media/image28.png"/><Relationship Id="rId9" Type="http://schemas.openxmlformats.org/officeDocument/2006/relationships/hyperlink" Target="https://doi.org/10.1007/s00376-023-2251-2"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doi.org/10.1016/j.cliser.2017.03.004" TargetMode="External"/><Relationship Id="rId3" Type="http://schemas.openxmlformats.org/officeDocument/2006/relationships/image" Target="../media/image29.png"/><Relationship Id="rId7" Type="http://schemas.openxmlformats.org/officeDocument/2006/relationships/hyperlink" Target="https://doi.org/10.1007/s00376-014-4073-8" TargetMode="External"/><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hyperlink" Target="https://doi.org/10.1007/s00376-023-2251-2" TargetMode="External"/><Relationship Id="rId5" Type="http://schemas.openxmlformats.org/officeDocument/2006/relationships/image" Target="../media/image31.png"/><Relationship Id="rId10" Type="http://schemas.openxmlformats.org/officeDocument/2006/relationships/hyperlink" Target="https://doi.org/10.1007/s13351-020-0049-z" TargetMode="External"/><Relationship Id="rId4" Type="http://schemas.openxmlformats.org/officeDocument/2006/relationships/image" Target="../media/image30.png"/><Relationship Id="rId9" Type="http://schemas.openxmlformats.org/officeDocument/2006/relationships/hyperlink" Target="http://doi.org/10.1007/s00376-018-7210-y"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61.svg"/><Relationship Id="rId18" Type="http://schemas.openxmlformats.org/officeDocument/2006/relationships/image" Target="../media/image40.png"/><Relationship Id="rId26" Type="http://schemas.openxmlformats.org/officeDocument/2006/relationships/image" Target="../media/image44.png"/><Relationship Id="rId21" Type="http://schemas.openxmlformats.org/officeDocument/2006/relationships/image" Target="../media/image69.svg"/><Relationship Id="rId7" Type="http://schemas.openxmlformats.org/officeDocument/2006/relationships/image" Target="../media/image55.svg"/><Relationship Id="rId12" Type="http://schemas.openxmlformats.org/officeDocument/2006/relationships/image" Target="../media/image37.png"/><Relationship Id="rId17" Type="http://schemas.openxmlformats.org/officeDocument/2006/relationships/image" Target="../media/image65.svg"/><Relationship Id="rId25" Type="http://schemas.openxmlformats.org/officeDocument/2006/relationships/image" Target="../media/image73.svg"/><Relationship Id="rId2" Type="http://schemas.openxmlformats.org/officeDocument/2006/relationships/image" Target="../media/image33.png"/><Relationship Id="rId16" Type="http://schemas.openxmlformats.org/officeDocument/2006/relationships/image" Target="../media/image39.png"/><Relationship Id="rId20" Type="http://schemas.openxmlformats.org/officeDocument/2006/relationships/image" Target="../media/image41.png"/><Relationship Id="rId1" Type="http://schemas.openxmlformats.org/officeDocument/2006/relationships/slideLayout" Target="../slideLayouts/slideLayout9.xml"/><Relationship Id="rId6" Type="http://schemas.openxmlformats.org/officeDocument/2006/relationships/image" Target="../media/image34.png"/><Relationship Id="rId11" Type="http://schemas.openxmlformats.org/officeDocument/2006/relationships/image" Target="../media/image59.svg"/><Relationship Id="rId24" Type="http://schemas.openxmlformats.org/officeDocument/2006/relationships/image" Target="../media/image43.png"/><Relationship Id="rId5" Type="http://schemas.openxmlformats.org/officeDocument/2006/relationships/image" Target="../media/image53.svg"/><Relationship Id="rId15" Type="http://schemas.openxmlformats.org/officeDocument/2006/relationships/image" Target="../media/image63.svg"/><Relationship Id="rId23" Type="http://schemas.openxmlformats.org/officeDocument/2006/relationships/image" Target="../media/image71.svg"/><Relationship Id="rId10" Type="http://schemas.openxmlformats.org/officeDocument/2006/relationships/image" Target="../media/image36.png"/><Relationship Id="rId19" Type="http://schemas.openxmlformats.org/officeDocument/2006/relationships/image" Target="../media/image67.svg"/><Relationship Id="rId9" Type="http://schemas.openxmlformats.org/officeDocument/2006/relationships/image" Target="../media/image57.svg"/><Relationship Id="rId14" Type="http://schemas.openxmlformats.org/officeDocument/2006/relationships/image" Target="../media/image38.png"/><Relationship Id="rId22"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20.svg"/><Relationship Id="rId4" Type="http://schemas.openxmlformats.org/officeDocument/2006/relationships/image" Target="../media/image46.png"/><Relationship Id="rId9" Type="http://schemas.openxmlformats.org/officeDocument/2006/relationships/image" Target="../media/image24.sv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www.metoffice.gov.uk/research/approach/collaboration/wcssp/climate-science-for-service-partnership-china" TargetMode="Externa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www.metoffice.gov.uk/research/approach/collaboration/wcssp/climate-science-for-service-partnership-china" TargetMode="Externa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4EB2D-EF55-70C5-B5AA-91E0CC77231F}"/>
              </a:ext>
            </a:extLst>
          </p:cNvPr>
          <p:cNvSpPr>
            <a:spLocks noGrp="1"/>
          </p:cNvSpPr>
          <p:nvPr>
            <p:ph type="ctrTitle"/>
          </p:nvPr>
        </p:nvSpPr>
        <p:spPr>
          <a:xfrm>
            <a:off x="252000" y="988358"/>
            <a:ext cx="5016036" cy="1035825"/>
          </a:xfrm>
        </p:spPr>
        <p:txBody>
          <a:bodyPr>
            <a:normAutofit fontScale="90000"/>
          </a:bodyPr>
          <a:lstStyle/>
          <a:p>
            <a:r>
              <a:rPr lang="en-GB" dirty="0"/>
              <a:t>Climate Services </a:t>
            </a:r>
            <a:r>
              <a:rPr lang="en-GB" dirty="0" smtClean="0"/>
              <a:t>at the</a:t>
            </a:r>
            <a:r>
              <a:rPr lang="en-GB" dirty="0" smtClean="0"/>
              <a:t> </a:t>
            </a:r>
            <a:r>
              <a:rPr lang="en-GB" dirty="0"/>
              <a:t>UK Met Office </a:t>
            </a:r>
            <a:r>
              <a:rPr lang="en-GB" dirty="0" smtClean="0"/>
              <a:t>for</a:t>
            </a:r>
            <a:r>
              <a:rPr lang="en-GB" dirty="0" smtClean="0"/>
              <a:t> </a:t>
            </a:r>
            <a:r>
              <a:rPr lang="en-GB" dirty="0"/>
              <a:t>CSSP China</a:t>
            </a:r>
          </a:p>
        </p:txBody>
      </p:sp>
      <p:sp>
        <p:nvSpPr>
          <p:cNvPr id="3" name="Subtitle 2">
            <a:extLst>
              <a:ext uri="{FF2B5EF4-FFF2-40B4-BE49-F238E27FC236}">
                <a16:creationId xmlns:a16="http://schemas.microsoft.com/office/drawing/2014/main" id="{95F4DD3A-9D99-A703-3D83-0CE77F85A7C8}"/>
              </a:ext>
            </a:extLst>
          </p:cNvPr>
          <p:cNvSpPr>
            <a:spLocks noGrp="1"/>
          </p:cNvSpPr>
          <p:nvPr>
            <p:ph type="subTitle" idx="1"/>
          </p:nvPr>
        </p:nvSpPr>
        <p:spPr/>
        <p:txBody>
          <a:bodyPr>
            <a:normAutofit/>
          </a:bodyPr>
          <a:lstStyle/>
          <a:p>
            <a:r>
              <a:rPr lang="en-GB" dirty="0">
                <a:cs typeface="Arial"/>
              </a:rPr>
              <a:t>Thomas Crocker</a:t>
            </a:r>
          </a:p>
          <a:p>
            <a:r>
              <a:rPr lang="en-GB" dirty="0">
                <a:cs typeface="Arial"/>
              </a:rPr>
              <a:t>FOCRAII-2024</a:t>
            </a:r>
          </a:p>
          <a:p>
            <a:r>
              <a:rPr lang="en-GB" dirty="0">
                <a:cs typeface="Arial"/>
              </a:rPr>
              <a:t>09/05/2024</a:t>
            </a:r>
            <a:endParaRPr lang="en-GB" dirty="0"/>
          </a:p>
          <a:p>
            <a:endParaRPr lang="en-GB" dirty="0"/>
          </a:p>
        </p:txBody>
      </p:sp>
    </p:spTree>
    <p:extLst>
      <p:ext uri="{BB962C8B-B14F-4D97-AF65-F5344CB8AC3E}">
        <p14:creationId xmlns:p14="http://schemas.microsoft.com/office/powerpoint/2010/main" val="23272127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7B00F6-6C0D-2EC7-946C-714916962D35}"/>
              </a:ext>
            </a:extLst>
          </p:cNvPr>
          <p:cNvSpPr>
            <a:spLocks noGrp="1"/>
          </p:cNvSpPr>
          <p:nvPr>
            <p:ph idx="1"/>
          </p:nvPr>
        </p:nvSpPr>
        <p:spPr/>
        <p:txBody>
          <a:bodyPr/>
          <a:lstStyle/>
          <a:p>
            <a:endParaRPr lang="en-GB"/>
          </a:p>
        </p:txBody>
      </p:sp>
      <p:sp>
        <p:nvSpPr>
          <p:cNvPr id="3" name="Title 2">
            <a:extLst>
              <a:ext uri="{FF2B5EF4-FFF2-40B4-BE49-F238E27FC236}">
                <a16:creationId xmlns:a16="http://schemas.microsoft.com/office/drawing/2014/main" id="{7C7A8911-2A2A-AB50-8399-927C931B109C}"/>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77D7B2B7-AAD5-123D-2B0E-17499757B924}"/>
              </a:ext>
            </a:extLst>
          </p:cNvPr>
          <p:cNvPicPr>
            <a:picLocks noChangeAspect="1"/>
          </p:cNvPicPr>
          <p:nvPr/>
        </p:nvPicPr>
        <p:blipFill>
          <a:blip r:embed="rId2"/>
          <a:stretch>
            <a:fillRect/>
          </a:stretch>
        </p:blipFill>
        <p:spPr>
          <a:xfrm>
            <a:off x="3851" y="0"/>
            <a:ext cx="9136298" cy="5143500"/>
          </a:xfrm>
          <a:prstGeom prst="rect">
            <a:avLst/>
          </a:prstGeom>
        </p:spPr>
      </p:pic>
    </p:spTree>
    <p:extLst>
      <p:ext uri="{BB962C8B-B14F-4D97-AF65-F5344CB8AC3E}">
        <p14:creationId xmlns:p14="http://schemas.microsoft.com/office/powerpoint/2010/main" val="691741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C160510-4FE3-4CA9-AE59-A9F7351A3E3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364487" y="2114550"/>
            <a:ext cx="2574606" cy="2574606"/>
          </a:xfrm>
          <a:prstGeom prst="rect">
            <a:avLst/>
          </a:prstGeom>
        </p:spPr>
      </p:pic>
      <p:sp>
        <p:nvSpPr>
          <p:cNvPr id="2" name="Content Placeholder 1"/>
          <p:cNvSpPr>
            <a:spLocks noGrp="1"/>
          </p:cNvSpPr>
          <p:nvPr>
            <p:ph idx="1"/>
          </p:nvPr>
        </p:nvSpPr>
        <p:spPr>
          <a:xfrm>
            <a:off x="252000" y="1339576"/>
            <a:ext cx="8640000" cy="3275351"/>
          </a:xfrm>
        </p:spPr>
        <p:txBody>
          <a:bodyPr>
            <a:normAutofit/>
          </a:bodyPr>
          <a:lstStyle/>
          <a:p>
            <a:pPr>
              <a:lnSpc>
                <a:spcPct val="100000"/>
              </a:lnSpc>
            </a:pPr>
            <a:r>
              <a:rPr lang="en-GB" sz="1600" dirty="0"/>
              <a:t>2015: Identified forecast skill</a:t>
            </a:r>
            <a:r>
              <a:rPr lang="en-GB" sz="1600" baseline="30000" dirty="0"/>
              <a:t>1</a:t>
            </a:r>
            <a:r>
              <a:rPr lang="en-GB" sz="1600" dirty="0"/>
              <a:t>, and user need for improved seasonal forecasts</a:t>
            </a:r>
            <a:r>
              <a:rPr lang="en-GB" sz="1600" baseline="30000" dirty="0"/>
              <a:t>2</a:t>
            </a:r>
          </a:p>
          <a:p>
            <a:pPr>
              <a:lnSpc>
                <a:spcPct val="100000"/>
              </a:lnSpc>
            </a:pPr>
            <a:r>
              <a:rPr lang="en-GB" sz="1600" dirty="0"/>
              <a:t>Running trial forecasts of summer rainfall in the Yangtze River Basin since 2016</a:t>
            </a:r>
            <a:r>
              <a:rPr lang="en-GB" sz="1600" baseline="30000" dirty="0"/>
              <a:t>3</a:t>
            </a:r>
          </a:p>
          <a:p>
            <a:pPr>
              <a:lnSpc>
                <a:spcPct val="100000"/>
              </a:lnSpc>
            </a:pPr>
            <a:r>
              <a:rPr lang="en-GB" sz="1600" dirty="0"/>
              <a:t>Hybrid statistical–dynamical approach</a:t>
            </a:r>
            <a:r>
              <a:rPr lang="en-GB" sz="1600" baseline="30000" dirty="0"/>
              <a:t>4</a:t>
            </a:r>
            <a:r>
              <a:rPr lang="en-GB" sz="1600" dirty="0"/>
              <a:t>:</a:t>
            </a:r>
          </a:p>
          <a:p>
            <a:pPr lvl="1">
              <a:lnSpc>
                <a:spcPct val="100000"/>
              </a:lnSpc>
            </a:pPr>
            <a:r>
              <a:rPr lang="en-GB" sz="1200" dirty="0"/>
              <a:t>Dynamical forecasts of an East Asian Summer Monsoon (EASM) index</a:t>
            </a:r>
          </a:p>
          <a:p>
            <a:pPr lvl="1">
              <a:lnSpc>
                <a:spcPct val="100000"/>
              </a:lnSpc>
            </a:pPr>
            <a:r>
              <a:rPr lang="en-GB" sz="1200" dirty="0"/>
              <a:t>Linear regression between EASM hindcasts and observed precipitation</a:t>
            </a:r>
            <a:br>
              <a:rPr lang="en-GB" sz="1200" dirty="0"/>
            </a:br>
            <a:r>
              <a:rPr lang="en-GB" sz="1200" dirty="0"/>
              <a:t>allows probabilistic forecasts for multiple regions</a:t>
            </a:r>
          </a:p>
        </p:txBody>
      </p:sp>
      <p:sp>
        <p:nvSpPr>
          <p:cNvPr id="3" name="Title 2"/>
          <p:cNvSpPr>
            <a:spLocks noGrp="1"/>
          </p:cNvSpPr>
          <p:nvPr>
            <p:ph type="title"/>
          </p:nvPr>
        </p:nvSpPr>
        <p:spPr/>
        <p:txBody>
          <a:bodyPr/>
          <a:lstStyle/>
          <a:p>
            <a:r>
              <a:rPr lang="en-GB" dirty="0"/>
              <a:t>CSSP-China Yangtze Rainfall Forecasts</a:t>
            </a:r>
          </a:p>
        </p:txBody>
      </p:sp>
      <p:grpSp>
        <p:nvGrpSpPr>
          <p:cNvPr id="4" name="Group 3">
            <a:extLst>
              <a:ext uri="{FF2B5EF4-FFF2-40B4-BE49-F238E27FC236}">
                <a16:creationId xmlns:a16="http://schemas.microsoft.com/office/drawing/2014/main" id="{2CF68D10-9946-4E3F-94F7-5601615F1808}"/>
              </a:ext>
            </a:extLst>
          </p:cNvPr>
          <p:cNvGrpSpPr/>
          <p:nvPr/>
        </p:nvGrpSpPr>
        <p:grpSpPr>
          <a:xfrm>
            <a:off x="0" y="3074871"/>
            <a:ext cx="6220083" cy="1660151"/>
            <a:chOff x="0" y="3074871"/>
            <a:chExt cx="6220083" cy="1660151"/>
          </a:xfrm>
        </p:grpSpPr>
        <p:sp>
          <p:nvSpPr>
            <p:cNvPr id="34" name="Rectangle 33">
              <a:extLst>
                <a:ext uri="{FF2B5EF4-FFF2-40B4-BE49-F238E27FC236}">
                  <a16:creationId xmlns:a16="http://schemas.microsoft.com/office/drawing/2014/main" id="{BB07FEAA-149E-44A0-A81C-85F601AFFB3C}"/>
                </a:ext>
              </a:extLst>
            </p:cNvPr>
            <p:cNvSpPr/>
            <p:nvPr/>
          </p:nvSpPr>
          <p:spPr>
            <a:xfrm>
              <a:off x="0" y="3074872"/>
              <a:ext cx="6220083" cy="1660150"/>
            </a:xfrm>
            <a:prstGeom prst="rect">
              <a:avLst/>
            </a:prstGeom>
            <a:solidFill>
              <a:schemeClr val="bg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96B93799-50C1-48A6-8979-204DA5F2C1F4}"/>
                </a:ext>
              </a:extLst>
            </p:cNvPr>
            <p:cNvSpPr/>
            <p:nvPr/>
          </p:nvSpPr>
          <p:spPr>
            <a:xfrm>
              <a:off x="4280349" y="3328988"/>
              <a:ext cx="1741832" cy="106808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Diagram, engineering drawing&#10;&#10;Description automatically generated">
              <a:extLst>
                <a:ext uri="{FF2B5EF4-FFF2-40B4-BE49-F238E27FC236}">
                  <a16:creationId xmlns:a16="http://schemas.microsoft.com/office/drawing/2014/main" id="{F0DAB7AD-60CC-4107-974D-0E90A6477F74}"/>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168" t="6990" r="50153" b="70693"/>
            <a:stretch/>
          </p:blipFill>
          <p:spPr>
            <a:xfrm>
              <a:off x="300804" y="3284342"/>
              <a:ext cx="1920230" cy="1177213"/>
            </a:xfrm>
            <a:prstGeom prst="rect">
              <a:avLst/>
            </a:prstGeom>
          </p:spPr>
        </p:pic>
        <p:pic>
          <p:nvPicPr>
            <p:cNvPr id="22" name="Picture 21" descr="Diagram, engineering drawing&#10;&#10;Description automatically generated">
              <a:extLst>
                <a:ext uri="{FF2B5EF4-FFF2-40B4-BE49-F238E27FC236}">
                  <a16:creationId xmlns:a16="http://schemas.microsoft.com/office/drawing/2014/main" id="{8F0E3D2C-3E94-4E9C-87DA-5FE1A516F8E7}"/>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6114" t="37230" r="51150" b="38832"/>
            <a:stretch/>
          </p:blipFill>
          <p:spPr>
            <a:xfrm>
              <a:off x="2251505" y="3209122"/>
              <a:ext cx="1878762" cy="1262717"/>
            </a:xfrm>
            <a:prstGeom prst="rect">
              <a:avLst/>
            </a:prstGeom>
          </p:spPr>
        </p:pic>
        <p:pic>
          <p:nvPicPr>
            <p:cNvPr id="23" name="Picture 22" descr="Diagram, engineering drawing&#10;&#10;Description automatically generated">
              <a:extLst>
                <a:ext uri="{FF2B5EF4-FFF2-40B4-BE49-F238E27FC236}">
                  <a16:creationId xmlns:a16="http://schemas.microsoft.com/office/drawing/2014/main" id="{6F5C7582-CA98-4B93-A66A-C8AD0DAC39C6}"/>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6253" t="70046" r="51192" b="7972"/>
            <a:stretch/>
          </p:blipFill>
          <p:spPr>
            <a:xfrm>
              <a:off x="4226361" y="3274424"/>
              <a:ext cx="1870802" cy="1159539"/>
            </a:xfrm>
            <a:prstGeom prst="rect">
              <a:avLst/>
            </a:prstGeom>
          </p:spPr>
        </p:pic>
        <p:sp>
          <p:nvSpPr>
            <p:cNvPr id="24" name="Freeform: Shape 23">
              <a:extLst>
                <a:ext uri="{FF2B5EF4-FFF2-40B4-BE49-F238E27FC236}">
                  <a16:creationId xmlns:a16="http://schemas.microsoft.com/office/drawing/2014/main" id="{7E1EDC60-B3D7-4708-92EE-C6200BB408A5}"/>
                </a:ext>
              </a:extLst>
            </p:cNvPr>
            <p:cNvSpPr/>
            <p:nvPr/>
          </p:nvSpPr>
          <p:spPr>
            <a:xfrm>
              <a:off x="4989411" y="3669946"/>
              <a:ext cx="50422" cy="418385"/>
            </a:xfrm>
            <a:custGeom>
              <a:avLst/>
              <a:gdLst>
                <a:gd name="connsiteX0" fmla="*/ 0 w 44450"/>
                <a:gd name="connsiteY0" fmla="*/ 260350 h 260350"/>
                <a:gd name="connsiteX1" fmla="*/ 44450 w 44450"/>
                <a:gd name="connsiteY1" fmla="*/ 0 h 260350"/>
                <a:gd name="connsiteX2" fmla="*/ 44450 w 44450"/>
                <a:gd name="connsiteY2" fmla="*/ 0 h 260350"/>
                <a:gd name="connsiteX0" fmla="*/ 0 w 44450"/>
                <a:gd name="connsiteY0" fmla="*/ 260350 h 260350"/>
                <a:gd name="connsiteX1" fmla="*/ 3556 w 44450"/>
                <a:gd name="connsiteY1" fmla="*/ 124437 h 260350"/>
                <a:gd name="connsiteX2" fmla="*/ 44450 w 44450"/>
                <a:gd name="connsiteY2" fmla="*/ 0 h 260350"/>
                <a:gd name="connsiteX3" fmla="*/ 44450 w 44450"/>
                <a:gd name="connsiteY3" fmla="*/ 0 h 260350"/>
                <a:gd name="connsiteX0" fmla="*/ 0 w 55118"/>
                <a:gd name="connsiteY0" fmla="*/ 276659 h 276659"/>
                <a:gd name="connsiteX1" fmla="*/ 3556 w 55118"/>
                <a:gd name="connsiteY1" fmla="*/ 140746 h 276659"/>
                <a:gd name="connsiteX2" fmla="*/ 44450 w 55118"/>
                <a:gd name="connsiteY2" fmla="*/ 16309 h 276659"/>
                <a:gd name="connsiteX3" fmla="*/ 55118 w 55118"/>
                <a:gd name="connsiteY3" fmla="*/ 0 h 276659"/>
                <a:gd name="connsiteX0" fmla="*/ 0 w 163577"/>
                <a:gd name="connsiteY0" fmla="*/ 260350 h 260350"/>
                <a:gd name="connsiteX1" fmla="*/ 3556 w 163577"/>
                <a:gd name="connsiteY1" fmla="*/ 124437 h 260350"/>
                <a:gd name="connsiteX2" fmla="*/ 44450 w 163577"/>
                <a:gd name="connsiteY2" fmla="*/ 0 h 260350"/>
                <a:gd name="connsiteX3" fmla="*/ 163577 w 163577"/>
                <a:gd name="connsiteY3" fmla="*/ 18123 h 260350"/>
                <a:gd name="connsiteX0" fmla="*/ 0 w 163577"/>
                <a:gd name="connsiteY0" fmla="*/ 242227 h 242227"/>
                <a:gd name="connsiteX1" fmla="*/ 3556 w 163577"/>
                <a:gd name="connsiteY1" fmla="*/ 106314 h 242227"/>
                <a:gd name="connsiteX2" fmla="*/ 16002 w 163577"/>
                <a:gd name="connsiteY2" fmla="*/ 50740 h 242227"/>
                <a:gd name="connsiteX3" fmla="*/ 163577 w 163577"/>
                <a:gd name="connsiteY3" fmla="*/ 0 h 242227"/>
                <a:gd name="connsiteX0" fmla="*/ 0 w 163577"/>
                <a:gd name="connsiteY0" fmla="*/ 242227 h 242227"/>
                <a:gd name="connsiteX1" fmla="*/ 3556 w 163577"/>
                <a:gd name="connsiteY1" fmla="*/ 106314 h 242227"/>
                <a:gd name="connsiteX2" fmla="*/ 163577 w 163577"/>
                <a:gd name="connsiteY2" fmla="*/ 0 h 242227"/>
                <a:gd name="connsiteX0" fmla="*/ 0 w 35560"/>
                <a:gd name="connsiteY0" fmla="*/ 276659 h 276659"/>
                <a:gd name="connsiteX1" fmla="*/ 3556 w 35560"/>
                <a:gd name="connsiteY1" fmla="*/ 140746 h 276659"/>
                <a:gd name="connsiteX2" fmla="*/ 35560 w 35560"/>
                <a:gd name="connsiteY2" fmla="*/ 0 h 276659"/>
                <a:gd name="connsiteX0" fmla="*/ 5104 w 33552"/>
                <a:gd name="connsiteY0" fmla="*/ 285720 h 285720"/>
                <a:gd name="connsiteX1" fmla="*/ 1548 w 33552"/>
                <a:gd name="connsiteY1" fmla="*/ 140746 h 285720"/>
                <a:gd name="connsiteX2" fmla="*/ 33552 w 33552"/>
                <a:gd name="connsiteY2" fmla="*/ 0 h 285720"/>
                <a:gd name="connsiteX0" fmla="*/ 6457 w 34905"/>
                <a:gd name="connsiteY0" fmla="*/ 285720 h 285720"/>
                <a:gd name="connsiteX1" fmla="*/ 2901 w 34905"/>
                <a:gd name="connsiteY1" fmla="*/ 140746 h 285720"/>
                <a:gd name="connsiteX2" fmla="*/ 34905 w 34905"/>
                <a:gd name="connsiteY2" fmla="*/ 0 h 285720"/>
              </a:gdLst>
              <a:ahLst/>
              <a:cxnLst>
                <a:cxn ang="0">
                  <a:pos x="connsiteX0" y="connsiteY0"/>
                </a:cxn>
                <a:cxn ang="0">
                  <a:pos x="connsiteX1" y="connsiteY1"/>
                </a:cxn>
                <a:cxn ang="0">
                  <a:pos x="connsiteX2" y="connsiteY2"/>
                </a:cxn>
              </a:cxnLst>
              <a:rect l="l" t="t" r="r" b="b"/>
              <a:pathLst>
                <a:path w="34905" h="285720">
                  <a:moveTo>
                    <a:pt x="6457" y="285720"/>
                  </a:moveTo>
                  <a:cubicBezTo>
                    <a:pt x="2308" y="236792"/>
                    <a:pt x="-3618" y="186050"/>
                    <a:pt x="2901" y="140746"/>
                  </a:cubicBezTo>
                  <a:lnTo>
                    <a:pt x="34905" y="0"/>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Freeform: Shape 24">
              <a:extLst>
                <a:ext uri="{FF2B5EF4-FFF2-40B4-BE49-F238E27FC236}">
                  <a16:creationId xmlns:a16="http://schemas.microsoft.com/office/drawing/2014/main" id="{8596B0A7-BAA0-4E8B-A5B9-D7B56637D844}"/>
                </a:ext>
              </a:extLst>
            </p:cNvPr>
            <p:cNvSpPr/>
            <p:nvPr/>
          </p:nvSpPr>
          <p:spPr>
            <a:xfrm>
              <a:off x="2934624" y="3664868"/>
              <a:ext cx="851539" cy="372768"/>
            </a:xfrm>
            <a:custGeom>
              <a:avLst/>
              <a:gdLst>
                <a:gd name="connsiteX0" fmla="*/ 697577 w 697577"/>
                <a:gd name="connsiteY0" fmla="*/ 257175 h 331223"/>
                <a:gd name="connsiteX1" fmla="*/ 509458 w 697577"/>
                <a:gd name="connsiteY1" fmla="*/ 330994 h 331223"/>
                <a:gd name="connsiteX2" fmla="*/ 33208 w 697577"/>
                <a:gd name="connsiteY2" fmla="*/ 235744 h 331223"/>
                <a:gd name="connsiteX3" fmla="*/ 78452 w 697577"/>
                <a:gd name="connsiteY3" fmla="*/ 0 h 331223"/>
                <a:gd name="connsiteX0" fmla="*/ 826164 w 826164"/>
                <a:gd name="connsiteY0" fmla="*/ 235744 h 330994"/>
                <a:gd name="connsiteX1" fmla="*/ 509458 w 826164"/>
                <a:gd name="connsiteY1" fmla="*/ 330994 h 330994"/>
                <a:gd name="connsiteX2" fmla="*/ 33208 w 826164"/>
                <a:gd name="connsiteY2" fmla="*/ 235744 h 330994"/>
                <a:gd name="connsiteX3" fmla="*/ 78452 w 826164"/>
                <a:gd name="connsiteY3" fmla="*/ 0 h 330994"/>
                <a:gd name="connsiteX0" fmla="*/ 826164 w 826164"/>
                <a:gd name="connsiteY0" fmla="*/ 235744 h 297656"/>
                <a:gd name="connsiteX1" fmla="*/ 521364 w 826164"/>
                <a:gd name="connsiteY1" fmla="*/ 297656 h 297656"/>
                <a:gd name="connsiteX2" fmla="*/ 33208 w 826164"/>
                <a:gd name="connsiteY2" fmla="*/ 235744 h 297656"/>
                <a:gd name="connsiteX3" fmla="*/ 78452 w 826164"/>
                <a:gd name="connsiteY3" fmla="*/ 0 h 297656"/>
                <a:gd name="connsiteX0" fmla="*/ 791864 w 791864"/>
                <a:gd name="connsiteY0" fmla="*/ 235744 h 317839"/>
                <a:gd name="connsiteX1" fmla="*/ 487064 w 791864"/>
                <a:gd name="connsiteY1" fmla="*/ 297656 h 317839"/>
                <a:gd name="connsiteX2" fmla="*/ 53677 w 791864"/>
                <a:gd name="connsiteY2" fmla="*/ 288131 h 317839"/>
                <a:gd name="connsiteX3" fmla="*/ 44152 w 791864"/>
                <a:gd name="connsiteY3" fmla="*/ 0 h 317839"/>
                <a:gd name="connsiteX0" fmla="*/ 789469 w 789469"/>
                <a:gd name="connsiteY0" fmla="*/ 252412 h 334507"/>
                <a:gd name="connsiteX1" fmla="*/ 484669 w 789469"/>
                <a:gd name="connsiteY1" fmla="*/ 314324 h 334507"/>
                <a:gd name="connsiteX2" fmla="*/ 51282 w 789469"/>
                <a:gd name="connsiteY2" fmla="*/ 304799 h 334507"/>
                <a:gd name="connsiteX3" fmla="*/ 46520 w 789469"/>
                <a:gd name="connsiteY3" fmla="*/ 0 h 334507"/>
              </a:gdLst>
              <a:ahLst/>
              <a:cxnLst>
                <a:cxn ang="0">
                  <a:pos x="connsiteX0" y="connsiteY0"/>
                </a:cxn>
                <a:cxn ang="0">
                  <a:pos x="connsiteX1" y="connsiteY1"/>
                </a:cxn>
                <a:cxn ang="0">
                  <a:pos x="connsiteX2" y="connsiteY2"/>
                </a:cxn>
                <a:cxn ang="0">
                  <a:pos x="connsiteX3" y="connsiteY3"/>
                </a:cxn>
              </a:cxnLst>
              <a:rect l="l" t="t" r="r" b="b"/>
              <a:pathLst>
                <a:path w="789469" h="334507">
                  <a:moveTo>
                    <a:pt x="789469" y="252412"/>
                  </a:moveTo>
                  <a:cubicBezTo>
                    <a:pt x="750773" y="291107"/>
                    <a:pt x="607700" y="305593"/>
                    <a:pt x="484669" y="314324"/>
                  </a:cubicBezTo>
                  <a:cubicBezTo>
                    <a:pt x="361638" y="323055"/>
                    <a:pt x="123116" y="359965"/>
                    <a:pt x="51282" y="304799"/>
                  </a:cubicBezTo>
                  <a:cubicBezTo>
                    <a:pt x="-20552" y="249633"/>
                    <a:pt x="-12019" y="90289"/>
                    <a:pt x="46520" y="0"/>
                  </a:cubicBezTo>
                </a:path>
              </a:pathLst>
            </a:custGeom>
            <a:noFill/>
            <a:ln w="28575">
              <a:solidFill>
                <a:schemeClr val="bg1">
                  <a:lumMod val="20000"/>
                  <a:lumOff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Arrow Connector 25">
              <a:extLst>
                <a:ext uri="{FF2B5EF4-FFF2-40B4-BE49-F238E27FC236}">
                  <a16:creationId xmlns:a16="http://schemas.microsoft.com/office/drawing/2014/main" id="{8ED7A944-B275-4B47-8EC5-AD9DBEA3B81C}"/>
                </a:ext>
              </a:extLst>
            </p:cNvPr>
            <p:cNvCxnSpPr>
              <a:cxnSpLocks/>
            </p:cNvCxnSpPr>
            <p:nvPr/>
          </p:nvCxnSpPr>
          <p:spPr>
            <a:xfrm>
              <a:off x="1111832" y="3673945"/>
              <a:ext cx="500852" cy="0"/>
            </a:xfrm>
            <a:prstGeom prst="straightConnector1">
              <a:avLst/>
            </a:prstGeom>
            <a:ln w="2222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209CB70C-D58D-4885-A69E-036802D74E1F}"/>
                </a:ext>
              </a:extLst>
            </p:cNvPr>
            <p:cNvCxnSpPr>
              <a:cxnSpLocks/>
            </p:cNvCxnSpPr>
            <p:nvPr/>
          </p:nvCxnSpPr>
          <p:spPr>
            <a:xfrm flipH="1">
              <a:off x="1021713" y="4082806"/>
              <a:ext cx="435855" cy="0"/>
            </a:xfrm>
            <a:prstGeom prst="straightConnector1">
              <a:avLst/>
            </a:prstGeom>
            <a:ln w="2222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969D58C-561B-43CF-B1B4-378682D4870C}"/>
                </a:ext>
              </a:extLst>
            </p:cNvPr>
            <p:cNvSpPr txBox="1"/>
            <p:nvPr/>
          </p:nvSpPr>
          <p:spPr>
            <a:xfrm>
              <a:off x="4250031" y="3108286"/>
              <a:ext cx="1814920" cy="261610"/>
            </a:xfrm>
            <a:prstGeom prst="rect">
              <a:avLst/>
            </a:prstGeom>
            <a:noFill/>
          </p:spPr>
          <p:txBody>
            <a:bodyPr wrap="none" rtlCol="0">
              <a:spAutoFit/>
            </a:bodyPr>
            <a:lstStyle/>
            <a:p>
              <a:r>
                <a:rPr lang="en-GB" sz="1050" dirty="0"/>
                <a:t>Increased Yangtze rainfall</a:t>
              </a:r>
            </a:p>
          </p:txBody>
        </p:sp>
        <p:sp>
          <p:nvSpPr>
            <p:cNvPr id="30" name="TextBox 29">
              <a:extLst>
                <a:ext uri="{FF2B5EF4-FFF2-40B4-BE49-F238E27FC236}">
                  <a16:creationId xmlns:a16="http://schemas.microsoft.com/office/drawing/2014/main" id="{A7C4102E-DAA4-405B-BA25-1C50C777D829}"/>
                </a:ext>
              </a:extLst>
            </p:cNvPr>
            <p:cNvSpPr txBox="1"/>
            <p:nvPr/>
          </p:nvSpPr>
          <p:spPr>
            <a:xfrm>
              <a:off x="300804" y="3074871"/>
              <a:ext cx="3134191" cy="230832"/>
            </a:xfrm>
            <a:prstGeom prst="rect">
              <a:avLst/>
            </a:prstGeom>
            <a:noFill/>
          </p:spPr>
          <p:txBody>
            <a:bodyPr wrap="none" rtlCol="0">
              <a:spAutoFit/>
            </a:bodyPr>
            <a:lstStyle/>
            <a:p>
              <a:r>
                <a:rPr lang="en-GB" sz="900" b="1" dirty="0"/>
                <a:t>Low EASM index: circulation enhances the usual flow</a:t>
              </a:r>
            </a:p>
          </p:txBody>
        </p:sp>
        <p:sp>
          <p:nvSpPr>
            <p:cNvPr id="31" name="TextBox 30">
              <a:extLst>
                <a:ext uri="{FF2B5EF4-FFF2-40B4-BE49-F238E27FC236}">
                  <a16:creationId xmlns:a16="http://schemas.microsoft.com/office/drawing/2014/main" id="{B400FEA4-8674-4189-B302-D23A30571684}"/>
                </a:ext>
              </a:extLst>
            </p:cNvPr>
            <p:cNvSpPr txBox="1"/>
            <p:nvPr/>
          </p:nvSpPr>
          <p:spPr>
            <a:xfrm>
              <a:off x="270333" y="4412457"/>
              <a:ext cx="1858252" cy="230832"/>
            </a:xfrm>
            <a:prstGeom prst="rect">
              <a:avLst/>
            </a:prstGeom>
            <a:noFill/>
          </p:spPr>
          <p:txBody>
            <a:bodyPr wrap="square" rtlCol="0">
              <a:spAutoFit/>
            </a:bodyPr>
            <a:lstStyle/>
            <a:p>
              <a:pPr algn="ctr"/>
              <a:r>
                <a:rPr lang="en-GB" sz="900" dirty="0"/>
                <a:t>Anomalies of 850hPa zonal wind</a:t>
              </a:r>
            </a:p>
          </p:txBody>
        </p:sp>
        <p:sp>
          <p:nvSpPr>
            <p:cNvPr id="32" name="TextBox 31">
              <a:extLst>
                <a:ext uri="{FF2B5EF4-FFF2-40B4-BE49-F238E27FC236}">
                  <a16:creationId xmlns:a16="http://schemas.microsoft.com/office/drawing/2014/main" id="{21BD5924-DFA2-466A-ADE1-B5689E90D6B9}"/>
                </a:ext>
              </a:extLst>
            </p:cNvPr>
            <p:cNvSpPr txBox="1"/>
            <p:nvPr/>
          </p:nvSpPr>
          <p:spPr>
            <a:xfrm>
              <a:off x="2551884" y="4397068"/>
              <a:ext cx="1197764" cy="230832"/>
            </a:xfrm>
            <a:prstGeom prst="rect">
              <a:avLst/>
            </a:prstGeom>
            <a:noFill/>
          </p:spPr>
          <p:txBody>
            <a:bodyPr wrap="none" rtlCol="0">
              <a:spAutoFit/>
            </a:bodyPr>
            <a:lstStyle/>
            <a:p>
              <a:r>
                <a:rPr lang="en-GB" sz="900" dirty="0"/>
                <a:t>Anomalies of PMSL</a:t>
              </a:r>
            </a:p>
          </p:txBody>
        </p:sp>
        <p:sp>
          <p:nvSpPr>
            <p:cNvPr id="33" name="TextBox 32">
              <a:extLst>
                <a:ext uri="{FF2B5EF4-FFF2-40B4-BE49-F238E27FC236}">
                  <a16:creationId xmlns:a16="http://schemas.microsoft.com/office/drawing/2014/main" id="{C768E1AE-2BFA-4EFD-8094-63BFB5B77EA2}"/>
                </a:ext>
              </a:extLst>
            </p:cNvPr>
            <p:cNvSpPr txBox="1"/>
            <p:nvPr/>
          </p:nvSpPr>
          <p:spPr>
            <a:xfrm>
              <a:off x="4371491" y="4397068"/>
              <a:ext cx="1460656" cy="230832"/>
            </a:xfrm>
            <a:prstGeom prst="rect">
              <a:avLst/>
            </a:prstGeom>
            <a:noFill/>
          </p:spPr>
          <p:txBody>
            <a:bodyPr wrap="none" rtlCol="0">
              <a:spAutoFit/>
            </a:bodyPr>
            <a:lstStyle/>
            <a:p>
              <a:r>
                <a:rPr lang="en-GB" sz="900" dirty="0"/>
                <a:t>Anomalies of </a:t>
              </a:r>
              <a:r>
                <a:rPr lang="en-GB" sz="900" dirty="0" err="1"/>
                <a:t>precip</a:t>
              </a:r>
              <a:r>
                <a:rPr lang="en-GB" sz="900" dirty="0"/>
                <a:t>. rate</a:t>
              </a:r>
            </a:p>
          </p:txBody>
        </p:sp>
      </p:grpSp>
      <p:sp>
        <p:nvSpPr>
          <p:cNvPr id="7" name="TextBox 6">
            <a:extLst>
              <a:ext uri="{FF2B5EF4-FFF2-40B4-BE49-F238E27FC236}">
                <a16:creationId xmlns:a16="http://schemas.microsoft.com/office/drawing/2014/main" id="{B9566683-981E-2F9B-BC5F-194BC7001571}"/>
              </a:ext>
            </a:extLst>
          </p:cNvPr>
          <p:cNvSpPr txBox="1"/>
          <p:nvPr/>
        </p:nvSpPr>
        <p:spPr>
          <a:xfrm>
            <a:off x="235526" y="4704863"/>
            <a:ext cx="3841116" cy="461665"/>
          </a:xfrm>
          <a:prstGeom prst="rect">
            <a:avLst/>
          </a:prstGeom>
          <a:noFill/>
        </p:spPr>
        <p:txBody>
          <a:bodyPr wrap="none" rtlCol="0">
            <a:spAutoFit/>
          </a:bodyPr>
          <a:lstStyle/>
          <a:p>
            <a:r>
              <a:rPr lang="en-GB" sz="800" dirty="0"/>
              <a:t>1: Li et al. (2016, ERL,  </a:t>
            </a:r>
            <a:r>
              <a:rPr lang="en-GB" sz="800" dirty="0">
                <a:hlinkClick r:id="rId5"/>
              </a:rPr>
              <a:t>https://doi.org/10.1007/s00376-014-4073-8</a:t>
            </a:r>
            <a:r>
              <a:rPr lang="en-GB" sz="800" dirty="0"/>
              <a:t>) </a:t>
            </a:r>
          </a:p>
          <a:p>
            <a:r>
              <a:rPr lang="en-GB" sz="800" dirty="0"/>
              <a:t>2: Golding et al. (2017, </a:t>
            </a:r>
            <a:r>
              <a:rPr lang="en-GB" sz="800" dirty="0" err="1"/>
              <a:t>Clim</a:t>
            </a:r>
            <a:r>
              <a:rPr lang="en-GB" sz="800" dirty="0"/>
              <a:t>. Serv., </a:t>
            </a:r>
            <a:r>
              <a:rPr lang="en-GB" sz="800" dirty="0">
                <a:hlinkClick r:id="rId6"/>
              </a:rPr>
              <a:t>https://doi.org/10.1016/j.cliser.2017.03.004</a:t>
            </a:r>
            <a:r>
              <a:rPr lang="en-GB" sz="800" dirty="0"/>
              <a:t>) </a:t>
            </a:r>
          </a:p>
          <a:p>
            <a:r>
              <a:rPr lang="en-GB" sz="800" dirty="0"/>
              <a:t>3: Bett et al. (2018, Adv. Atmos. Sci., </a:t>
            </a:r>
            <a:r>
              <a:rPr lang="en-GB" sz="800" dirty="0">
                <a:hlinkClick r:id="rId7"/>
              </a:rPr>
              <a:t>http://doi.org/10.1007/s00376-018-7210-y</a:t>
            </a:r>
            <a:r>
              <a:rPr lang="en-GB" sz="800" dirty="0"/>
              <a:t>)</a:t>
            </a:r>
          </a:p>
        </p:txBody>
      </p:sp>
      <p:sp>
        <p:nvSpPr>
          <p:cNvPr id="8" name="TextBox 7">
            <a:extLst>
              <a:ext uri="{FF2B5EF4-FFF2-40B4-BE49-F238E27FC236}">
                <a16:creationId xmlns:a16="http://schemas.microsoft.com/office/drawing/2014/main" id="{6E1E0B0F-5235-37DE-C880-3B57F8BC2C74}"/>
              </a:ext>
            </a:extLst>
          </p:cNvPr>
          <p:cNvSpPr txBox="1"/>
          <p:nvPr/>
        </p:nvSpPr>
        <p:spPr>
          <a:xfrm>
            <a:off x="4447309" y="4777238"/>
            <a:ext cx="3894015" cy="338554"/>
          </a:xfrm>
          <a:prstGeom prst="rect">
            <a:avLst/>
          </a:prstGeom>
          <a:noFill/>
        </p:spPr>
        <p:txBody>
          <a:bodyPr wrap="none" rtlCol="0">
            <a:spAutoFit/>
          </a:bodyPr>
          <a:lstStyle/>
          <a:p>
            <a:r>
              <a:rPr lang="en-GB" sz="800" dirty="0"/>
              <a:t>4: Bett et al. (2020, J. Met. Res., </a:t>
            </a:r>
            <a:r>
              <a:rPr lang="en-GB" sz="800" dirty="0">
                <a:hlinkClick r:id="rId8"/>
              </a:rPr>
              <a:t>https://doi.org/10.1007/s13351-020-0049-z</a:t>
            </a:r>
            <a:r>
              <a:rPr lang="en-GB" sz="800" dirty="0"/>
              <a:t>)</a:t>
            </a:r>
          </a:p>
          <a:p>
            <a:r>
              <a:rPr lang="en-GB" sz="800" dirty="0"/>
              <a:t>5: Bett et al. (2023, Adv. Atmos. Sci., </a:t>
            </a:r>
            <a:r>
              <a:rPr lang="en-GB" sz="800" dirty="0">
                <a:hlinkClick r:id="rId9"/>
              </a:rPr>
              <a:t>https://doi.org/10.1007/s00376-023-2251-2</a:t>
            </a:r>
            <a:r>
              <a:rPr lang="en-GB" sz="800" dirty="0"/>
              <a:t>)</a:t>
            </a:r>
          </a:p>
        </p:txBody>
      </p:sp>
    </p:spTree>
    <p:extLst>
      <p:ext uri="{BB962C8B-B14F-4D97-AF65-F5344CB8AC3E}">
        <p14:creationId xmlns:p14="http://schemas.microsoft.com/office/powerpoint/2010/main" val="96327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250"/>
                                        <p:tgtEl>
                                          <p:spTgt spid="2">
                                            <p:txEl>
                                              <p:pRg st="2" end="2"/>
                                            </p:txEl>
                                          </p:spTgt>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Effect transition="in" filter="fade">
                                      <p:cBhvr>
                                        <p:cTn id="11" dur="250"/>
                                        <p:tgtEl>
                                          <p:spTgt spid="2">
                                            <p:txEl>
                                              <p:pRg st="3" end="3"/>
                                            </p:txEl>
                                          </p:spTgt>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5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250"/>
                                        <p:tgtEl>
                                          <p:spTgt spid="2">
                                            <p:txEl>
                                              <p:pRg st="4" end="4"/>
                                            </p:txEl>
                                          </p:spTgt>
                                        </p:tgtEl>
                                      </p:cBhvr>
                                    </p:animEffect>
                                  </p:childTnLst>
                                </p:cTn>
                              </p:par>
                            </p:childTnLst>
                          </p:cTn>
                        </p:par>
                        <p:par>
                          <p:cTn id="21" fill="hold">
                            <p:stCondLst>
                              <p:cond delay="25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C160510-4FE3-4CA9-AE59-A9F7351A3E3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364487" y="2114550"/>
            <a:ext cx="2574606" cy="2574606"/>
          </a:xfrm>
          <a:prstGeom prst="rect">
            <a:avLst/>
          </a:prstGeom>
          <a:ln>
            <a:noFill/>
          </a:ln>
        </p:spPr>
      </p:pic>
      <p:sp>
        <p:nvSpPr>
          <p:cNvPr id="2" name="Content Placeholder 1"/>
          <p:cNvSpPr>
            <a:spLocks noGrp="1"/>
          </p:cNvSpPr>
          <p:nvPr>
            <p:ph idx="1"/>
          </p:nvPr>
        </p:nvSpPr>
        <p:spPr>
          <a:xfrm>
            <a:off x="252000" y="1339576"/>
            <a:ext cx="8640000" cy="3275351"/>
          </a:xfrm>
        </p:spPr>
        <p:txBody>
          <a:bodyPr>
            <a:normAutofit/>
          </a:bodyPr>
          <a:lstStyle/>
          <a:p>
            <a:pPr>
              <a:lnSpc>
                <a:spcPct val="100000"/>
              </a:lnSpc>
            </a:pPr>
            <a:r>
              <a:rPr lang="en-GB" sz="1600" dirty="0"/>
              <a:t>2015: Identified forecast skill</a:t>
            </a:r>
            <a:r>
              <a:rPr lang="en-GB" sz="1600" baseline="30000" dirty="0"/>
              <a:t>1</a:t>
            </a:r>
            <a:r>
              <a:rPr lang="en-GB" sz="1600" dirty="0"/>
              <a:t>, and user need for improved seasonal forecasts</a:t>
            </a:r>
            <a:r>
              <a:rPr lang="en-GB" sz="1600" baseline="30000" dirty="0"/>
              <a:t>2</a:t>
            </a:r>
          </a:p>
          <a:p>
            <a:pPr>
              <a:lnSpc>
                <a:spcPct val="100000"/>
              </a:lnSpc>
            </a:pPr>
            <a:r>
              <a:rPr lang="en-GB" sz="1600" dirty="0"/>
              <a:t>Running trial forecasts of summer rainfall in the Yangtze River Basin since 2016</a:t>
            </a:r>
            <a:r>
              <a:rPr lang="en-GB" sz="1600" baseline="30000" dirty="0"/>
              <a:t>3</a:t>
            </a:r>
          </a:p>
          <a:p>
            <a:pPr>
              <a:lnSpc>
                <a:spcPct val="100000"/>
              </a:lnSpc>
            </a:pPr>
            <a:r>
              <a:rPr lang="en-GB" sz="1600" dirty="0"/>
              <a:t>Hybrid statistical–dynamical approach</a:t>
            </a:r>
            <a:r>
              <a:rPr lang="en-GB" sz="1600" baseline="30000" dirty="0"/>
              <a:t>4</a:t>
            </a:r>
            <a:r>
              <a:rPr lang="en-GB" sz="1600" dirty="0"/>
              <a:t>:</a:t>
            </a:r>
          </a:p>
          <a:p>
            <a:pPr lvl="1">
              <a:lnSpc>
                <a:spcPct val="100000"/>
              </a:lnSpc>
            </a:pPr>
            <a:r>
              <a:rPr lang="en-GB" sz="1200" dirty="0"/>
              <a:t>Dynamical forecasts of an East Asian Summer Monsoon (EASM) index</a:t>
            </a:r>
          </a:p>
          <a:p>
            <a:pPr lvl="1">
              <a:lnSpc>
                <a:spcPct val="100000"/>
              </a:lnSpc>
            </a:pPr>
            <a:r>
              <a:rPr lang="en-GB" sz="1200" dirty="0"/>
              <a:t>Linear regression between EASM hindcasts and observed precipitation</a:t>
            </a:r>
            <a:br>
              <a:rPr lang="en-GB" sz="1200" dirty="0"/>
            </a:br>
            <a:r>
              <a:rPr lang="en-GB" sz="1200" dirty="0"/>
              <a:t>allows probabilistic forecasts for multiple regions</a:t>
            </a:r>
          </a:p>
        </p:txBody>
      </p:sp>
      <p:sp>
        <p:nvSpPr>
          <p:cNvPr id="3" name="Title 2"/>
          <p:cNvSpPr>
            <a:spLocks noGrp="1"/>
          </p:cNvSpPr>
          <p:nvPr>
            <p:ph type="title"/>
          </p:nvPr>
        </p:nvSpPr>
        <p:spPr/>
        <p:txBody>
          <a:bodyPr>
            <a:normAutofit/>
          </a:bodyPr>
          <a:lstStyle/>
          <a:p>
            <a:r>
              <a:rPr lang="en-GB" dirty="0"/>
              <a:t>CSSP-China Yangtze Rainfall Forecasts</a:t>
            </a:r>
          </a:p>
        </p:txBody>
      </p:sp>
      <p:pic>
        <p:nvPicPr>
          <p:cNvPr id="29" name="Picture 28" descr="Map&#10;&#10;Description automatically generated">
            <a:extLst>
              <a:ext uri="{FF2B5EF4-FFF2-40B4-BE49-F238E27FC236}">
                <a16:creationId xmlns:a16="http://schemas.microsoft.com/office/drawing/2014/main" id="{98AC3365-ED3E-4EF8-8295-14EEE3173F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526" y="3053111"/>
            <a:ext cx="1933022" cy="1530000"/>
          </a:xfrm>
          <a:prstGeom prst="rect">
            <a:avLst/>
          </a:prstGeom>
          <a:ln>
            <a:solidFill>
              <a:schemeClr val="tx1"/>
            </a:solidFill>
          </a:ln>
          <a:effectLst>
            <a:outerShdw blurRad="50800" dist="38100" dir="2700000" algn="tl" rotWithShape="0">
              <a:prstClr val="black">
                <a:alpha val="40000"/>
              </a:prstClr>
            </a:outerShdw>
          </a:effectLst>
        </p:spPr>
      </p:pic>
      <p:pic>
        <p:nvPicPr>
          <p:cNvPr id="36" name="Picture 35" descr="Map&#10;&#10;Description automatically generated">
            <a:extLst>
              <a:ext uri="{FF2B5EF4-FFF2-40B4-BE49-F238E27FC236}">
                <a16:creationId xmlns:a16="http://schemas.microsoft.com/office/drawing/2014/main" id="{D2A13F76-FEB6-42EC-9D0F-7EBB594A14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9188" y="3053111"/>
            <a:ext cx="1933022" cy="1530000"/>
          </a:xfrm>
          <a:prstGeom prst="rect">
            <a:avLst/>
          </a:prstGeom>
          <a:ln>
            <a:solidFill>
              <a:schemeClr val="tx1"/>
            </a:solidFill>
          </a:ln>
          <a:effectLst>
            <a:outerShdw blurRad="50800" dist="38100" dir="2700000" algn="tl" rotWithShape="0">
              <a:prstClr val="black">
                <a:alpha val="40000"/>
              </a:prstClr>
            </a:outerShdw>
          </a:effectLst>
        </p:spPr>
      </p:pic>
      <p:pic>
        <p:nvPicPr>
          <p:cNvPr id="37" name="Picture 36">
            <a:extLst>
              <a:ext uri="{FF2B5EF4-FFF2-40B4-BE49-F238E27FC236}">
                <a16:creationId xmlns:a16="http://schemas.microsoft.com/office/drawing/2014/main" id="{8D23DD75-8A3E-46F4-9EEA-7C8CDF0BA0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37358" y="3053111"/>
            <a:ext cx="1933021" cy="1530000"/>
          </a:xfrm>
          <a:prstGeom prst="rect">
            <a:avLst/>
          </a:prstGeom>
          <a:ln>
            <a:solidFill>
              <a:schemeClr val="tx1"/>
            </a:solidFill>
          </a:ln>
          <a:effectLst>
            <a:outerShdw blurRad="50800" dist="38100" dir="2700000" algn="tl" rotWithShape="0">
              <a:prstClr val="black">
                <a:alpha val="40000"/>
              </a:prstClr>
            </a:outerShdw>
          </a:effectLst>
        </p:spPr>
      </p:pic>
      <p:cxnSp>
        <p:nvCxnSpPr>
          <p:cNvPr id="8" name="Straight Connector 7">
            <a:extLst>
              <a:ext uri="{FF2B5EF4-FFF2-40B4-BE49-F238E27FC236}">
                <a16:creationId xmlns:a16="http://schemas.microsoft.com/office/drawing/2014/main" id="{2A28F3F8-7808-49E6-96AC-32D2D287E788}"/>
              </a:ext>
            </a:extLst>
          </p:cNvPr>
          <p:cNvCxnSpPr/>
          <p:nvPr/>
        </p:nvCxnSpPr>
        <p:spPr>
          <a:xfrm>
            <a:off x="7731918" y="2238378"/>
            <a:ext cx="0" cy="18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D6BDAAC-DFC4-4C67-9662-03419E37E24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6364487" y="2114549"/>
            <a:ext cx="2574606" cy="2574606"/>
          </a:xfrm>
          <a:prstGeom prst="rect">
            <a:avLst/>
          </a:prstGeom>
          <a:ln>
            <a:noFill/>
          </a:ln>
        </p:spPr>
      </p:pic>
      <p:sp>
        <p:nvSpPr>
          <p:cNvPr id="4" name="TextBox 3">
            <a:extLst>
              <a:ext uri="{FF2B5EF4-FFF2-40B4-BE49-F238E27FC236}">
                <a16:creationId xmlns:a16="http://schemas.microsoft.com/office/drawing/2014/main" id="{7E76423D-C9CC-05CE-81AC-786A90921D2D}"/>
              </a:ext>
            </a:extLst>
          </p:cNvPr>
          <p:cNvSpPr txBox="1"/>
          <p:nvPr/>
        </p:nvSpPr>
        <p:spPr>
          <a:xfrm>
            <a:off x="235526" y="4704863"/>
            <a:ext cx="3841116" cy="461665"/>
          </a:xfrm>
          <a:prstGeom prst="rect">
            <a:avLst/>
          </a:prstGeom>
          <a:noFill/>
        </p:spPr>
        <p:txBody>
          <a:bodyPr wrap="none" rtlCol="0">
            <a:spAutoFit/>
          </a:bodyPr>
          <a:lstStyle/>
          <a:p>
            <a:r>
              <a:rPr lang="en-GB" sz="800" dirty="0"/>
              <a:t>1: Li et al. (2016, ERL,  </a:t>
            </a:r>
            <a:r>
              <a:rPr lang="en-GB" sz="800" dirty="0">
                <a:hlinkClick r:id="rId7"/>
              </a:rPr>
              <a:t>https://doi.org/10.1007/s00376-014-4073-8</a:t>
            </a:r>
            <a:r>
              <a:rPr lang="en-GB" sz="800" dirty="0"/>
              <a:t>) </a:t>
            </a:r>
          </a:p>
          <a:p>
            <a:r>
              <a:rPr lang="en-GB" sz="800" dirty="0"/>
              <a:t>2: Golding et al. (2017, </a:t>
            </a:r>
            <a:r>
              <a:rPr lang="en-GB" sz="800" dirty="0" err="1"/>
              <a:t>Clim</a:t>
            </a:r>
            <a:r>
              <a:rPr lang="en-GB" sz="800" dirty="0"/>
              <a:t>. Serv., </a:t>
            </a:r>
            <a:r>
              <a:rPr lang="en-GB" sz="800" dirty="0">
                <a:hlinkClick r:id="rId8"/>
              </a:rPr>
              <a:t>https://doi.org/10.1016/j.cliser.2017.03.004</a:t>
            </a:r>
            <a:r>
              <a:rPr lang="en-GB" sz="800" dirty="0"/>
              <a:t>) </a:t>
            </a:r>
          </a:p>
          <a:p>
            <a:r>
              <a:rPr lang="en-GB" sz="800" dirty="0"/>
              <a:t>3: Bett et al. (2018, Adv. Atmos. Sci., </a:t>
            </a:r>
            <a:r>
              <a:rPr lang="en-GB" sz="800" dirty="0">
                <a:hlinkClick r:id="rId9"/>
              </a:rPr>
              <a:t>http://doi.org/10.1007/s00376-018-7210-y</a:t>
            </a:r>
            <a:r>
              <a:rPr lang="en-GB" sz="800" dirty="0"/>
              <a:t>)</a:t>
            </a:r>
          </a:p>
        </p:txBody>
      </p:sp>
      <p:sp>
        <p:nvSpPr>
          <p:cNvPr id="7" name="TextBox 6">
            <a:extLst>
              <a:ext uri="{FF2B5EF4-FFF2-40B4-BE49-F238E27FC236}">
                <a16:creationId xmlns:a16="http://schemas.microsoft.com/office/drawing/2014/main" id="{D19AF058-F28D-F882-81B4-95A527F8F560}"/>
              </a:ext>
            </a:extLst>
          </p:cNvPr>
          <p:cNvSpPr txBox="1"/>
          <p:nvPr/>
        </p:nvSpPr>
        <p:spPr>
          <a:xfrm>
            <a:off x="4447309" y="4777238"/>
            <a:ext cx="3894015" cy="338554"/>
          </a:xfrm>
          <a:prstGeom prst="rect">
            <a:avLst/>
          </a:prstGeom>
          <a:noFill/>
        </p:spPr>
        <p:txBody>
          <a:bodyPr wrap="none" rtlCol="0">
            <a:spAutoFit/>
          </a:bodyPr>
          <a:lstStyle/>
          <a:p>
            <a:r>
              <a:rPr lang="en-GB" sz="800" dirty="0"/>
              <a:t>4: Bett et al. (2020, J. Met. Res., </a:t>
            </a:r>
            <a:r>
              <a:rPr lang="en-GB" sz="800" dirty="0">
                <a:hlinkClick r:id="rId10"/>
              </a:rPr>
              <a:t>https://doi.org/10.1007/s13351-020-0049-z</a:t>
            </a:r>
            <a:r>
              <a:rPr lang="en-GB" sz="800" dirty="0"/>
              <a:t>)</a:t>
            </a:r>
          </a:p>
          <a:p>
            <a:r>
              <a:rPr lang="en-GB" sz="800" dirty="0"/>
              <a:t>5: Bett et al. (2023, Adv. Atmos. Sci., </a:t>
            </a:r>
            <a:r>
              <a:rPr lang="en-GB" sz="800" dirty="0">
                <a:hlinkClick r:id="rId11"/>
              </a:rPr>
              <a:t>https://doi.org/10.1007/s00376-023-2251-2</a:t>
            </a:r>
            <a:r>
              <a:rPr lang="en-GB" sz="800" dirty="0"/>
              <a:t>) </a:t>
            </a:r>
          </a:p>
        </p:txBody>
      </p:sp>
    </p:spTree>
    <p:extLst>
      <p:ext uri="{BB962C8B-B14F-4D97-AF65-F5344CB8AC3E}">
        <p14:creationId xmlns:p14="http://schemas.microsoft.com/office/powerpoint/2010/main" val="4930044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BA89856-E712-4513-8937-36A11A3372CA}"/>
              </a:ext>
            </a:extLst>
          </p:cNvPr>
          <p:cNvSpPr>
            <a:spLocks noGrp="1"/>
          </p:cNvSpPr>
          <p:nvPr>
            <p:ph type="body" sz="quarter" idx="11"/>
          </p:nvPr>
        </p:nvSpPr>
        <p:spPr/>
        <p:txBody>
          <a:bodyPr/>
          <a:lstStyle/>
          <a:p>
            <a:r>
              <a:rPr lang="en-GB" dirty="0" smtClean="0"/>
              <a:t>Thomas.crocker@metoffice.gov.uk</a:t>
            </a:r>
            <a:endParaRPr lang="en-GB" dirty="0"/>
          </a:p>
        </p:txBody>
      </p:sp>
      <p:grpSp>
        <p:nvGrpSpPr>
          <p:cNvPr id="73" name="Group 72">
            <a:extLst>
              <a:ext uri="{FF2B5EF4-FFF2-40B4-BE49-F238E27FC236}">
                <a16:creationId xmlns:a16="http://schemas.microsoft.com/office/drawing/2014/main" id="{D6F6D76C-ECF0-482C-AAD6-518B75F822FA}"/>
              </a:ext>
            </a:extLst>
          </p:cNvPr>
          <p:cNvGrpSpPr/>
          <p:nvPr/>
        </p:nvGrpSpPr>
        <p:grpSpPr>
          <a:xfrm>
            <a:off x="6429818" y="3615423"/>
            <a:ext cx="902110" cy="748980"/>
            <a:chOff x="751768" y="4771205"/>
            <a:chExt cx="1241964" cy="963970"/>
          </a:xfrm>
        </p:grpSpPr>
        <p:sp>
          <p:nvSpPr>
            <p:cNvPr id="100" name="Hexagon 99">
              <a:extLst>
                <a:ext uri="{FF2B5EF4-FFF2-40B4-BE49-F238E27FC236}">
                  <a16:creationId xmlns:a16="http://schemas.microsoft.com/office/drawing/2014/main" id="{7D5FCCBF-47CE-4AD6-8A80-F1FDAE5B49E9}"/>
                </a:ext>
              </a:extLst>
            </p:cNvPr>
            <p:cNvSpPr/>
            <p:nvPr/>
          </p:nvSpPr>
          <p:spPr>
            <a:xfrm>
              <a:off x="751768" y="4771205"/>
              <a:ext cx="1241964" cy="963970"/>
            </a:xfrm>
            <a:prstGeom prst="hexagon">
              <a:avLst/>
            </a:prstGeom>
            <a:solidFill>
              <a:schemeClr val="tx2">
                <a:lumMod val="90000"/>
                <a:lumOff val="10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101" name="Graphic 100" descr="Left Brain with solid fill">
              <a:extLst>
                <a:ext uri="{FF2B5EF4-FFF2-40B4-BE49-F238E27FC236}">
                  <a16:creationId xmlns:a16="http://schemas.microsoft.com/office/drawing/2014/main" id="{D2A7EEF6-4DFB-4395-89EC-8C043737817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68585" y="4817018"/>
              <a:ext cx="866087" cy="866087"/>
            </a:xfrm>
            <a:prstGeom prst="rect">
              <a:avLst/>
            </a:prstGeom>
          </p:spPr>
        </p:pic>
      </p:grpSp>
      <p:grpSp>
        <p:nvGrpSpPr>
          <p:cNvPr id="74" name="Group 73">
            <a:extLst>
              <a:ext uri="{FF2B5EF4-FFF2-40B4-BE49-F238E27FC236}">
                <a16:creationId xmlns:a16="http://schemas.microsoft.com/office/drawing/2014/main" id="{BE796BEA-8967-46F5-8F18-F0FF7DCF3694}"/>
              </a:ext>
            </a:extLst>
          </p:cNvPr>
          <p:cNvGrpSpPr/>
          <p:nvPr/>
        </p:nvGrpSpPr>
        <p:grpSpPr>
          <a:xfrm>
            <a:off x="5682631" y="2429219"/>
            <a:ext cx="902110" cy="748980"/>
            <a:chOff x="6481674" y="4698086"/>
            <a:chExt cx="1202813" cy="998640"/>
          </a:xfrm>
        </p:grpSpPr>
        <p:sp>
          <p:nvSpPr>
            <p:cNvPr id="98" name="Hexagon 97">
              <a:extLst>
                <a:ext uri="{FF2B5EF4-FFF2-40B4-BE49-F238E27FC236}">
                  <a16:creationId xmlns:a16="http://schemas.microsoft.com/office/drawing/2014/main" id="{9CA04B6D-EDEE-45E3-BC0A-C424A9FCB609}"/>
                </a:ext>
              </a:extLst>
            </p:cNvPr>
            <p:cNvSpPr/>
            <p:nvPr/>
          </p:nvSpPr>
          <p:spPr>
            <a:xfrm>
              <a:off x="6481674" y="4698086"/>
              <a:ext cx="1202813" cy="998640"/>
            </a:xfrm>
            <a:prstGeom prst="hexagon">
              <a:avLst/>
            </a:prstGeom>
            <a:solidFill>
              <a:schemeClr val="tx2">
                <a:lumMod val="90000"/>
                <a:lumOff val="10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99" name="Graphic 98" descr="Treasure Map with solid fill">
              <a:extLst>
                <a:ext uri="{FF2B5EF4-FFF2-40B4-BE49-F238E27FC236}">
                  <a16:creationId xmlns:a16="http://schemas.microsoft.com/office/drawing/2014/main" id="{7B744FB6-666C-4C2B-AA49-C672316BB05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712414" y="4829813"/>
              <a:ext cx="777465" cy="685095"/>
            </a:xfrm>
            <a:prstGeom prst="rect">
              <a:avLst/>
            </a:prstGeom>
          </p:spPr>
        </p:pic>
      </p:grpSp>
      <p:grpSp>
        <p:nvGrpSpPr>
          <p:cNvPr id="75" name="Group 74">
            <a:extLst>
              <a:ext uri="{FF2B5EF4-FFF2-40B4-BE49-F238E27FC236}">
                <a16:creationId xmlns:a16="http://schemas.microsoft.com/office/drawing/2014/main" id="{839C2302-4EBF-46AE-9B66-12B1FC05C3EC}"/>
              </a:ext>
            </a:extLst>
          </p:cNvPr>
          <p:cNvGrpSpPr/>
          <p:nvPr/>
        </p:nvGrpSpPr>
        <p:grpSpPr>
          <a:xfrm>
            <a:off x="7928181" y="3618395"/>
            <a:ext cx="902110" cy="748980"/>
            <a:chOff x="7718469" y="6383185"/>
            <a:chExt cx="1202813" cy="998640"/>
          </a:xfrm>
        </p:grpSpPr>
        <p:sp>
          <p:nvSpPr>
            <p:cNvPr id="95" name="Hexagon 94">
              <a:extLst>
                <a:ext uri="{FF2B5EF4-FFF2-40B4-BE49-F238E27FC236}">
                  <a16:creationId xmlns:a16="http://schemas.microsoft.com/office/drawing/2014/main" id="{D1302D90-5DF2-43E6-9AD2-FEBAC94830DD}"/>
                </a:ext>
              </a:extLst>
            </p:cNvPr>
            <p:cNvSpPr/>
            <p:nvPr/>
          </p:nvSpPr>
          <p:spPr>
            <a:xfrm>
              <a:off x="7718469" y="6383185"/>
              <a:ext cx="1202813" cy="998640"/>
            </a:xfrm>
            <a:prstGeom prst="hexagon">
              <a:avLst/>
            </a:prstGeom>
            <a:solidFill>
              <a:schemeClr val="tx2">
                <a:lumMod val="90000"/>
                <a:lumOff val="10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96" name="Graphic 95" descr="Magnifying glass with solid fill">
              <a:extLst>
                <a:ext uri="{FF2B5EF4-FFF2-40B4-BE49-F238E27FC236}">
                  <a16:creationId xmlns:a16="http://schemas.microsoft.com/office/drawing/2014/main" id="{7110BA6A-99BE-4722-85A0-D3D9AA9412B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930598" y="6485455"/>
              <a:ext cx="799990" cy="718014"/>
            </a:xfrm>
            <a:prstGeom prst="rect">
              <a:avLst/>
            </a:prstGeom>
          </p:spPr>
        </p:pic>
        <p:pic>
          <p:nvPicPr>
            <p:cNvPr id="97" name="Graphic 96" descr="Tools with solid fill">
              <a:extLst>
                <a:ext uri="{FF2B5EF4-FFF2-40B4-BE49-F238E27FC236}">
                  <a16:creationId xmlns:a16="http://schemas.microsoft.com/office/drawing/2014/main" id="{C0644D8E-D876-426D-870B-CBDFAD12686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8129742" y="6684814"/>
              <a:ext cx="257919" cy="231490"/>
            </a:xfrm>
            <a:prstGeom prst="rect">
              <a:avLst/>
            </a:prstGeom>
          </p:spPr>
        </p:pic>
      </p:grpSp>
      <p:grpSp>
        <p:nvGrpSpPr>
          <p:cNvPr id="76" name="Group 75">
            <a:extLst>
              <a:ext uri="{FF2B5EF4-FFF2-40B4-BE49-F238E27FC236}">
                <a16:creationId xmlns:a16="http://schemas.microsoft.com/office/drawing/2014/main" id="{7639A669-834C-448E-A11B-54197F36C854}"/>
              </a:ext>
            </a:extLst>
          </p:cNvPr>
          <p:cNvGrpSpPr/>
          <p:nvPr/>
        </p:nvGrpSpPr>
        <p:grpSpPr>
          <a:xfrm>
            <a:off x="4927935" y="2821159"/>
            <a:ext cx="902110" cy="748980"/>
            <a:chOff x="4091646" y="3020831"/>
            <a:chExt cx="1202813" cy="998640"/>
          </a:xfrm>
        </p:grpSpPr>
        <p:sp>
          <p:nvSpPr>
            <p:cNvPr id="93" name="Hexagon 92">
              <a:extLst>
                <a:ext uri="{FF2B5EF4-FFF2-40B4-BE49-F238E27FC236}">
                  <a16:creationId xmlns:a16="http://schemas.microsoft.com/office/drawing/2014/main" id="{AB05CF00-5EE5-42EF-AB6C-454A3208AF8D}"/>
                </a:ext>
              </a:extLst>
            </p:cNvPr>
            <p:cNvSpPr/>
            <p:nvPr/>
          </p:nvSpPr>
          <p:spPr>
            <a:xfrm>
              <a:off x="4091646" y="3020831"/>
              <a:ext cx="1202813" cy="998640"/>
            </a:xfrm>
            <a:prstGeom prst="hexagon">
              <a:avLst/>
            </a:prstGeom>
            <a:solidFill>
              <a:schemeClr val="tx2">
                <a:lumMod val="90000"/>
                <a:lumOff val="1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94" name="Graphic 93" descr="Lightbulb and gear with solid fill">
              <a:extLst>
                <a:ext uri="{FF2B5EF4-FFF2-40B4-BE49-F238E27FC236}">
                  <a16:creationId xmlns:a16="http://schemas.microsoft.com/office/drawing/2014/main" id="{673F7DBB-B3B6-47FC-A52C-A85B8D3BD5D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4315876" y="3079403"/>
              <a:ext cx="785937" cy="808329"/>
            </a:xfrm>
            <a:prstGeom prst="rect">
              <a:avLst/>
            </a:prstGeom>
          </p:spPr>
        </p:pic>
      </p:grpSp>
      <p:grpSp>
        <p:nvGrpSpPr>
          <p:cNvPr id="77" name="Group 76">
            <a:extLst>
              <a:ext uri="{FF2B5EF4-FFF2-40B4-BE49-F238E27FC236}">
                <a16:creationId xmlns:a16="http://schemas.microsoft.com/office/drawing/2014/main" id="{181B4F7A-6215-449B-85AC-193B3A192C67}"/>
              </a:ext>
            </a:extLst>
          </p:cNvPr>
          <p:cNvGrpSpPr/>
          <p:nvPr/>
        </p:nvGrpSpPr>
        <p:grpSpPr>
          <a:xfrm>
            <a:off x="6431636" y="2824736"/>
            <a:ext cx="902110" cy="748980"/>
            <a:chOff x="6478214" y="4631045"/>
            <a:chExt cx="1202813" cy="998640"/>
          </a:xfrm>
        </p:grpSpPr>
        <p:sp>
          <p:nvSpPr>
            <p:cNvPr id="91" name="Hexagon 90">
              <a:extLst>
                <a:ext uri="{FF2B5EF4-FFF2-40B4-BE49-F238E27FC236}">
                  <a16:creationId xmlns:a16="http://schemas.microsoft.com/office/drawing/2014/main" id="{5E7456D0-BCBC-45B5-A89B-F23D3B1ECFD5}"/>
                </a:ext>
              </a:extLst>
            </p:cNvPr>
            <p:cNvSpPr/>
            <p:nvPr/>
          </p:nvSpPr>
          <p:spPr>
            <a:xfrm>
              <a:off x="6478214" y="4631045"/>
              <a:ext cx="1202813" cy="998640"/>
            </a:xfrm>
            <a:prstGeom prst="hexagon">
              <a:avLst/>
            </a:prstGeom>
            <a:solidFill>
              <a:schemeClr val="tx2">
                <a:lumMod val="90000"/>
                <a:lumOff val="1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92" name="Graphic 91" descr="Research with solid fill">
              <a:extLst>
                <a:ext uri="{FF2B5EF4-FFF2-40B4-BE49-F238E27FC236}">
                  <a16:creationId xmlns:a16="http://schemas.microsoft.com/office/drawing/2014/main" id="{6A22DCD8-F70D-4703-9F48-ED1D1F292CAD}"/>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6643375" y="4730957"/>
              <a:ext cx="842245" cy="748894"/>
            </a:xfrm>
            <a:prstGeom prst="rect">
              <a:avLst/>
            </a:prstGeom>
          </p:spPr>
        </p:pic>
      </p:grpSp>
      <p:grpSp>
        <p:nvGrpSpPr>
          <p:cNvPr id="78" name="Group 77">
            <a:extLst>
              <a:ext uri="{FF2B5EF4-FFF2-40B4-BE49-F238E27FC236}">
                <a16:creationId xmlns:a16="http://schemas.microsoft.com/office/drawing/2014/main" id="{7EA7C557-DC52-4347-B478-A8AC5595E906}"/>
              </a:ext>
            </a:extLst>
          </p:cNvPr>
          <p:cNvGrpSpPr/>
          <p:nvPr/>
        </p:nvGrpSpPr>
        <p:grpSpPr>
          <a:xfrm>
            <a:off x="7181382" y="4009069"/>
            <a:ext cx="902110" cy="748980"/>
            <a:chOff x="6630614" y="4783445"/>
            <a:chExt cx="1202813" cy="998640"/>
          </a:xfrm>
        </p:grpSpPr>
        <p:sp>
          <p:nvSpPr>
            <p:cNvPr id="89" name="Hexagon 88">
              <a:extLst>
                <a:ext uri="{FF2B5EF4-FFF2-40B4-BE49-F238E27FC236}">
                  <a16:creationId xmlns:a16="http://schemas.microsoft.com/office/drawing/2014/main" id="{BA44AFAE-3A8F-4858-823B-0FD932256F3A}"/>
                </a:ext>
              </a:extLst>
            </p:cNvPr>
            <p:cNvSpPr/>
            <p:nvPr/>
          </p:nvSpPr>
          <p:spPr>
            <a:xfrm>
              <a:off x="6630614" y="4783445"/>
              <a:ext cx="1202813" cy="998640"/>
            </a:xfrm>
            <a:prstGeom prst="hexagon">
              <a:avLst/>
            </a:prstGeom>
            <a:solidFill>
              <a:schemeClr val="tx2">
                <a:lumMod val="90000"/>
                <a:lumOff val="1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90" name="Graphic 89" descr="Users with solid fill">
              <a:extLst>
                <a:ext uri="{FF2B5EF4-FFF2-40B4-BE49-F238E27FC236}">
                  <a16:creationId xmlns:a16="http://schemas.microsoft.com/office/drawing/2014/main" id="{AEE72D03-44BF-46E4-B61C-59BA93D22EF6}"/>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6910789" y="4960966"/>
              <a:ext cx="642461" cy="643597"/>
            </a:xfrm>
            <a:prstGeom prst="rect">
              <a:avLst/>
            </a:prstGeom>
          </p:spPr>
        </p:pic>
      </p:grpSp>
      <p:grpSp>
        <p:nvGrpSpPr>
          <p:cNvPr id="79" name="Group 78">
            <a:extLst>
              <a:ext uri="{FF2B5EF4-FFF2-40B4-BE49-F238E27FC236}">
                <a16:creationId xmlns:a16="http://schemas.microsoft.com/office/drawing/2014/main" id="{3D9706C2-F47A-48FD-AA28-DCEA94BF3744}"/>
              </a:ext>
            </a:extLst>
          </p:cNvPr>
          <p:cNvGrpSpPr/>
          <p:nvPr/>
        </p:nvGrpSpPr>
        <p:grpSpPr>
          <a:xfrm>
            <a:off x="7180191" y="3215946"/>
            <a:ext cx="902110" cy="753395"/>
            <a:chOff x="5692353" y="5775744"/>
            <a:chExt cx="1202813" cy="1004526"/>
          </a:xfrm>
        </p:grpSpPr>
        <p:sp>
          <p:nvSpPr>
            <p:cNvPr id="86" name="Hexagon 85">
              <a:extLst>
                <a:ext uri="{FF2B5EF4-FFF2-40B4-BE49-F238E27FC236}">
                  <a16:creationId xmlns:a16="http://schemas.microsoft.com/office/drawing/2014/main" id="{2F12813E-FAF8-48C1-9F2A-2A271C097712}"/>
                </a:ext>
              </a:extLst>
            </p:cNvPr>
            <p:cNvSpPr/>
            <p:nvPr/>
          </p:nvSpPr>
          <p:spPr>
            <a:xfrm>
              <a:off x="5692353" y="5781630"/>
              <a:ext cx="1202813" cy="998640"/>
            </a:xfrm>
            <a:prstGeom prst="hexagon">
              <a:avLst/>
            </a:prstGeom>
            <a:solidFill>
              <a:schemeClr val="tx2">
                <a:lumMod val="90000"/>
                <a:lumOff val="10000"/>
              </a:schemeClr>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87" name="Graphic 86" descr="Dumbbell with solid fill">
              <a:extLst>
                <a:ext uri="{FF2B5EF4-FFF2-40B4-BE49-F238E27FC236}">
                  <a16:creationId xmlns:a16="http://schemas.microsoft.com/office/drawing/2014/main" id="{5B2D6299-7FC5-437B-8E14-EC63F2EF8DCE}"/>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5972442" y="5775744"/>
              <a:ext cx="695888" cy="595347"/>
            </a:xfrm>
            <a:prstGeom prst="rect">
              <a:avLst/>
            </a:prstGeom>
          </p:spPr>
        </p:pic>
        <p:pic>
          <p:nvPicPr>
            <p:cNvPr id="88" name="Graphic 87" descr="Handshake with solid fill">
              <a:extLst>
                <a:ext uri="{FF2B5EF4-FFF2-40B4-BE49-F238E27FC236}">
                  <a16:creationId xmlns:a16="http://schemas.microsoft.com/office/drawing/2014/main" id="{E512453B-CF4A-4020-A0B1-BB2F876E9CD3}"/>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5936469" y="6094438"/>
              <a:ext cx="706906" cy="673821"/>
            </a:xfrm>
            <a:prstGeom prst="rect">
              <a:avLst/>
            </a:prstGeom>
          </p:spPr>
        </p:pic>
      </p:grpSp>
      <p:grpSp>
        <p:nvGrpSpPr>
          <p:cNvPr id="80" name="Group 79">
            <a:extLst>
              <a:ext uri="{FF2B5EF4-FFF2-40B4-BE49-F238E27FC236}">
                <a16:creationId xmlns:a16="http://schemas.microsoft.com/office/drawing/2014/main" id="{07B2A6DC-0479-424B-9A12-93871F1453DA}"/>
              </a:ext>
            </a:extLst>
          </p:cNvPr>
          <p:cNvGrpSpPr/>
          <p:nvPr/>
        </p:nvGrpSpPr>
        <p:grpSpPr>
          <a:xfrm>
            <a:off x="4930106" y="2032709"/>
            <a:ext cx="902110" cy="748980"/>
            <a:chOff x="5176087" y="5820733"/>
            <a:chExt cx="1202813" cy="998640"/>
          </a:xfrm>
        </p:grpSpPr>
        <p:sp>
          <p:nvSpPr>
            <p:cNvPr id="84" name="Hexagon 83">
              <a:extLst>
                <a:ext uri="{FF2B5EF4-FFF2-40B4-BE49-F238E27FC236}">
                  <a16:creationId xmlns:a16="http://schemas.microsoft.com/office/drawing/2014/main" id="{F89F63C1-19F9-4FF5-AB92-D59AA724E434}"/>
                </a:ext>
              </a:extLst>
            </p:cNvPr>
            <p:cNvSpPr/>
            <p:nvPr/>
          </p:nvSpPr>
          <p:spPr>
            <a:xfrm>
              <a:off x="5176087" y="5820733"/>
              <a:ext cx="1202813" cy="998640"/>
            </a:xfrm>
            <a:prstGeom prst="hexagon">
              <a:avLst/>
            </a:prstGeom>
            <a:solidFill>
              <a:schemeClr val="tx2">
                <a:lumMod val="90000"/>
                <a:lumOff val="10000"/>
              </a:schemeClr>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85" name="Graphic 84" descr="Questions outline">
              <a:extLst>
                <a:ext uri="{FF2B5EF4-FFF2-40B4-BE49-F238E27FC236}">
                  <a16:creationId xmlns:a16="http://schemas.microsoft.com/office/drawing/2014/main" id="{F2B61ADA-0376-4E60-B825-0A0076F1BECB}"/>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tretch>
              <a:fillRect/>
            </a:stretch>
          </p:blipFill>
          <p:spPr>
            <a:xfrm>
              <a:off x="5385890" y="5864985"/>
              <a:ext cx="784295" cy="812143"/>
            </a:xfrm>
            <a:prstGeom prst="rect">
              <a:avLst/>
            </a:prstGeom>
          </p:spPr>
        </p:pic>
      </p:grpSp>
      <p:grpSp>
        <p:nvGrpSpPr>
          <p:cNvPr id="81" name="Group 80">
            <a:extLst>
              <a:ext uri="{FF2B5EF4-FFF2-40B4-BE49-F238E27FC236}">
                <a16:creationId xmlns:a16="http://schemas.microsoft.com/office/drawing/2014/main" id="{E40D19B6-F6AD-4358-A275-ED43F985A0B2}"/>
              </a:ext>
            </a:extLst>
          </p:cNvPr>
          <p:cNvGrpSpPr/>
          <p:nvPr/>
        </p:nvGrpSpPr>
        <p:grpSpPr>
          <a:xfrm>
            <a:off x="5680860" y="3216992"/>
            <a:ext cx="902110" cy="748980"/>
            <a:chOff x="8526871" y="5849087"/>
            <a:chExt cx="1202813" cy="998640"/>
          </a:xfrm>
        </p:grpSpPr>
        <p:sp>
          <p:nvSpPr>
            <p:cNvPr id="82" name="Hexagon 81">
              <a:extLst>
                <a:ext uri="{FF2B5EF4-FFF2-40B4-BE49-F238E27FC236}">
                  <a16:creationId xmlns:a16="http://schemas.microsoft.com/office/drawing/2014/main" id="{077483FA-260C-4A04-84A2-F11E16C2160C}"/>
                </a:ext>
              </a:extLst>
            </p:cNvPr>
            <p:cNvSpPr/>
            <p:nvPr/>
          </p:nvSpPr>
          <p:spPr>
            <a:xfrm>
              <a:off x="8526871" y="5849087"/>
              <a:ext cx="1202813" cy="998640"/>
            </a:xfrm>
            <a:prstGeom prst="hexagon">
              <a:avLst/>
            </a:prstGeom>
            <a:solidFill>
              <a:schemeClr val="tx2">
                <a:lumMod val="90000"/>
                <a:lumOff val="10000"/>
              </a:schemeClr>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GB" sz="1350">
                <a:solidFill>
                  <a:srgbClr val="B9DC0C"/>
                </a:solidFill>
                <a:latin typeface="Calibri" panose="020F0502020204030204" pitchFamily="34" charset="0"/>
                <a:cs typeface="Calibri" panose="020F0502020204030204" pitchFamily="34" charset="0"/>
              </a:endParaRPr>
            </a:p>
          </p:txBody>
        </p:sp>
        <p:pic>
          <p:nvPicPr>
            <p:cNvPr id="83" name="Graphic 82" descr="Books with solid fill">
              <a:extLst>
                <a:ext uri="{FF2B5EF4-FFF2-40B4-BE49-F238E27FC236}">
                  <a16:creationId xmlns:a16="http://schemas.microsoft.com/office/drawing/2014/main" id="{C285E50B-E287-4F0F-B514-5C9EE88D8C81}"/>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tretch>
              <a:fillRect/>
            </a:stretch>
          </p:blipFill>
          <p:spPr>
            <a:xfrm>
              <a:off x="8727019" y="5953949"/>
              <a:ext cx="854372" cy="751994"/>
            </a:xfrm>
            <a:prstGeom prst="rect">
              <a:avLst/>
            </a:prstGeom>
          </p:spPr>
        </p:pic>
      </p:grpSp>
      <p:sp>
        <p:nvSpPr>
          <p:cNvPr id="2" name="Rectangle 1">
            <a:extLst>
              <a:ext uri="{FF2B5EF4-FFF2-40B4-BE49-F238E27FC236}">
                <a16:creationId xmlns:a16="http://schemas.microsoft.com/office/drawing/2014/main" id="{5A8A9D39-A9E8-4C5C-BA10-888C20966C24}"/>
              </a:ext>
            </a:extLst>
          </p:cNvPr>
          <p:cNvSpPr>
            <a:spLocks noChangeArrowheads="1"/>
          </p:cNvSpPr>
          <p:nvPr/>
        </p:nvSpPr>
        <p:spPr bwMode="auto">
          <a:xfrm>
            <a:off x="316054" y="983933"/>
            <a:ext cx="3160868" cy="442435"/>
          </a:xfrm>
          <a:prstGeom prst="rect">
            <a:avLst/>
          </a:prstGeom>
          <a:solidFill>
            <a:srgbClr val="FF0000"/>
          </a:solidFill>
          <a:ln>
            <a:noFill/>
          </a:ln>
          <a:effectLst/>
        </p:spPr>
        <p:txBody>
          <a:bodyPr vert="horz" wrap="square" lIns="0" tIns="-9522" rIns="0" bIns="-9522" numCol="1" anchor="ctr" anchorCtr="0" compatLnSpc="1">
            <a:prstTxWarp prst="textNoShape">
              <a:avLst/>
            </a:prstTxWarp>
            <a:spAutoFit/>
          </a:bodyPr>
          <a:lstStyle/>
          <a:p>
            <a:pPr defTabSz="685800" eaLnBrk="0" fontAlgn="base" hangingPunct="0">
              <a:spcBef>
                <a:spcPct val="0"/>
              </a:spcBef>
              <a:spcAft>
                <a:spcPct val="0"/>
              </a:spcAft>
              <a:defRPr/>
            </a:pPr>
            <a:r>
              <a:rPr lang="en-GB" altLang="zh-CN" sz="3000" dirty="0">
                <a:solidFill>
                  <a:srgbClr val="FFFFFF"/>
                </a:solidFill>
                <a:latin typeface="Raleway" pitchFamily="2" charset="0"/>
              </a:rPr>
              <a:t>Thank you - </a:t>
            </a:r>
            <a:r>
              <a:rPr lang="zh-CN" altLang="en-US" sz="3000" dirty="0">
                <a:solidFill>
                  <a:srgbClr val="FFFFFF"/>
                </a:solidFill>
                <a:latin typeface="Raleway" pitchFamily="2" charset="0"/>
              </a:rPr>
              <a:t>谢谢</a:t>
            </a:r>
            <a:r>
              <a:rPr lang="zh-CN" altLang="en-US" sz="900" dirty="0">
                <a:solidFill>
                  <a:srgbClr val="2A2A2A"/>
                </a:solidFill>
                <a:latin typeface="Raleway" pitchFamily="2" charset="0"/>
              </a:rPr>
              <a:t> </a:t>
            </a:r>
            <a:endParaRPr lang="zh-CN" altLang="en-US" sz="2700" dirty="0">
              <a:solidFill>
                <a:srgbClr val="2A2A2A"/>
              </a:solidFill>
              <a:latin typeface="Raleway" pitchFamily="2" charset="0"/>
            </a:endParaRPr>
          </a:p>
        </p:txBody>
      </p:sp>
      <p:pic>
        <p:nvPicPr>
          <p:cNvPr id="5" name="Picture 10" descr="China Meteorological Administration - Wikipedia">
            <a:extLst>
              <a:ext uri="{FF2B5EF4-FFF2-40B4-BE49-F238E27FC236}">
                <a16:creationId xmlns:a16="http://schemas.microsoft.com/office/drawing/2014/main" id="{A3437180-3545-0831-EE78-CE843D8BA5FC}"/>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896488" y="16693"/>
            <a:ext cx="666320" cy="666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9122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EA0BAA0-6D73-328F-587F-93427963EC51}"/>
              </a:ext>
            </a:extLst>
          </p:cNvPr>
          <p:cNvSpPr/>
          <p:nvPr/>
        </p:nvSpPr>
        <p:spPr>
          <a:xfrm>
            <a:off x="1085508" y="2495186"/>
            <a:ext cx="6971130" cy="694359"/>
          </a:xfrm>
          <a:prstGeom prst="roundRect">
            <a:avLst/>
          </a:prstGeom>
          <a:solidFill>
            <a:schemeClr val="tx1">
              <a:lumMod val="90000"/>
              <a:lumOff val="10000"/>
            </a:schemeClr>
          </a:solidFill>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en-GB" sz="1600" b="1">
                <a:solidFill>
                  <a:schemeClr val="bg2"/>
                </a:solidFill>
                <a:ea typeface="+mn-lt"/>
                <a:cs typeface="+mn-lt"/>
              </a:rPr>
              <a:t>Translational Science for Climate Services</a:t>
            </a:r>
            <a:endParaRPr lang="en-GB" sz="1600" b="1">
              <a:solidFill>
                <a:schemeClr val="bg2"/>
              </a:solidFill>
              <a:cs typeface="Arial"/>
            </a:endParaRPr>
          </a:p>
        </p:txBody>
      </p:sp>
      <p:sp>
        <p:nvSpPr>
          <p:cNvPr id="5" name="Rectangle: Rounded Corners 4">
            <a:extLst>
              <a:ext uri="{FF2B5EF4-FFF2-40B4-BE49-F238E27FC236}">
                <a16:creationId xmlns:a16="http://schemas.microsoft.com/office/drawing/2014/main" id="{A8292F12-F4B2-7818-C84F-EE674C558312}"/>
              </a:ext>
            </a:extLst>
          </p:cNvPr>
          <p:cNvSpPr/>
          <p:nvPr/>
        </p:nvSpPr>
        <p:spPr>
          <a:xfrm>
            <a:off x="4711457" y="1319949"/>
            <a:ext cx="3345181" cy="1167619"/>
          </a:xfrm>
          <a:prstGeom prst="roundRect">
            <a:avLst/>
          </a:prstGeom>
          <a:solidFill>
            <a:schemeClr val="accent1">
              <a:lumMod val="60000"/>
              <a:lumOff val="40000"/>
            </a:schemeClr>
          </a:solidFill>
        </p:spPr>
        <p:style>
          <a:lnRef idx="2">
            <a:schemeClr val="accent6"/>
          </a:lnRef>
          <a:fillRef idx="1">
            <a:schemeClr val="lt1"/>
          </a:fillRef>
          <a:effectRef idx="0">
            <a:schemeClr val="accent6"/>
          </a:effectRef>
          <a:fontRef idx="minor">
            <a:schemeClr val="dk1"/>
          </a:fontRef>
        </p:style>
        <p:txBody>
          <a:bodyPr lIns="91440" tIns="45720" rIns="252000" bIns="45720" rtlCol="0" anchor="ctr"/>
          <a:lstStyle/>
          <a:p>
            <a:pPr algn="ctr"/>
            <a:r>
              <a:rPr lang="en-GB" sz="1600" b="1">
                <a:solidFill>
                  <a:srgbClr val="2A2A2A"/>
                </a:solidFill>
                <a:latin typeface="Arial"/>
              </a:rPr>
              <a:t>Developing applied science </a:t>
            </a:r>
            <a:endParaRPr lang="en-GB"/>
          </a:p>
          <a:p>
            <a:pPr algn="ctr"/>
            <a:r>
              <a:rPr lang="en-GB" sz="1600" b="1">
                <a:solidFill>
                  <a:srgbClr val="2A2A2A"/>
                </a:solidFill>
                <a:latin typeface="Arial"/>
              </a:rPr>
              <a:t>for priority sectors</a:t>
            </a:r>
            <a:endParaRPr lang="en-GB" sz="1600" b="1">
              <a:cs typeface="Arial"/>
            </a:endParaRPr>
          </a:p>
        </p:txBody>
      </p:sp>
      <p:sp>
        <p:nvSpPr>
          <p:cNvPr id="6" name="Rectangle: Rounded Corners 5">
            <a:extLst>
              <a:ext uri="{FF2B5EF4-FFF2-40B4-BE49-F238E27FC236}">
                <a16:creationId xmlns:a16="http://schemas.microsoft.com/office/drawing/2014/main" id="{7CB71895-F920-4C7A-684B-A1D339E3537C}"/>
              </a:ext>
            </a:extLst>
          </p:cNvPr>
          <p:cNvSpPr/>
          <p:nvPr/>
        </p:nvSpPr>
        <p:spPr>
          <a:xfrm>
            <a:off x="1085507" y="1333254"/>
            <a:ext cx="3678704" cy="1159999"/>
          </a:xfrm>
          <a:prstGeom prst="roundRect">
            <a:avLst/>
          </a:prstGeom>
          <a:solidFill>
            <a:schemeClr val="accent2"/>
          </a:solidFill>
        </p:spPr>
        <p:style>
          <a:lnRef idx="2">
            <a:schemeClr val="accent6"/>
          </a:lnRef>
          <a:fillRef idx="1">
            <a:schemeClr val="lt1"/>
          </a:fillRef>
          <a:effectRef idx="0">
            <a:schemeClr val="accent6"/>
          </a:effectRef>
          <a:fontRef idx="minor">
            <a:schemeClr val="dk1"/>
          </a:fontRef>
        </p:style>
        <p:txBody>
          <a:bodyPr lIns="252000" tIns="45720" rIns="91440" bIns="45720" rtlCol="0" anchor="ctr"/>
          <a:lstStyle/>
          <a:p>
            <a:pPr algn="ctr"/>
            <a:r>
              <a:rPr lang="en-GB" sz="1600" b="1">
                <a:solidFill>
                  <a:schemeClr val="bg2"/>
                </a:solidFill>
                <a:cs typeface="Arial"/>
              </a:rPr>
              <a:t>User engagement and prototype development for priority sectors</a:t>
            </a:r>
            <a:endParaRPr lang="en-GB">
              <a:solidFill>
                <a:schemeClr val="bg2"/>
              </a:solidFill>
              <a:cs typeface="Arial"/>
            </a:endParaRPr>
          </a:p>
        </p:txBody>
      </p:sp>
      <p:sp>
        <p:nvSpPr>
          <p:cNvPr id="7" name="Rectangle: Rounded Corners 6">
            <a:extLst>
              <a:ext uri="{FF2B5EF4-FFF2-40B4-BE49-F238E27FC236}">
                <a16:creationId xmlns:a16="http://schemas.microsoft.com/office/drawing/2014/main" id="{355FCAD9-7DAE-856E-F1F1-402F27E97968}"/>
              </a:ext>
            </a:extLst>
          </p:cNvPr>
          <p:cNvSpPr/>
          <p:nvPr/>
        </p:nvSpPr>
        <p:spPr>
          <a:xfrm>
            <a:off x="3237517" y="556520"/>
            <a:ext cx="2731477" cy="986413"/>
          </a:xfrm>
          <a:prstGeom prst="roundRect">
            <a:avLst/>
          </a:prstGeom>
          <a:solidFill>
            <a:schemeClr val="accent3"/>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a:t>WP5</a:t>
            </a:r>
          </a:p>
          <a:p>
            <a:pPr algn="ctr"/>
            <a:r>
              <a:rPr lang="en-GB" sz="2400" b="1"/>
              <a:t>Climate Services</a:t>
            </a:r>
          </a:p>
        </p:txBody>
      </p:sp>
      <p:sp>
        <p:nvSpPr>
          <p:cNvPr id="19" name="Oval 18">
            <a:extLst>
              <a:ext uri="{FF2B5EF4-FFF2-40B4-BE49-F238E27FC236}">
                <a16:creationId xmlns:a16="http://schemas.microsoft.com/office/drawing/2014/main" id="{0EEC799B-46CD-4560-859B-8C2E2A0156CD}"/>
              </a:ext>
            </a:extLst>
          </p:cNvPr>
          <p:cNvSpPr>
            <a:spLocks noChangeAspect="1"/>
          </p:cNvSpPr>
          <p:nvPr/>
        </p:nvSpPr>
        <p:spPr>
          <a:xfrm>
            <a:off x="1249589" y="3551285"/>
            <a:ext cx="989327" cy="100037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p>
        </p:txBody>
      </p:sp>
      <p:grpSp>
        <p:nvGrpSpPr>
          <p:cNvPr id="58" name="Group 57">
            <a:extLst>
              <a:ext uri="{FF2B5EF4-FFF2-40B4-BE49-F238E27FC236}">
                <a16:creationId xmlns:a16="http://schemas.microsoft.com/office/drawing/2014/main" id="{CC636F6C-DBB4-9DA8-7E86-2F46B6FCB86C}"/>
              </a:ext>
            </a:extLst>
          </p:cNvPr>
          <p:cNvGrpSpPr/>
          <p:nvPr/>
        </p:nvGrpSpPr>
        <p:grpSpPr>
          <a:xfrm>
            <a:off x="1989469" y="3272719"/>
            <a:ext cx="989327" cy="1318497"/>
            <a:chOff x="2044885" y="3272719"/>
            <a:chExt cx="989327" cy="1318497"/>
          </a:xfrm>
        </p:grpSpPr>
        <p:sp>
          <p:nvSpPr>
            <p:cNvPr id="20" name="TextBox 3">
              <a:extLst>
                <a:ext uri="{FF2B5EF4-FFF2-40B4-BE49-F238E27FC236}">
                  <a16:creationId xmlns:a16="http://schemas.microsoft.com/office/drawing/2014/main" id="{882D0407-E6BE-836D-B5D3-1F450B04018C}"/>
                </a:ext>
              </a:extLst>
            </p:cNvPr>
            <p:cNvSpPr txBox="1"/>
            <p:nvPr/>
          </p:nvSpPr>
          <p:spPr>
            <a:xfrm>
              <a:off x="2297334" y="4314217"/>
              <a:ext cx="484428" cy="276999"/>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a:highlight>
                    <a:srgbClr val="B9DC0C"/>
                  </a:highlight>
                </a:rPr>
                <a:t>TEA</a:t>
              </a:r>
            </a:p>
          </p:txBody>
        </p:sp>
        <p:grpSp>
          <p:nvGrpSpPr>
            <p:cNvPr id="44" name="Group 43">
              <a:extLst>
                <a:ext uri="{FF2B5EF4-FFF2-40B4-BE49-F238E27FC236}">
                  <a16:creationId xmlns:a16="http://schemas.microsoft.com/office/drawing/2014/main" id="{375AD69C-BEF2-2329-E962-682A2F858D06}"/>
                </a:ext>
              </a:extLst>
            </p:cNvPr>
            <p:cNvGrpSpPr/>
            <p:nvPr/>
          </p:nvGrpSpPr>
          <p:grpSpPr>
            <a:xfrm>
              <a:off x="2044885" y="3272719"/>
              <a:ext cx="989327" cy="1000376"/>
              <a:chOff x="1199421" y="3507014"/>
              <a:chExt cx="1089660" cy="1097280"/>
            </a:xfrm>
          </p:grpSpPr>
          <p:pic>
            <p:nvPicPr>
              <p:cNvPr id="21" name="Graphic 20" descr="Chinese Teapot And Cup with solid fill">
                <a:extLst>
                  <a:ext uri="{FF2B5EF4-FFF2-40B4-BE49-F238E27FC236}">
                    <a16:creationId xmlns:a16="http://schemas.microsoft.com/office/drawing/2014/main" id="{94EF0638-0863-EB2D-56DE-D0084DB4D4E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374007" y="3664567"/>
                <a:ext cx="739968" cy="739968"/>
              </a:xfrm>
              <a:prstGeom prst="rect">
                <a:avLst/>
              </a:prstGeom>
            </p:spPr>
          </p:pic>
          <p:sp>
            <p:nvSpPr>
              <p:cNvPr id="22" name="Oval 21">
                <a:extLst>
                  <a:ext uri="{FF2B5EF4-FFF2-40B4-BE49-F238E27FC236}">
                    <a16:creationId xmlns:a16="http://schemas.microsoft.com/office/drawing/2014/main" id="{3D839CF3-C6B3-7F43-C22B-56CBD10693D0}"/>
                  </a:ext>
                </a:extLst>
              </p:cNvPr>
              <p:cNvSpPr/>
              <p:nvPr/>
            </p:nvSpPr>
            <p:spPr>
              <a:xfrm>
                <a:off x="1199421" y="3507014"/>
                <a:ext cx="1089660" cy="109728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DDF660"/>
                  </a:solidFill>
                </a:endParaRPr>
              </a:p>
            </p:txBody>
          </p:sp>
        </p:grpSp>
      </p:grpSp>
      <p:grpSp>
        <p:nvGrpSpPr>
          <p:cNvPr id="60" name="Group 59">
            <a:extLst>
              <a:ext uri="{FF2B5EF4-FFF2-40B4-BE49-F238E27FC236}">
                <a16:creationId xmlns:a16="http://schemas.microsoft.com/office/drawing/2014/main" id="{080D44FA-C37D-E5E5-814F-EC004E72044A}"/>
              </a:ext>
            </a:extLst>
          </p:cNvPr>
          <p:cNvGrpSpPr/>
          <p:nvPr/>
        </p:nvGrpSpPr>
        <p:grpSpPr>
          <a:xfrm>
            <a:off x="4566761" y="3279888"/>
            <a:ext cx="2191234" cy="1304998"/>
            <a:chOff x="4622177" y="3277054"/>
            <a:chExt cx="2191234" cy="1304998"/>
          </a:xfrm>
        </p:grpSpPr>
        <p:sp>
          <p:nvSpPr>
            <p:cNvPr id="25" name="TextBox 3">
              <a:extLst>
                <a:ext uri="{FF2B5EF4-FFF2-40B4-BE49-F238E27FC236}">
                  <a16:creationId xmlns:a16="http://schemas.microsoft.com/office/drawing/2014/main" id="{B48FFED7-C46A-CE28-914D-765904DB431E}"/>
                </a:ext>
              </a:extLst>
            </p:cNvPr>
            <p:cNvSpPr txBox="1"/>
            <p:nvPr/>
          </p:nvSpPr>
          <p:spPr>
            <a:xfrm>
              <a:off x="4622177" y="4305053"/>
              <a:ext cx="2191234" cy="276999"/>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1200">
                  <a:highlight>
                    <a:srgbClr val="B9DC0C"/>
                  </a:highlight>
                </a:rPr>
                <a:t>MACHINE LEARNING</a:t>
              </a:r>
            </a:p>
          </p:txBody>
        </p:sp>
        <p:grpSp>
          <p:nvGrpSpPr>
            <p:cNvPr id="54" name="Group 53">
              <a:extLst>
                <a:ext uri="{FF2B5EF4-FFF2-40B4-BE49-F238E27FC236}">
                  <a16:creationId xmlns:a16="http://schemas.microsoft.com/office/drawing/2014/main" id="{5F83A9E1-CA4B-335D-9EE4-D6901980F94D}"/>
                </a:ext>
              </a:extLst>
            </p:cNvPr>
            <p:cNvGrpSpPr/>
            <p:nvPr/>
          </p:nvGrpSpPr>
          <p:grpSpPr>
            <a:xfrm>
              <a:off x="5224321" y="3277054"/>
              <a:ext cx="986947" cy="991706"/>
              <a:chOff x="3827968" y="3492448"/>
              <a:chExt cx="1089660" cy="1097280"/>
            </a:xfrm>
          </p:grpSpPr>
          <p:pic>
            <p:nvPicPr>
              <p:cNvPr id="27" name="Graphic 26" descr="Connections with solid fill">
                <a:extLst>
                  <a:ext uri="{FF2B5EF4-FFF2-40B4-BE49-F238E27FC236}">
                    <a16:creationId xmlns:a16="http://schemas.microsoft.com/office/drawing/2014/main" id="{7410E705-69A6-4F35-8FF6-1C682D646C0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974464" y="3673877"/>
                <a:ext cx="751304" cy="751304"/>
              </a:xfrm>
              <a:prstGeom prst="rect">
                <a:avLst/>
              </a:prstGeom>
            </p:spPr>
          </p:pic>
          <p:sp>
            <p:nvSpPr>
              <p:cNvPr id="39" name="Oval 38">
                <a:extLst>
                  <a:ext uri="{FF2B5EF4-FFF2-40B4-BE49-F238E27FC236}">
                    <a16:creationId xmlns:a16="http://schemas.microsoft.com/office/drawing/2014/main" id="{2DCFCCB7-3DAC-4FC9-5304-3360983E6890}"/>
                  </a:ext>
                </a:extLst>
              </p:cNvPr>
              <p:cNvSpPr/>
              <p:nvPr/>
            </p:nvSpPr>
            <p:spPr>
              <a:xfrm>
                <a:off x="3827968" y="3492448"/>
                <a:ext cx="1089660" cy="109728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DDF660"/>
                  </a:solidFill>
                </a:endParaRPr>
              </a:p>
            </p:txBody>
          </p:sp>
        </p:grpSp>
      </p:grpSp>
      <p:grpSp>
        <p:nvGrpSpPr>
          <p:cNvPr id="61" name="Group 60">
            <a:extLst>
              <a:ext uri="{FF2B5EF4-FFF2-40B4-BE49-F238E27FC236}">
                <a16:creationId xmlns:a16="http://schemas.microsoft.com/office/drawing/2014/main" id="{A66D80C8-A70B-9FB1-87CF-9FCBC409E8A9}"/>
              </a:ext>
            </a:extLst>
          </p:cNvPr>
          <p:cNvGrpSpPr/>
          <p:nvPr/>
        </p:nvGrpSpPr>
        <p:grpSpPr>
          <a:xfrm>
            <a:off x="6660483" y="3274246"/>
            <a:ext cx="986947" cy="1315443"/>
            <a:chOff x="6715899" y="3272719"/>
            <a:chExt cx="986947" cy="1315443"/>
          </a:xfrm>
        </p:grpSpPr>
        <p:sp>
          <p:nvSpPr>
            <p:cNvPr id="16" name="TextBox 3">
              <a:extLst>
                <a:ext uri="{FF2B5EF4-FFF2-40B4-BE49-F238E27FC236}">
                  <a16:creationId xmlns:a16="http://schemas.microsoft.com/office/drawing/2014/main" id="{13B32405-FD6D-1E9C-FD80-846D5FC1C093}"/>
                </a:ext>
              </a:extLst>
            </p:cNvPr>
            <p:cNvSpPr txBox="1"/>
            <p:nvPr/>
          </p:nvSpPr>
          <p:spPr>
            <a:xfrm>
              <a:off x="6848536" y="4311163"/>
              <a:ext cx="721672" cy="276999"/>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a:highlight>
                    <a:srgbClr val="B9DC0C"/>
                  </a:highlight>
                </a:rPr>
                <a:t>URBAN</a:t>
              </a:r>
            </a:p>
          </p:txBody>
        </p:sp>
        <p:grpSp>
          <p:nvGrpSpPr>
            <p:cNvPr id="55" name="Group 54">
              <a:extLst>
                <a:ext uri="{FF2B5EF4-FFF2-40B4-BE49-F238E27FC236}">
                  <a16:creationId xmlns:a16="http://schemas.microsoft.com/office/drawing/2014/main" id="{3A9B5F81-E2EF-7094-F512-B218F681320B}"/>
                </a:ext>
              </a:extLst>
            </p:cNvPr>
            <p:cNvGrpSpPr/>
            <p:nvPr/>
          </p:nvGrpSpPr>
          <p:grpSpPr>
            <a:xfrm>
              <a:off x="6715899" y="3272719"/>
              <a:ext cx="986947" cy="1000376"/>
              <a:chOff x="5915244" y="3514452"/>
              <a:chExt cx="1089660" cy="1097280"/>
            </a:xfrm>
          </p:grpSpPr>
          <p:pic>
            <p:nvPicPr>
              <p:cNvPr id="15" name="Graphic 2" descr="City">
                <a:extLst>
                  <a:ext uri="{FF2B5EF4-FFF2-40B4-BE49-F238E27FC236}">
                    <a16:creationId xmlns:a16="http://schemas.microsoft.com/office/drawing/2014/main" id="{806B3E1C-DCD8-E2E7-3D1F-6B52590DC2F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156201" y="3755826"/>
                <a:ext cx="607746" cy="614533"/>
              </a:xfrm>
              <a:prstGeom prst="rect">
                <a:avLst/>
              </a:prstGeom>
            </p:spPr>
          </p:pic>
          <p:sp>
            <p:nvSpPr>
              <p:cNvPr id="40" name="Oval 39">
                <a:extLst>
                  <a:ext uri="{FF2B5EF4-FFF2-40B4-BE49-F238E27FC236}">
                    <a16:creationId xmlns:a16="http://schemas.microsoft.com/office/drawing/2014/main" id="{712BFEF0-63F3-9A01-72C9-614DAA38BC50}"/>
                  </a:ext>
                </a:extLst>
              </p:cNvPr>
              <p:cNvSpPr/>
              <p:nvPr/>
            </p:nvSpPr>
            <p:spPr>
              <a:xfrm>
                <a:off x="5915244" y="3514452"/>
                <a:ext cx="1089660" cy="109728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DDF660"/>
                  </a:solidFill>
                </a:endParaRPr>
              </a:p>
            </p:txBody>
          </p:sp>
        </p:grpSp>
      </p:grpSp>
      <p:grpSp>
        <p:nvGrpSpPr>
          <p:cNvPr id="59" name="Group 58">
            <a:extLst>
              <a:ext uri="{FF2B5EF4-FFF2-40B4-BE49-F238E27FC236}">
                <a16:creationId xmlns:a16="http://schemas.microsoft.com/office/drawing/2014/main" id="{05DCB880-A8BF-1FD8-9BB4-DDF63401F902}"/>
              </a:ext>
            </a:extLst>
          </p:cNvPr>
          <p:cNvGrpSpPr/>
          <p:nvPr/>
        </p:nvGrpSpPr>
        <p:grpSpPr>
          <a:xfrm>
            <a:off x="3268365" y="3280575"/>
            <a:ext cx="1612848" cy="1309954"/>
            <a:chOff x="3323781" y="3275153"/>
            <a:chExt cx="1612848" cy="1309954"/>
          </a:xfrm>
        </p:grpSpPr>
        <p:sp>
          <p:nvSpPr>
            <p:cNvPr id="50" name="TextBox 3">
              <a:extLst>
                <a:ext uri="{FF2B5EF4-FFF2-40B4-BE49-F238E27FC236}">
                  <a16:creationId xmlns:a16="http://schemas.microsoft.com/office/drawing/2014/main" id="{E6CA1B9E-A902-5C8A-3A97-FB2186BB3C5F}"/>
                </a:ext>
              </a:extLst>
            </p:cNvPr>
            <p:cNvSpPr txBox="1"/>
            <p:nvPr/>
          </p:nvSpPr>
          <p:spPr>
            <a:xfrm>
              <a:off x="3323781" y="4308108"/>
              <a:ext cx="1612848"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1200">
                  <a:highlight>
                    <a:srgbClr val="B9DC0C"/>
                  </a:highlight>
                </a:rPr>
                <a:t>MAIZE &amp; WHEAT </a:t>
              </a:r>
            </a:p>
          </p:txBody>
        </p:sp>
        <p:grpSp>
          <p:nvGrpSpPr>
            <p:cNvPr id="53" name="Group 52">
              <a:extLst>
                <a:ext uri="{FF2B5EF4-FFF2-40B4-BE49-F238E27FC236}">
                  <a16:creationId xmlns:a16="http://schemas.microsoft.com/office/drawing/2014/main" id="{B9C28462-3FB6-E37B-B96C-CBFBE9CE0C67}"/>
                </a:ext>
              </a:extLst>
            </p:cNvPr>
            <p:cNvGrpSpPr/>
            <p:nvPr/>
          </p:nvGrpSpPr>
          <p:grpSpPr>
            <a:xfrm>
              <a:off x="3636732" y="3275153"/>
              <a:ext cx="986947" cy="995509"/>
              <a:chOff x="2546448" y="3452405"/>
              <a:chExt cx="1089660" cy="1097280"/>
            </a:xfrm>
          </p:grpSpPr>
          <p:sp>
            <p:nvSpPr>
              <p:cNvPr id="38" name="Oval 37">
                <a:extLst>
                  <a:ext uri="{FF2B5EF4-FFF2-40B4-BE49-F238E27FC236}">
                    <a16:creationId xmlns:a16="http://schemas.microsoft.com/office/drawing/2014/main" id="{92D48947-21F4-D51B-EE1C-4BEA291136C2}"/>
                  </a:ext>
                </a:extLst>
              </p:cNvPr>
              <p:cNvSpPr/>
              <p:nvPr/>
            </p:nvSpPr>
            <p:spPr>
              <a:xfrm>
                <a:off x="2546448" y="3452405"/>
                <a:ext cx="1089660" cy="109728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DDF660"/>
                  </a:solidFill>
                </a:endParaRPr>
              </a:p>
            </p:txBody>
          </p:sp>
          <p:pic>
            <p:nvPicPr>
              <p:cNvPr id="52" name="Graphic 51" descr="Crops outline">
                <a:extLst>
                  <a:ext uri="{FF2B5EF4-FFF2-40B4-BE49-F238E27FC236}">
                    <a16:creationId xmlns:a16="http://schemas.microsoft.com/office/drawing/2014/main" id="{6EA7747E-E09E-8EEE-8034-23D6B8DCBEC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2744910" y="3636997"/>
                <a:ext cx="733362" cy="733362"/>
              </a:xfrm>
              <a:prstGeom prst="rect">
                <a:avLst/>
              </a:prstGeom>
            </p:spPr>
          </p:pic>
        </p:grpSp>
      </p:grpSp>
      <p:sp>
        <p:nvSpPr>
          <p:cNvPr id="57" name="Rectangle: Rounded Corners 56">
            <a:extLst>
              <a:ext uri="{FF2B5EF4-FFF2-40B4-BE49-F238E27FC236}">
                <a16:creationId xmlns:a16="http://schemas.microsoft.com/office/drawing/2014/main" id="{93A01A66-75F8-6813-E81F-8A7B833A5909}"/>
              </a:ext>
            </a:extLst>
          </p:cNvPr>
          <p:cNvSpPr/>
          <p:nvPr/>
        </p:nvSpPr>
        <p:spPr>
          <a:xfrm>
            <a:off x="1101741" y="3220195"/>
            <a:ext cx="397208" cy="1482122"/>
          </a:xfrm>
          <a:prstGeom prst="roundRect">
            <a:avLst/>
          </a:prstGeom>
          <a:solidFill>
            <a:schemeClr val="bg1"/>
          </a:solidFill>
        </p:spPr>
        <p:style>
          <a:lnRef idx="2">
            <a:schemeClr val="accent6"/>
          </a:lnRef>
          <a:fillRef idx="1">
            <a:schemeClr val="lt1"/>
          </a:fillRef>
          <a:effectRef idx="0">
            <a:schemeClr val="accent6"/>
          </a:effectRef>
          <a:fontRef idx="minor">
            <a:schemeClr val="dk1"/>
          </a:fontRef>
        </p:style>
        <p:txBody>
          <a:bodyPr vert="vert270" lIns="91440" tIns="45720" rIns="91440" bIns="45720" rtlCol="0" anchor="ctr"/>
          <a:lstStyle/>
          <a:p>
            <a:pPr algn="ctr"/>
            <a:r>
              <a:rPr lang="en-GB" sz="1600" b="1">
                <a:solidFill>
                  <a:schemeClr val="tx1"/>
                </a:solidFill>
                <a:ea typeface="+mn-lt"/>
                <a:cs typeface="+mn-lt"/>
              </a:rPr>
              <a:t>Key Activities</a:t>
            </a:r>
            <a:endParaRPr lang="en-GB" sz="1600" b="1">
              <a:solidFill>
                <a:schemeClr val="tx1"/>
              </a:solidFill>
              <a:cs typeface="Arial"/>
            </a:endParaRPr>
          </a:p>
        </p:txBody>
      </p:sp>
    </p:spTree>
    <p:extLst>
      <p:ext uri="{BB962C8B-B14F-4D97-AF65-F5344CB8AC3E}">
        <p14:creationId xmlns:p14="http://schemas.microsoft.com/office/powerpoint/2010/main" val="708602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itle 1"/>
          <p:cNvSpPr txBox="1">
            <a:spLocks/>
          </p:cNvSpPr>
          <p:nvPr/>
        </p:nvSpPr>
        <p:spPr bwMode="auto">
          <a:xfrm>
            <a:off x="198520" y="653634"/>
            <a:ext cx="6968733" cy="523220"/>
          </a:xfrm>
          <a:prstGeom prst="rect">
            <a:avLst/>
          </a:prstGeom>
          <a:noFill/>
          <a:ln>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l" defTabSz="219075" rtl="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a:ln>
                  <a:noFill/>
                </a:ln>
                <a:solidFill>
                  <a:srgbClr val="2A2A2A"/>
                </a:solidFill>
                <a:effectLst/>
                <a:uLnTx/>
                <a:uFillTx/>
                <a:latin typeface="Arial"/>
                <a:ea typeface="ＭＳ Ｐゴシック"/>
                <a:cs typeface="Arial"/>
                <a:sym typeface="Helvetica Light"/>
              </a:rPr>
              <a:t>Growing Successful Partnerships</a:t>
            </a:r>
            <a:endParaRPr kumimoji="0" lang="en-GB" sz="2800" b="1" i="0" u="none" strike="noStrike" kern="0" cap="none" spc="0" normalizeH="0" baseline="0" noProof="0">
              <a:ln>
                <a:noFill/>
              </a:ln>
              <a:solidFill>
                <a:srgbClr val="2A2A2A"/>
              </a:solidFill>
              <a:effectLst/>
              <a:uLnTx/>
              <a:uFillTx/>
              <a:latin typeface="Arial" pitchFamily="34" charset="0"/>
              <a:ea typeface="ＭＳ Ｐゴシック" pitchFamily="34" charset="-128"/>
              <a:cs typeface="Arial" pitchFamily="34" charset="0"/>
            </a:endParaRPr>
          </a:p>
        </p:txBody>
      </p:sp>
      <p:sp>
        <p:nvSpPr>
          <p:cNvPr id="35" name="TextBox 34"/>
          <p:cNvSpPr txBox="1"/>
          <p:nvPr/>
        </p:nvSpPr>
        <p:spPr>
          <a:xfrm>
            <a:off x="6737788" y="1594046"/>
            <a:ext cx="2435897" cy="32682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Ministry of Water Resources </a:t>
            </a:r>
            <a:endParaRPr kumimoji="0" lang="en-US"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Changjiang Water Resources Commission</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Department of Water Resources Hubei Province</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Bureau of Water Resources Chongqing Municipality</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South-North Water Transfer Project </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Yellow River Engineering Consulting Co., Ltd.</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Water Quality Research Centre</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Institute of Water Resource and Hydropower Research      </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Nanjing University of Information Science and Technology   </a:t>
            </a:r>
            <a:r>
              <a:rPr kumimoji="0" lang="en-GB" sz="700" b="1" i="0" u="none" strike="noStrike" kern="1200" cap="none" spc="0" normalizeH="0" baseline="0" noProof="0">
                <a:ln>
                  <a:noFill/>
                </a:ln>
                <a:effectLst/>
                <a:uLnTx/>
                <a:uFillTx/>
                <a:latin typeface="Arial"/>
                <a:ea typeface="+mn-lt"/>
                <a:cs typeface="Arial"/>
              </a:rPr>
              <a:t> </a:t>
            </a:r>
            <a:r>
              <a:rPr kumimoji="0" lang="en-GB" sz="700" b="0" i="0" u="none" strike="noStrike" kern="1200" cap="none" spc="0" normalizeH="0" baseline="0" noProof="0">
                <a:ln>
                  <a:noFill/>
                </a:ln>
                <a:effectLst/>
                <a:uLnTx/>
                <a:uFillTx/>
                <a:latin typeface="Arial"/>
                <a:ea typeface="+mn-lt"/>
                <a:cs typeface="Arial"/>
              </a:rPr>
              <a:t>   </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Harbin Mayoral Office </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Harbin Met Service </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Xi’an Met Service </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Arial"/>
              </a:rPr>
              <a:t>Chinese Academy of Agric. Sciences</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Arial"/>
              </a:rPr>
              <a:t>Chinese Agricultural University</a:t>
            </a: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Three Gorges Corporation</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China Yangtze Power Company</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State Grid of China</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Ministry of Agriculture</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Academy of Urban Planning &amp; Design</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COFCO Trade Co. Ltd.</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ea"/>
                <a:cs typeface="+mn-cs"/>
                <a:sym typeface="Helvetica Light"/>
              </a:rPr>
              <a:t>FCO Embassy and Consulates</a:t>
            </a:r>
            <a:endParaRPr kumimoji="0" lang="en-GB" sz="7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China Merchants Group</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err="1">
                <a:ln>
                  <a:noFill/>
                </a:ln>
                <a:effectLst/>
                <a:uLnTx/>
                <a:uFillTx/>
                <a:latin typeface="Arial"/>
                <a:ea typeface="+mn-lt"/>
                <a:cs typeface="Arial"/>
              </a:rPr>
              <a:t>Datang</a:t>
            </a:r>
            <a:r>
              <a:rPr kumimoji="0" lang="en-GB" sz="700" b="0" i="0" u="none" strike="noStrike" kern="1200" cap="none" spc="0" normalizeH="0" baseline="0" noProof="0">
                <a:ln>
                  <a:noFill/>
                </a:ln>
                <a:effectLst/>
                <a:uLnTx/>
                <a:uFillTx/>
                <a:latin typeface="Arial"/>
                <a:ea typeface="+mn-lt"/>
                <a:cs typeface="Arial"/>
              </a:rPr>
              <a:t> Corporation Science and </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Technology Research Institute</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China Electric Power Institute  </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700" b="0" i="0" u="none" strike="noStrike" kern="1200" cap="none" spc="0" normalizeH="0" baseline="0" noProof="0">
                <a:ln>
                  <a:noFill/>
                </a:ln>
                <a:effectLst/>
                <a:uLnTx/>
                <a:uFillTx/>
                <a:latin typeface="Arial"/>
                <a:ea typeface="+mn-lt"/>
                <a:cs typeface="Arial"/>
              </a:rPr>
              <a:t>China Britain Business Council</a:t>
            </a:r>
          </a:p>
        </p:txBody>
      </p:sp>
      <p:sp>
        <p:nvSpPr>
          <p:cNvPr id="12" name="TextBox 11">
            <a:extLst>
              <a:ext uri="{FF2B5EF4-FFF2-40B4-BE49-F238E27FC236}">
                <a16:creationId xmlns:a16="http://schemas.microsoft.com/office/drawing/2014/main" id="{A0290253-5BA6-4426-9F5D-B5A1617DE2B5}"/>
              </a:ext>
            </a:extLst>
          </p:cNvPr>
          <p:cNvSpPr txBox="1"/>
          <p:nvPr/>
        </p:nvSpPr>
        <p:spPr>
          <a:xfrm>
            <a:off x="4438355" y="1672684"/>
            <a:ext cx="2141746" cy="26526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Beijing Climate Centre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Arial"/>
              </a:rPr>
              <a:t>Institute of Atmospheric Physics</a:t>
            </a:r>
            <a:endParaRPr lang="en-GB" sz="900" b="0" i="0" u="none" strike="noStrike" kern="1200" cap="none" spc="0" normalizeH="0" baseline="0" noProof="0">
              <a:ln>
                <a:noFill/>
              </a:ln>
              <a:effectLst/>
              <a:uLnTx/>
              <a:uFillTx/>
              <a:latin typeface="Arial"/>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Yunnan University of Finance and Economics</a:t>
            </a:r>
            <a:endParaRPr lang="en-GB" sz="900" b="0" i="0" u="none" strike="noStrike" kern="1200" cap="none" spc="0" normalizeH="0" baseline="0" noProof="0">
              <a:ln>
                <a:noFill/>
              </a:ln>
              <a:effectLst/>
              <a:uLnTx/>
              <a:uFillTx/>
              <a:latin typeface="Arial"/>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Shanghai Climate Centre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Wuhan Regional Climate Centre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Beijing Municipal Climate Centre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Guangdong Climate Centre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Hangzhou Municipal Climate Centre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mn-cs"/>
                <a:sym typeface="Helvetica Light"/>
              </a:rPr>
              <a:t>Shenzhen Met. Service</a:t>
            </a:r>
            <a:endParaRPr lang="en-GB" sz="900" b="0" i="0" u="none" strike="noStrike" kern="1200" cap="none" spc="0" normalizeH="0" baseline="0" noProof="0">
              <a:ln>
                <a:noFill/>
              </a:ln>
              <a:effectLst/>
              <a:uLnTx/>
              <a:uFillTx/>
              <a:latin typeface="Arial"/>
              <a:ea typeface="+mn-lt"/>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err="1">
                <a:ln>
                  <a:noFill/>
                </a:ln>
                <a:effectLst/>
                <a:uLnTx/>
                <a:uFillTx/>
                <a:latin typeface="Arial"/>
                <a:ea typeface="+mn-ea"/>
                <a:cs typeface="+mn-cs"/>
                <a:sym typeface="Helvetica Light"/>
              </a:rPr>
              <a:t>SUSTech</a:t>
            </a:r>
            <a:endParaRPr lang="en-GB" sz="900" b="0" i="0" u="none" strike="noStrike" kern="1200" cap="none" spc="0" normalizeH="0" baseline="0" noProof="0">
              <a:ln>
                <a:noFill/>
              </a:ln>
              <a:effectLst/>
              <a:uLnTx/>
              <a:uFillTx/>
              <a:latin typeface="Arial"/>
              <a:cs typeface="Arial"/>
            </a:endParaRPr>
          </a:p>
          <a:p>
            <a:pPr marL="171450" indent="-171450" defTabSz="584200">
              <a:buFont typeface="Arial" panose="020B0604020202020204" pitchFamily="34" charset="0"/>
              <a:buChar char="•"/>
              <a:defRPr/>
            </a:pPr>
            <a:r>
              <a:rPr lang="en-GB" sz="900">
                <a:latin typeface="Arial"/>
                <a:cs typeface="Arial"/>
              </a:rPr>
              <a:t>Chinese Academy of Agricultural Sciences</a:t>
            </a:r>
          </a:p>
          <a:p>
            <a:pPr marL="171450" indent="-171450" defTabSz="584200">
              <a:buFont typeface="Arial" panose="020B0604020202020204" pitchFamily="34" charset="0"/>
              <a:buChar char="•"/>
              <a:defRPr/>
            </a:pPr>
            <a:r>
              <a:rPr lang="en-GB" sz="900">
                <a:latin typeface="Arial"/>
                <a:cs typeface="Arial"/>
              </a:rPr>
              <a:t>China Meteorological Administration</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900" b="0" i="0" u="none" strike="noStrike" kern="1200" cap="none" spc="0" normalizeH="0" baseline="0" noProof="0">
                <a:ln>
                  <a:noFill/>
                </a:ln>
                <a:effectLst/>
                <a:uLnTx/>
                <a:uFillTx/>
                <a:latin typeface="Arial"/>
                <a:ea typeface="+mn-ea"/>
                <a:cs typeface="Arial"/>
              </a:rPr>
              <a:t>World Meteorological Organisation</a:t>
            </a:r>
            <a:endParaRPr lang="en-GB" sz="900" b="0" i="0" u="none" strike="noStrike" kern="1200" cap="none" spc="0" normalizeH="0" baseline="0" noProof="0">
              <a:ln>
                <a:noFill/>
              </a:ln>
              <a:effectLst/>
              <a:uLnTx/>
              <a:uFillTx/>
              <a:latin typeface="Arial"/>
              <a:cs typeface="Arial"/>
            </a:endParaRPr>
          </a:p>
          <a:p>
            <a:pPr marL="171450" indent="-171450" defTabSz="584200">
              <a:buFont typeface="Arial" panose="020B0604020202020204" pitchFamily="34" charset="0"/>
              <a:buChar char="•"/>
              <a:defRPr/>
            </a:pPr>
            <a:endParaRPr lang="en-GB" sz="1000">
              <a:latin typeface="Arial"/>
              <a:cs typeface="Arial"/>
            </a:endParaRPr>
          </a:p>
        </p:txBody>
      </p:sp>
      <p:cxnSp>
        <p:nvCxnSpPr>
          <p:cNvPr id="6" name="Straight Connector 5">
            <a:extLst>
              <a:ext uri="{FF2B5EF4-FFF2-40B4-BE49-F238E27FC236}">
                <a16:creationId xmlns:a16="http://schemas.microsoft.com/office/drawing/2014/main" id="{61F80AC7-D8E2-5902-A6D4-9F620DFA619D}"/>
              </a:ext>
            </a:extLst>
          </p:cNvPr>
          <p:cNvCxnSpPr>
            <a:cxnSpLocks/>
          </p:cNvCxnSpPr>
          <p:nvPr/>
        </p:nvCxnSpPr>
        <p:spPr>
          <a:xfrm>
            <a:off x="2332644" y="1717156"/>
            <a:ext cx="0" cy="29405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E1702AF-FB3C-152F-4ABC-D37D5F7CA72B}"/>
              </a:ext>
            </a:extLst>
          </p:cNvPr>
          <p:cNvSpPr txBox="1"/>
          <p:nvPr/>
        </p:nvSpPr>
        <p:spPr>
          <a:xfrm>
            <a:off x="2440400" y="1717156"/>
            <a:ext cx="1849172" cy="3029500"/>
          </a:xfrm>
          <a:prstGeom prst="rect">
            <a:avLst/>
          </a:prstGeom>
          <a:noFill/>
        </p:spPr>
        <p:txBody>
          <a:bodyPr wrap="square" lIns="91440" tIns="45720" rIns="91440" bIns="45720" anchor="t">
            <a:spAutoFit/>
          </a:bodyPr>
          <a:lstStyle/>
          <a:p>
            <a:pPr marL="171450" indent="-171450" defTabSz="584200">
              <a:buFont typeface="Arial" panose="020B0604020202020204" pitchFamily="34" charset="0"/>
              <a:buChar char="•"/>
              <a:defRPr/>
            </a:pPr>
            <a:r>
              <a:rPr lang="en-GB" sz="1000">
                <a:latin typeface="Arial"/>
                <a:cs typeface="Arial"/>
              </a:rPr>
              <a:t>Dartmoor Estate Tea </a:t>
            </a:r>
          </a:p>
          <a:p>
            <a:pPr marL="171450" indent="-171450" defTabSz="584200">
              <a:buFont typeface="Arial" panose="020B0604020202020204" pitchFamily="34" charset="0"/>
              <a:buChar char="•"/>
              <a:defRPr/>
            </a:pPr>
            <a:r>
              <a:rPr kumimoji="0" lang="en-GB" sz="1000" i="0" u="none" strike="noStrike" kern="1200" cap="none" spc="0" normalizeH="0" baseline="0" noProof="0">
                <a:ln>
                  <a:noFill/>
                </a:ln>
                <a:effectLst/>
                <a:uLnTx/>
                <a:uFillTx/>
                <a:latin typeface="Arial"/>
                <a:ea typeface="+mn-ea"/>
                <a:cs typeface="Arial"/>
              </a:rPr>
              <a:t>Tea Scotland</a:t>
            </a:r>
            <a:r>
              <a:rPr lang="en-GB" sz="1000">
                <a:latin typeface="Arial"/>
                <a:cs typeface="Arial"/>
              </a:rPr>
              <a:t> </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i="0" u="none" strike="noStrike" kern="1200" cap="none" spc="0" normalizeH="0" baseline="0" noProof="0">
                <a:ln>
                  <a:noFill/>
                </a:ln>
                <a:effectLst/>
                <a:uLnTx/>
                <a:uFillTx/>
                <a:latin typeface="Arial"/>
                <a:ea typeface="+mn-ea"/>
                <a:cs typeface="Arial"/>
              </a:rPr>
              <a:t>European Speciality Tea Association</a:t>
            </a:r>
            <a:endParaRPr lang="en-GB" sz="1000" i="0" u="none" strike="noStrike" kern="1200" cap="none" spc="0" normalizeH="0" baseline="0" noProof="0">
              <a:ln>
                <a:noFill/>
              </a:ln>
              <a:effectLst/>
              <a:uLnTx/>
              <a:uFillTx/>
              <a:latin typeface="Arial"/>
              <a:cs typeface="Arial"/>
            </a:endParaRPr>
          </a:p>
          <a:p>
            <a:pPr marL="171450" indent="-171450" defTabSz="584200">
              <a:buFont typeface="Arial" panose="020B0604020202020204" pitchFamily="34" charset="0"/>
              <a:buChar char="•"/>
              <a:defRPr/>
            </a:pPr>
            <a:r>
              <a:rPr lang="en-GB" sz="1000">
                <a:latin typeface="Arial"/>
                <a:cs typeface="Arial"/>
              </a:rPr>
              <a:t>Ashfield District Council </a:t>
            </a:r>
          </a:p>
          <a:p>
            <a:pPr marL="171450" indent="-171450" defTabSz="584200">
              <a:buFont typeface="Arial" panose="020B0604020202020204" pitchFamily="34" charset="0"/>
              <a:buChar char="•"/>
              <a:defRPr/>
            </a:pPr>
            <a:r>
              <a:rPr lang="en-GB" sz="1000">
                <a:latin typeface="Arial"/>
                <a:cs typeface="Arial"/>
              </a:rPr>
              <a:t>Belfast City Council </a:t>
            </a:r>
          </a:p>
          <a:p>
            <a:pPr marL="171450" indent="-171450" defTabSz="584200">
              <a:buFont typeface="Arial" panose="020B0604020202020204" pitchFamily="34" charset="0"/>
              <a:buChar char="•"/>
              <a:defRPr/>
            </a:pPr>
            <a:r>
              <a:rPr lang="en-GB" sz="1000" err="1">
                <a:cs typeface="Arial"/>
              </a:rPr>
              <a:t>Rothamsted</a:t>
            </a:r>
            <a:endParaRPr lang="en-GB" sz="1000">
              <a:cs typeface="Arial"/>
            </a:endParaRPr>
          </a:p>
          <a:p>
            <a:pPr marL="171450" indent="-171450" defTabSz="584200">
              <a:buFont typeface="Arial" panose="020B0604020202020204" pitchFamily="34" charset="0"/>
              <a:buChar char="•"/>
              <a:defRPr/>
            </a:pPr>
            <a:r>
              <a:rPr lang="en-GB" sz="1000">
                <a:cs typeface="Arial"/>
              </a:rPr>
              <a:t>UK Health Security Agency</a:t>
            </a:r>
          </a:p>
          <a:p>
            <a:pPr marL="171450" indent="-171450" defTabSz="584200">
              <a:buFont typeface="Arial" panose="020B0604020202020204" pitchFamily="34" charset="0"/>
              <a:buChar char="•"/>
              <a:defRPr/>
            </a:pPr>
            <a:r>
              <a:rPr lang="en-GB" sz="1000">
                <a:cs typeface="Arial"/>
              </a:rPr>
              <a:t>National Farmers Union</a:t>
            </a:r>
          </a:p>
          <a:p>
            <a:pPr marL="171450" indent="-171450" defTabSz="584200">
              <a:buFont typeface="Arial" panose="020B0604020202020204" pitchFamily="34" charset="0"/>
              <a:buChar char="•"/>
              <a:defRPr/>
            </a:pPr>
            <a:r>
              <a:rPr lang="en-GB" sz="1000">
                <a:cs typeface="Arial"/>
              </a:rPr>
              <a:t>Agricultural and Horticultural Development board</a:t>
            </a:r>
          </a:p>
          <a:p>
            <a:pPr marL="171450" indent="-171450" defTabSz="584200">
              <a:buFont typeface="Arial" panose="020B0604020202020204" pitchFamily="34" charset="0"/>
              <a:buChar char="•"/>
              <a:defRPr/>
            </a:pPr>
            <a:r>
              <a:rPr lang="en-GB" sz="1000">
                <a:cs typeface="Arial"/>
              </a:rPr>
              <a:t>ASDA</a:t>
            </a:r>
          </a:p>
          <a:p>
            <a:pPr marL="171450" indent="-171450" defTabSz="584200">
              <a:buFont typeface="Arial" panose="020B0604020202020204" pitchFamily="34" charset="0"/>
              <a:buChar char="•"/>
              <a:defRPr/>
            </a:pPr>
            <a:r>
              <a:rPr lang="en-GB" sz="1000">
                <a:cs typeface="Arial"/>
              </a:rPr>
              <a:t>John Innes Centre</a:t>
            </a:r>
          </a:p>
          <a:p>
            <a:pPr marL="171450" indent="-171450" defTabSz="584200">
              <a:buFont typeface="Arial" panose="020B0604020202020204" pitchFamily="34" charset="0"/>
              <a:buChar char="•"/>
              <a:defRPr/>
            </a:pPr>
            <a:r>
              <a:rPr lang="en-GB" sz="1000">
                <a:cs typeface="Arial"/>
              </a:rPr>
              <a:t>UK flour millers</a:t>
            </a:r>
          </a:p>
          <a:p>
            <a:pPr marL="171450" indent="-171450" defTabSz="584200">
              <a:buFont typeface="Arial" panose="020B0604020202020204" pitchFamily="34" charset="0"/>
              <a:buChar char="•"/>
              <a:defRPr/>
            </a:pPr>
            <a:r>
              <a:rPr lang="en-GB" sz="1000">
                <a:cs typeface="Arial"/>
              </a:rPr>
              <a:t>Frontier Ag</a:t>
            </a:r>
          </a:p>
          <a:p>
            <a:pPr marL="171450" indent="-171450" defTabSz="584200">
              <a:buFont typeface="Arial" panose="020B0604020202020204" pitchFamily="34" charset="0"/>
              <a:buChar char="•"/>
              <a:defRPr/>
            </a:pPr>
            <a:r>
              <a:rPr lang="en-GB" sz="1000">
                <a:cs typeface="Arial"/>
              </a:rPr>
              <a:t>AIC</a:t>
            </a:r>
          </a:p>
          <a:p>
            <a:pPr marL="171450" indent="-171450" defTabSz="584200">
              <a:buFont typeface="Arial" panose="020B0604020202020204" pitchFamily="34" charset="0"/>
              <a:buChar char="•"/>
              <a:defRPr/>
            </a:pPr>
            <a:r>
              <a:rPr lang="en-GB" sz="1000">
                <a:cs typeface="Arial"/>
              </a:rPr>
              <a:t>ADAS</a:t>
            </a:r>
          </a:p>
        </p:txBody>
      </p:sp>
      <p:sp>
        <p:nvSpPr>
          <p:cNvPr id="13" name="TextBox 12">
            <a:extLst>
              <a:ext uri="{FF2B5EF4-FFF2-40B4-BE49-F238E27FC236}">
                <a16:creationId xmlns:a16="http://schemas.microsoft.com/office/drawing/2014/main" id="{CFEBA716-7369-B502-9857-B91F30C6D2F1}"/>
              </a:ext>
            </a:extLst>
          </p:cNvPr>
          <p:cNvSpPr txBox="1"/>
          <p:nvPr/>
        </p:nvSpPr>
        <p:spPr>
          <a:xfrm>
            <a:off x="198520" y="1261603"/>
            <a:ext cx="2052000" cy="338554"/>
          </a:xfrm>
          <a:prstGeom prst="rect">
            <a:avLst/>
          </a:prstGeom>
          <a:noFill/>
        </p:spPr>
        <p:txBody>
          <a:bodyPr wrap="square" rtlCol="0">
            <a:spAutoFit/>
          </a:bodyPr>
          <a:lstStyle/>
          <a:p>
            <a:r>
              <a:rPr lang="en-GB" sz="1600" b="1" dirty="0">
                <a:solidFill>
                  <a:schemeClr val="bg2"/>
                </a:solidFill>
                <a:highlight>
                  <a:srgbClr val="007AA9"/>
                </a:highlight>
              </a:rPr>
              <a:t>UK – Collaborators</a:t>
            </a:r>
            <a:r>
              <a:rPr lang="en-GB" sz="1600" b="1" dirty="0">
                <a:solidFill>
                  <a:schemeClr val="bg2"/>
                </a:solidFill>
                <a:highlight>
                  <a:srgbClr val="50B9A4"/>
                </a:highlight>
              </a:rPr>
              <a:t> </a:t>
            </a:r>
          </a:p>
        </p:txBody>
      </p:sp>
      <p:sp>
        <p:nvSpPr>
          <p:cNvPr id="14" name="TextBox 13">
            <a:extLst>
              <a:ext uri="{FF2B5EF4-FFF2-40B4-BE49-F238E27FC236}">
                <a16:creationId xmlns:a16="http://schemas.microsoft.com/office/drawing/2014/main" id="{3E88ACD1-94FD-070F-5206-82BC4A753D7B}"/>
              </a:ext>
            </a:extLst>
          </p:cNvPr>
          <p:cNvSpPr txBox="1"/>
          <p:nvPr/>
        </p:nvSpPr>
        <p:spPr>
          <a:xfrm>
            <a:off x="2631743" y="1255492"/>
            <a:ext cx="2052000" cy="338554"/>
          </a:xfrm>
          <a:prstGeom prst="rect">
            <a:avLst/>
          </a:prstGeom>
          <a:noFill/>
        </p:spPr>
        <p:txBody>
          <a:bodyPr wrap="square" rtlCol="0">
            <a:spAutoFit/>
          </a:bodyPr>
          <a:lstStyle/>
          <a:p>
            <a:r>
              <a:rPr lang="en-GB" sz="1600" b="1" dirty="0">
                <a:solidFill>
                  <a:schemeClr val="bg2"/>
                </a:solidFill>
                <a:highlight>
                  <a:srgbClr val="007AA9"/>
                </a:highlight>
              </a:rPr>
              <a:t>UK – Users </a:t>
            </a:r>
          </a:p>
        </p:txBody>
      </p:sp>
      <p:cxnSp>
        <p:nvCxnSpPr>
          <p:cNvPr id="16" name="Straight Connector 15">
            <a:extLst>
              <a:ext uri="{FF2B5EF4-FFF2-40B4-BE49-F238E27FC236}">
                <a16:creationId xmlns:a16="http://schemas.microsoft.com/office/drawing/2014/main" id="{D87B94B1-AE57-996F-ABDA-C5FA6811E972}"/>
              </a:ext>
            </a:extLst>
          </p:cNvPr>
          <p:cNvCxnSpPr>
            <a:cxnSpLocks/>
          </p:cNvCxnSpPr>
          <p:nvPr/>
        </p:nvCxnSpPr>
        <p:spPr>
          <a:xfrm>
            <a:off x="4341553" y="1729792"/>
            <a:ext cx="0" cy="29279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B1C62CA-9FA1-1447-3916-3C1FAF37F84E}"/>
              </a:ext>
            </a:extLst>
          </p:cNvPr>
          <p:cNvCxnSpPr>
            <a:cxnSpLocks/>
          </p:cNvCxnSpPr>
          <p:nvPr/>
        </p:nvCxnSpPr>
        <p:spPr>
          <a:xfrm>
            <a:off x="6580101" y="1717156"/>
            <a:ext cx="0" cy="29405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D7F9E1A-65BF-BDC9-DC95-2EA26BFC372F}"/>
              </a:ext>
            </a:extLst>
          </p:cNvPr>
          <p:cNvSpPr txBox="1"/>
          <p:nvPr/>
        </p:nvSpPr>
        <p:spPr>
          <a:xfrm>
            <a:off x="4341553" y="1248861"/>
            <a:ext cx="2316557" cy="338554"/>
          </a:xfrm>
          <a:prstGeom prst="rect">
            <a:avLst/>
          </a:prstGeom>
          <a:noFill/>
        </p:spPr>
        <p:txBody>
          <a:bodyPr wrap="square" rtlCol="0">
            <a:spAutoFit/>
          </a:bodyPr>
          <a:lstStyle/>
          <a:p>
            <a:r>
              <a:rPr lang="en-GB" sz="1600" b="1">
                <a:highlight>
                  <a:srgbClr val="E47452"/>
                </a:highlight>
              </a:rPr>
              <a:t>China – Collaborators </a:t>
            </a:r>
          </a:p>
        </p:txBody>
      </p:sp>
      <p:sp>
        <p:nvSpPr>
          <p:cNvPr id="22" name="TextBox 21">
            <a:extLst>
              <a:ext uri="{FF2B5EF4-FFF2-40B4-BE49-F238E27FC236}">
                <a16:creationId xmlns:a16="http://schemas.microsoft.com/office/drawing/2014/main" id="{A7C3736B-AFC8-0276-7C6D-381C7372039D}"/>
              </a:ext>
            </a:extLst>
          </p:cNvPr>
          <p:cNvSpPr txBox="1"/>
          <p:nvPr/>
        </p:nvSpPr>
        <p:spPr>
          <a:xfrm>
            <a:off x="7039110" y="1248861"/>
            <a:ext cx="2316557" cy="338554"/>
          </a:xfrm>
          <a:prstGeom prst="rect">
            <a:avLst/>
          </a:prstGeom>
          <a:noFill/>
        </p:spPr>
        <p:txBody>
          <a:bodyPr wrap="square" rtlCol="0">
            <a:spAutoFit/>
          </a:bodyPr>
          <a:lstStyle/>
          <a:p>
            <a:r>
              <a:rPr lang="en-GB" sz="1600" b="1">
                <a:highlight>
                  <a:srgbClr val="E47452"/>
                </a:highlight>
              </a:rPr>
              <a:t>China – Users </a:t>
            </a:r>
          </a:p>
        </p:txBody>
      </p:sp>
      <p:pic>
        <p:nvPicPr>
          <p:cNvPr id="26" name="Picture 3">
            <a:extLst>
              <a:ext uri="{FF2B5EF4-FFF2-40B4-BE49-F238E27FC236}">
                <a16:creationId xmlns:a16="http://schemas.microsoft.com/office/drawing/2014/main" id="{D0A2010D-34F3-865E-3761-AD29ADBF77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9825" y="593001"/>
            <a:ext cx="895926" cy="52322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7BCD4099-76B9-5877-119E-361BE81C6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2790" y="589882"/>
            <a:ext cx="924598" cy="52322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hina Meteorological Administration | GFCS">
            <a:extLst>
              <a:ext uri="{FF2B5EF4-FFF2-40B4-BE49-F238E27FC236}">
                <a16:creationId xmlns:a16="http://schemas.microsoft.com/office/drawing/2014/main" id="{0E60A1B0-BBEB-8880-2DCA-F744EF06CD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5475" y="9072"/>
            <a:ext cx="679450" cy="67945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54EAF543-9702-F86B-8939-4A4CFCA804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0758" y="9071"/>
            <a:ext cx="676017" cy="679450"/>
          </a:xfrm>
          <a:prstGeom prst="rect">
            <a:avLst/>
          </a:prstGeom>
        </p:spPr>
      </p:pic>
      <p:sp>
        <p:nvSpPr>
          <p:cNvPr id="3" name="TextBox 2">
            <a:extLst>
              <a:ext uri="{FF2B5EF4-FFF2-40B4-BE49-F238E27FC236}">
                <a16:creationId xmlns:a16="http://schemas.microsoft.com/office/drawing/2014/main" id="{58031B9C-8EC2-ABE9-B514-DA951150F420}"/>
              </a:ext>
            </a:extLst>
          </p:cNvPr>
          <p:cNvSpPr txBox="1"/>
          <p:nvPr/>
        </p:nvSpPr>
        <p:spPr>
          <a:xfrm>
            <a:off x="198519" y="1675953"/>
            <a:ext cx="2207694" cy="3191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Met Office</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ARUP</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Imperial College</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Plan8</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SOAS</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University of Birmingham</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University of Edinburgh</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University of Exeter</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University of Leeds</a:t>
            </a:r>
            <a:endParaRPr kumimoji="0" lang="en-GB" sz="1100" b="0" i="0" u="none" strike="noStrike" kern="1200" cap="none" spc="0" normalizeH="0" baseline="0" noProof="0">
              <a:ln>
                <a:noFill/>
              </a:ln>
              <a:effectLst/>
              <a:uLnTx/>
              <a:uFillTx/>
              <a:latin typeface="Arial"/>
              <a:ea typeface="+mn-ea"/>
              <a:cs typeface="Arial"/>
            </a:endParaRPr>
          </a:p>
          <a:p>
            <a:pPr marL="171450" indent="-171450" defTabSz="584200" hangingPunct="0">
              <a:buFont typeface="Arial" panose="020B0604020202020204" pitchFamily="34" charset="0"/>
              <a:buChar char="•"/>
              <a:defRPr/>
            </a:pPr>
            <a:r>
              <a:rPr lang="en-GB" sz="1100">
                <a:cs typeface="Arial"/>
              </a:rPr>
              <a:t>University of Bath </a:t>
            </a:r>
          </a:p>
          <a:p>
            <a:pPr marL="171450" marR="0" lvl="0" indent="-171450"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mn-cs"/>
                <a:sym typeface="Helvetica Light"/>
              </a:rPr>
              <a:t>University of Reading</a:t>
            </a:r>
            <a:endParaRPr kumimoji="0" lang="en-GB" sz="1100" b="0" i="0" u="none" strike="noStrike" kern="1200" cap="none" spc="0" normalizeH="0" baseline="0" noProof="0">
              <a:ln>
                <a:noFill/>
              </a:ln>
              <a:effectLst/>
              <a:uLnTx/>
              <a:uFillTx/>
              <a:latin typeface="Arial"/>
              <a:ea typeface="+mn-ea"/>
              <a:cs typeface="Arial"/>
            </a:endParaRP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Arial"/>
              </a:rPr>
              <a:t>University of Newcastle</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Arial"/>
              </a:rPr>
              <a:t>Institute for Environmental Analytics</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Arial"/>
              </a:rPr>
              <a:t>Centre for Ecology and Hydrology</a:t>
            </a:r>
          </a:p>
          <a:p>
            <a:pPr marL="171450" marR="0" lvl="0" indent="-171450" defTabSz="584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100" b="0" i="0" u="none" strike="noStrike" kern="1200" cap="none" spc="0" normalizeH="0" baseline="0" noProof="0">
                <a:ln>
                  <a:noFill/>
                </a:ln>
                <a:effectLst/>
                <a:uLnTx/>
                <a:uFillTx/>
                <a:latin typeface="Arial"/>
                <a:ea typeface="+mn-ea"/>
                <a:cs typeface="Arial"/>
              </a:rPr>
              <a:t>Kings College London</a:t>
            </a:r>
          </a:p>
          <a:p>
            <a:pPr marR="0" lvl="0" defTabSz="584200" rtl="0" eaLnBrk="1" fontAlgn="auto" latinLnBrk="0" hangingPunct="1">
              <a:lnSpc>
                <a:spcPct val="100000"/>
              </a:lnSpc>
              <a:spcBef>
                <a:spcPts val="0"/>
              </a:spcBef>
              <a:spcAft>
                <a:spcPts val="0"/>
              </a:spcAft>
              <a:buClrTx/>
              <a:buSzTx/>
              <a:tabLst/>
              <a:defRPr/>
            </a:pPr>
            <a:endParaRPr kumimoji="0" lang="en-GB" sz="1100" b="1" i="0" u="none" strike="noStrike" kern="1200" cap="none" spc="0" normalizeH="0" baseline="0" noProof="0">
              <a:ln>
                <a:noFill/>
              </a:ln>
              <a:effectLst/>
              <a:highlight>
                <a:srgbClr val="B9DC0C"/>
              </a:highlight>
              <a:uLnTx/>
              <a:uFillTx/>
              <a:latin typeface="Arial"/>
              <a:ea typeface="+mn-ea"/>
              <a:cs typeface="Arial"/>
            </a:endParaRPr>
          </a:p>
        </p:txBody>
      </p:sp>
    </p:spTree>
    <p:extLst>
      <p:ext uri="{BB962C8B-B14F-4D97-AF65-F5344CB8AC3E}">
        <p14:creationId xmlns:p14="http://schemas.microsoft.com/office/powerpoint/2010/main" val="294271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7C1CE40-9259-A467-FC02-1EFF0394ABC3}"/>
              </a:ext>
            </a:extLst>
          </p:cNvPr>
          <p:cNvGrpSpPr/>
          <p:nvPr/>
        </p:nvGrpSpPr>
        <p:grpSpPr>
          <a:xfrm>
            <a:off x="740035" y="2826326"/>
            <a:ext cx="1440338" cy="2305492"/>
            <a:chOff x="740035" y="2826326"/>
            <a:chExt cx="1440338" cy="2305492"/>
          </a:xfrm>
        </p:grpSpPr>
        <p:pic>
          <p:nvPicPr>
            <p:cNvPr id="1102" name="Picture 1101">
              <a:extLst>
                <a:ext uri="{FF2B5EF4-FFF2-40B4-BE49-F238E27FC236}">
                  <a16:creationId xmlns:a16="http://schemas.microsoft.com/office/drawing/2014/main" id="{E8E14111-0D8D-C95F-9913-4970612EC6AC}"/>
                </a:ext>
              </a:extLst>
            </p:cNvPr>
            <p:cNvPicPr>
              <a:picLocks noChangeAspect="1"/>
            </p:cNvPicPr>
            <p:nvPr/>
          </p:nvPicPr>
          <p:blipFill>
            <a:blip r:embed="rId2"/>
            <a:stretch>
              <a:fillRect/>
            </a:stretch>
          </p:blipFill>
          <p:spPr>
            <a:xfrm>
              <a:off x="740035" y="2826326"/>
              <a:ext cx="1440338" cy="2305492"/>
            </a:xfrm>
            <a:prstGeom prst="rect">
              <a:avLst/>
            </a:prstGeom>
          </p:spPr>
        </p:pic>
        <p:sp>
          <p:nvSpPr>
            <p:cNvPr id="2" name="Rectangle 1">
              <a:extLst>
                <a:ext uri="{FF2B5EF4-FFF2-40B4-BE49-F238E27FC236}">
                  <a16:creationId xmlns:a16="http://schemas.microsoft.com/office/drawing/2014/main" id="{3C333454-C4B6-7A71-1F9E-B6F8914A34FD}"/>
                </a:ext>
              </a:extLst>
            </p:cNvPr>
            <p:cNvSpPr/>
            <p:nvPr/>
          </p:nvSpPr>
          <p:spPr>
            <a:xfrm rot="1783565">
              <a:off x="1683546" y="4028124"/>
              <a:ext cx="78580" cy="116681"/>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01" name="Picture 1100">
            <a:extLst>
              <a:ext uri="{FF2B5EF4-FFF2-40B4-BE49-F238E27FC236}">
                <a16:creationId xmlns:a16="http://schemas.microsoft.com/office/drawing/2014/main" id="{5F189298-3146-7684-8A4C-8EA76FAB0344}"/>
              </a:ext>
            </a:extLst>
          </p:cNvPr>
          <p:cNvPicPr>
            <a:picLocks noChangeAspect="1"/>
          </p:cNvPicPr>
          <p:nvPr/>
        </p:nvPicPr>
        <p:blipFill>
          <a:blip r:embed="rId2"/>
          <a:stretch>
            <a:fillRect/>
          </a:stretch>
        </p:blipFill>
        <p:spPr>
          <a:xfrm>
            <a:off x="3975071" y="2826326"/>
            <a:ext cx="1440338" cy="2305492"/>
          </a:xfrm>
          <a:prstGeom prst="rect">
            <a:avLst/>
          </a:prstGeom>
        </p:spPr>
      </p:pic>
      <p:pic>
        <p:nvPicPr>
          <p:cNvPr id="1104" name="Picture 1103">
            <a:extLst>
              <a:ext uri="{FF2B5EF4-FFF2-40B4-BE49-F238E27FC236}">
                <a16:creationId xmlns:a16="http://schemas.microsoft.com/office/drawing/2014/main" id="{E6C2DED0-B74C-6CAC-B19F-8BACABC61AA2}"/>
              </a:ext>
            </a:extLst>
          </p:cNvPr>
          <p:cNvPicPr>
            <a:picLocks noChangeAspect="1"/>
          </p:cNvPicPr>
          <p:nvPr/>
        </p:nvPicPr>
        <p:blipFill>
          <a:blip r:embed="rId2"/>
          <a:stretch>
            <a:fillRect/>
          </a:stretch>
        </p:blipFill>
        <p:spPr>
          <a:xfrm>
            <a:off x="7012419" y="2826326"/>
            <a:ext cx="1440338" cy="2305492"/>
          </a:xfrm>
          <a:prstGeom prst="rect">
            <a:avLst/>
          </a:prstGeom>
        </p:spPr>
      </p:pic>
      <p:sp>
        <p:nvSpPr>
          <p:cNvPr id="3" name="Title 2">
            <a:extLst>
              <a:ext uri="{FF2B5EF4-FFF2-40B4-BE49-F238E27FC236}">
                <a16:creationId xmlns:a16="http://schemas.microsoft.com/office/drawing/2014/main" id="{4798EE2E-9903-D726-A36E-E973FC5449C9}"/>
              </a:ext>
            </a:extLst>
          </p:cNvPr>
          <p:cNvSpPr>
            <a:spLocks noGrp="1"/>
          </p:cNvSpPr>
          <p:nvPr>
            <p:ph type="title"/>
          </p:nvPr>
        </p:nvSpPr>
        <p:spPr/>
        <p:txBody>
          <a:bodyPr/>
          <a:lstStyle/>
          <a:p>
            <a:r>
              <a:rPr lang="en-GB">
                <a:solidFill>
                  <a:schemeClr val="bg2"/>
                </a:solidFill>
              </a:rPr>
              <a:t>Highlights </a:t>
            </a:r>
          </a:p>
        </p:txBody>
      </p:sp>
      <p:pic>
        <p:nvPicPr>
          <p:cNvPr id="1053" name="Picture 1052">
            <a:extLst>
              <a:ext uri="{FF2B5EF4-FFF2-40B4-BE49-F238E27FC236}">
                <a16:creationId xmlns:a16="http://schemas.microsoft.com/office/drawing/2014/main" id="{84B16105-F052-5672-8C83-9AB56CBF81E6}"/>
              </a:ext>
            </a:extLst>
          </p:cNvPr>
          <p:cNvPicPr>
            <a:picLocks noChangeAspect="1"/>
          </p:cNvPicPr>
          <p:nvPr/>
        </p:nvPicPr>
        <p:blipFill>
          <a:blip r:embed="rId3"/>
          <a:stretch>
            <a:fillRect/>
          </a:stretch>
        </p:blipFill>
        <p:spPr>
          <a:xfrm>
            <a:off x="180975" y="32463"/>
            <a:ext cx="1807372" cy="602294"/>
          </a:xfrm>
          <a:prstGeom prst="rect">
            <a:avLst/>
          </a:prstGeom>
        </p:spPr>
      </p:pic>
      <p:sp>
        <p:nvSpPr>
          <p:cNvPr id="1080" name="Content Placeholder 1">
            <a:extLst>
              <a:ext uri="{FF2B5EF4-FFF2-40B4-BE49-F238E27FC236}">
                <a16:creationId xmlns:a16="http://schemas.microsoft.com/office/drawing/2014/main" id="{FDEE0A08-4105-D2A0-C6A3-8360FF949C26}"/>
              </a:ext>
            </a:extLst>
          </p:cNvPr>
          <p:cNvSpPr>
            <a:spLocks noGrp="1"/>
          </p:cNvSpPr>
          <p:nvPr>
            <p:ph idx="1"/>
          </p:nvPr>
        </p:nvSpPr>
        <p:spPr>
          <a:xfrm>
            <a:off x="3380578" y="1376646"/>
            <a:ext cx="2967492" cy="1926596"/>
          </a:xfrm>
        </p:spPr>
        <p:txBody>
          <a:bodyPr>
            <a:noAutofit/>
          </a:bodyPr>
          <a:lstStyle/>
          <a:p>
            <a:pPr marL="0" lvl="0" indent="0" algn="ctr">
              <a:lnSpc>
                <a:spcPct val="100000"/>
              </a:lnSpc>
              <a:buNone/>
            </a:pPr>
            <a:r>
              <a:rPr lang="en-GB" sz="1050" b="1">
                <a:solidFill>
                  <a:schemeClr val="bg2"/>
                </a:solidFill>
                <a:effectLst/>
                <a:highlight>
                  <a:srgbClr val="007AA9"/>
                </a:highlight>
                <a:latin typeface="+mj-lt"/>
                <a:ea typeface="Calibri" panose="020F0502020204030204" pitchFamily="34" charset="0"/>
                <a:cs typeface="Arial" panose="020B0604020202020204" pitchFamily="34" charset="0"/>
              </a:rPr>
              <a:t>Maize forecast </a:t>
            </a:r>
          </a:p>
          <a:p>
            <a:pPr>
              <a:lnSpc>
                <a:spcPct val="100000"/>
              </a:lnSpc>
            </a:pPr>
            <a:r>
              <a:rPr lang="en-GB" sz="900">
                <a:solidFill>
                  <a:schemeClr val="bg2"/>
                </a:solidFill>
                <a:effectLst/>
                <a:latin typeface="+mj-lt"/>
                <a:ea typeface="Calibri" panose="020F0502020204030204" pitchFamily="34" charset="0"/>
                <a:cs typeface="Arial" panose="020B0604020202020204" pitchFamily="34" charset="0"/>
              </a:rPr>
              <a:t>Building</a:t>
            </a:r>
            <a:r>
              <a:rPr lang="en-GB" sz="900">
                <a:solidFill>
                  <a:schemeClr val="bg2"/>
                </a:solidFill>
                <a:effectLst/>
                <a:latin typeface="+mj-lt"/>
                <a:ea typeface="MS Mincho" panose="02020609040205080304" pitchFamily="49" charset="-128"/>
                <a:cs typeface="Arial" panose="020B0604020202020204" pitchFamily="34" charset="0"/>
              </a:rPr>
              <a:t> on the first prototype maize yield climate impact forecasts issued last year</a:t>
            </a:r>
            <a:r>
              <a:rPr lang="en-GB" sz="900">
                <a:solidFill>
                  <a:schemeClr val="bg2"/>
                </a:solidFill>
                <a:effectLst/>
                <a:latin typeface="+mj-lt"/>
                <a:ea typeface="Times New Roman" panose="02020603050405020304" pitchFamily="18" charset="0"/>
                <a:cs typeface="Arial" panose="020B0604020202020204" pitchFamily="34" charset="0"/>
              </a:rPr>
              <a:t> for Liaoning, Jilin, and Heilongjiang, the first forecasts for 2023 have been produced</a:t>
            </a:r>
          </a:p>
          <a:p>
            <a:pPr>
              <a:lnSpc>
                <a:spcPct val="100000"/>
              </a:lnSpc>
            </a:pPr>
            <a:r>
              <a:rPr lang="en-GB" sz="900">
                <a:solidFill>
                  <a:schemeClr val="bg2"/>
                </a:solidFill>
                <a:effectLst/>
                <a:latin typeface="+mj-lt"/>
                <a:ea typeface="Times New Roman" panose="02020603050405020304" pitchFamily="18" charset="0"/>
                <a:cs typeface="Arial" panose="020B0604020202020204" pitchFamily="34" charset="0"/>
              </a:rPr>
              <a:t>U</a:t>
            </a:r>
            <a:r>
              <a:rPr lang="en-GB" sz="900">
                <a:solidFill>
                  <a:schemeClr val="bg2"/>
                </a:solidFill>
                <a:effectLst/>
                <a:latin typeface="+mj-lt"/>
                <a:ea typeface="MS Mincho" panose="02020609040205080304" pitchFamily="49" charset="-128"/>
                <a:cs typeface="Arial" panose="020B0604020202020204" pitchFamily="34" charset="0"/>
              </a:rPr>
              <a:t>ser engagement around the forecast has continued, including exploring potential methods for extending the forecast lead time</a:t>
            </a:r>
          </a:p>
          <a:p>
            <a:pPr>
              <a:lnSpc>
                <a:spcPct val="100000"/>
              </a:lnSpc>
            </a:pPr>
            <a:r>
              <a:rPr lang="en-GB" sz="900">
                <a:solidFill>
                  <a:schemeClr val="bg2"/>
                </a:solidFill>
                <a:effectLst/>
                <a:latin typeface="+mj-lt"/>
                <a:ea typeface="MS Mincho" panose="02020609040205080304" pitchFamily="49" charset="-128"/>
                <a:cs typeface="Arial" panose="020B0604020202020204" pitchFamily="34" charset="0"/>
              </a:rPr>
              <a:t>A user consultation workshop is planned for later in 2023 which will provide opportunity for a wider range of stakeholders to share feedback</a:t>
            </a:r>
            <a:endParaRPr lang="en-GB" sz="900">
              <a:solidFill>
                <a:schemeClr val="bg2"/>
              </a:solidFill>
              <a:latin typeface="+mj-lt"/>
            </a:endParaRPr>
          </a:p>
        </p:txBody>
      </p:sp>
      <p:sp>
        <p:nvSpPr>
          <p:cNvPr id="1086" name="TextBox 1085">
            <a:extLst>
              <a:ext uri="{FF2B5EF4-FFF2-40B4-BE49-F238E27FC236}">
                <a16:creationId xmlns:a16="http://schemas.microsoft.com/office/drawing/2014/main" id="{3F73D506-E80A-A18F-A482-56AFFEBD6389}"/>
              </a:ext>
            </a:extLst>
          </p:cNvPr>
          <p:cNvSpPr txBox="1"/>
          <p:nvPr/>
        </p:nvSpPr>
        <p:spPr>
          <a:xfrm>
            <a:off x="6599275" y="1376646"/>
            <a:ext cx="2488845" cy="1844095"/>
          </a:xfrm>
          <a:prstGeom prst="rect">
            <a:avLst/>
          </a:prstGeom>
          <a:noFill/>
        </p:spPr>
        <p:txBody>
          <a:bodyPr wrap="square">
            <a:spAutoFit/>
          </a:bodyPr>
          <a:lstStyle/>
          <a:p>
            <a:pPr lvl="0" algn="ctr">
              <a:spcAft>
                <a:spcPts val="800"/>
              </a:spcAft>
            </a:pPr>
            <a:r>
              <a:rPr lang="en-GB" sz="1050" b="1">
                <a:solidFill>
                  <a:schemeClr val="bg2"/>
                </a:solidFill>
                <a:effectLst/>
                <a:highlight>
                  <a:srgbClr val="007AA9"/>
                </a:highlight>
                <a:latin typeface="+mj-lt"/>
                <a:ea typeface="Calibri" panose="020F0502020204030204" pitchFamily="34" charset="0"/>
                <a:cs typeface="Arial" panose="020B0604020202020204" pitchFamily="34" charset="0"/>
              </a:rPr>
              <a:t>Tea-CUP</a:t>
            </a:r>
          </a:p>
          <a:p>
            <a:pPr marL="171450" indent="-171450">
              <a:spcAft>
                <a:spcPts val="800"/>
              </a:spcAft>
              <a:buFont typeface="Arial" panose="020B0604020202020204" pitchFamily="34" charset="0"/>
              <a:buChar char="•"/>
            </a:pPr>
            <a:r>
              <a:rPr lang="en-GB" sz="900">
                <a:solidFill>
                  <a:schemeClr val="bg2"/>
                </a:solidFill>
                <a:latin typeface="+mj-lt"/>
                <a:ea typeface="MS Mincho" panose="02020609040205080304" pitchFamily="49" charset="-128"/>
                <a:cs typeface="Arial" panose="020B0604020202020204" pitchFamily="34" charset="0"/>
              </a:rPr>
              <a:t>Engagement with tea growers in Europe and the UK is bringing together a network of growers to share knowledge and gain a better understanding of the influence of weather and climate in these regions</a:t>
            </a:r>
          </a:p>
          <a:p>
            <a:pPr marL="171450" lvl="0" indent="-171450">
              <a:spcAft>
                <a:spcPts val="800"/>
              </a:spcAft>
              <a:buFont typeface="Arial" panose="020B0604020202020204" pitchFamily="34" charset="0"/>
              <a:buChar char="•"/>
            </a:pPr>
            <a:r>
              <a:rPr lang="en-GB" sz="900">
                <a:solidFill>
                  <a:schemeClr val="bg2"/>
                </a:solidFill>
                <a:effectLst/>
                <a:latin typeface="+mj-lt"/>
                <a:ea typeface="MS Mincho" panose="02020609040205080304" pitchFamily="49" charset="-128"/>
                <a:cs typeface="Arial" panose="020B0604020202020204" pitchFamily="34" charset="0"/>
              </a:rPr>
              <a:t>Analysis of seasonal and sub-seasonal forecast model skill to identify sources of predictability that can provide useful forecasts for the tea industry in China is progressing</a:t>
            </a:r>
          </a:p>
        </p:txBody>
      </p:sp>
      <p:pic>
        <p:nvPicPr>
          <p:cNvPr id="1103" name="Picture 1102">
            <a:extLst>
              <a:ext uri="{FF2B5EF4-FFF2-40B4-BE49-F238E27FC236}">
                <a16:creationId xmlns:a16="http://schemas.microsoft.com/office/drawing/2014/main" id="{AA915B0E-ED9F-B42E-BB22-3F138B467CB5}"/>
              </a:ext>
            </a:extLst>
          </p:cNvPr>
          <p:cNvPicPr>
            <a:picLocks noChangeAspect="1"/>
          </p:cNvPicPr>
          <p:nvPr/>
        </p:nvPicPr>
        <p:blipFill>
          <a:blip r:embed="rId4"/>
          <a:stretch>
            <a:fillRect/>
          </a:stretch>
        </p:blipFill>
        <p:spPr>
          <a:xfrm>
            <a:off x="7447611" y="3599718"/>
            <a:ext cx="597662" cy="1532100"/>
          </a:xfrm>
          <a:prstGeom prst="rect">
            <a:avLst/>
          </a:prstGeom>
        </p:spPr>
      </p:pic>
      <p:sp>
        <p:nvSpPr>
          <p:cNvPr id="1108" name="Content Placeholder 1">
            <a:extLst>
              <a:ext uri="{FF2B5EF4-FFF2-40B4-BE49-F238E27FC236}">
                <a16:creationId xmlns:a16="http://schemas.microsoft.com/office/drawing/2014/main" id="{32F36162-B82C-5C69-8DC5-C71CC107B83C}"/>
              </a:ext>
            </a:extLst>
          </p:cNvPr>
          <p:cNvSpPr txBox="1">
            <a:spLocks/>
          </p:cNvSpPr>
          <p:nvPr/>
        </p:nvSpPr>
        <p:spPr>
          <a:xfrm>
            <a:off x="80912" y="1376646"/>
            <a:ext cx="2967492" cy="192659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1050" b="1">
                <a:solidFill>
                  <a:schemeClr val="bg2"/>
                </a:solidFill>
                <a:highlight>
                  <a:srgbClr val="007AA9"/>
                </a:highlight>
                <a:latin typeface="+mj-lt"/>
                <a:ea typeface="Calibri" panose="020F0502020204030204" pitchFamily="34" charset="0"/>
                <a:cs typeface="Arial" panose="020B0604020202020204" pitchFamily="34" charset="0"/>
              </a:rPr>
              <a:t>Machine learning applications</a:t>
            </a:r>
          </a:p>
          <a:p>
            <a:pPr>
              <a:lnSpc>
                <a:spcPct val="100000"/>
              </a:lnSpc>
            </a:pPr>
            <a:r>
              <a:rPr lang="en-GB" sz="900">
                <a:solidFill>
                  <a:schemeClr val="bg2"/>
                </a:solidFill>
                <a:latin typeface="+mj-lt"/>
                <a:ea typeface="Times New Roman" panose="02020603050405020304" pitchFamily="18" charset="0"/>
                <a:cs typeface="Arial" panose="020B0604020202020204" pitchFamily="34" charset="0"/>
              </a:rPr>
              <a:t>Further progress has been made around understanding how large-scale modes of natural climate variability influence maize yield in China</a:t>
            </a:r>
          </a:p>
          <a:p>
            <a:pPr>
              <a:lnSpc>
                <a:spcPct val="100000"/>
              </a:lnSpc>
            </a:pPr>
            <a:r>
              <a:rPr lang="en-GB" sz="900">
                <a:solidFill>
                  <a:schemeClr val="bg2"/>
                </a:solidFill>
                <a:latin typeface="+mj-lt"/>
                <a:ea typeface="MS Mincho" panose="02020609040205080304" pitchFamily="49" charset="-128"/>
                <a:cs typeface="Arial" panose="020B0604020202020204" pitchFamily="34" charset="0"/>
              </a:rPr>
              <a:t>Monthly climate indices describing Northern hemisphere climate drivers have been identified as useful predictors of summer temperature in China’s Northeast Farming Region, offering new insights into potential sources of predictability which may help manage the climate risks to maize production </a:t>
            </a:r>
          </a:p>
        </p:txBody>
      </p:sp>
      <p:sp>
        <p:nvSpPr>
          <p:cNvPr id="1109" name="Rectangle 1108">
            <a:extLst>
              <a:ext uri="{FF2B5EF4-FFF2-40B4-BE49-F238E27FC236}">
                <a16:creationId xmlns:a16="http://schemas.microsoft.com/office/drawing/2014/main" id="{A92FE4A4-CED8-C729-71BB-C0BF03851B38}"/>
              </a:ext>
            </a:extLst>
          </p:cNvPr>
          <p:cNvSpPr/>
          <p:nvPr/>
        </p:nvSpPr>
        <p:spPr>
          <a:xfrm>
            <a:off x="1152526" y="4386263"/>
            <a:ext cx="128587" cy="328960"/>
          </a:xfrm>
          <a:prstGeom prst="rect">
            <a:avLst/>
          </a:prstGeom>
          <a:solidFill>
            <a:srgbClr val="3F3F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10" name="Straight Connector 1109">
            <a:extLst>
              <a:ext uri="{FF2B5EF4-FFF2-40B4-BE49-F238E27FC236}">
                <a16:creationId xmlns:a16="http://schemas.microsoft.com/office/drawing/2014/main" id="{7C8D6E0A-F768-06DA-CCFE-49FC4FB4D6EB}"/>
              </a:ext>
            </a:extLst>
          </p:cNvPr>
          <p:cNvCxnSpPr>
            <a:cxnSpLocks/>
          </p:cNvCxnSpPr>
          <p:nvPr/>
        </p:nvCxnSpPr>
        <p:spPr>
          <a:xfrm>
            <a:off x="1281113" y="4555505"/>
            <a:ext cx="0" cy="135557"/>
          </a:xfrm>
          <a:prstGeom prst="line">
            <a:avLst/>
          </a:prstGeom>
          <a:ln>
            <a:solidFill>
              <a:srgbClr val="254942"/>
            </a:solidFill>
          </a:ln>
        </p:spPr>
        <p:style>
          <a:lnRef idx="1">
            <a:schemeClr val="accent1"/>
          </a:lnRef>
          <a:fillRef idx="0">
            <a:schemeClr val="accent1"/>
          </a:fillRef>
          <a:effectRef idx="0">
            <a:schemeClr val="accent1"/>
          </a:effectRef>
          <a:fontRef idx="minor">
            <a:schemeClr val="tx1"/>
          </a:fontRef>
        </p:style>
      </p:cxnSp>
      <p:sp>
        <p:nvSpPr>
          <p:cNvPr id="1111" name="Rectangle 1110">
            <a:extLst>
              <a:ext uri="{FF2B5EF4-FFF2-40B4-BE49-F238E27FC236}">
                <a16:creationId xmlns:a16="http://schemas.microsoft.com/office/drawing/2014/main" id="{4084BA49-6A67-DCDE-8F06-A6F81C908DF3}"/>
              </a:ext>
            </a:extLst>
          </p:cNvPr>
          <p:cNvSpPr/>
          <p:nvPr/>
        </p:nvSpPr>
        <p:spPr>
          <a:xfrm>
            <a:off x="4392617" y="4391025"/>
            <a:ext cx="128587" cy="328960"/>
          </a:xfrm>
          <a:prstGeom prst="rect">
            <a:avLst/>
          </a:prstGeom>
          <a:solidFill>
            <a:srgbClr val="3F3F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3" name="Rectangle 1112">
            <a:extLst>
              <a:ext uri="{FF2B5EF4-FFF2-40B4-BE49-F238E27FC236}">
                <a16:creationId xmlns:a16="http://schemas.microsoft.com/office/drawing/2014/main" id="{D1ED08DA-7D78-AD97-3B39-2E85E64447C6}"/>
              </a:ext>
            </a:extLst>
          </p:cNvPr>
          <p:cNvSpPr/>
          <p:nvPr/>
        </p:nvSpPr>
        <p:spPr>
          <a:xfrm>
            <a:off x="7426184" y="4391025"/>
            <a:ext cx="128587" cy="328960"/>
          </a:xfrm>
          <a:prstGeom prst="rect">
            <a:avLst/>
          </a:prstGeom>
          <a:solidFill>
            <a:srgbClr val="3F3F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14" name="Straight Connector 1113">
            <a:extLst>
              <a:ext uri="{FF2B5EF4-FFF2-40B4-BE49-F238E27FC236}">
                <a16:creationId xmlns:a16="http://schemas.microsoft.com/office/drawing/2014/main" id="{716EB54E-25F6-8266-1AD4-2D9EF64E8CED}"/>
              </a:ext>
            </a:extLst>
          </p:cNvPr>
          <p:cNvCxnSpPr>
            <a:cxnSpLocks/>
          </p:cNvCxnSpPr>
          <p:nvPr/>
        </p:nvCxnSpPr>
        <p:spPr>
          <a:xfrm>
            <a:off x="7554771" y="4560267"/>
            <a:ext cx="0" cy="135557"/>
          </a:xfrm>
          <a:prstGeom prst="line">
            <a:avLst/>
          </a:prstGeom>
          <a:ln>
            <a:solidFill>
              <a:srgbClr val="2549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AC7A87C8-F52D-C0A7-5D5B-7C10BF4833B5}"/>
              </a:ext>
            </a:extLst>
          </p:cNvPr>
          <p:cNvSpPr/>
          <p:nvPr/>
        </p:nvSpPr>
        <p:spPr>
          <a:xfrm rot="1783565">
            <a:off x="4910140" y="4048563"/>
            <a:ext cx="78580" cy="116681"/>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F8CFFE01-4B2B-2728-6282-5BCC4A25191D}"/>
              </a:ext>
            </a:extLst>
          </p:cNvPr>
          <p:cNvSpPr/>
          <p:nvPr/>
        </p:nvSpPr>
        <p:spPr>
          <a:xfrm rot="1783565">
            <a:off x="7958012" y="4028124"/>
            <a:ext cx="78580" cy="116681"/>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12" name="Straight Connector 1111">
            <a:extLst>
              <a:ext uri="{FF2B5EF4-FFF2-40B4-BE49-F238E27FC236}">
                <a16:creationId xmlns:a16="http://schemas.microsoft.com/office/drawing/2014/main" id="{4A0A9E5F-036C-1BBC-FDF0-EEB06DFD55B7}"/>
              </a:ext>
            </a:extLst>
          </p:cNvPr>
          <p:cNvCxnSpPr>
            <a:cxnSpLocks/>
          </p:cNvCxnSpPr>
          <p:nvPr/>
        </p:nvCxnSpPr>
        <p:spPr>
          <a:xfrm>
            <a:off x="4521204" y="4560267"/>
            <a:ext cx="0" cy="135557"/>
          </a:xfrm>
          <a:prstGeom prst="line">
            <a:avLst/>
          </a:prstGeom>
          <a:ln>
            <a:solidFill>
              <a:srgbClr val="2549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07ACA25-674E-180E-CC01-76BF812B8A51}"/>
              </a:ext>
            </a:extLst>
          </p:cNvPr>
          <p:cNvSpPr txBox="1"/>
          <p:nvPr/>
        </p:nvSpPr>
        <p:spPr>
          <a:xfrm rot="16200000">
            <a:off x="934772" y="4366077"/>
            <a:ext cx="1080696" cy="369332"/>
          </a:xfrm>
          <a:prstGeom prst="rect">
            <a:avLst/>
          </a:prstGeom>
          <a:noFill/>
        </p:spPr>
        <p:txBody>
          <a:bodyPr wrap="square" rtlCol="0">
            <a:spAutoFit/>
          </a:bodyPr>
          <a:lstStyle/>
          <a:p>
            <a:r>
              <a:rPr lang="en-GB" sz="900" i="1" dirty="0"/>
              <a:t>Technological Advancements  </a:t>
            </a:r>
          </a:p>
        </p:txBody>
      </p:sp>
      <p:sp>
        <p:nvSpPr>
          <p:cNvPr id="8" name="TextBox 7">
            <a:extLst>
              <a:ext uri="{FF2B5EF4-FFF2-40B4-BE49-F238E27FC236}">
                <a16:creationId xmlns:a16="http://schemas.microsoft.com/office/drawing/2014/main" id="{2E640FE3-23B9-780A-2FD8-8681D2A48D58}"/>
              </a:ext>
            </a:extLst>
          </p:cNvPr>
          <p:cNvSpPr txBox="1"/>
          <p:nvPr/>
        </p:nvSpPr>
        <p:spPr>
          <a:xfrm rot="16200000">
            <a:off x="4160015" y="4392440"/>
            <a:ext cx="1080696" cy="369332"/>
          </a:xfrm>
          <a:prstGeom prst="rect">
            <a:avLst/>
          </a:prstGeom>
          <a:noFill/>
        </p:spPr>
        <p:txBody>
          <a:bodyPr wrap="square" rtlCol="0">
            <a:spAutoFit/>
          </a:bodyPr>
          <a:lstStyle/>
          <a:p>
            <a:r>
              <a:rPr lang="en-GB" sz="900" i="1" dirty="0"/>
              <a:t>Prototype Development </a:t>
            </a:r>
          </a:p>
        </p:txBody>
      </p:sp>
      <p:sp>
        <p:nvSpPr>
          <p:cNvPr id="9" name="TextBox 8">
            <a:extLst>
              <a:ext uri="{FF2B5EF4-FFF2-40B4-BE49-F238E27FC236}">
                <a16:creationId xmlns:a16="http://schemas.microsoft.com/office/drawing/2014/main" id="{DD9BEEFA-3FF0-1898-EDB7-30B47EB609EC}"/>
              </a:ext>
            </a:extLst>
          </p:cNvPr>
          <p:cNvSpPr txBox="1"/>
          <p:nvPr/>
        </p:nvSpPr>
        <p:spPr>
          <a:xfrm rot="16200000">
            <a:off x="7194160" y="4392440"/>
            <a:ext cx="1080697" cy="369332"/>
          </a:xfrm>
          <a:prstGeom prst="rect">
            <a:avLst/>
          </a:prstGeom>
          <a:noFill/>
        </p:spPr>
        <p:txBody>
          <a:bodyPr wrap="square" rtlCol="0">
            <a:spAutoFit/>
          </a:bodyPr>
          <a:lstStyle/>
          <a:p>
            <a:r>
              <a:rPr lang="en-GB" sz="900" i="1" dirty="0"/>
              <a:t>Engagement &amp; Communication  </a:t>
            </a:r>
          </a:p>
        </p:txBody>
      </p:sp>
    </p:spTree>
    <p:extLst>
      <p:ext uri="{BB962C8B-B14F-4D97-AF65-F5344CB8AC3E}">
        <p14:creationId xmlns:p14="http://schemas.microsoft.com/office/powerpoint/2010/main" val="108378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AA55E8-4226-4347-BCE8-6A0133A13199}"/>
              </a:ext>
            </a:extLst>
          </p:cNvPr>
          <p:cNvSpPr>
            <a:spLocks noGrp="1"/>
          </p:cNvSpPr>
          <p:nvPr>
            <p:ph idx="1"/>
          </p:nvPr>
        </p:nvSpPr>
        <p:spPr>
          <a:xfrm>
            <a:off x="296830" y="1533957"/>
            <a:ext cx="8640000" cy="606640"/>
          </a:xfrm>
        </p:spPr>
        <p:txBody>
          <a:bodyPr/>
          <a:lstStyle/>
          <a:p>
            <a:pPr marL="0" indent="0">
              <a:buNone/>
            </a:pPr>
            <a:r>
              <a:rPr lang="en-GB" sz="1800" i="1" dirty="0">
                <a:solidFill>
                  <a:srgbClr val="000000"/>
                </a:solidFill>
              </a:rPr>
              <a:t>Developing the science needed to build climate services that support climate-resilient economic development and social welfare​</a:t>
            </a:r>
          </a:p>
          <a:p>
            <a:endParaRPr lang="en-GB" i="1" dirty="0"/>
          </a:p>
        </p:txBody>
      </p:sp>
      <p:pic>
        <p:nvPicPr>
          <p:cNvPr id="1027" name="Picture 3">
            <a:extLst>
              <a:ext uri="{FF2B5EF4-FFF2-40B4-BE49-F238E27FC236}">
                <a16:creationId xmlns:a16="http://schemas.microsoft.com/office/drawing/2014/main" id="{05A589D9-33B6-4D21-8444-0F4CC15C9D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6064" y="785183"/>
            <a:ext cx="986301" cy="576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A897A09-5D40-46A9-A08A-010425CB5A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138" y="785183"/>
            <a:ext cx="1017863" cy="576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59CB5EC9-00F5-4D24-8B5E-9BA51183A4C5}"/>
              </a:ext>
            </a:extLst>
          </p:cNvPr>
          <p:cNvSpPr/>
          <p:nvPr/>
        </p:nvSpPr>
        <p:spPr>
          <a:xfrm>
            <a:off x="406172" y="2235995"/>
            <a:ext cx="4039781" cy="243466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43" indent="-285743" defTabSz="457189" fontAlgn="base">
              <a:buFont typeface="Arial" panose="020B0604020202020204" pitchFamily="34" charset="0"/>
              <a:buChar char="•"/>
            </a:pPr>
            <a:r>
              <a:rPr lang="en-GB" sz="1400" dirty="0">
                <a:solidFill>
                  <a:srgbClr val="000000"/>
                </a:solidFill>
              </a:rPr>
              <a:t>Met Office, China Meteorological Administration and Institute of Atmospheric Physics</a:t>
            </a:r>
            <a:r>
              <a:rPr lang="en-US" sz="1400" dirty="0">
                <a:solidFill>
                  <a:srgbClr val="000000"/>
                </a:solidFill>
              </a:rPr>
              <a:t>​</a:t>
            </a:r>
          </a:p>
          <a:p>
            <a:pPr marL="285743" indent="-285743" defTabSz="457189" fontAlgn="base">
              <a:buFont typeface="Arial" panose="020B0604020202020204" pitchFamily="34" charset="0"/>
              <a:buChar char="•"/>
            </a:pPr>
            <a:endParaRPr lang="en-GB" sz="1400" dirty="0">
              <a:solidFill>
                <a:srgbClr val="000000"/>
              </a:solidFill>
            </a:endParaRPr>
          </a:p>
          <a:p>
            <a:pPr marL="285743" indent="-285743" defTabSz="457189" fontAlgn="base">
              <a:buFont typeface="Arial" panose="020B0604020202020204" pitchFamily="34" charset="0"/>
              <a:buChar char="•"/>
            </a:pPr>
            <a:r>
              <a:rPr lang="en-GB" sz="1400" dirty="0">
                <a:solidFill>
                  <a:srgbClr val="000000"/>
                </a:solidFill>
              </a:rPr>
              <a:t>Accelerated and enhanced collaborative scientific research across UK and Chinese communities</a:t>
            </a:r>
            <a:r>
              <a:rPr lang="en-US" sz="1400" dirty="0">
                <a:solidFill>
                  <a:srgbClr val="000000"/>
                </a:solidFill>
              </a:rPr>
              <a:t>​</a:t>
            </a:r>
          </a:p>
          <a:p>
            <a:pPr marL="285743" indent="-285743" defTabSz="457189" fontAlgn="base">
              <a:buFont typeface="Arial" panose="020B0604020202020204" pitchFamily="34" charset="0"/>
              <a:buChar char="•"/>
            </a:pPr>
            <a:endParaRPr lang="en-GB" sz="1400" dirty="0">
              <a:solidFill>
                <a:srgbClr val="000000"/>
              </a:solidFill>
            </a:endParaRPr>
          </a:p>
          <a:p>
            <a:pPr marL="285743" indent="-285743" defTabSz="457189" fontAlgn="base">
              <a:buFont typeface="Arial" panose="020B0604020202020204" pitchFamily="34" charset="0"/>
              <a:buChar char="•"/>
            </a:pPr>
            <a:r>
              <a:rPr lang="en-GB" sz="1400" dirty="0">
                <a:solidFill>
                  <a:srgbClr val="000000"/>
                </a:solidFill>
              </a:rPr>
              <a:t>Climate services developed in collaboration</a:t>
            </a:r>
            <a:r>
              <a:rPr lang="en-US" sz="1400" dirty="0">
                <a:solidFill>
                  <a:srgbClr val="000000"/>
                </a:solidFill>
              </a:rPr>
              <a:t>​</a:t>
            </a:r>
          </a:p>
        </p:txBody>
      </p:sp>
      <p:sp>
        <p:nvSpPr>
          <p:cNvPr id="7" name="Rectangle: Rounded Corners 6">
            <a:extLst>
              <a:ext uri="{FF2B5EF4-FFF2-40B4-BE49-F238E27FC236}">
                <a16:creationId xmlns:a16="http://schemas.microsoft.com/office/drawing/2014/main" id="{3D500A94-9F5C-4625-986A-7471DFF67D37}"/>
              </a:ext>
            </a:extLst>
          </p:cNvPr>
          <p:cNvSpPr/>
          <p:nvPr/>
        </p:nvSpPr>
        <p:spPr>
          <a:xfrm>
            <a:off x="4852218" y="2225454"/>
            <a:ext cx="4039782" cy="245574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defTabSz="457189"/>
            <a:r>
              <a:rPr lang="en-GB" sz="1400" dirty="0">
                <a:solidFill>
                  <a:srgbClr val="2A2A2A"/>
                </a:solidFill>
              </a:rPr>
              <a:t>Different work packages</a:t>
            </a:r>
          </a:p>
          <a:p>
            <a:pPr marL="342892" indent="-342892" defTabSz="457189">
              <a:buFont typeface="+mj-lt"/>
              <a:buAutoNum type="arabicPeriod"/>
            </a:pPr>
            <a:r>
              <a:rPr lang="en-GB" sz="1400" dirty="0">
                <a:solidFill>
                  <a:srgbClr val="2A2A2A"/>
                </a:solidFill>
              </a:rPr>
              <a:t>Monitoring, attribution and re-analyses​</a:t>
            </a:r>
          </a:p>
          <a:p>
            <a:pPr marL="342892" indent="-342892" defTabSz="457189">
              <a:buFont typeface="+mj-lt"/>
              <a:buAutoNum type="arabicPeriod"/>
            </a:pPr>
            <a:r>
              <a:rPr lang="en-GB" sz="1400" dirty="0">
                <a:solidFill>
                  <a:srgbClr val="2A2A2A"/>
                </a:solidFill>
              </a:rPr>
              <a:t>Climate dynamics &amp; predictability​</a:t>
            </a:r>
          </a:p>
          <a:p>
            <a:pPr marL="342892" indent="-342892" defTabSz="457189">
              <a:buFont typeface="+mj-lt"/>
              <a:buAutoNum type="arabicPeriod"/>
            </a:pPr>
            <a:r>
              <a:rPr lang="en-GB" sz="1400" dirty="0">
                <a:solidFill>
                  <a:srgbClr val="2A2A2A"/>
                </a:solidFill>
              </a:rPr>
              <a:t>East Asia extremes &amp; climate change​</a:t>
            </a:r>
          </a:p>
          <a:p>
            <a:pPr marL="342892" indent="-342892" defTabSz="457189">
              <a:buFont typeface="+mj-lt"/>
              <a:buAutoNum type="arabicPeriod"/>
            </a:pPr>
            <a:r>
              <a:rPr lang="en-GB" sz="1400" dirty="0">
                <a:solidFill>
                  <a:srgbClr val="2A2A2A"/>
                </a:solidFill>
              </a:rPr>
              <a:t>Development of models &amp; climate projection systems</a:t>
            </a:r>
          </a:p>
          <a:p>
            <a:pPr marL="342892" indent="-342892" defTabSz="457189">
              <a:buFont typeface="+mj-lt"/>
              <a:buAutoNum type="arabicPeriod"/>
            </a:pPr>
            <a:endParaRPr lang="en-GB" sz="1400" dirty="0">
              <a:solidFill>
                <a:srgbClr val="2A2A2A"/>
              </a:solidFill>
            </a:endParaRPr>
          </a:p>
          <a:p>
            <a:pPr marL="342892" indent="-342892" defTabSz="457189">
              <a:buFont typeface="+mj-lt"/>
              <a:buAutoNum type="arabicPeriod"/>
            </a:pPr>
            <a:endParaRPr lang="en-GB" sz="1400" dirty="0">
              <a:solidFill>
                <a:srgbClr val="2A2A2A"/>
              </a:solidFill>
            </a:endParaRPr>
          </a:p>
          <a:p>
            <a:pPr marL="342892" indent="-342892" defTabSz="457189">
              <a:buFont typeface="+mj-lt"/>
              <a:buAutoNum type="arabicPeriod"/>
            </a:pPr>
            <a:endParaRPr lang="en-GB" sz="1400" dirty="0">
              <a:solidFill>
                <a:srgbClr val="2A2A2A"/>
              </a:solidFill>
            </a:endParaRPr>
          </a:p>
          <a:p>
            <a:pPr marL="342892" indent="-342892" defTabSz="457189">
              <a:buFont typeface="+mj-lt"/>
              <a:buAutoNum type="arabicPeriod"/>
            </a:pPr>
            <a:endParaRPr lang="en-GB" sz="1400" dirty="0">
              <a:solidFill>
                <a:srgbClr val="2A2A2A"/>
              </a:solidFill>
            </a:endParaRPr>
          </a:p>
          <a:p>
            <a:pPr marL="342892" indent="-342892" defTabSz="457189">
              <a:buFont typeface="+mj-lt"/>
              <a:buAutoNum type="arabicPeriod"/>
            </a:pPr>
            <a:r>
              <a:rPr lang="en-GB" sz="1400" dirty="0">
                <a:solidFill>
                  <a:srgbClr val="2A2A2A"/>
                </a:solidFill>
              </a:rPr>
              <a:t>Climate services</a:t>
            </a:r>
          </a:p>
        </p:txBody>
      </p:sp>
      <p:sp>
        <p:nvSpPr>
          <p:cNvPr id="12" name="Title 11">
            <a:extLst>
              <a:ext uri="{FF2B5EF4-FFF2-40B4-BE49-F238E27FC236}">
                <a16:creationId xmlns:a16="http://schemas.microsoft.com/office/drawing/2014/main" id="{3DA6F5E7-EABA-4FA1-8E36-C4206E048DC7}"/>
              </a:ext>
            </a:extLst>
          </p:cNvPr>
          <p:cNvSpPr>
            <a:spLocks noGrp="1"/>
          </p:cNvSpPr>
          <p:nvPr>
            <p:ph type="title"/>
          </p:nvPr>
        </p:nvSpPr>
        <p:spPr>
          <a:xfrm>
            <a:off x="252000" y="957956"/>
            <a:ext cx="6392293" cy="576000"/>
          </a:xfrm>
        </p:spPr>
        <p:txBody>
          <a:bodyPr>
            <a:normAutofit fontScale="90000"/>
          </a:bodyPr>
          <a:lstStyle/>
          <a:p>
            <a:r>
              <a:rPr lang="en-GB" b="1">
                <a:latin typeface="+mn-lt"/>
              </a:rPr>
              <a:t>Climate Science for Service Partnership China (CSSP China)</a:t>
            </a:r>
          </a:p>
        </p:txBody>
      </p:sp>
      <p:sp>
        <p:nvSpPr>
          <p:cNvPr id="4" name="TextBox 3">
            <a:extLst>
              <a:ext uri="{FF2B5EF4-FFF2-40B4-BE49-F238E27FC236}">
                <a16:creationId xmlns:a16="http://schemas.microsoft.com/office/drawing/2014/main" id="{97D8F930-B4F3-095C-D924-FA461C593B44}"/>
              </a:ext>
            </a:extLst>
          </p:cNvPr>
          <p:cNvSpPr txBox="1"/>
          <p:nvPr/>
        </p:nvSpPr>
        <p:spPr>
          <a:xfrm>
            <a:off x="125953" y="4835204"/>
            <a:ext cx="8639999" cy="346249"/>
          </a:xfrm>
          <a:prstGeom prst="rect">
            <a:avLst/>
          </a:prstGeom>
          <a:noFill/>
        </p:spPr>
        <p:txBody>
          <a:bodyPr wrap="square">
            <a:spAutoFit/>
          </a:bodyPr>
          <a:lstStyle/>
          <a:p>
            <a:r>
              <a:rPr lang="en-GB" sz="825">
                <a:hlinkClick r:id="rId5"/>
              </a:rPr>
              <a:t>https://www.metoffice.gov.uk/research/approach/collaboration/wcssp/climate-science-for-service-partnership-china</a:t>
            </a:r>
            <a:endParaRPr lang="en-GB" sz="825"/>
          </a:p>
          <a:p>
            <a:endParaRPr lang="en-GB" sz="825"/>
          </a:p>
        </p:txBody>
      </p:sp>
      <p:pic>
        <p:nvPicPr>
          <p:cNvPr id="8" name="Picture 10" descr="China Meteorological Administration - Wikipedia">
            <a:extLst>
              <a:ext uri="{FF2B5EF4-FFF2-40B4-BE49-F238E27FC236}">
                <a16:creationId xmlns:a16="http://schemas.microsoft.com/office/drawing/2014/main" id="{24535F79-E544-2DEC-14BF-21141BC75B3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6488" y="16693"/>
            <a:ext cx="666320" cy="666320"/>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Up-Down 9">
            <a:extLst>
              <a:ext uri="{FF2B5EF4-FFF2-40B4-BE49-F238E27FC236}">
                <a16:creationId xmlns:a16="http://schemas.microsoft.com/office/drawing/2014/main" id="{34870FE6-A50A-0574-4DA8-3FF2F64BFEDC}"/>
              </a:ext>
            </a:extLst>
          </p:cNvPr>
          <p:cNvSpPr/>
          <p:nvPr/>
        </p:nvSpPr>
        <p:spPr>
          <a:xfrm>
            <a:off x="5869005" y="3681663"/>
            <a:ext cx="187693" cy="671363"/>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le 12">
            <a:extLst>
              <a:ext uri="{FF2B5EF4-FFF2-40B4-BE49-F238E27FC236}">
                <a16:creationId xmlns:a16="http://schemas.microsoft.com/office/drawing/2014/main" id="{561C0D0C-390C-97EC-8B99-FDD43932EAA9}"/>
              </a:ext>
            </a:extLst>
          </p:cNvPr>
          <p:cNvSpPr/>
          <p:nvPr/>
        </p:nvSpPr>
        <p:spPr>
          <a:xfrm>
            <a:off x="7488621" y="16693"/>
            <a:ext cx="1655379" cy="705653"/>
          </a:xfrm>
          <a:prstGeom prst="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Oval 2"/>
          <p:cNvSpPr/>
          <p:nvPr/>
        </p:nvSpPr>
        <p:spPr>
          <a:xfrm>
            <a:off x="4829144" y="4278189"/>
            <a:ext cx="2267414" cy="46730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91920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a:extLst>
              <a:ext uri="{FF2B5EF4-FFF2-40B4-BE49-F238E27FC236}">
                <a16:creationId xmlns:a16="http://schemas.microsoft.com/office/drawing/2014/main" id="{05A589D9-33B6-4D21-8444-0F4CC15C9D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6064" y="785183"/>
            <a:ext cx="986301" cy="576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A897A09-5D40-46A9-A08A-010425CB5A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138" y="785183"/>
            <a:ext cx="1017863" cy="5760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p:txBody>
          <a:bodyPr/>
          <a:lstStyle/>
          <a:p>
            <a:r>
              <a:rPr lang="en-GB" dirty="0" smtClean="0"/>
              <a:t>Climate impacts on Maize</a:t>
            </a:r>
          </a:p>
          <a:p>
            <a:r>
              <a:rPr lang="en-GB" dirty="0" smtClean="0"/>
              <a:t>Machine learning approaches to seasonal prediction</a:t>
            </a:r>
          </a:p>
          <a:p>
            <a:r>
              <a:rPr lang="en-GB" dirty="0" smtClean="0"/>
              <a:t>Wheat supply chain analysis</a:t>
            </a:r>
          </a:p>
          <a:p>
            <a:r>
              <a:rPr lang="en-GB" dirty="0" smtClean="0"/>
              <a:t>Tea industry services (</a:t>
            </a:r>
            <a:r>
              <a:rPr lang="en-GB" dirty="0" err="1" smtClean="0"/>
              <a:t>TeaCUP</a:t>
            </a:r>
            <a:r>
              <a:rPr lang="en-GB" dirty="0" smtClean="0"/>
              <a:t>)</a:t>
            </a:r>
          </a:p>
          <a:p>
            <a:r>
              <a:rPr lang="en-GB" dirty="0" smtClean="0"/>
              <a:t>Urban climate services</a:t>
            </a:r>
          </a:p>
          <a:p>
            <a:r>
              <a:rPr lang="en-GB" dirty="0" smtClean="0"/>
              <a:t>East </a:t>
            </a:r>
            <a:r>
              <a:rPr lang="en-GB" dirty="0" smtClean="0"/>
              <a:t>Asia Tropical Cyclone landfall forecasts</a:t>
            </a:r>
          </a:p>
          <a:p>
            <a:r>
              <a:rPr lang="en-GB" dirty="0"/>
              <a:t>Yangtze basin rainfall forecasts</a:t>
            </a:r>
          </a:p>
          <a:p>
            <a:pPr marL="0" indent="0">
              <a:buNone/>
            </a:pPr>
            <a:endParaRPr lang="en-GB" dirty="0" smtClean="0"/>
          </a:p>
          <a:p>
            <a:endParaRPr lang="en-GB" dirty="0"/>
          </a:p>
        </p:txBody>
      </p:sp>
      <p:sp>
        <p:nvSpPr>
          <p:cNvPr id="12" name="Title 11">
            <a:extLst>
              <a:ext uri="{FF2B5EF4-FFF2-40B4-BE49-F238E27FC236}">
                <a16:creationId xmlns:a16="http://schemas.microsoft.com/office/drawing/2014/main" id="{3DA6F5E7-EABA-4FA1-8E36-C4206E048DC7}"/>
              </a:ext>
            </a:extLst>
          </p:cNvPr>
          <p:cNvSpPr>
            <a:spLocks noGrp="1"/>
          </p:cNvSpPr>
          <p:nvPr>
            <p:ph type="title"/>
          </p:nvPr>
        </p:nvSpPr>
        <p:spPr/>
        <p:txBody>
          <a:bodyPr>
            <a:normAutofit/>
          </a:bodyPr>
          <a:lstStyle/>
          <a:p>
            <a:r>
              <a:rPr lang="en-GB" b="1" dirty="0" smtClean="0">
                <a:latin typeface="+mn-lt"/>
              </a:rPr>
              <a:t>CSSP China Climate services</a:t>
            </a:r>
            <a:endParaRPr lang="en-GB" b="1" dirty="0">
              <a:latin typeface="+mn-lt"/>
            </a:endParaRPr>
          </a:p>
        </p:txBody>
      </p:sp>
      <p:sp>
        <p:nvSpPr>
          <p:cNvPr id="4" name="TextBox 3">
            <a:extLst>
              <a:ext uri="{FF2B5EF4-FFF2-40B4-BE49-F238E27FC236}">
                <a16:creationId xmlns:a16="http://schemas.microsoft.com/office/drawing/2014/main" id="{97D8F930-B4F3-095C-D924-FA461C593B44}"/>
              </a:ext>
            </a:extLst>
          </p:cNvPr>
          <p:cNvSpPr txBox="1"/>
          <p:nvPr/>
        </p:nvSpPr>
        <p:spPr>
          <a:xfrm>
            <a:off x="125953" y="4820335"/>
            <a:ext cx="8639999" cy="346249"/>
          </a:xfrm>
          <a:prstGeom prst="rect">
            <a:avLst/>
          </a:prstGeom>
          <a:noFill/>
        </p:spPr>
        <p:txBody>
          <a:bodyPr wrap="square">
            <a:spAutoFit/>
          </a:bodyPr>
          <a:lstStyle/>
          <a:p>
            <a:r>
              <a:rPr lang="en-GB" sz="825">
                <a:hlinkClick r:id="rId5"/>
              </a:rPr>
              <a:t>https://www.metoffice.gov.uk/research/approach/collaboration/wcssp/climate-science-for-service-partnership-china</a:t>
            </a:r>
            <a:endParaRPr lang="en-GB" sz="825"/>
          </a:p>
          <a:p>
            <a:endParaRPr lang="en-GB" sz="825"/>
          </a:p>
        </p:txBody>
      </p:sp>
      <p:pic>
        <p:nvPicPr>
          <p:cNvPr id="8" name="Picture 10" descr="China Meteorological Administration - Wikipedia">
            <a:extLst>
              <a:ext uri="{FF2B5EF4-FFF2-40B4-BE49-F238E27FC236}">
                <a16:creationId xmlns:a16="http://schemas.microsoft.com/office/drawing/2014/main" id="{24535F79-E544-2DEC-14BF-21141BC75B3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6488" y="16693"/>
            <a:ext cx="666320" cy="66632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561C0D0C-390C-97EC-8B99-FDD43932EAA9}"/>
              </a:ext>
            </a:extLst>
          </p:cNvPr>
          <p:cNvSpPr/>
          <p:nvPr/>
        </p:nvSpPr>
        <p:spPr>
          <a:xfrm>
            <a:off x="7488621" y="16693"/>
            <a:ext cx="1655379" cy="705653"/>
          </a:xfrm>
          <a:prstGeom prst="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93707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6BDC7D0-E9F6-BC3F-002F-2AD1432164D4}"/>
              </a:ext>
            </a:extLst>
          </p:cNvPr>
          <p:cNvSpPr txBox="1"/>
          <p:nvPr/>
        </p:nvSpPr>
        <p:spPr>
          <a:xfrm>
            <a:off x="79253" y="717554"/>
            <a:ext cx="8683747" cy="538609"/>
          </a:xfrm>
          <a:prstGeom prst="rect">
            <a:avLst/>
          </a:prstGeom>
          <a:noFill/>
        </p:spPr>
        <p:txBody>
          <a:bodyPr wrap="square" rtlCol="0">
            <a:spAutoFit/>
          </a:bodyPr>
          <a:lstStyle/>
          <a:p>
            <a:r>
              <a:rPr lang="en-GB" sz="2900" b="1">
                <a:latin typeface="+mj-lt"/>
                <a:cs typeface="Calibri"/>
              </a:rPr>
              <a:t>Climate Impact on Maize Yield Prototype</a:t>
            </a:r>
          </a:p>
        </p:txBody>
      </p:sp>
      <p:sp>
        <p:nvSpPr>
          <p:cNvPr id="3" name="TextBox 2">
            <a:extLst>
              <a:ext uri="{FF2B5EF4-FFF2-40B4-BE49-F238E27FC236}">
                <a16:creationId xmlns:a16="http://schemas.microsoft.com/office/drawing/2014/main" id="{8B88ED0B-29B9-2A8E-56A6-23EEC893BDD8}"/>
              </a:ext>
            </a:extLst>
          </p:cNvPr>
          <p:cNvSpPr txBox="1"/>
          <p:nvPr/>
        </p:nvSpPr>
        <p:spPr>
          <a:xfrm>
            <a:off x="83367" y="4821919"/>
            <a:ext cx="5644054" cy="230832"/>
          </a:xfrm>
          <a:prstGeom prst="rect">
            <a:avLst/>
          </a:prstGeom>
          <a:noFill/>
        </p:spPr>
        <p:txBody>
          <a:bodyPr wrap="square" lIns="91440" tIns="45720" rIns="91440" bIns="45720" rtlCol="0" anchor="t">
            <a:spAutoFit/>
          </a:bodyPr>
          <a:lstStyle/>
          <a:p>
            <a:r>
              <a:rPr lang="en-GB" sz="900" i="1" dirty="0">
                <a:ea typeface="Cambria Math"/>
                <a:cs typeface="Arial"/>
              </a:rPr>
              <a:t>Jemma Davie, Andrew Cottrell, </a:t>
            </a:r>
            <a:r>
              <a:rPr lang="en-GB" sz="900" i="1" dirty="0" err="1">
                <a:ea typeface="Cambria Math"/>
                <a:cs typeface="Arial"/>
              </a:rPr>
              <a:t>Juqi</a:t>
            </a:r>
            <a:r>
              <a:rPr lang="en-GB" sz="900" i="1" dirty="0">
                <a:ea typeface="Cambria Math"/>
                <a:cs typeface="Arial"/>
              </a:rPr>
              <a:t> Duan, </a:t>
            </a:r>
            <a:r>
              <a:rPr lang="en-GB" sz="900" i="1" dirty="0" err="1">
                <a:ea typeface="Cambria Math"/>
                <a:cs typeface="Arial"/>
              </a:rPr>
              <a:t>Peiqun</a:t>
            </a:r>
            <a:r>
              <a:rPr lang="en-GB" sz="900" i="1" dirty="0">
                <a:ea typeface="Cambria Math"/>
                <a:cs typeface="Arial"/>
              </a:rPr>
              <a:t> Zhang, Edward Pope and Tom Crocker</a:t>
            </a:r>
          </a:p>
        </p:txBody>
      </p:sp>
      <p:pic>
        <p:nvPicPr>
          <p:cNvPr id="6" name="Picture 5">
            <a:extLst>
              <a:ext uri="{FF2B5EF4-FFF2-40B4-BE49-F238E27FC236}">
                <a16:creationId xmlns:a16="http://schemas.microsoft.com/office/drawing/2014/main" id="{CD4C2478-741A-7E28-617D-D3EC2ECCB4AA}"/>
              </a:ext>
            </a:extLst>
          </p:cNvPr>
          <p:cNvPicPr>
            <a:picLocks noChangeAspect="1"/>
          </p:cNvPicPr>
          <p:nvPr/>
        </p:nvPicPr>
        <p:blipFill>
          <a:blip r:embed="rId3"/>
          <a:stretch>
            <a:fillRect/>
          </a:stretch>
        </p:blipFill>
        <p:spPr>
          <a:xfrm>
            <a:off x="4530369" y="1400192"/>
            <a:ext cx="2100142" cy="298679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CF93C795-5721-F845-64FE-14B2C40767D3}"/>
              </a:ext>
            </a:extLst>
          </p:cNvPr>
          <p:cNvPicPr>
            <a:picLocks noChangeAspect="1"/>
          </p:cNvPicPr>
          <p:nvPr/>
        </p:nvPicPr>
        <p:blipFill>
          <a:blip r:embed="rId4"/>
          <a:stretch>
            <a:fillRect/>
          </a:stretch>
        </p:blipFill>
        <p:spPr>
          <a:xfrm>
            <a:off x="6781457" y="1400191"/>
            <a:ext cx="2115067" cy="2986793"/>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D25A43BE-B77D-9A4D-A6ED-AD2176AA631F}"/>
              </a:ext>
            </a:extLst>
          </p:cNvPr>
          <p:cNvSpPr txBox="1"/>
          <p:nvPr/>
        </p:nvSpPr>
        <p:spPr>
          <a:xfrm>
            <a:off x="5608320" y="4304883"/>
            <a:ext cx="3535680" cy="830997"/>
          </a:xfrm>
          <a:prstGeom prst="rect">
            <a:avLst/>
          </a:prstGeom>
          <a:solidFill>
            <a:schemeClr val="accent3">
              <a:lumMod val="40000"/>
              <a:lumOff val="60000"/>
            </a:schemeClr>
          </a:solidFill>
          <a:ln w="19050">
            <a:solidFill>
              <a:srgbClr val="FF0000"/>
            </a:solidFill>
          </a:ln>
        </p:spPr>
        <p:txBody>
          <a:bodyPr wrap="square" rtlCol="0">
            <a:spAutoFit/>
          </a:bodyPr>
          <a:lstStyle/>
          <a:p>
            <a:r>
              <a:rPr lang="en-GB" sz="600" b="1"/>
              <a:t>Papers submitted/in prep:</a:t>
            </a:r>
          </a:p>
          <a:p>
            <a:pPr marL="171450" indent="-171450">
              <a:buFont typeface="Arial" panose="020B0604020202020204" pitchFamily="34" charset="0"/>
              <a:buChar char="•"/>
            </a:pPr>
            <a:r>
              <a:rPr lang="en-GB" sz="600"/>
              <a:t>Cottrell. A., Pope. E., Davie. J., Zhang. P., Crocker. T., Bradshaw, C. and Bacon. J. How do maize yields in North-East China respond to summer climate? (submitted)</a:t>
            </a:r>
          </a:p>
          <a:p>
            <a:pPr marL="171450" indent="-171450">
              <a:buFont typeface="Arial" panose="020B0604020202020204" pitchFamily="34" charset="0"/>
              <a:buChar char="•"/>
            </a:pPr>
            <a:r>
              <a:rPr lang="en-GB" sz="600"/>
              <a:t>Cottrell. A., Pope. E., Crocker. T., Davie. J., Zhang. P., Bradshaw, C. and Bacon. J. Impact of climate change on maize yields in North-East China (in prep)</a:t>
            </a:r>
          </a:p>
          <a:p>
            <a:pPr marL="171450" indent="-171450">
              <a:buFont typeface="Arial" panose="020B0604020202020204" pitchFamily="34" charset="0"/>
              <a:buChar char="•"/>
            </a:pPr>
            <a:r>
              <a:rPr lang="en-GB" sz="600"/>
              <a:t>Davie J.C.S., Cottrell. A., Pope. E.C.D., Bradshaw. C., Crocker. T., Ellis, A., Adams. S., Oakes. R., New. S., Weeks. J. and Zhang. P. Exploration of Methods to Predict Maize Yield Shocks in North-East China using Summer Weather Data (in prep)</a:t>
            </a:r>
          </a:p>
        </p:txBody>
      </p:sp>
      <p:sp>
        <p:nvSpPr>
          <p:cNvPr id="4" name="TextBox 3"/>
          <p:cNvSpPr txBox="1"/>
          <p:nvPr/>
        </p:nvSpPr>
        <p:spPr>
          <a:xfrm>
            <a:off x="223849" y="1400191"/>
            <a:ext cx="4059044" cy="2308324"/>
          </a:xfrm>
          <a:prstGeom prst="rect">
            <a:avLst/>
          </a:prstGeom>
          <a:noFill/>
        </p:spPr>
        <p:txBody>
          <a:bodyPr wrap="square" rtlCol="0">
            <a:spAutoFit/>
          </a:bodyPr>
          <a:lstStyle/>
          <a:p>
            <a:pPr marL="285750" indent="-285750">
              <a:buFont typeface="Arial" panose="020B0604020202020204" pitchFamily="34" charset="0"/>
              <a:buChar char="•"/>
            </a:pPr>
            <a:r>
              <a:rPr lang="en-GB" sz="2400" dirty="0" smtClean="0"/>
              <a:t>Statistical model shows skill in forecasting climate impact on maize yield in North-East China</a:t>
            </a:r>
          </a:p>
          <a:p>
            <a:pPr marL="285750" indent="-285750">
              <a:buFont typeface="Arial" panose="020B0604020202020204" pitchFamily="34" charset="0"/>
              <a:buChar char="•"/>
            </a:pPr>
            <a:r>
              <a:rPr lang="en-GB" sz="2400" dirty="0" smtClean="0"/>
              <a:t>Model also gives results from climate projections</a:t>
            </a:r>
            <a:endParaRPr lang="en-GB" sz="2400" dirty="0"/>
          </a:p>
        </p:txBody>
      </p:sp>
    </p:spTree>
    <p:extLst>
      <p:ext uri="{BB962C8B-B14F-4D97-AF65-F5344CB8AC3E}">
        <p14:creationId xmlns:p14="http://schemas.microsoft.com/office/powerpoint/2010/main" val="964668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D0ECDF-B72C-29C3-3DEC-6068702C3464}"/>
              </a:ext>
            </a:extLst>
          </p:cNvPr>
          <p:cNvSpPr txBox="1">
            <a:spLocks/>
          </p:cNvSpPr>
          <p:nvPr/>
        </p:nvSpPr>
        <p:spPr>
          <a:xfrm>
            <a:off x="289152" y="1650925"/>
            <a:ext cx="4282848" cy="1385732"/>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3200" kern="1200">
                <a:solidFill>
                  <a:schemeClr val="tx1"/>
                </a:solidFill>
                <a:latin typeface="+mj-lt"/>
                <a:ea typeface="+mj-ea"/>
                <a:cs typeface="+mj-cs"/>
              </a:defRPr>
            </a:lvl1pPr>
          </a:lstStyle>
          <a:p>
            <a:pPr fontAlgn="base">
              <a:lnSpc>
                <a:spcPct val="100000"/>
              </a:lnSpc>
              <a:spcAft>
                <a:spcPct val="0"/>
              </a:spcAft>
              <a:defRPr/>
            </a:pPr>
            <a:r>
              <a:rPr lang="en-GB" sz="2800" b="1"/>
              <a:t/>
            </a:r>
            <a:br>
              <a:rPr lang="en-GB" sz="2800" b="1"/>
            </a:br>
            <a:endParaRPr lang="en-GB" sz="2000" b="1" i="1"/>
          </a:p>
        </p:txBody>
      </p:sp>
      <p:pic>
        <p:nvPicPr>
          <p:cNvPr id="16" name="Picture 15" descr="Shape&#10;&#10;Description automatically generated with medium confidence">
            <a:extLst>
              <a:ext uri="{FF2B5EF4-FFF2-40B4-BE49-F238E27FC236}">
                <a16:creationId xmlns:a16="http://schemas.microsoft.com/office/drawing/2014/main" id="{1B299F50-1098-473B-FEBF-97D1961FE5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1707" y="990405"/>
            <a:ext cx="5384773" cy="1187056"/>
          </a:xfrm>
          <a:prstGeom prst="rect">
            <a:avLst/>
          </a:prstGeom>
        </p:spPr>
      </p:pic>
      <p:sp>
        <p:nvSpPr>
          <p:cNvPr id="13" name="Title 2">
            <a:extLst>
              <a:ext uri="{FF2B5EF4-FFF2-40B4-BE49-F238E27FC236}">
                <a16:creationId xmlns:a16="http://schemas.microsoft.com/office/drawing/2014/main" id="{248ABC26-1BDE-0D97-28C2-82845E4EC63E}"/>
              </a:ext>
            </a:extLst>
          </p:cNvPr>
          <p:cNvSpPr>
            <a:spLocks noGrp="1"/>
          </p:cNvSpPr>
          <p:nvPr>
            <p:ph type="title"/>
          </p:nvPr>
        </p:nvSpPr>
        <p:spPr>
          <a:xfrm>
            <a:off x="3510429" y="263362"/>
            <a:ext cx="5627328" cy="576000"/>
          </a:xfrm>
        </p:spPr>
        <p:txBody>
          <a:bodyPr>
            <a:noAutofit/>
          </a:bodyPr>
          <a:lstStyle/>
          <a:p>
            <a:r>
              <a:rPr lang="en-GB" sz="2400" dirty="0"/>
              <a:t>A causal discovery method for seasonal forecasting in Northeast China </a:t>
            </a:r>
          </a:p>
        </p:txBody>
      </p:sp>
      <p:pic>
        <p:nvPicPr>
          <p:cNvPr id="9" name="Picture 8">
            <a:extLst>
              <a:ext uri="{FF2B5EF4-FFF2-40B4-BE49-F238E27FC236}">
                <a16:creationId xmlns:a16="http://schemas.microsoft.com/office/drawing/2014/main" id="{9C34B65E-A767-0559-C429-1944774E455C}"/>
              </a:ext>
            </a:extLst>
          </p:cNvPr>
          <p:cNvPicPr>
            <a:picLocks noChangeAspect="1"/>
          </p:cNvPicPr>
          <p:nvPr/>
        </p:nvPicPr>
        <p:blipFill>
          <a:blip r:embed="rId4"/>
          <a:stretch>
            <a:fillRect/>
          </a:stretch>
        </p:blipFill>
        <p:spPr>
          <a:xfrm>
            <a:off x="5926156" y="2268321"/>
            <a:ext cx="3217844" cy="2428690"/>
          </a:xfrm>
          <a:prstGeom prst="rect">
            <a:avLst/>
          </a:prstGeom>
        </p:spPr>
      </p:pic>
      <p:sp>
        <p:nvSpPr>
          <p:cNvPr id="10" name="TextBox 9">
            <a:extLst>
              <a:ext uri="{FF2B5EF4-FFF2-40B4-BE49-F238E27FC236}">
                <a16:creationId xmlns:a16="http://schemas.microsoft.com/office/drawing/2014/main" id="{A80AAE95-F5EF-34CF-277C-A03172338606}"/>
              </a:ext>
            </a:extLst>
          </p:cNvPr>
          <p:cNvSpPr txBox="1"/>
          <p:nvPr/>
        </p:nvSpPr>
        <p:spPr>
          <a:xfrm>
            <a:off x="2639464" y="4719158"/>
            <a:ext cx="3842017" cy="369332"/>
          </a:xfrm>
          <a:prstGeom prst="rect">
            <a:avLst/>
          </a:prstGeom>
          <a:noFill/>
        </p:spPr>
        <p:txBody>
          <a:bodyPr wrap="square" rtlCol="0">
            <a:spAutoFit/>
          </a:bodyPr>
          <a:lstStyle/>
          <a:p>
            <a:r>
              <a:rPr lang="en-GB" dirty="0"/>
              <a:t>Pope, et al (2024) in preparation</a:t>
            </a:r>
          </a:p>
        </p:txBody>
      </p:sp>
      <p:sp>
        <p:nvSpPr>
          <p:cNvPr id="11" name="TextBox 10">
            <a:extLst>
              <a:ext uri="{FF2B5EF4-FFF2-40B4-BE49-F238E27FC236}">
                <a16:creationId xmlns:a16="http://schemas.microsoft.com/office/drawing/2014/main" id="{A061DD0F-35EA-E4C8-7A21-D2D80EE43EE6}"/>
              </a:ext>
            </a:extLst>
          </p:cNvPr>
          <p:cNvSpPr txBox="1"/>
          <p:nvPr/>
        </p:nvSpPr>
        <p:spPr>
          <a:xfrm>
            <a:off x="2998819" y="2294147"/>
            <a:ext cx="2830756" cy="2308324"/>
          </a:xfrm>
          <a:prstGeom prst="rect">
            <a:avLst/>
          </a:prstGeom>
          <a:noFill/>
        </p:spPr>
        <p:txBody>
          <a:bodyPr wrap="square" rtlCol="0">
            <a:spAutoFit/>
          </a:bodyPr>
          <a:lstStyle/>
          <a:p>
            <a:pPr marL="171450" indent="-171450">
              <a:buFont typeface="Arial" panose="020B0604020202020204" pitchFamily="34" charset="0"/>
              <a:buChar char="•"/>
            </a:pPr>
            <a:r>
              <a:rPr lang="en-GB" sz="1200" dirty="0"/>
              <a:t>Combines a data-driven approach with expert knowledge</a:t>
            </a:r>
          </a:p>
          <a:p>
            <a:pPr marL="171450" indent="-171450">
              <a:buFont typeface="Arial" panose="020B0604020202020204" pitchFamily="34" charset="0"/>
              <a:buChar char="•"/>
            </a:pPr>
            <a:r>
              <a:rPr lang="en-GB" sz="1200" dirty="0"/>
              <a:t>Uses random forests to select predictive features from a database</a:t>
            </a:r>
          </a:p>
          <a:p>
            <a:pPr marL="171450" indent="-171450">
              <a:buFont typeface="Arial" panose="020B0604020202020204" pitchFamily="34" charset="0"/>
              <a:buChar char="•"/>
            </a:pPr>
            <a:r>
              <a:rPr lang="en-GB" sz="1200" dirty="0"/>
              <a:t>Dynamic Bayesian networks learn useful predictors of JJA temperature across Northeast China</a:t>
            </a:r>
          </a:p>
          <a:p>
            <a:pPr marL="171450" indent="-171450">
              <a:buFont typeface="Arial" panose="020B0604020202020204" pitchFamily="34" charset="0"/>
              <a:buChar char="•"/>
            </a:pPr>
            <a:r>
              <a:rPr lang="en-GB" sz="1200" dirty="0"/>
              <a:t>Expert knowledge is used to improve the learned network</a:t>
            </a:r>
          </a:p>
          <a:p>
            <a:pPr marL="171450" indent="-171450">
              <a:buFont typeface="Arial" panose="020B0604020202020204" pitchFamily="34" charset="0"/>
              <a:buChar char="•"/>
            </a:pPr>
            <a:r>
              <a:rPr lang="en-GB" sz="1200" dirty="0"/>
              <a:t>Potential for skilful seasonal forecasts of JJA temperature at useful lead times</a:t>
            </a:r>
          </a:p>
        </p:txBody>
      </p:sp>
      <p:pic>
        <p:nvPicPr>
          <p:cNvPr id="4" name="Picture 3">
            <a:extLst>
              <a:ext uri="{FF2B5EF4-FFF2-40B4-BE49-F238E27FC236}">
                <a16:creationId xmlns:a16="http://schemas.microsoft.com/office/drawing/2014/main" id="{F1039C10-4C97-8357-AB6A-252B67E72642}"/>
              </a:ext>
            </a:extLst>
          </p:cNvPr>
          <p:cNvPicPr>
            <a:picLocks noChangeAspect="1"/>
          </p:cNvPicPr>
          <p:nvPr/>
        </p:nvPicPr>
        <p:blipFill>
          <a:blip r:embed="rId5"/>
          <a:stretch>
            <a:fillRect/>
          </a:stretch>
        </p:blipFill>
        <p:spPr>
          <a:xfrm>
            <a:off x="1" y="679507"/>
            <a:ext cx="3056434" cy="4045629"/>
          </a:xfrm>
          <a:prstGeom prst="rect">
            <a:avLst/>
          </a:prstGeom>
        </p:spPr>
      </p:pic>
    </p:spTree>
    <p:extLst>
      <p:ext uri="{BB962C8B-B14F-4D97-AF65-F5344CB8AC3E}">
        <p14:creationId xmlns:p14="http://schemas.microsoft.com/office/powerpoint/2010/main" val="38882738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E821105-5F11-833C-9C7B-602231C5FD06}"/>
              </a:ext>
            </a:extLst>
          </p:cNvPr>
          <p:cNvSpPr txBox="1"/>
          <p:nvPr/>
        </p:nvSpPr>
        <p:spPr>
          <a:xfrm>
            <a:off x="79253" y="717554"/>
            <a:ext cx="8683747" cy="538609"/>
          </a:xfrm>
          <a:prstGeom prst="rect">
            <a:avLst/>
          </a:prstGeom>
          <a:noFill/>
        </p:spPr>
        <p:txBody>
          <a:bodyPr wrap="square" rtlCol="0">
            <a:spAutoFit/>
          </a:bodyPr>
          <a:lstStyle/>
          <a:p>
            <a:r>
              <a:rPr lang="en-GB" sz="2900" b="1">
                <a:latin typeface="+mj-lt"/>
                <a:cs typeface="Calibri"/>
              </a:rPr>
              <a:t>Machine Learning Applications </a:t>
            </a:r>
          </a:p>
        </p:txBody>
      </p:sp>
      <p:sp>
        <p:nvSpPr>
          <p:cNvPr id="5" name="TextBox 4">
            <a:extLst>
              <a:ext uri="{FF2B5EF4-FFF2-40B4-BE49-F238E27FC236}">
                <a16:creationId xmlns:a16="http://schemas.microsoft.com/office/drawing/2014/main" id="{5832328B-3186-EEAD-76B3-304ABC08AFF4}"/>
              </a:ext>
            </a:extLst>
          </p:cNvPr>
          <p:cNvSpPr txBox="1"/>
          <p:nvPr/>
        </p:nvSpPr>
        <p:spPr>
          <a:xfrm>
            <a:off x="79253" y="4774168"/>
            <a:ext cx="5414767" cy="369332"/>
          </a:xfrm>
          <a:prstGeom prst="rect">
            <a:avLst/>
          </a:prstGeom>
          <a:noFill/>
        </p:spPr>
        <p:txBody>
          <a:bodyPr wrap="square" lIns="91440" tIns="45720" rIns="91440" bIns="45720" rtlCol="0" anchor="t">
            <a:spAutoFit/>
          </a:bodyPr>
          <a:lstStyle/>
          <a:p>
            <a:r>
              <a:rPr lang="en-GB" sz="900" i="1" dirty="0">
                <a:ea typeface="Cambria Math"/>
                <a:cs typeface="Arial"/>
              </a:rPr>
              <a:t>Edward Pope, Nathan Creaser, Kevin </a:t>
            </a:r>
            <a:r>
              <a:rPr lang="en-GB" sz="900" i="1" dirty="0" err="1">
                <a:ea typeface="Cambria Math"/>
                <a:cs typeface="Arial"/>
              </a:rPr>
              <a:t>Donkers</a:t>
            </a:r>
            <a:r>
              <a:rPr lang="en-GB" sz="900" i="1" dirty="0">
                <a:ea typeface="Cambria Math"/>
                <a:cs typeface="Arial"/>
              </a:rPr>
              <a:t>, Andrew Cottrell, Jemma Davie, Chris Kent, Nick Dunstone, Tom Crocker and James Bacon, </a:t>
            </a:r>
            <a:r>
              <a:rPr lang="en-GB" sz="900" i="1" dirty="0" err="1">
                <a:ea typeface="Cambria Math"/>
                <a:cs typeface="Arial"/>
              </a:rPr>
              <a:t>Peiqun</a:t>
            </a:r>
            <a:r>
              <a:rPr lang="en-GB" sz="900" i="1" dirty="0">
                <a:ea typeface="Cambria Math"/>
                <a:cs typeface="Arial"/>
              </a:rPr>
              <a:t> Zhang, Zhan Tian</a:t>
            </a:r>
          </a:p>
        </p:txBody>
      </p:sp>
      <p:sp>
        <p:nvSpPr>
          <p:cNvPr id="6" name="TextBox 5">
            <a:extLst>
              <a:ext uri="{FF2B5EF4-FFF2-40B4-BE49-F238E27FC236}">
                <a16:creationId xmlns:a16="http://schemas.microsoft.com/office/drawing/2014/main" id="{2DDA8D01-786F-1A02-3BD9-0998D52CF6AF}"/>
              </a:ext>
            </a:extLst>
          </p:cNvPr>
          <p:cNvSpPr txBox="1"/>
          <p:nvPr/>
        </p:nvSpPr>
        <p:spPr>
          <a:xfrm>
            <a:off x="160178" y="1353903"/>
            <a:ext cx="4043984" cy="3000821"/>
          </a:xfrm>
          <a:prstGeom prst="rect">
            <a:avLst/>
          </a:prstGeom>
          <a:solidFill>
            <a:schemeClr val="accent1">
              <a:lumMod val="40000"/>
              <a:lumOff val="60000"/>
            </a:schemeClr>
          </a:solidFill>
          <a:ln>
            <a:noFill/>
          </a:ln>
        </p:spPr>
        <p:txBody>
          <a:bodyPr wrap="square" lIns="91440" tIns="45720" rIns="91440" bIns="45720" anchor="t">
            <a:spAutoFit/>
          </a:bodyPr>
          <a:lstStyle/>
          <a:p>
            <a:r>
              <a:rPr lang="en-GB" sz="900" dirty="0">
                <a:solidFill>
                  <a:schemeClr val="bg2"/>
                </a:solidFill>
                <a:highlight>
                  <a:srgbClr val="007AA9"/>
                </a:highlight>
                <a:latin typeface="+mj-lt"/>
                <a:cs typeface="Calibri"/>
              </a:rPr>
              <a:t>Overview </a:t>
            </a:r>
          </a:p>
          <a:p>
            <a:pPr marL="171450" indent="-171450">
              <a:buFont typeface="Arial" panose="020B0604020202020204" pitchFamily="34" charset="0"/>
              <a:buChar char="•"/>
            </a:pPr>
            <a:r>
              <a:rPr lang="en-GB" sz="900" dirty="0">
                <a:latin typeface="+mj-lt"/>
                <a:cs typeface="Calibri"/>
              </a:rPr>
              <a:t>WP5 scientists have been exploring the use of large-scale climate drivers to predict the June-August average temperature across the NFR for the 1981-2022 period</a:t>
            </a:r>
          </a:p>
          <a:p>
            <a:pPr marL="171450" indent="-171450">
              <a:buFont typeface="Arial" panose="020B0604020202020204" pitchFamily="34" charset="0"/>
              <a:buChar char="•"/>
            </a:pPr>
            <a:endParaRPr lang="en-GB" sz="900" dirty="0">
              <a:latin typeface="+mj-lt"/>
              <a:cs typeface="Calibri"/>
            </a:endParaRPr>
          </a:p>
          <a:p>
            <a:r>
              <a:rPr lang="en-GB" sz="900" dirty="0">
                <a:solidFill>
                  <a:schemeClr val="bg2"/>
                </a:solidFill>
                <a:highlight>
                  <a:srgbClr val="007AA9"/>
                </a:highlight>
                <a:latin typeface="+mj-lt"/>
                <a:cs typeface="Calibri"/>
              </a:rPr>
              <a:t>Recent Developments </a:t>
            </a:r>
          </a:p>
          <a:p>
            <a:pPr marL="171450" indent="-171450">
              <a:buFont typeface="Arial" panose="020B0604020202020204" pitchFamily="34" charset="0"/>
              <a:buChar char="•"/>
            </a:pPr>
            <a:r>
              <a:rPr lang="en-GB" sz="900" dirty="0">
                <a:latin typeface="+mj-lt"/>
                <a:cs typeface="Calibri"/>
              </a:rPr>
              <a:t>Monthly climate indices describing NH winter atmospheric, and spring tropical variability are useful predictors of NFR summer temperature, including Polar stratospheric winds, the Polar-Eurasia Pattern, IOD and MJO</a:t>
            </a:r>
          </a:p>
          <a:p>
            <a:pPr marL="171450" indent="-171450">
              <a:buFont typeface="Arial" panose="020B0604020202020204" pitchFamily="34" charset="0"/>
              <a:buChar char="•"/>
            </a:pPr>
            <a:r>
              <a:rPr lang="en-GB" sz="900" dirty="0">
                <a:latin typeface="+mj-lt"/>
                <a:cs typeface="Calibri"/>
              </a:rPr>
              <a:t>Statistical and ML approaches are helping explore potential for aggregated impacts (e.g., multi-breadbasket failures) across national and global food systems by </a:t>
            </a:r>
            <a:r>
              <a:rPr lang="en-GB" sz="900" dirty="0">
                <a:latin typeface="+mj-lt"/>
                <a:cs typeface="Arial"/>
              </a:rPr>
              <a:t>identifying spatial clusters with similar climate variability, using </a:t>
            </a:r>
            <a:r>
              <a:rPr lang="en-GB" sz="900" dirty="0">
                <a:latin typeface="+mj-lt"/>
                <a:cs typeface="Calibri"/>
              </a:rPr>
              <a:t>global gridded temperature, rainfall and geopotential height</a:t>
            </a:r>
          </a:p>
          <a:p>
            <a:pPr marL="171450" indent="-171450">
              <a:buFont typeface="Arial" panose="020B0604020202020204" pitchFamily="34" charset="0"/>
              <a:buChar char="•"/>
            </a:pPr>
            <a:endParaRPr lang="en-GB" sz="900" dirty="0">
              <a:solidFill>
                <a:srgbClr val="2A2A2A"/>
              </a:solidFill>
              <a:cs typeface="Calibri"/>
            </a:endParaRPr>
          </a:p>
          <a:p>
            <a:r>
              <a:rPr lang="en-GB" sz="900" dirty="0">
                <a:solidFill>
                  <a:schemeClr val="bg2"/>
                </a:solidFill>
                <a:highlight>
                  <a:srgbClr val="007AA9"/>
                </a:highlight>
              </a:rPr>
              <a:t>Future Work</a:t>
            </a:r>
            <a:endParaRPr lang="en-GB" sz="900" dirty="0">
              <a:solidFill>
                <a:schemeClr val="bg2"/>
              </a:solidFill>
              <a:highlight>
                <a:srgbClr val="007AA9"/>
              </a:highlight>
              <a:cs typeface="Arial"/>
            </a:endParaRPr>
          </a:p>
          <a:p>
            <a:pPr marL="171450" indent="-171450">
              <a:buFont typeface="Arial" panose="020B0604020202020204" pitchFamily="34" charset="0"/>
              <a:buChar char="•"/>
            </a:pPr>
            <a:r>
              <a:rPr lang="en-GB" sz="900" dirty="0"/>
              <a:t>Developing interactive network models to interrogate statistical &amp; physical links between clusters for different meteorological quantities</a:t>
            </a:r>
            <a:endParaRPr lang="en-GB" sz="900" dirty="0">
              <a:cs typeface="Arial"/>
            </a:endParaRPr>
          </a:p>
          <a:p>
            <a:pPr marL="171450" indent="-171450">
              <a:buFont typeface="Arial" panose="020B0604020202020204" pitchFamily="34" charset="0"/>
              <a:buChar char="•"/>
            </a:pPr>
            <a:r>
              <a:rPr lang="en-GB" sz="900" dirty="0"/>
              <a:t>Quantifying impacts of correlated climate variability for selected regions, by combining spatial clusters with global crop production and trade data </a:t>
            </a:r>
            <a:endParaRPr lang="en-GB" sz="900" dirty="0">
              <a:cs typeface="Arial"/>
            </a:endParaRPr>
          </a:p>
        </p:txBody>
      </p:sp>
      <p:sp>
        <p:nvSpPr>
          <p:cNvPr id="8" name="TextBox 7">
            <a:extLst>
              <a:ext uri="{FF2B5EF4-FFF2-40B4-BE49-F238E27FC236}">
                <a16:creationId xmlns:a16="http://schemas.microsoft.com/office/drawing/2014/main" id="{C8C8C365-4273-F9FD-F4D2-0580F91F4A03}"/>
              </a:ext>
            </a:extLst>
          </p:cNvPr>
          <p:cNvSpPr txBox="1"/>
          <p:nvPr/>
        </p:nvSpPr>
        <p:spPr>
          <a:xfrm>
            <a:off x="3528840" y="154294"/>
            <a:ext cx="5367684" cy="430887"/>
          </a:xfrm>
          <a:prstGeom prst="rect">
            <a:avLst/>
          </a:prstGeom>
          <a:noFill/>
        </p:spPr>
        <p:txBody>
          <a:bodyPr wrap="square" rtlCol="0">
            <a:spAutoFit/>
          </a:bodyPr>
          <a:lstStyle/>
          <a:p>
            <a:r>
              <a:rPr lang="en-GB" sz="1100">
                <a:highlight>
                  <a:srgbClr val="B9DC0C"/>
                </a:highlight>
              </a:rPr>
              <a:t>Find out more on </a:t>
            </a:r>
            <a:r>
              <a:rPr lang="en-GB" sz="1100" b="1">
                <a:highlight>
                  <a:srgbClr val="B9DC0C"/>
                </a:highlight>
              </a:rPr>
              <a:t>Tuesday</a:t>
            </a:r>
            <a:r>
              <a:rPr lang="en-GB" sz="1100">
                <a:highlight>
                  <a:srgbClr val="B9DC0C"/>
                </a:highlight>
              </a:rPr>
              <a:t> </a:t>
            </a:r>
            <a:r>
              <a:rPr lang="en-GB" sz="1100" b="1">
                <a:highlight>
                  <a:srgbClr val="B9DC0C"/>
                </a:highlight>
              </a:rPr>
              <a:t>10:30-10:45 Plenary Session</a:t>
            </a:r>
            <a:r>
              <a:rPr lang="en-GB" sz="1100">
                <a:highlight>
                  <a:srgbClr val="B9DC0C"/>
                </a:highlight>
              </a:rPr>
              <a:t>:  </a:t>
            </a:r>
          </a:p>
          <a:p>
            <a:r>
              <a:rPr lang="en-GB" sz="1100">
                <a:highlight>
                  <a:srgbClr val="B9DC0C"/>
                </a:highlight>
              </a:rPr>
              <a:t>‘Machine Learning Applications in Food Security’</a:t>
            </a:r>
          </a:p>
        </p:txBody>
      </p:sp>
      <p:grpSp>
        <p:nvGrpSpPr>
          <p:cNvPr id="9" name="Group 8">
            <a:extLst>
              <a:ext uri="{FF2B5EF4-FFF2-40B4-BE49-F238E27FC236}">
                <a16:creationId xmlns:a16="http://schemas.microsoft.com/office/drawing/2014/main" id="{4BA7FBB8-4D8E-AE3D-624E-3631E106F476}"/>
              </a:ext>
            </a:extLst>
          </p:cNvPr>
          <p:cNvGrpSpPr/>
          <p:nvPr/>
        </p:nvGrpSpPr>
        <p:grpSpPr>
          <a:xfrm>
            <a:off x="4457700" y="1293053"/>
            <a:ext cx="4583604" cy="3333186"/>
            <a:chOff x="268571" y="217825"/>
            <a:chExt cx="5640983" cy="4574944"/>
          </a:xfrm>
        </p:grpSpPr>
        <p:pic>
          <p:nvPicPr>
            <p:cNvPr id="10" name="Picture 9">
              <a:extLst>
                <a:ext uri="{FF2B5EF4-FFF2-40B4-BE49-F238E27FC236}">
                  <a16:creationId xmlns:a16="http://schemas.microsoft.com/office/drawing/2014/main" id="{2DDAB3F9-FC43-A4C2-CEA9-AC71C46B614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6408" y="217825"/>
              <a:ext cx="4438650" cy="3880254"/>
            </a:xfrm>
            <a:prstGeom prst="rect">
              <a:avLst/>
            </a:prstGeom>
            <a:noFill/>
            <a:ln>
              <a:noFill/>
            </a:ln>
          </p:spPr>
        </p:pic>
        <p:sp>
          <p:nvSpPr>
            <p:cNvPr id="11" name="Text Box 5">
              <a:extLst>
                <a:ext uri="{FF2B5EF4-FFF2-40B4-BE49-F238E27FC236}">
                  <a16:creationId xmlns:a16="http://schemas.microsoft.com/office/drawing/2014/main" id="{D30F24E6-67BF-CF52-0F2C-4F085DD17AF8}"/>
                </a:ext>
              </a:extLst>
            </p:cNvPr>
            <p:cNvSpPr txBox="1"/>
            <p:nvPr/>
          </p:nvSpPr>
          <p:spPr>
            <a:xfrm>
              <a:off x="268571" y="4098079"/>
              <a:ext cx="5640983" cy="6946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nSpc>
                  <a:spcPct val="107000"/>
                </a:lnSpc>
                <a:spcAft>
                  <a:spcPts val="800"/>
                </a:spcAft>
              </a:pPr>
              <a:r>
                <a:rPr lang="en-GB" sz="800" i="1">
                  <a:solidFill>
                    <a:schemeClr val="bg2">
                      <a:lumMod val="50000"/>
                    </a:schemeClr>
                  </a:solidFill>
                  <a:effectLst/>
                  <a:latin typeface="Arial" panose="020B0604020202020204" pitchFamily="34" charset="0"/>
                  <a:ea typeface="MS Mincho" panose="02020609040205080304" pitchFamily="49" charset="-128"/>
                  <a:cs typeface="Arial" panose="020B0604020202020204" pitchFamily="34" charset="0"/>
                </a:rPr>
                <a:t>A subset of the full network showing the climate (left) and jet indices (middle) that 446 explain province-scale JJA temperatures (right), and their corresponding Pearson correlations for 1981-2016. The number next to the variable name denotes the calendar month. Source: Pope </a:t>
              </a:r>
              <a:r>
                <a:rPr lang="en-GB" sz="800" i="1">
                  <a:solidFill>
                    <a:schemeClr val="bg2">
                      <a:lumMod val="50000"/>
                    </a:schemeClr>
                  </a:solidFill>
                  <a:effectLst/>
                  <a:latin typeface="Calibri" panose="020F0502020204030204" pitchFamily="34" charset="0"/>
                  <a:ea typeface="MS Mincho" panose="02020609040205080304" pitchFamily="49" charset="-128"/>
                  <a:cs typeface="Arial" panose="020B0604020202020204" pitchFamily="34" charset="0"/>
                </a:rPr>
                <a:t>et al</a:t>
              </a:r>
              <a:r>
                <a:rPr lang="en-GB" sz="800" i="1">
                  <a:solidFill>
                    <a:schemeClr val="bg2">
                      <a:lumMod val="50000"/>
                    </a:schemeClr>
                  </a:solidFill>
                  <a:effectLst/>
                  <a:latin typeface="Arial" panose="020B0604020202020204" pitchFamily="34" charset="0"/>
                  <a:ea typeface="MS Mincho" panose="02020609040205080304" pitchFamily="49" charset="-128"/>
                  <a:cs typeface="Arial" panose="020B0604020202020204" pitchFamily="34" charset="0"/>
                </a:rPr>
                <a:t>., 2023 (in prep).</a:t>
              </a:r>
            </a:p>
          </p:txBody>
        </p:sp>
      </p:grpSp>
      <p:sp>
        <p:nvSpPr>
          <p:cNvPr id="7" name="TextBox 6">
            <a:extLst>
              <a:ext uri="{FF2B5EF4-FFF2-40B4-BE49-F238E27FC236}">
                <a16:creationId xmlns:a16="http://schemas.microsoft.com/office/drawing/2014/main" id="{1195FA6F-4DB6-2502-A737-37749204D4EE}"/>
              </a:ext>
            </a:extLst>
          </p:cNvPr>
          <p:cNvSpPr txBox="1"/>
          <p:nvPr/>
        </p:nvSpPr>
        <p:spPr>
          <a:xfrm>
            <a:off x="5608320" y="4581882"/>
            <a:ext cx="3535680" cy="553998"/>
          </a:xfrm>
          <a:prstGeom prst="rect">
            <a:avLst/>
          </a:prstGeom>
          <a:solidFill>
            <a:schemeClr val="accent3">
              <a:lumMod val="40000"/>
              <a:lumOff val="60000"/>
            </a:schemeClr>
          </a:solidFill>
          <a:ln w="19050">
            <a:solidFill>
              <a:srgbClr val="FF0000"/>
            </a:solidFill>
          </a:ln>
        </p:spPr>
        <p:txBody>
          <a:bodyPr wrap="square" lIns="91440" tIns="45720" rIns="91440" bIns="45720" rtlCol="0" anchor="t">
            <a:spAutoFit/>
          </a:bodyPr>
          <a:lstStyle/>
          <a:p>
            <a:r>
              <a:rPr lang="en-GB" sz="600" b="1"/>
              <a:t>Papers submitted/in prep:</a:t>
            </a:r>
          </a:p>
          <a:p>
            <a:pPr marL="171450" indent="-171450">
              <a:buFont typeface="Arial" panose="020B0604020202020204" pitchFamily="34" charset="0"/>
              <a:buChar char="•"/>
            </a:pPr>
            <a:r>
              <a:rPr lang="en-GB" sz="600"/>
              <a:t>Pope. E., Creaser. N., Donkers. K., Cottrell. A., Davie. J., Kent. C., N. Dunstone, Bradshaw. C., Bacon. J., Crocker. T., Zhang. P. Tian, Z. A flexible data and knowledge-driven method for identifying climate drivers to predict summer conditions in China’s Northeast Farming Region (in prep)</a:t>
            </a:r>
            <a:endParaRPr lang="en-GB" sz="600">
              <a:cs typeface="Arial"/>
            </a:endParaRPr>
          </a:p>
        </p:txBody>
      </p:sp>
    </p:spTree>
    <p:extLst>
      <p:ext uri="{BB962C8B-B14F-4D97-AF65-F5344CB8AC3E}">
        <p14:creationId xmlns:p14="http://schemas.microsoft.com/office/powerpoint/2010/main" val="645284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B3EE30-6B82-9073-C8CB-B8081A0AB43B}"/>
              </a:ext>
            </a:extLst>
          </p:cNvPr>
          <p:cNvSpPr txBox="1"/>
          <p:nvPr/>
        </p:nvSpPr>
        <p:spPr>
          <a:xfrm>
            <a:off x="79253" y="4774168"/>
            <a:ext cx="3159247" cy="230832"/>
          </a:xfrm>
          <a:prstGeom prst="rect">
            <a:avLst/>
          </a:prstGeom>
          <a:noFill/>
        </p:spPr>
        <p:txBody>
          <a:bodyPr wrap="square" lIns="91440" tIns="45720" rIns="91440" bIns="45720" rtlCol="0" anchor="t">
            <a:spAutoFit/>
          </a:bodyPr>
          <a:lstStyle/>
          <a:p>
            <a:r>
              <a:rPr lang="en-GB" sz="900" i="1">
                <a:ea typeface="Cambria Math"/>
                <a:cs typeface="Arial"/>
              </a:rPr>
              <a:t>Anna Steynor, Jennifer Weeks and Cathryn Fox </a:t>
            </a:r>
          </a:p>
        </p:txBody>
      </p:sp>
      <p:sp>
        <p:nvSpPr>
          <p:cNvPr id="5" name="TextBox 4">
            <a:extLst>
              <a:ext uri="{FF2B5EF4-FFF2-40B4-BE49-F238E27FC236}">
                <a16:creationId xmlns:a16="http://schemas.microsoft.com/office/drawing/2014/main" id="{2A45852F-4543-F545-EF81-A8EEBEA783D7}"/>
              </a:ext>
            </a:extLst>
          </p:cNvPr>
          <p:cNvSpPr txBox="1"/>
          <p:nvPr/>
        </p:nvSpPr>
        <p:spPr>
          <a:xfrm>
            <a:off x="-4285698" y="1141068"/>
            <a:ext cx="4043984" cy="3139321"/>
          </a:xfrm>
          <a:prstGeom prst="rect">
            <a:avLst/>
          </a:prstGeom>
          <a:solidFill>
            <a:schemeClr val="accent1">
              <a:lumMod val="40000"/>
              <a:lumOff val="60000"/>
            </a:schemeClr>
          </a:solidFill>
          <a:ln>
            <a:noFill/>
          </a:ln>
        </p:spPr>
        <p:txBody>
          <a:bodyPr wrap="square">
            <a:spAutoFit/>
          </a:bodyPr>
          <a:lstStyle/>
          <a:p>
            <a:r>
              <a:rPr lang="en-GB" sz="900" dirty="0">
                <a:solidFill>
                  <a:schemeClr val="bg2"/>
                </a:solidFill>
                <a:highlight>
                  <a:srgbClr val="007AA9"/>
                </a:highlight>
                <a:latin typeface="+mj-lt"/>
                <a:cs typeface="Calibri"/>
              </a:rPr>
              <a:t>Overview </a:t>
            </a:r>
          </a:p>
          <a:p>
            <a:pPr marL="171450" indent="-171450">
              <a:buFont typeface="Arial" panose="020B0604020202020204" pitchFamily="34" charset="0"/>
              <a:buChar char="•"/>
            </a:pPr>
            <a:r>
              <a:rPr lang="en-GB" sz="900" dirty="0">
                <a:latin typeface="+mj-lt"/>
                <a:cs typeface="Calibri"/>
              </a:rPr>
              <a:t>The Climate Resilient Development Pathways project is focussed on the winter wheat supply chain, which is of direct relevance to the UK and China</a:t>
            </a:r>
          </a:p>
          <a:p>
            <a:pPr marL="171450" indent="-171450">
              <a:buFont typeface="Arial" panose="020B0604020202020204" pitchFamily="34" charset="0"/>
              <a:buChar char="•"/>
            </a:pPr>
            <a:r>
              <a:rPr lang="en-GB" sz="900" dirty="0">
                <a:latin typeface="+mj-lt"/>
                <a:cs typeface="Calibri"/>
              </a:rPr>
              <a:t>Wheat is the most widely grown arable crop in the UK and is the second most-prevalent grain grown in most parts of China</a:t>
            </a:r>
          </a:p>
          <a:p>
            <a:pPr marL="171450" indent="-171450">
              <a:buFont typeface="Arial" panose="020B0604020202020204" pitchFamily="34" charset="0"/>
              <a:buChar char="•"/>
            </a:pPr>
            <a:endParaRPr lang="en-GB" sz="900" dirty="0">
              <a:latin typeface="+mj-lt"/>
              <a:cs typeface="Calibri"/>
            </a:endParaRPr>
          </a:p>
          <a:p>
            <a:r>
              <a:rPr lang="en-GB" sz="900" dirty="0">
                <a:solidFill>
                  <a:schemeClr val="bg2"/>
                </a:solidFill>
                <a:highlight>
                  <a:srgbClr val="007AA9"/>
                </a:highlight>
                <a:latin typeface="+mj-lt"/>
                <a:cs typeface="Calibri"/>
              </a:rPr>
              <a:t>Recent Developments </a:t>
            </a:r>
          </a:p>
          <a:p>
            <a:pPr marL="171450" indent="-171450">
              <a:buFont typeface="Arial" panose="020B0604020202020204" pitchFamily="34" charset="0"/>
              <a:buChar char="•"/>
            </a:pPr>
            <a:r>
              <a:rPr lang="en-GB" sz="900" dirty="0">
                <a:latin typeface="+mj-lt"/>
                <a:cs typeface="Calibri"/>
              </a:rPr>
              <a:t>Semi structured interviews were held with key actors across the UK wheat supply chain, including those in policymaking, supermarket retail, agricultural research, consultancy and advice, and those representing farmers or involved in levy</a:t>
            </a:r>
          </a:p>
          <a:p>
            <a:pPr marL="171450" indent="-171450">
              <a:buFont typeface="Arial" panose="020B0604020202020204" pitchFamily="34" charset="0"/>
              <a:buChar char="•"/>
            </a:pPr>
            <a:r>
              <a:rPr lang="en-GB" sz="900" dirty="0">
                <a:latin typeface="+mj-lt"/>
                <a:cs typeface="Calibri"/>
              </a:rPr>
              <a:t>Meetings have been conducted separately with Chinese Academy of Agricultural Sciences (CAAS) and with CMA to introduce the initiative, present initial qualitative findings and discuss proposed outputs and the potential for collaboration</a:t>
            </a:r>
          </a:p>
          <a:p>
            <a:pPr marL="171450" indent="-171450">
              <a:buFont typeface="Arial" panose="020B0604020202020204" pitchFamily="34" charset="0"/>
              <a:buChar char="•"/>
            </a:pPr>
            <a:endParaRPr lang="en-GB" sz="900" dirty="0">
              <a:latin typeface="+mj-lt"/>
              <a:cs typeface="Calibri"/>
            </a:endParaRPr>
          </a:p>
          <a:p>
            <a:r>
              <a:rPr lang="en-GB" sz="900" dirty="0">
                <a:solidFill>
                  <a:schemeClr val="bg2"/>
                </a:solidFill>
                <a:highlight>
                  <a:srgbClr val="007AA9"/>
                </a:highlight>
              </a:rPr>
              <a:t>Future Work</a:t>
            </a:r>
          </a:p>
          <a:p>
            <a:pPr marL="171450" indent="-171450">
              <a:buFont typeface="Arial" panose="020B0604020202020204" pitchFamily="34" charset="0"/>
              <a:buChar char="•"/>
            </a:pPr>
            <a:r>
              <a:rPr lang="en-GB" sz="900" dirty="0"/>
              <a:t>Interview transcripts will be thematically analysed to understand the critical parameters and interconnections influencing the function of the UK supply chain. This will provide a set of discussion starters for a series of participatory workshops planned for this financial year and next</a:t>
            </a:r>
          </a:p>
        </p:txBody>
      </p:sp>
      <p:sp>
        <p:nvSpPr>
          <p:cNvPr id="6" name="TextBox 5">
            <a:extLst>
              <a:ext uri="{FF2B5EF4-FFF2-40B4-BE49-F238E27FC236}">
                <a16:creationId xmlns:a16="http://schemas.microsoft.com/office/drawing/2014/main" id="{2963F8D8-4BEF-8D68-26E2-DD43628C0845}"/>
              </a:ext>
            </a:extLst>
          </p:cNvPr>
          <p:cNvSpPr txBox="1"/>
          <p:nvPr/>
        </p:nvSpPr>
        <p:spPr>
          <a:xfrm>
            <a:off x="79253" y="717554"/>
            <a:ext cx="8683747" cy="538609"/>
          </a:xfrm>
          <a:prstGeom prst="rect">
            <a:avLst/>
          </a:prstGeom>
          <a:noFill/>
        </p:spPr>
        <p:txBody>
          <a:bodyPr wrap="square" rtlCol="0">
            <a:spAutoFit/>
          </a:bodyPr>
          <a:lstStyle/>
          <a:p>
            <a:r>
              <a:rPr lang="en-GB" sz="2900" b="1">
                <a:latin typeface="+mj-lt"/>
                <a:cs typeface="Calibri"/>
              </a:rPr>
              <a:t>Exploring the Wheat Supply Chain </a:t>
            </a:r>
          </a:p>
        </p:txBody>
      </p:sp>
      <p:sp>
        <p:nvSpPr>
          <p:cNvPr id="8" name="TextBox 7">
            <a:extLst>
              <a:ext uri="{FF2B5EF4-FFF2-40B4-BE49-F238E27FC236}">
                <a16:creationId xmlns:a16="http://schemas.microsoft.com/office/drawing/2014/main" id="{EBB2AC73-CF94-2A62-DB08-9E2BA531053E}"/>
              </a:ext>
            </a:extLst>
          </p:cNvPr>
          <p:cNvSpPr txBox="1"/>
          <p:nvPr/>
        </p:nvSpPr>
        <p:spPr>
          <a:xfrm>
            <a:off x="4421126" y="3908449"/>
            <a:ext cx="4475398" cy="461665"/>
          </a:xfrm>
          <a:prstGeom prst="rect">
            <a:avLst/>
          </a:prstGeom>
          <a:noFill/>
        </p:spPr>
        <p:txBody>
          <a:bodyPr wrap="square">
            <a:spAutoFit/>
          </a:bodyPr>
          <a:lstStyle/>
          <a:p>
            <a:r>
              <a:rPr lang="en-US" sz="800" dirty="0"/>
              <a:t>A visual representation of drivers that affect the UK wheat supply chain, as identified from stakeholder interviews. Links are shown between different drivers and actors in the chain. The shape and </a:t>
            </a:r>
            <a:r>
              <a:rPr lang="en-US" sz="800" dirty="0" err="1"/>
              <a:t>colour</a:t>
            </a:r>
            <a:r>
              <a:rPr lang="en-US" sz="800" dirty="0"/>
              <a:t> of the drivers reflects their theme</a:t>
            </a:r>
            <a:endParaRPr lang="en-GB" sz="800" dirty="0">
              <a:solidFill>
                <a:schemeClr val="bg2">
                  <a:lumMod val="50000"/>
                </a:schemeClr>
              </a:solidFill>
            </a:endParaRPr>
          </a:p>
        </p:txBody>
      </p:sp>
      <p:pic>
        <p:nvPicPr>
          <p:cNvPr id="2" name="Picture 1"/>
          <p:cNvPicPr>
            <a:picLocks noChangeAspect="1"/>
          </p:cNvPicPr>
          <p:nvPr/>
        </p:nvPicPr>
        <p:blipFill>
          <a:blip r:embed="rId2"/>
          <a:stretch>
            <a:fillRect/>
          </a:stretch>
        </p:blipFill>
        <p:spPr>
          <a:xfrm>
            <a:off x="4234635" y="1432731"/>
            <a:ext cx="4661889" cy="2216987"/>
          </a:xfrm>
          <a:prstGeom prst="rect">
            <a:avLst/>
          </a:prstGeom>
        </p:spPr>
      </p:pic>
      <p:sp>
        <p:nvSpPr>
          <p:cNvPr id="3" name="TextBox 2"/>
          <p:cNvSpPr txBox="1"/>
          <p:nvPr/>
        </p:nvSpPr>
        <p:spPr>
          <a:xfrm>
            <a:off x="0" y="1698738"/>
            <a:ext cx="4243365" cy="2308324"/>
          </a:xfrm>
          <a:prstGeom prst="rect">
            <a:avLst/>
          </a:prstGeom>
          <a:noFill/>
        </p:spPr>
        <p:txBody>
          <a:bodyPr wrap="square" rtlCol="0">
            <a:spAutoFit/>
          </a:bodyPr>
          <a:lstStyle/>
          <a:p>
            <a:pPr marL="285750" indent="-285750">
              <a:buFont typeface="Arial" panose="020B0604020202020204" pitchFamily="34" charset="0"/>
              <a:buChar char="•"/>
            </a:pPr>
            <a:r>
              <a:rPr lang="en-GB" dirty="0" smtClean="0"/>
              <a:t>Applying Climate Resilient Development Pathways to the wheat supply chain</a:t>
            </a:r>
          </a:p>
          <a:p>
            <a:pPr marL="285750" indent="-285750">
              <a:buFont typeface="Arial" panose="020B0604020202020204" pitchFamily="34" charset="0"/>
              <a:buChar char="•"/>
            </a:pPr>
            <a:r>
              <a:rPr lang="en-GB" dirty="0" smtClean="0"/>
              <a:t>Initial interviews and workshops conducted with key actors in UK wheat supply</a:t>
            </a:r>
          </a:p>
          <a:p>
            <a:pPr marL="285750" indent="-285750">
              <a:buFont typeface="Arial" panose="020B0604020202020204" pitchFamily="34" charset="0"/>
              <a:buChar char="•"/>
            </a:pPr>
            <a:r>
              <a:rPr lang="en-GB" dirty="0" smtClean="0"/>
              <a:t>Potential for Chinese application being explored</a:t>
            </a:r>
            <a:endParaRPr lang="en-GB" dirty="0"/>
          </a:p>
        </p:txBody>
      </p:sp>
    </p:spTree>
    <p:extLst>
      <p:ext uri="{BB962C8B-B14F-4D97-AF65-F5344CB8AC3E}">
        <p14:creationId xmlns:p14="http://schemas.microsoft.com/office/powerpoint/2010/main" val="38398245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1BA7FE0E-6A15-896A-25C9-1843FABE62D2}"/>
              </a:ext>
            </a:extLst>
          </p:cNvPr>
          <p:cNvGrpSpPr/>
          <p:nvPr/>
        </p:nvGrpSpPr>
        <p:grpSpPr>
          <a:xfrm>
            <a:off x="4306149" y="3575067"/>
            <a:ext cx="2234610" cy="1351713"/>
            <a:chOff x="7328178" y="3680590"/>
            <a:chExt cx="3833465" cy="2594081"/>
          </a:xfrm>
        </p:grpSpPr>
        <p:pic>
          <p:nvPicPr>
            <p:cNvPr id="63" name="Picture 62" descr="Table&#10;&#10;Description automatically generated">
              <a:extLst>
                <a:ext uri="{FF2B5EF4-FFF2-40B4-BE49-F238E27FC236}">
                  <a16:creationId xmlns:a16="http://schemas.microsoft.com/office/drawing/2014/main" id="{909FCF75-7DDD-FDBF-A298-A7489E92BE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1342" y="3680590"/>
              <a:ext cx="3790301" cy="2545340"/>
            </a:xfrm>
            <a:prstGeom prst="rect">
              <a:avLst/>
            </a:prstGeom>
            <a:ln>
              <a:noFill/>
            </a:ln>
            <a:effectLst>
              <a:outerShdw blurRad="292100" dist="139700" dir="2700000" algn="tl" rotWithShape="0">
                <a:srgbClr val="333333">
                  <a:alpha val="65000"/>
                </a:srgbClr>
              </a:outerShdw>
            </a:effectLst>
          </p:spPr>
        </p:pic>
        <p:sp>
          <p:nvSpPr>
            <p:cNvPr id="64" name="TextBox 63">
              <a:extLst>
                <a:ext uri="{FF2B5EF4-FFF2-40B4-BE49-F238E27FC236}">
                  <a16:creationId xmlns:a16="http://schemas.microsoft.com/office/drawing/2014/main" id="{977014E8-11A4-6E30-CB26-9296A57FB39B}"/>
                </a:ext>
              </a:extLst>
            </p:cNvPr>
            <p:cNvSpPr txBox="1"/>
            <p:nvPr/>
          </p:nvSpPr>
          <p:spPr>
            <a:xfrm rot="16200000">
              <a:off x="6780804" y="5500633"/>
              <a:ext cx="1321412" cy="226663"/>
            </a:xfrm>
            <a:prstGeom prst="rect">
              <a:avLst/>
            </a:prstGeom>
            <a:noFill/>
          </p:spPr>
          <p:txBody>
            <a:bodyPr wrap="square" rtlCol="0">
              <a:spAutoFit/>
            </a:bodyPr>
            <a:lstStyle/>
            <a:p>
              <a:r>
                <a:rPr lang="en-GB" sz="450">
                  <a:latin typeface="Calibri" panose="020F0502020204030204" pitchFamily="34" charset="0"/>
                  <a:cs typeface="Calibri" panose="020F0502020204030204" pitchFamily="34" charset="0"/>
                </a:rPr>
                <a:t>Zhao </a:t>
              </a:r>
              <a:r>
                <a:rPr lang="en-GB" sz="450" i="1">
                  <a:latin typeface="Calibri" panose="020F0502020204030204" pitchFamily="34" charset="0"/>
                  <a:cs typeface="Calibri" panose="020F0502020204030204" pitchFamily="34" charset="0"/>
                </a:rPr>
                <a:t>et al., submitted (2022)</a:t>
              </a:r>
              <a:endParaRPr lang="en-GB" sz="450">
                <a:latin typeface="Calibri" panose="020F0502020204030204" pitchFamily="34" charset="0"/>
                <a:cs typeface="Calibri" panose="020F0502020204030204" pitchFamily="34" charset="0"/>
              </a:endParaRPr>
            </a:p>
          </p:txBody>
        </p:sp>
      </p:grpSp>
      <p:sp>
        <p:nvSpPr>
          <p:cNvPr id="3" name="Title 2">
            <a:extLst>
              <a:ext uri="{FF2B5EF4-FFF2-40B4-BE49-F238E27FC236}">
                <a16:creationId xmlns:a16="http://schemas.microsoft.com/office/drawing/2014/main" id="{C9930CA8-5469-7D9F-CAC4-66C0C05823DC}"/>
              </a:ext>
            </a:extLst>
          </p:cNvPr>
          <p:cNvSpPr>
            <a:spLocks noGrp="1"/>
          </p:cNvSpPr>
          <p:nvPr>
            <p:ph type="title"/>
          </p:nvPr>
        </p:nvSpPr>
        <p:spPr>
          <a:xfrm>
            <a:off x="114121" y="739319"/>
            <a:ext cx="8640000" cy="576000"/>
          </a:xfrm>
        </p:spPr>
        <p:txBody>
          <a:bodyPr>
            <a:normAutofit fontScale="90000"/>
          </a:bodyPr>
          <a:lstStyle/>
          <a:p>
            <a:r>
              <a:rPr lang="en-GB" b="1"/>
              <a:t>Tea-CUP (Co-developing Useful Predictions)</a:t>
            </a:r>
          </a:p>
        </p:txBody>
      </p:sp>
      <p:pic>
        <p:nvPicPr>
          <p:cNvPr id="4" name="Picture 3" descr="A black background with yellow and grey objects&#10;&#10;Description automatically generated">
            <a:extLst>
              <a:ext uri="{FF2B5EF4-FFF2-40B4-BE49-F238E27FC236}">
                <a16:creationId xmlns:a16="http://schemas.microsoft.com/office/drawing/2014/main" id="{A2A6CAE3-E23F-A66E-C93D-4791478F354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40523" y="93764"/>
            <a:ext cx="2098099" cy="551948"/>
          </a:xfrm>
          <a:prstGeom prst="rect">
            <a:avLst/>
          </a:prstGeom>
          <a:noFill/>
          <a:ln>
            <a:noFill/>
          </a:ln>
        </p:spPr>
      </p:pic>
      <p:sp>
        <p:nvSpPr>
          <p:cNvPr id="6" name="TextBox 5">
            <a:extLst>
              <a:ext uri="{FF2B5EF4-FFF2-40B4-BE49-F238E27FC236}">
                <a16:creationId xmlns:a16="http://schemas.microsoft.com/office/drawing/2014/main" id="{7F4CBF48-C92A-A2A3-6F5D-A1F8B24D7DD9}"/>
              </a:ext>
            </a:extLst>
          </p:cNvPr>
          <p:cNvSpPr txBox="1"/>
          <p:nvPr/>
        </p:nvSpPr>
        <p:spPr>
          <a:xfrm>
            <a:off x="-4206870" y="1428599"/>
            <a:ext cx="4043984" cy="3000821"/>
          </a:xfrm>
          <a:prstGeom prst="rect">
            <a:avLst/>
          </a:prstGeom>
          <a:solidFill>
            <a:schemeClr val="accent1">
              <a:lumMod val="40000"/>
              <a:lumOff val="60000"/>
            </a:schemeClr>
          </a:solidFill>
          <a:ln>
            <a:noFill/>
          </a:ln>
        </p:spPr>
        <p:txBody>
          <a:bodyPr wrap="square">
            <a:spAutoFit/>
          </a:bodyPr>
          <a:lstStyle/>
          <a:p>
            <a:r>
              <a:rPr lang="en-GB" sz="900" dirty="0">
                <a:solidFill>
                  <a:schemeClr val="bg2"/>
                </a:solidFill>
                <a:highlight>
                  <a:srgbClr val="007AA9"/>
                </a:highlight>
                <a:latin typeface="+mj-lt"/>
                <a:cs typeface="Calibri"/>
              </a:rPr>
              <a:t>Overview </a:t>
            </a:r>
          </a:p>
          <a:p>
            <a:pPr marL="171450" indent="-171450">
              <a:buFont typeface="Arial" panose="020B0604020202020204" pitchFamily="34" charset="0"/>
              <a:buChar char="•"/>
            </a:pPr>
            <a:r>
              <a:rPr lang="en-GB" sz="900" dirty="0">
                <a:latin typeface="+mj-lt"/>
                <a:cs typeface="Calibri"/>
              </a:rPr>
              <a:t>Met Office, Yunnan University of Finance and Economics, and IAP Scientists are working closely to co-develop climate services for the tea industry in Yunnan Province, China, and the UK</a:t>
            </a:r>
          </a:p>
          <a:p>
            <a:pPr marL="285750" indent="-285750">
              <a:buFont typeface="Arial" panose="020B0604020202020204" pitchFamily="34" charset="0"/>
              <a:buChar char="•"/>
            </a:pPr>
            <a:endParaRPr lang="en-GB" sz="900" dirty="0">
              <a:latin typeface="+mj-lt"/>
              <a:cs typeface="Calibri"/>
            </a:endParaRPr>
          </a:p>
          <a:p>
            <a:r>
              <a:rPr lang="en-GB" sz="900" dirty="0">
                <a:solidFill>
                  <a:schemeClr val="bg2"/>
                </a:solidFill>
                <a:highlight>
                  <a:srgbClr val="007AA9"/>
                </a:highlight>
                <a:latin typeface="+mj-lt"/>
                <a:cs typeface="Calibri"/>
              </a:rPr>
              <a:t>Recent Developments – User engagement </a:t>
            </a:r>
          </a:p>
          <a:p>
            <a:pPr marL="171450" indent="-171450">
              <a:buFont typeface="Arial" panose="020B0604020202020204" pitchFamily="34" charset="0"/>
              <a:buChar char="•"/>
            </a:pPr>
            <a:r>
              <a:rPr lang="en-GB" sz="900" dirty="0">
                <a:latin typeface="+mj-lt"/>
                <a:cs typeface="Calibri"/>
              </a:rPr>
              <a:t>The Tea-CUP team are currently exploring how climate information can benefit the developing tea industry in the UK</a:t>
            </a:r>
          </a:p>
          <a:p>
            <a:pPr marL="171450" indent="-171450">
              <a:buFont typeface="Arial" panose="020B0604020202020204" pitchFamily="34" charset="0"/>
              <a:buChar char="•"/>
            </a:pPr>
            <a:r>
              <a:rPr lang="en-GB" sz="900" dirty="0">
                <a:latin typeface="+mj-lt"/>
                <a:cs typeface="Calibri"/>
              </a:rPr>
              <a:t>Engaged with multiple stakeholders across the UK and Europe</a:t>
            </a:r>
          </a:p>
          <a:p>
            <a:pPr marL="171450" indent="-171450">
              <a:buFont typeface="Arial" panose="020B0604020202020204" pitchFamily="34" charset="0"/>
              <a:buChar char="•"/>
            </a:pPr>
            <a:endParaRPr lang="en-GB" sz="900" dirty="0">
              <a:highlight>
                <a:srgbClr val="B9DC0C"/>
              </a:highlight>
              <a:latin typeface="+mj-lt"/>
              <a:cs typeface="Calibri"/>
            </a:endParaRPr>
          </a:p>
          <a:p>
            <a:r>
              <a:rPr lang="en-GB" sz="900" dirty="0">
                <a:solidFill>
                  <a:schemeClr val="bg2"/>
                </a:solidFill>
                <a:highlight>
                  <a:srgbClr val="007AA9"/>
                </a:highlight>
                <a:latin typeface="+mj-lt"/>
                <a:cs typeface="Calibri"/>
              </a:rPr>
              <a:t>Recent Developments – Scientific capability </a:t>
            </a:r>
          </a:p>
          <a:p>
            <a:pPr marL="171450" indent="-171450">
              <a:buFont typeface="Arial" panose="020B0604020202020204" pitchFamily="34" charset="0"/>
              <a:buChar char="•"/>
            </a:pPr>
            <a:r>
              <a:rPr lang="en-GB" sz="900" dirty="0">
                <a:latin typeface="+mj-lt"/>
                <a:cs typeface="Calibri"/>
              </a:rPr>
              <a:t>Application of social science methods </a:t>
            </a:r>
          </a:p>
          <a:p>
            <a:pPr marL="171450" indent="-171450">
              <a:buFont typeface="Arial" panose="020B0604020202020204" pitchFamily="34" charset="0"/>
              <a:buChar char="•"/>
            </a:pPr>
            <a:r>
              <a:rPr lang="en-GB" sz="900" dirty="0">
                <a:latin typeface="+mj-lt"/>
                <a:cs typeface="Calibri"/>
              </a:rPr>
              <a:t>Preliminary research has indicated that there may be sub-seasonal skill over the region for the variables of interest for the tea growing industry</a:t>
            </a:r>
          </a:p>
          <a:p>
            <a:pPr marL="171450" indent="-171450">
              <a:buFont typeface="Arial" panose="020B0604020202020204" pitchFamily="34" charset="0"/>
              <a:buChar char="•"/>
            </a:pPr>
            <a:r>
              <a:rPr lang="en-GB" sz="900" dirty="0">
                <a:latin typeface="+mj-lt"/>
                <a:cs typeface="Calibri"/>
              </a:rPr>
              <a:t>Weather pattern analysis </a:t>
            </a:r>
          </a:p>
          <a:p>
            <a:pPr marL="171450" indent="-171450">
              <a:buFont typeface="Arial" panose="020B0604020202020204" pitchFamily="34" charset="0"/>
              <a:buChar char="•"/>
            </a:pPr>
            <a:r>
              <a:rPr lang="en-GB" sz="900" dirty="0">
                <a:latin typeface="+mj-lt"/>
                <a:cs typeface="Calibri"/>
              </a:rPr>
              <a:t>Mapping climate suitability in the UK</a:t>
            </a:r>
          </a:p>
          <a:p>
            <a:endParaRPr lang="en-GB" sz="900" dirty="0"/>
          </a:p>
          <a:p>
            <a:r>
              <a:rPr lang="en-GB" sz="900" dirty="0">
                <a:solidFill>
                  <a:schemeClr val="bg2"/>
                </a:solidFill>
                <a:highlight>
                  <a:srgbClr val="007AA9"/>
                </a:highlight>
              </a:rPr>
              <a:t>Future Work</a:t>
            </a:r>
          </a:p>
          <a:p>
            <a:pPr marL="171450" indent="-171450">
              <a:buFont typeface="Arial" panose="020B0604020202020204" pitchFamily="34" charset="0"/>
              <a:buChar char="•"/>
            </a:pPr>
            <a:r>
              <a:rPr lang="en-GB" sz="900" dirty="0"/>
              <a:t>Continue exploring climate suitability for tea growing in Europe </a:t>
            </a:r>
          </a:p>
          <a:p>
            <a:pPr marL="171450" indent="-171450">
              <a:buFont typeface="Arial" panose="020B0604020202020204" pitchFamily="34" charset="0"/>
              <a:buChar char="•"/>
            </a:pPr>
            <a:r>
              <a:rPr lang="en-GB" sz="900" dirty="0"/>
              <a:t>Foster knowledge exchange between tea growing communities in the UK and China </a:t>
            </a:r>
          </a:p>
        </p:txBody>
      </p:sp>
      <p:pic>
        <p:nvPicPr>
          <p:cNvPr id="58" name="Picture 57" descr="A group of colorful squares&#10;&#10;Description automatically generated">
            <a:extLst>
              <a:ext uri="{FF2B5EF4-FFF2-40B4-BE49-F238E27FC236}">
                <a16:creationId xmlns:a16="http://schemas.microsoft.com/office/drawing/2014/main" id="{184A5346-D542-3F88-1FC3-6199A97810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396158"/>
            <a:ext cx="2152911" cy="1163163"/>
          </a:xfrm>
          <a:prstGeom prst="rect">
            <a:avLst/>
          </a:prstGeom>
          <a:noFill/>
          <a:ln>
            <a:solidFill>
              <a:schemeClr val="tx1"/>
            </a:solidFill>
          </a:ln>
        </p:spPr>
      </p:pic>
      <p:pic>
        <p:nvPicPr>
          <p:cNvPr id="61" name="Picture 60" descr="A group of women standing in a garden&#10;&#10;Description automatically generated">
            <a:extLst>
              <a:ext uri="{FF2B5EF4-FFF2-40B4-BE49-F238E27FC236}">
                <a16:creationId xmlns:a16="http://schemas.microsoft.com/office/drawing/2014/main" id="{9687599E-790C-7D3C-5837-3CB06AD34A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8431"/>
          <a:stretch/>
        </p:blipFill>
        <p:spPr>
          <a:xfrm>
            <a:off x="5590276" y="2779089"/>
            <a:ext cx="2320162" cy="1419404"/>
          </a:xfrm>
          <a:prstGeom prst="rect">
            <a:avLst/>
          </a:prstGeom>
          <a:ln>
            <a:noFill/>
          </a:ln>
          <a:effectLst>
            <a:outerShdw blurRad="292100" dist="139700" dir="2700000" algn="tl" rotWithShape="0">
              <a:srgbClr val="333333">
                <a:alpha val="65000"/>
              </a:srgbClr>
            </a:outerShdw>
          </a:effectLst>
        </p:spPr>
      </p:pic>
      <p:pic>
        <p:nvPicPr>
          <p:cNvPr id="2" name="Picture 1" descr="A comparison of different colored maps&#10;&#10;Description automatically generated">
            <a:extLst>
              <a:ext uri="{FF2B5EF4-FFF2-40B4-BE49-F238E27FC236}">
                <a16:creationId xmlns:a16="http://schemas.microsoft.com/office/drawing/2014/main" id="{F7D13BE6-9659-3BC3-E303-9D088C920201}"/>
              </a:ext>
            </a:extLst>
          </p:cNvPr>
          <p:cNvPicPr>
            <a:picLocks noChangeAspect="1"/>
          </p:cNvPicPr>
          <p:nvPr/>
        </p:nvPicPr>
        <p:blipFill>
          <a:blip r:embed="rId7"/>
          <a:stretch>
            <a:fillRect/>
          </a:stretch>
        </p:blipFill>
        <p:spPr>
          <a:xfrm>
            <a:off x="6670159" y="1843216"/>
            <a:ext cx="2295415" cy="990529"/>
          </a:xfrm>
          <a:prstGeom prst="rect">
            <a:avLst/>
          </a:prstGeom>
          <a:ln>
            <a:solidFill>
              <a:schemeClr val="tx1"/>
            </a:solidFill>
          </a:ln>
        </p:spPr>
      </p:pic>
      <p:sp>
        <p:nvSpPr>
          <p:cNvPr id="7" name="TextBox 6">
            <a:extLst>
              <a:ext uri="{FF2B5EF4-FFF2-40B4-BE49-F238E27FC236}">
                <a16:creationId xmlns:a16="http://schemas.microsoft.com/office/drawing/2014/main" id="{287F2408-C624-A85A-B5C2-6BD145F97956}"/>
              </a:ext>
            </a:extLst>
          </p:cNvPr>
          <p:cNvSpPr txBox="1"/>
          <p:nvPr/>
        </p:nvSpPr>
        <p:spPr>
          <a:xfrm>
            <a:off x="102721" y="4766548"/>
            <a:ext cx="3589473" cy="369332"/>
          </a:xfrm>
          <a:prstGeom prst="rect">
            <a:avLst/>
          </a:prstGeom>
          <a:noFill/>
        </p:spPr>
        <p:txBody>
          <a:bodyPr wrap="square" lIns="91440" tIns="45720" rIns="91440" bIns="45720" rtlCol="0" anchor="t">
            <a:spAutoFit/>
          </a:bodyPr>
          <a:lstStyle/>
          <a:p>
            <a:r>
              <a:rPr lang="en-GB" sz="900" i="1" dirty="0">
                <a:ea typeface="Cambria Math"/>
                <a:cs typeface="Arial"/>
              </a:rPr>
              <a:t>Stacey New, </a:t>
            </a:r>
            <a:r>
              <a:rPr lang="en-GB" sz="900" i="1" dirty="0" err="1">
                <a:ea typeface="Cambria Math"/>
                <a:cs typeface="Arial"/>
              </a:rPr>
              <a:t>Shaojuan</a:t>
            </a:r>
            <a:r>
              <a:rPr lang="en-GB" sz="900" i="1" dirty="0">
                <a:ea typeface="Cambria Math"/>
                <a:cs typeface="Arial"/>
              </a:rPr>
              <a:t> Li, Amy Waterson, Elisabeth Thompson &amp; Nicola Golding</a:t>
            </a:r>
          </a:p>
        </p:txBody>
      </p:sp>
      <p:sp>
        <p:nvSpPr>
          <p:cNvPr id="9" name="TextBox 8">
            <a:extLst>
              <a:ext uri="{FF2B5EF4-FFF2-40B4-BE49-F238E27FC236}">
                <a16:creationId xmlns:a16="http://schemas.microsoft.com/office/drawing/2014/main" id="{13A7465B-43A1-15D6-9993-34237AF0EF3B}"/>
              </a:ext>
            </a:extLst>
          </p:cNvPr>
          <p:cNvSpPr txBox="1"/>
          <p:nvPr/>
        </p:nvSpPr>
        <p:spPr>
          <a:xfrm>
            <a:off x="6683147" y="4581882"/>
            <a:ext cx="2454583" cy="553998"/>
          </a:xfrm>
          <a:prstGeom prst="rect">
            <a:avLst/>
          </a:prstGeom>
          <a:solidFill>
            <a:schemeClr val="accent3">
              <a:lumMod val="40000"/>
              <a:lumOff val="60000"/>
            </a:schemeClr>
          </a:solidFill>
          <a:ln w="19050">
            <a:solidFill>
              <a:srgbClr val="FF0000"/>
            </a:solidFill>
          </a:ln>
        </p:spPr>
        <p:txBody>
          <a:bodyPr wrap="square" rtlCol="0">
            <a:spAutoFit/>
          </a:bodyPr>
          <a:lstStyle/>
          <a:p>
            <a:r>
              <a:rPr lang="en-GB" sz="600" b="1" dirty="0"/>
              <a:t>Papers submitted/in prep:</a:t>
            </a:r>
          </a:p>
          <a:p>
            <a:pPr marL="171450" indent="-171450">
              <a:buFont typeface="Arial" panose="020B0604020202020204" pitchFamily="34" charset="0"/>
              <a:buChar char="•"/>
            </a:pPr>
            <a:r>
              <a:rPr lang="en-GB" sz="600" dirty="0"/>
              <a:t>Zhao, T., New. S., Li. S., </a:t>
            </a:r>
            <a:r>
              <a:rPr lang="en-GB" sz="600" dirty="0" err="1"/>
              <a:t>Bown</a:t>
            </a:r>
            <a:r>
              <a:rPr lang="en-GB" sz="600" dirty="0"/>
              <a:t>. N., Oakes. R., Weeks. J. and Golding. N. Towards a climate service for the tea industry: the use of stakeholder analysis and user engagement in Yunnan Province, China (in prep)</a:t>
            </a:r>
          </a:p>
        </p:txBody>
      </p:sp>
      <p:sp>
        <p:nvSpPr>
          <p:cNvPr id="5" name="TextBox 4"/>
          <p:cNvSpPr txBox="1"/>
          <p:nvPr/>
        </p:nvSpPr>
        <p:spPr>
          <a:xfrm>
            <a:off x="199505" y="1428599"/>
            <a:ext cx="3973484"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Exploring the potential for Tea related climate services</a:t>
            </a:r>
          </a:p>
          <a:p>
            <a:pPr marL="285750" indent="-285750">
              <a:buFont typeface="Arial" panose="020B0604020202020204" pitchFamily="34" charset="0"/>
              <a:buChar char="•"/>
            </a:pPr>
            <a:r>
              <a:rPr lang="en-GB" dirty="0" smtClean="0"/>
              <a:t>Identifying and engaging with relevant stakeholders</a:t>
            </a:r>
          </a:p>
          <a:p>
            <a:pPr marL="285750" indent="-285750">
              <a:buFont typeface="Arial" panose="020B0604020202020204" pitchFamily="34" charset="0"/>
              <a:buChar char="•"/>
            </a:pPr>
            <a:r>
              <a:rPr lang="en-GB" dirty="0" smtClean="0"/>
              <a:t>Investigating sub-seasonal forecast skill of key meteorological variables</a:t>
            </a:r>
            <a:endParaRPr lang="en-GB" dirty="0"/>
          </a:p>
        </p:txBody>
      </p:sp>
    </p:spTree>
    <p:extLst>
      <p:ext uri="{BB962C8B-B14F-4D97-AF65-F5344CB8AC3E}">
        <p14:creationId xmlns:p14="http://schemas.microsoft.com/office/powerpoint/2010/main" val="742099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F235F5F-3E43-3BA7-9E9E-F1B782406B65}"/>
              </a:ext>
            </a:extLst>
          </p:cNvPr>
          <p:cNvSpPr txBox="1"/>
          <p:nvPr/>
        </p:nvSpPr>
        <p:spPr>
          <a:xfrm>
            <a:off x="79253" y="717554"/>
            <a:ext cx="8683747" cy="538609"/>
          </a:xfrm>
          <a:prstGeom prst="rect">
            <a:avLst/>
          </a:prstGeom>
          <a:noFill/>
        </p:spPr>
        <p:txBody>
          <a:bodyPr wrap="square" rtlCol="0">
            <a:spAutoFit/>
          </a:bodyPr>
          <a:lstStyle/>
          <a:p>
            <a:r>
              <a:rPr lang="en-GB" sz="2900" b="1">
                <a:latin typeface="+mj-lt"/>
                <a:cs typeface="Calibri"/>
              </a:rPr>
              <a:t>Climate Services for Urban Environments </a:t>
            </a:r>
          </a:p>
        </p:txBody>
      </p:sp>
      <p:sp>
        <p:nvSpPr>
          <p:cNvPr id="6" name="TextBox 5">
            <a:extLst>
              <a:ext uri="{FF2B5EF4-FFF2-40B4-BE49-F238E27FC236}">
                <a16:creationId xmlns:a16="http://schemas.microsoft.com/office/drawing/2014/main" id="{8DF0ADDE-00FB-6208-FE8C-0D90CC8E41F9}"/>
              </a:ext>
            </a:extLst>
          </p:cNvPr>
          <p:cNvSpPr txBox="1"/>
          <p:nvPr/>
        </p:nvSpPr>
        <p:spPr>
          <a:xfrm>
            <a:off x="79253" y="4774168"/>
            <a:ext cx="4492747" cy="230832"/>
          </a:xfrm>
          <a:prstGeom prst="rect">
            <a:avLst/>
          </a:prstGeom>
          <a:noFill/>
        </p:spPr>
        <p:txBody>
          <a:bodyPr wrap="square" lIns="91440" tIns="45720" rIns="91440" bIns="45720" rtlCol="0" anchor="t">
            <a:spAutoFit/>
          </a:bodyPr>
          <a:lstStyle/>
          <a:p>
            <a:r>
              <a:rPr lang="en-GB" sz="900" i="1" dirty="0">
                <a:ea typeface="Cambria Math"/>
                <a:cs typeface="Arial"/>
              </a:rPr>
              <a:t>Maria Athanassiadou, Rebecca Sawyer, Angela Heard</a:t>
            </a:r>
          </a:p>
        </p:txBody>
      </p:sp>
      <p:sp>
        <p:nvSpPr>
          <p:cNvPr id="7" name="TextBox 6">
            <a:extLst>
              <a:ext uri="{FF2B5EF4-FFF2-40B4-BE49-F238E27FC236}">
                <a16:creationId xmlns:a16="http://schemas.microsoft.com/office/drawing/2014/main" id="{D1C59722-C795-FD0B-A115-265F834E0676}"/>
              </a:ext>
            </a:extLst>
          </p:cNvPr>
          <p:cNvSpPr txBox="1"/>
          <p:nvPr/>
        </p:nvSpPr>
        <p:spPr>
          <a:xfrm>
            <a:off x="-4307993" y="1162680"/>
            <a:ext cx="4043984" cy="3424014"/>
          </a:xfrm>
          <a:prstGeom prst="rect">
            <a:avLst/>
          </a:prstGeom>
          <a:solidFill>
            <a:schemeClr val="accent1">
              <a:lumMod val="40000"/>
              <a:lumOff val="60000"/>
            </a:schemeClr>
          </a:solidFill>
          <a:ln>
            <a:noFill/>
          </a:ln>
        </p:spPr>
        <p:txBody>
          <a:bodyPr wrap="square" lIns="91440" tIns="45720" rIns="91440" bIns="45720" anchor="t">
            <a:spAutoFit/>
          </a:bodyPr>
          <a:lstStyle/>
          <a:p>
            <a:r>
              <a:rPr lang="en-GB" sz="900" dirty="0">
                <a:solidFill>
                  <a:schemeClr val="bg2"/>
                </a:solidFill>
                <a:highlight>
                  <a:srgbClr val="007AA9"/>
                </a:highlight>
                <a:latin typeface="+mj-lt"/>
                <a:cs typeface="Calibri"/>
              </a:rPr>
              <a:t>Overview </a:t>
            </a:r>
          </a:p>
          <a:p>
            <a:pPr marL="171450" indent="-171450">
              <a:spcBef>
                <a:spcPts val="600"/>
              </a:spcBef>
              <a:buFont typeface="Arial" panose="020B0604020202020204" pitchFamily="34" charset="0"/>
              <a:buChar char="•"/>
            </a:pPr>
            <a:r>
              <a:rPr lang="en-GB" sz="900" dirty="0">
                <a:latin typeface="+mj-lt"/>
                <a:cs typeface="Calibri"/>
              </a:rPr>
              <a:t>Understand what changing patterns &amp; extremes in precipitation, from high-resolution convection-permitting UKCP-local projections, mean for adaptation pathways for decisions and resilience in the urban environment, for a range of timescales – horizons.</a:t>
            </a:r>
          </a:p>
          <a:p>
            <a:pPr marL="171450" indent="-171450">
              <a:spcBef>
                <a:spcPts val="600"/>
              </a:spcBef>
              <a:buFont typeface="Arial" panose="020B0604020202020204" pitchFamily="34" charset="0"/>
              <a:buChar char="•"/>
            </a:pPr>
            <a:r>
              <a:rPr lang="en-GB" sz="900" dirty="0">
                <a:latin typeface="+mj-lt"/>
                <a:cs typeface="Calibri"/>
              </a:rPr>
              <a:t>Building on previous experience around heat, the UCS team, are developing prototypes of rainfall information with UK stakeholders</a:t>
            </a:r>
          </a:p>
          <a:p>
            <a:pPr marL="171450" indent="-171450">
              <a:spcBef>
                <a:spcPts val="600"/>
              </a:spcBef>
              <a:buFont typeface="Arial" panose="020B0604020202020204" pitchFamily="34" charset="0"/>
              <a:buChar char="•"/>
            </a:pPr>
            <a:r>
              <a:rPr lang="en-GB" sz="900" dirty="0">
                <a:latin typeface="+mj-lt"/>
                <a:cs typeface="Calibri"/>
              </a:rPr>
              <a:t>Knowledge from the process will be shared with  Chinese partners</a:t>
            </a:r>
          </a:p>
          <a:p>
            <a:pPr marL="171450" indent="-171450">
              <a:buFont typeface="Arial" panose="020B0604020202020204" pitchFamily="34" charset="0"/>
              <a:buChar char="•"/>
            </a:pPr>
            <a:endParaRPr lang="en-GB" sz="900" dirty="0">
              <a:latin typeface="+mj-lt"/>
              <a:cs typeface="Calibri"/>
            </a:endParaRPr>
          </a:p>
          <a:p>
            <a:r>
              <a:rPr lang="en-GB" sz="900" dirty="0">
                <a:solidFill>
                  <a:schemeClr val="bg2"/>
                </a:solidFill>
                <a:highlight>
                  <a:srgbClr val="007AA9"/>
                </a:highlight>
                <a:latin typeface="+mj-lt"/>
                <a:cs typeface="Calibri"/>
              </a:rPr>
              <a:t>Recent Developments </a:t>
            </a:r>
          </a:p>
          <a:p>
            <a:pPr marL="171450" indent="-171450">
              <a:spcBef>
                <a:spcPts val="300"/>
              </a:spcBef>
              <a:buFont typeface="Arial" panose="020B0604020202020204" pitchFamily="34" charset="0"/>
              <a:buChar char="•"/>
            </a:pPr>
            <a:r>
              <a:rPr lang="en-GB" sz="900" dirty="0">
                <a:latin typeface="+mj-lt"/>
                <a:cs typeface="Calibri"/>
              </a:rPr>
              <a:t>A ‘rainfall information pack’ prototype has been developed for Hull.</a:t>
            </a:r>
          </a:p>
          <a:p>
            <a:pPr marL="171450" indent="-171450">
              <a:spcBef>
                <a:spcPts val="300"/>
              </a:spcBef>
              <a:buFont typeface="Arial" panose="020B0604020202020204" pitchFamily="34" charset="0"/>
              <a:buChar char="•"/>
            </a:pPr>
            <a:r>
              <a:rPr lang="en-GB" sz="900" dirty="0">
                <a:latin typeface="+mj-lt"/>
                <a:cs typeface="Calibri"/>
              </a:rPr>
              <a:t>We are now co-producing a second one, with Ashfield District Council to support the city’s climate adaptation and resilience planning by building user understanding of flood hazards and associated impacts. </a:t>
            </a:r>
          </a:p>
          <a:p>
            <a:endParaRPr lang="en-GB" sz="900" dirty="0">
              <a:solidFill>
                <a:schemeClr val="bg2"/>
              </a:solidFill>
              <a:highlight>
                <a:srgbClr val="007AA9"/>
              </a:highlight>
            </a:endParaRPr>
          </a:p>
          <a:p>
            <a:r>
              <a:rPr lang="en-GB" sz="900" dirty="0">
                <a:solidFill>
                  <a:schemeClr val="bg2"/>
                </a:solidFill>
                <a:highlight>
                  <a:srgbClr val="007AA9"/>
                </a:highlight>
              </a:rPr>
              <a:t>Future Work</a:t>
            </a:r>
            <a:endParaRPr lang="en-GB" sz="900" dirty="0">
              <a:solidFill>
                <a:schemeClr val="bg2"/>
              </a:solidFill>
              <a:highlight>
                <a:srgbClr val="007AA9"/>
              </a:highlight>
              <a:cs typeface="Arial"/>
            </a:endParaRPr>
          </a:p>
          <a:p>
            <a:pPr marL="171450" indent="-171450">
              <a:spcBef>
                <a:spcPts val="300"/>
              </a:spcBef>
              <a:buFont typeface="Arial" panose="020B0604020202020204" pitchFamily="34" charset="0"/>
              <a:buChar char="•"/>
            </a:pPr>
            <a:r>
              <a:rPr lang="en-GB" sz="900" dirty="0"/>
              <a:t>Enhance &amp; ‘generalise’ the prototype, combining input from a range of stakeholders and pertinent science.</a:t>
            </a:r>
          </a:p>
          <a:p>
            <a:pPr marL="171450" indent="-171450">
              <a:spcBef>
                <a:spcPts val="300"/>
              </a:spcBef>
              <a:buFont typeface="Arial" panose="020B0604020202020204" pitchFamily="34" charset="0"/>
              <a:buChar char="•"/>
            </a:pPr>
            <a:r>
              <a:rPr lang="en-GB" sz="900" dirty="0"/>
              <a:t>Include compound hazards &amp; risks</a:t>
            </a:r>
            <a:endParaRPr lang="en-GB" sz="900" dirty="0">
              <a:cs typeface="Arial"/>
            </a:endParaRPr>
          </a:p>
          <a:p>
            <a:pPr marL="171450" indent="-171450">
              <a:spcBef>
                <a:spcPts val="300"/>
              </a:spcBef>
              <a:buFont typeface="Arial" panose="020B0604020202020204" pitchFamily="34" charset="0"/>
              <a:buChar char="•"/>
            </a:pPr>
            <a:r>
              <a:rPr lang="en-GB" sz="900" dirty="0"/>
              <a:t>Focus on heat, drought and climate extremes in precipitation that lead to flash flooding in urban environments</a:t>
            </a:r>
            <a:endParaRPr lang="en-GB" sz="900" dirty="0">
              <a:cs typeface="Arial"/>
            </a:endParaRPr>
          </a:p>
        </p:txBody>
      </p:sp>
      <p:pic>
        <p:nvPicPr>
          <p:cNvPr id="2" name="Picture 1" descr="A screenshot of a web page&#10;&#10;Description automatically generated">
            <a:extLst>
              <a:ext uri="{FF2B5EF4-FFF2-40B4-BE49-F238E27FC236}">
                <a16:creationId xmlns:a16="http://schemas.microsoft.com/office/drawing/2014/main" id="{FA219047-FE44-FF50-98C8-DD20DDE6C3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8909" y="1272384"/>
            <a:ext cx="2023443" cy="2910533"/>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401B6103-2306-9749-670F-023D5E7A0E3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238" t="19420" r="26612" b="9230"/>
          <a:stretch/>
        </p:blipFill>
        <p:spPr bwMode="auto">
          <a:xfrm>
            <a:off x="6687500" y="1274618"/>
            <a:ext cx="2027009" cy="2889672"/>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AAECC1FA-51E3-49A7-6ECD-D2DA87231E83}"/>
              </a:ext>
            </a:extLst>
          </p:cNvPr>
          <p:cNvSpPr txBox="1"/>
          <p:nvPr/>
        </p:nvSpPr>
        <p:spPr>
          <a:xfrm>
            <a:off x="4707925" y="4429249"/>
            <a:ext cx="3602494" cy="246221"/>
          </a:xfrm>
          <a:prstGeom prst="rect">
            <a:avLst/>
          </a:prstGeom>
          <a:noFill/>
        </p:spPr>
        <p:txBody>
          <a:bodyPr wrap="square">
            <a:spAutoFit/>
          </a:bodyPr>
          <a:lstStyle/>
          <a:p>
            <a:r>
              <a:rPr lang="en-GB" sz="1000" dirty="0">
                <a:solidFill>
                  <a:schemeClr val="bg2">
                    <a:lumMod val="50000"/>
                  </a:schemeClr>
                </a:solidFill>
                <a:effectLst/>
                <a:latin typeface="+mj-lt"/>
                <a:ea typeface="MS Mincho" panose="02020609040205080304" pitchFamily="49" charset="-128"/>
                <a:cs typeface="Arial" panose="020B0604020202020204" pitchFamily="34" charset="0"/>
              </a:rPr>
              <a:t>Example pages </a:t>
            </a:r>
            <a:r>
              <a:rPr lang="en-GB" sz="1000" dirty="0">
                <a:solidFill>
                  <a:schemeClr val="bg2">
                    <a:lumMod val="50000"/>
                  </a:schemeClr>
                </a:solidFill>
                <a:latin typeface="+mj-lt"/>
                <a:ea typeface="MS Mincho" panose="02020609040205080304" pitchFamily="49" charset="-128"/>
                <a:cs typeface="Arial" panose="020B0604020202020204" pitchFamily="34" charset="0"/>
              </a:rPr>
              <a:t>from</a:t>
            </a:r>
            <a:r>
              <a:rPr lang="en-GB" sz="1000" dirty="0">
                <a:solidFill>
                  <a:schemeClr val="bg2">
                    <a:lumMod val="50000"/>
                  </a:schemeClr>
                </a:solidFill>
                <a:effectLst/>
                <a:latin typeface="+mj-lt"/>
                <a:ea typeface="MS Mincho" panose="02020609040205080304" pitchFamily="49" charset="-128"/>
                <a:cs typeface="Arial" panose="020B0604020202020204" pitchFamily="34" charset="0"/>
              </a:rPr>
              <a:t> rainfall information pack prototypes</a:t>
            </a:r>
            <a:endParaRPr lang="en-GB" sz="1000" dirty="0">
              <a:solidFill>
                <a:schemeClr val="bg2">
                  <a:lumMod val="50000"/>
                </a:schemeClr>
              </a:solidFill>
              <a:latin typeface="+mj-lt"/>
            </a:endParaRPr>
          </a:p>
        </p:txBody>
      </p:sp>
      <p:sp>
        <p:nvSpPr>
          <p:cNvPr id="4" name="TextBox 3"/>
          <p:cNvSpPr txBox="1"/>
          <p:nvPr/>
        </p:nvSpPr>
        <p:spPr>
          <a:xfrm>
            <a:off x="224444" y="1256163"/>
            <a:ext cx="4123112" cy="3139321"/>
          </a:xfrm>
          <a:prstGeom prst="rect">
            <a:avLst/>
          </a:prstGeom>
          <a:noFill/>
        </p:spPr>
        <p:txBody>
          <a:bodyPr wrap="square" rtlCol="0">
            <a:spAutoFit/>
          </a:bodyPr>
          <a:lstStyle/>
          <a:p>
            <a:pPr marL="285750" indent="-285750">
              <a:buFont typeface="Arial" panose="020B0604020202020204" pitchFamily="34" charset="0"/>
              <a:buChar char="•"/>
            </a:pPr>
            <a:r>
              <a:rPr lang="en-GB" dirty="0" smtClean="0"/>
              <a:t>What do changes in climate mean for urban environments?</a:t>
            </a:r>
          </a:p>
          <a:p>
            <a:pPr marL="285750" indent="-285750">
              <a:buFont typeface="Arial" panose="020B0604020202020204" pitchFamily="34" charset="0"/>
              <a:buChar char="•"/>
            </a:pPr>
            <a:r>
              <a:rPr lang="en-GB" dirty="0"/>
              <a:t>Assessment of regional downscaling </a:t>
            </a:r>
            <a:r>
              <a:rPr lang="en-GB" dirty="0" smtClean="0"/>
              <a:t>capability over Guangdong province</a:t>
            </a:r>
          </a:p>
          <a:p>
            <a:pPr marL="285750" indent="-285750">
              <a:buFont typeface="Arial" panose="020B0604020202020204" pitchFamily="34" charset="0"/>
              <a:buChar char="•"/>
            </a:pPr>
            <a:r>
              <a:rPr lang="en-GB" dirty="0" smtClean="0"/>
              <a:t>Development of rainfall information packs for UK cities is informing prototype development of city information packs for Chinese cities</a:t>
            </a:r>
          </a:p>
          <a:p>
            <a:pPr marL="285750" indent="-285750">
              <a:buFont typeface="Arial" panose="020B0604020202020204" pitchFamily="34" charset="0"/>
              <a:buChar char="•"/>
            </a:pPr>
            <a:r>
              <a:rPr lang="en-GB" dirty="0" smtClean="0"/>
              <a:t>Further research into urban flooding and compound events</a:t>
            </a:r>
          </a:p>
        </p:txBody>
      </p:sp>
    </p:spTree>
    <p:extLst>
      <p:ext uri="{BB962C8B-B14F-4D97-AF65-F5344CB8AC3E}">
        <p14:creationId xmlns:p14="http://schemas.microsoft.com/office/powerpoint/2010/main" val="509435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SSP China Presentation Template" id="{1771C215-DA34-402A-97AA-AF1131954E36}" vid="{B58CE621-FF6A-42EB-A03C-9E48044334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5a6d21c-7db0-4b7e-981f-b4f22b02b9d8" xsi:nil="true"/>
    <SharedWithUsers xmlns="072f3c07-90f1-497e-808b-c3a85eca7195">
      <UserInfo>
        <DisplayName/>
        <AccountId xsi:nil="true"/>
        <AccountType/>
      </UserInfo>
    </SharedWithUsers>
    <lcf76f155ced4ddcb4097134ff3c332f xmlns="05f11800-bff7-4326-ada7-ff63089150d4">
      <Terms xmlns="http://schemas.microsoft.com/office/infopath/2007/PartnerControls"/>
    </lcf76f155ced4ddcb4097134ff3c332f>
    <Sector xmlns="05f11800-bff7-4326-ada7-ff63089150d4" xsi:nil="true"/>
    <Customer xmlns="05f11800-bff7-4326-ada7-ff63089150d4" xsi:nil="true"/>
    <Costcode xmlns="05f11800-bff7-4326-ada7-ff63089150d4">Not known</Costcode>
    <Point_x0020_of_x0020_contact xmlns="05f11800-bff7-4326-ada7-ff63089150d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A7A5749855F54AB19810A183A1FBDC" ma:contentTypeVersion="21" ma:contentTypeDescription="Create a new document." ma:contentTypeScope="" ma:versionID="c440e5cd122515b0020545f1e6d0ccd6">
  <xsd:schema xmlns:xsd="http://www.w3.org/2001/XMLSchema" xmlns:xs="http://www.w3.org/2001/XMLSchema" xmlns:p="http://schemas.microsoft.com/office/2006/metadata/properties" xmlns:ns2="05f11800-bff7-4326-ada7-ff63089150d4" xmlns:ns3="072f3c07-90f1-497e-808b-c3a85eca7195" xmlns:ns4="95a6d21c-7db0-4b7e-981f-b4f22b02b9d8" targetNamespace="http://schemas.microsoft.com/office/2006/metadata/properties" ma:root="true" ma:fieldsID="0548d27376550fa718ed9b4e068f88e1" ns2:_="" ns3:_="" ns4:_="">
    <xsd:import namespace="05f11800-bff7-4326-ada7-ff63089150d4"/>
    <xsd:import namespace="072f3c07-90f1-497e-808b-c3a85eca7195"/>
    <xsd:import namespace="95a6d21c-7db0-4b7e-981f-b4f22b02b9d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Costcode" minOccurs="0"/>
                <xsd:element ref="ns2:Sector" minOccurs="0"/>
                <xsd:element ref="ns2:Customer" minOccurs="0"/>
                <xsd:element ref="ns2:Point_x0020_of_x0020_contact"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f11800-bff7-4326-ada7-ff63089150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Costcode" ma:index="12" nillable="true" ma:displayName="Costcode" ma:default="Not known" ma:format="Dropdown" ma:internalName="Costcode">
      <xsd:simpleType>
        <xsd:union memberTypes="dms:Text">
          <xsd:simpleType>
            <xsd:restriction base="dms:Choice">
              <xsd:enumeration value="RFCSS5"/>
              <xsd:enumeration value="RHCFNE"/>
              <xsd:enumeration value="DPR021"/>
              <xsd:enumeration value="RFIPAC"/>
              <xsd:enumeration value="MIIWFP"/>
              <xsd:enumeration value="RFAFAC"/>
              <xsd:enumeration value="RFCRW3"/>
              <xsd:enumeration value="Not known"/>
              <xsd:enumeration value="WIMETA"/>
            </xsd:restriction>
          </xsd:simpleType>
        </xsd:union>
      </xsd:simpleType>
    </xsd:element>
    <xsd:element name="Sector" ma:index="13" nillable="true" ma:displayName="Sector" ma:format="Dropdown" ma:internalName="Sector">
      <xsd:simpleType>
        <xsd:union memberTypes="dms:Text">
          <xsd:simpleType>
            <xsd:restriction base="dms:Choice">
              <xsd:enumeration value="Agriculture"/>
              <xsd:enumeration value="Defence"/>
              <xsd:enumeration value="Water"/>
              <xsd:enumeration value="Energy"/>
            </xsd:restriction>
          </xsd:simpleType>
        </xsd:union>
      </xsd:simpleType>
    </xsd:element>
    <xsd:element name="Customer" ma:index="14" nillable="true" ma:displayName="Customer" ma:internalName="Customer">
      <xsd:simpleType>
        <xsd:restriction base="dms:Text">
          <xsd:maxLength value="255"/>
        </xsd:restriction>
      </xsd:simpleType>
    </xsd:element>
    <xsd:element name="Point_x0020_of_x0020_contact" ma:index="15" nillable="true" ma:displayName="Point of contact" ma:format="Dropdown" ma:internalName="Point_x0020_of_x0020_contact">
      <xsd:simpleType>
        <xsd:union memberTypes="dms:Text">
          <xsd:simpleType>
            <xsd:restriction base="dms:Choice">
              <xsd:enumeration value="Ed Pope"/>
              <xsd:enumeration value="Catherine Bradshaw"/>
              <xsd:enumeration value="James Bacon"/>
              <xsd:enumeration value="Jemma Davie"/>
              <xsd:enumeration value="Andrew Cottrell"/>
            </xsd:restriction>
          </xsd:simpleType>
        </xsd:un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1bb55a9-a1b5-4196-b12d-1833970ed36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72f3c07-90f1-497e-808b-c3a85eca719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a6d21c-7db0-4b7e-981f-b4f22b02b9d8"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6ba5c361-99f7-4fb6-a1df-06bf0e218475}" ma:internalName="TaxCatchAll" ma:showField="CatchAllData" ma:web="072f3c07-90f1-497e-808b-c3a85eca719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C4EF6F-4DD9-41D2-9595-34D0AFACD542}">
  <ds:schemaRefs>
    <ds:schemaRef ds:uri="http://schemas.microsoft.com/office/infopath/2007/PartnerControls"/>
    <ds:schemaRef ds:uri="http://www.w3.org/XML/1998/namespace"/>
    <ds:schemaRef ds:uri="eeeab968-d456-436c-b9d2-595eeab7b886"/>
    <ds:schemaRef ds:uri="http://purl.org/dc/elements/1.1/"/>
    <ds:schemaRef ds:uri="http://purl.org/dc/dcmitype/"/>
    <ds:schemaRef ds:uri="affd9014-71d4-4ca5-838b-f2280382166b"/>
    <ds:schemaRef ds:uri="http://schemas.microsoft.com/office/2006/metadata/properties"/>
    <ds:schemaRef ds:uri="http://schemas.microsoft.com/office/2006/documentManagement/types"/>
    <ds:schemaRef ds:uri="95a6d21c-7db0-4b7e-981f-b4f22b02b9d8"/>
    <ds:schemaRef ds:uri="http://purl.org/dc/terms/"/>
    <ds:schemaRef ds:uri="http://schemas.openxmlformats.org/package/2006/metadata/core-properties"/>
    <ds:schemaRef ds:uri="072f3c07-90f1-497e-808b-c3a85eca7195"/>
    <ds:schemaRef ds:uri="05f11800-bff7-4326-ada7-ff63089150d4"/>
  </ds:schemaRefs>
</ds:datastoreItem>
</file>

<file path=customXml/itemProps2.xml><?xml version="1.0" encoding="utf-8"?>
<ds:datastoreItem xmlns:ds="http://schemas.openxmlformats.org/officeDocument/2006/customXml" ds:itemID="{278A4CAE-6459-4A90-8765-521D86A5D83F}">
  <ds:schemaRefs>
    <ds:schemaRef ds:uri="http://schemas.microsoft.com/sharepoint/v3/contenttype/forms"/>
  </ds:schemaRefs>
</ds:datastoreItem>
</file>

<file path=customXml/itemProps3.xml><?xml version="1.0" encoding="utf-8"?>
<ds:datastoreItem xmlns:ds="http://schemas.openxmlformats.org/officeDocument/2006/customXml" ds:itemID="{CB46FEE6-01A1-4955-B57B-B6C827BCAD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f11800-bff7-4326-ada7-ff63089150d4"/>
    <ds:schemaRef ds:uri="072f3c07-90f1-497e-808b-c3a85eca7195"/>
    <ds:schemaRef ds:uri="95a6d21c-7db0-4b7e-981f-b4f22b02b9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CSSP China Presentation Template_MO ONLY</Template>
  <TotalTime>295</TotalTime>
  <Words>3219</Words>
  <Application>Microsoft Office PowerPoint</Application>
  <PresentationFormat>On-screen Show (16:9)</PresentationFormat>
  <Paragraphs>288</Paragraphs>
  <Slides>16</Slides>
  <Notes>5</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ＭＳ Ｐゴシック</vt:lpstr>
      <vt:lpstr>Arial</vt:lpstr>
      <vt:lpstr>Calibri</vt:lpstr>
      <vt:lpstr>Cambria Math</vt:lpstr>
      <vt:lpstr>Helvetica Light</vt:lpstr>
      <vt:lpstr>MS Mincho</vt:lpstr>
      <vt:lpstr>Raleway</vt:lpstr>
      <vt:lpstr>Times New Roman</vt:lpstr>
      <vt:lpstr>Office Theme</vt:lpstr>
      <vt:lpstr>Climate Services at the UK Met Office for CSSP China</vt:lpstr>
      <vt:lpstr>Climate Science for Service Partnership China (CSSP China)</vt:lpstr>
      <vt:lpstr>CSSP China Climate services</vt:lpstr>
      <vt:lpstr>PowerPoint Presentation</vt:lpstr>
      <vt:lpstr>A causal discovery method for seasonal forecasting in Northeast China </vt:lpstr>
      <vt:lpstr>PowerPoint Presentation</vt:lpstr>
      <vt:lpstr>PowerPoint Presentation</vt:lpstr>
      <vt:lpstr>Tea-CUP (Co-developing Useful Predictions)</vt:lpstr>
      <vt:lpstr>PowerPoint Presentation</vt:lpstr>
      <vt:lpstr>PowerPoint Presentation</vt:lpstr>
      <vt:lpstr>CSSP-China Yangtze Rainfall Forecasts</vt:lpstr>
      <vt:lpstr>CSSP-China Yangtze Rainfall Forecasts</vt:lpstr>
      <vt:lpstr>PowerPoint Presentation</vt:lpstr>
      <vt:lpstr>PowerPoint Presentation</vt:lpstr>
      <vt:lpstr>PowerPoint Presentation</vt:lpstr>
      <vt:lpstr>Highlights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Stacey New</dc:creator>
  <cp:lastModifiedBy>Admin</cp:lastModifiedBy>
  <cp:revision>20</cp:revision>
  <dcterms:created xsi:type="dcterms:W3CDTF">2023-10-17T09:04:07Z</dcterms:created>
  <dcterms:modified xsi:type="dcterms:W3CDTF">2024-05-08T13:43:41Z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38878600</vt:r8>
  </property>
  <property fmtid="{D5CDD505-2E9C-101B-9397-08002B2CF9AE}" pid="3" name="TriggerFlowInfo">
    <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y fmtid="{D5CDD505-2E9C-101B-9397-08002B2CF9AE}" pid="7" name="ContentTypeId">
    <vt:lpwstr>0x01010068A7A5749855F54AB19810A183A1FBDC</vt:lpwstr>
  </property>
</Properties>
</file>