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568" r:id="rId3"/>
    <p:sldId id="560" r:id="rId4"/>
    <p:sldId id="260" r:id="rId5"/>
    <p:sldId id="552" r:id="rId6"/>
    <p:sldId id="575" r:id="rId7"/>
    <p:sldId id="567" r:id="rId8"/>
    <p:sldId id="553" r:id="rId9"/>
    <p:sldId id="269" r:id="rId10"/>
    <p:sldId id="268" r:id="rId11"/>
    <p:sldId id="301" r:id="rId12"/>
    <p:sldId id="572"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68B60"/>
    <a:srgbClr val="F28A5C"/>
    <a:srgbClr val="F8B996"/>
    <a:srgbClr val="F9AA8B"/>
    <a:srgbClr val="FAD1B8"/>
    <a:srgbClr val="F6C998"/>
    <a:srgbClr val="F7BD91"/>
    <a:srgbClr val="009999"/>
    <a:srgbClr val="79AD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91608" autoAdjust="0"/>
  </p:normalViewPr>
  <p:slideViewPr>
    <p:cSldViewPr snapToGrid="0">
      <p:cViewPr varScale="1">
        <p:scale>
          <a:sx n="58" d="100"/>
          <a:sy n="58" d="100"/>
        </p:scale>
        <p:origin x="90" y="142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F:\!&#1053;&#1048;&#1062;_&#1050;&#1072;&#1079;&#1075;&#1080;&#1076;&#1088;&#1086;&#1084;&#1077;&#1090;\&#1059;&#1050;&#1048;\&#1057;&#1087;&#1088;&#1072;&#1074;&#1082;&#1080;\2023\T-CENTURA_2022.xls"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G:\&#1056;&#1040;&#1041;&#1054;&#1058;&#1040;_&#1053;&#1048;&#1062;\&#1064;&#1054;&#1057;\&#1087;&#1088;&#1077;&#1079;&#1077;&#1085;&#1090;&#1072;&#1094;&#1080;&#1103;\&#1082;%20&#1087;&#1088;&#1077;&#1079;&#1077;&#1085;&#1090;&#1072;&#1094;&#1080;&#1080;.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60531032927808E-2"/>
          <c:y val="6.2633053221288509E-2"/>
          <c:w val="0.87803174345387369"/>
          <c:h val="0.76960599098887905"/>
        </c:manualLayout>
      </c:layout>
      <c:lineChart>
        <c:grouping val="standard"/>
        <c:varyColors val="0"/>
        <c:ser>
          <c:idx val="0"/>
          <c:order val="0"/>
          <c:tx>
            <c:strRef>
              <c:f>Год!$Q$2</c:f>
              <c:strCache>
                <c:ptCount val="1"/>
                <c:pt idx="0">
                  <c:v>Временной ряд температуры</c:v>
                </c:pt>
              </c:strCache>
            </c:strRef>
          </c:tx>
          <c:spPr>
            <a:ln w="15875">
              <a:solidFill>
                <a:schemeClr val="tx1">
                  <a:alpha val="97000"/>
                </a:schemeClr>
              </a:solidFill>
              <a:prstDash val="solid"/>
            </a:ln>
          </c:spPr>
          <c:marker>
            <c:symbol val="circle"/>
            <c:size val="4"/>
            <c:spPr>
              <a:solidFill>
                <a:schemeClr val="tx1">
                  <a:lumMod val="95000"/>
                  <a:lumOff val="5000"/>
                </a:schemeClr>
              </a:solidFill>
              <a:ln>
                <a:noFill/>
                <a:prstDash val="solid"/>
              </a:ln>
            </c:spPr>
          </c:marker>
          <c:trendline>
            <c:spPr>
              <a:ln w="15875"/>
            </c:spPr>
            <c:trendlineType val="linear"/>
            <c:dispRSqr val="0"/>
            <c:dispEq val="0"/>
          </c:trendline>
          <c:cat>
            <c:numRef>
              <c:f>Год!$P$5:$P$132</c:f>
              <c:numCache>
                <c:formatCode>General</c:formatCode>
                <c:ptCount val="128"/>
                <c:pt idx="0">
                  <c:v>1896</c:v>
                </c:pt>
                <c:pt idx="1">
                  <c:v>1897</c:v>
                </c:pt>
                <c:pt idx="2">
                  <c:v>1898</c:v>
                </c:pt>
                <c:pt idx="3">
                  <c:v>1899</c:v>
                </c:pt>
                <c:pt idx="4">
                  <c:v>1900</c:v>
                </c:pt>
                <c:pt idx="5">
                  <c:v>1901</c:v>
                </c:pt>
                <c:pt idx="6">
                  <c:v>1902</c:v>
                </c:pt>
                <c:pt idx="7">
                  <c:v>1903</c:v>
                </c:pt>
                <c:pt idx="8">
                  <c:v>1904</c:v>
                </c:pt>
                <c:pt idx="9">
                  <c:v>1905</c:v>
                </c:pt>
                <c:pt idx="10">
                  <c:v>1906</c:v>
                </c:pt>
                <c:pt idx="11">
                  <c:v>1907</c:v>
                </c:pt>
                <c:pt idx="12">
                  <c:v>1908</c:v>
                </c:pt>
                <c:pt idx="13">
                  <c:v>1909</c:v>
                </c:pt>
                <c:pt idx="14">
                  <c:v>1910</c:v>
                </c:pt>
                <c:pt idx="15">
                  <c:v>1911</c:v>
                </c:pt>
                <c:pt idx="16">
                  <c:v>1912</c:v>
                </c:pt>
                <c:pt idx="17">
                  <c:v>1913</c:v>
                </c:pt>
                <c:pt idx="18">
                  <c:v>1914</c:v>
                </c:pt>
                <c:pt idx="19">
                  <c:v>1915</c:v>
                </c:pt>
                <c:pt idx="20">
                  <c:v>1916</c:v>
                </c:pt>
                <c:pt idx="21">
                  <c:v>1917</c:v>
                </c:pt>
                <c:pt idx="22">
                  <c:v>1918</c:v>
                </c:pt>
                <c:pt idx="23">
                  <c:v>1919</c:v>
                </c:pt>
                <c:pt idx="24">
                  <c:v>1920</c:v>
                </c:pt>
                <c:pt idx="25">
                  <c:v>1921</c:v>
                </c:pt>
                <c:pt idx="26">
                  <c:v>1924</c:v>
                </c:pt>
                <c:pt idx="27">
                  <c:v>1923</c:v>
                </c:pt>
                <c:pt idx="28">
                  <c:v>1924</c:v>
                </c:pt>
                <c:pt idx="29">
                  <c:v>1925</c:v>
                </c:pt>
                <c:pt idx="30">
                  <c:v>1926</c:v>
                </c:pt>
                <c:pt idx="31">
                  <c:v>1927</c:v>
                </c:pt>
                <c:pt idx="32">
                  <c:v>1928</c:v>
                </c:pt>
                <c:pt idx="33">
                  <c:v>1929</c:v>
                </c:pt>
                <c:pt idx="34">
                  <c:v>1930</c:v>
                </c:pt>
                <c:pt idx="35">
                  <c:v>1931</c:v>
                </c:pt>
                <c:pt idx="36">
                  <c:v>1932</c:v>
                </c:pt>
                <c:pt idx="37">
                  <c:v>1933</c:v>
                </c:pt>
                <c:pt idx="38">
                  <c:v>1934</c:v>
                </c:pt>
                <c:pt idx="39">
                  <c:v>1935</c:v>
                </c:pt>
                <c:pt idx="40">
                  <c:v>1936</c:v>
                </c:pt>
                <c:pt idx="41">
                  <c:v>1937</c:v>
                </c:pt>
                <c:pt idx="42">
                  <c:v>1938</c:v>
                </c:pt>
                <c:pt idx="43">
                  <c:v>1939</c:v>
                </c:pt>
                <c:pt idx="44">
                  <c:v>1940</c:v>
                </c:pt>
                <c:pt idx="45">
                  <c:v>1941</c:v>
                </c:pt>
                <c:pt idx="46">
                  <c:v>1942</c:v>
                </c:pt>
                <c:pt idx="47">
                  <c:v>1943</c:v>
                </c:pt>
                <c:pt idx="48">
                  <c:v>1944</c:v>
                </c:pt>
                <c:pt idx="49">
                  <c:v>1945</c:v>
                </c:pt>
                <c:pt idx="50">
                  <c:v>1946</c:v>
                </c:pt>
                <c:pt idx="51">
                  <c:v>1947</c:v>
                </c:pt>
                <c:pt idx="52">
                  <c:v>1948</c:v>
                </c:pt>
                <c:pt idx="53">
                  <c:v>1949</c:v>
                </c:pt>
                <c:pt idx="54">
                  <c:v>1950</c:v>
                </c:pt>
                <c:pt idx="55">
                  <c:v>1951</c:v>
                </c:pt>
                <c:pt idx="56">
                  <c:v>1952</c:v>
                </c:pt>
                <c:pt idx="57">
                  <c:v>1953</c:v>
                </c:pt>
                <c:pt idx="58">
                  <c:v>1954</c:v>
                </c:pt>
                <c:pt idx="59">
                  <c:v>1955</c:v>
                </c:pt>
                <c:pt idx="60">
                  <c:v>1956</c:v>
                </c:pt>
                <c:pt idx="61">
                  <c:v>1957</c:v>
                </c:pt>
                <c:pt idx="62">
                  <c:v>1958</c:v>
                </c:pt>
                <c:pt idx="63">
                  <c:v>1959</c:v>
                </c:pt>
                <c:pt idx="64">
                  <c:v>1960</c:v>
                </c:pt>
                <c:pt idx="65">
                  <c:v>1961</c:v>
                </c:pt>
                <c:pt idx="66">
                  <c:v>1962</c:v>
                </c:pt>
                <c:pt idx="67">
                  <c:v>1963</c:v>
                </c:pt>
                <c:pt idx="68">
                  <c:v>1964</c:v>
                </c:pt>
                <c:pt idx="69">
                  <c:v>1965</c:v>
                </c:pt>
                <c:pt idx="70">
                  <c:v>1966</c:v>
                </c:pt>
                <c:pt idx="71">
                  <c:v>1967</c:v>
                </c:pt>
                <c:pt idx="72">
                  <c:v>1968</c:v>
                </c:pt>
                <c:pt idx="73">
                  <c:v>1969</c:v>
                </c:pt>
                <c:pt idx="74">
                  <c:v>1970</c:v>
                </c:pt>
                <c:pt idx="75">
                  <c:v>1971</c:v>
                </c:pt>
                <c:pt idx="76">
                  <c:v>1972</c:v>
                </c:pt>
                <c:pt idx="77">
                  <c:v>1973</c:v>
                </c:pt>
                <c:pt idx="78">
                  <c:v>1974</c:v>
                </c:pt>
                <c:pt idx="79">
                  <c:v>1975</c:v>
                </c:pt>
                <c:pt idx="80">
                  <c:v>1976</c:v>
                </c:pt>
                <c:pt idx="81">
                  <c:v>1977</c:v>
                </c:pt>
                <c:pt idx="82">
                  <c:v>1978</c:v>
                </c:pt>
                <c:pt idx="83">
                  <c:v>1979</c:v>
                </c:pt>
                <c:pt idx="84">
                  <c:v>1980</c:v>
                </c:pt>
                <c:pt idx="85">
                  <c:v>1981</c:v>
                </c:pt>
                <c:pt idx="86">
                  <c:v>1982</c:v>
                </c:pt>
                <c:pt idx="87">
                  <c:v>1983</c:v>
                </c:pt>
                <c:pt idx="88">
                  <c:v>1984</c:v>
                </c:pt>
                <c:pt idx="89">
                  <c:v>1985</c:v>
                </c:pt>
                <c:pt idx="90">
                  <c:v>1986</c:v>
                </c:pt>
                <c:pt idx="91">
                  <c:v>1987</c:v>
                </c:pt>
                <c:pt idx="92">
                  <c:v>1988</c:v>
                </c:pt>
                <c:pt idx="93">
                  <c:v>1989</c:v>
                </c:pt>
                <c:pt idx="94">
                  <c:v>1990</c:v>
                </c:pt>
                <c:pt idx="95">
                  <c:v>1991</c:v>
                </c:pt>
                <c:pt idx="96">
                  <c:v>1992</c:v>
                </c:pt>
                <c:pt idx="97">
                  <c:v>1993</c:v>
                </c:pt>
                <c:pt idx="98">
                  <c:v>1994</c:v>
                </c:pt>
                <c:pt idx="99">
                  <c:v>1995</c:v>
                </c:pt>
                <c:pt idx="100">
                  <c:v>1996</c:v>
                </c:pt>
                <c:pt idx="101">
                  <c:v>1997</c:v>
                </c:pt>
                <c:pt idx="102">
                  <c:v>1998</c:v>
                </c:pt>
                <c:pt idx="103">
                  <c:v>1999</c:v>
                </c:pt>
                <c:pt idx="104">
                  <c:v>2000</c:v>
                </c:pt>
                <c:pt idx="105">
                  <c:v>2001</c:v>
                </c:pt>
                <c:pt idx="106">
                  <c:v>2002</c:v>
                </c:pt>
                <c:pt idx="107">
                  <c:v>2003</c:v>
                </c:pt>
                <c:pt idx="108">
                  <c:v>2004</c:v>
                </c:pt>
                <c:pt idx="109">
                  <c:v>2005</c:v>
                </c:pt>
                <c:pt idx="110">
                  <c:v>2006</c:v>
                </c:pt>
                <c:pt idx="111">
                  <c:v>2007</c:v>
                </c:pt>
                <c:pt idx="112">
                  <c:v>2008</c:v>
                </c:pt>
                <c:pt idx="113">
                  <c:v>2009</c:v>
                </c:pt>
                <c:pt idx="114">
                  <c:v>2010</c:v>
                </c:pt>
                <c:pt idx="115">
                  <c:v>2011</c:v>
                </c:pt>
                <c:pt idx="116">
                  <c:v>2012</c:v>
                </c:pt>
                <c:pt idx="117">
                  <c:v>2013</c:v>
                </c:pt>
                <c:pt idx="118">
                  <c:v>2014</c:v>
                </c:pt>
                <c:pt idx="119">
                  <c:v>2015</c:v>
                </c:pt>
                <c:pt idx="120">
                  <c:v>2016</c:v>
                </c:pt>
                <c:pt idx="121">
                  <c:v>2017</c:v>
                </c:pt>
                <c:pt idx="122">
                  <c:v>2018</c:v>
                </c:pt>
                <c:pt idx="123">
                  <c:v>2019</c:v>
                </c:pt>
                <c:pt idx="124">
                  <c:v>2020</c:v>
                </c:pt>
                <c:pt idx="125">
                  <c:v>2021</c:v>
                </c:pt>
                <c:pt idx="126">
                  <c:v>2022</c:v>
                </c:pt>
                <c:pt idx="127">
                  <c:v>2023</c:v>
                </c:pt>
              </c:numCache>
            </c:numRef>
          </c:cat>
          <c:val>
            <c:numRef>
              <c:f>Год!$Q$5:$Q$132</c:f>
              <c:numCache>
                <c:formatCode>0.0</c:formatCode>
                <c:ptCount val="128"/>
                <c:pt idx="0">
                  <c:v>5.4833333333333334</c:v>
                </c:pt>
                <c:pt idx="1">
                  <c:v>5.4469696969696964</c:v>
                </c:pt>
                <c:pt idx="2">
                  <c:v>4.7</c:v>
                </c:pt>
                <c:pt idx="3">
                  <c:v>7.0568181818181808</c:v>
                </c:pt>
                <c:pt idx="4">
                  <c:v>5.5924242424242427</c:v>
                </c:pt>
                <c:pt idx="5">
                  <c:v>6.4075757575757564</c:v>
                </c:pt>
                <c:pt idx="6">
                  <c:v>6.6098484848484853</c:v>
                </c:pt>
                <c:pt idx="7">
                  <c:v>5.7712121212121215</c:v>
                </c:pt>
                <c:pt idx="8">
                  <c:v>6.3515151515151507</c:v>
                </c:pt>
                <c:pt idx="9">
                  <c:v>5.7780303030303024</c:v>
                </c:pt>
                <c:pt idx="10">
                  <c:v>6.4257575757575749</c:v>
                </c:pt>
                <c:pt idx="11">
                  <c:v>5.3446969696969697</c:v>
                </c:pt>
                <c:pt idx="12">
                  <c:v>5.0780303030303031</c:v>
                </c:pt>
                <c:pt idx="13">
                  <c:v>6.7742424242424244</c:v>
                </c:pt>
                <c:pt idx="14">
                  <c:v>6.3424242424242427</c:v>
                </c:pt>
                <c:pt idx="15">
                  <c:v>5.7340909090909085</c:v>
                </c:pt>
                <c:pt idx="16">
                  <c:v>6.0340909090909092</c:v>
                </c:pt>
                <c:pt idx="17">
                  <c:v>6.8234848484848492</c:v>
                </c:pt>
                <c:pt idx="18">
                  <c:v>6.963636363636363</c:v>
                </c:pt>
                <c:pt idx="19">
                  <c:v>7.6106060606060604</c:v>
                </c:pt>
                <c:pt idx="20">
                  <c:v>5.952272727272728</c:v>
                </c:pt>
                <c:pt idx="21">
                  <c:v>6.6878787878787875</c:v>
                </c:pt>
                <c:pt idx="22">
                  <c:v>5.6227272727272712</c:v>
                </c:pt>
                <c:pt idx="23">
                  <c:v>5.9227272727272728</c:v>
                </c:pt>
                <c:pt idx="24">
                  <c:v>5.5113636363636358</c:v>
                </c:pt>
                <c:pt idx="25">
                  <c:v>6.7469696969696971</c:v>
                </c:pt>
                <c:pt idx="26">
                  <c:v>7.1568181818181822</c:v>
                </c:pt>
                <c:pt idx="27">
                  <c:v>6.9128787878787881</c:v>
                </c:pt>
                <c:pt idx="28">
                  <c:v>6.3212121212121213</c:v>
                </c:pt>
                <c:pt idx="29">
                  <c:v>7.6121212121212132</c:v>
                </c:pt>
                <c:pt idx="30">
                  <c:v>6.456818181818182</c:v>
                </c:pt>
                <c:pt idx="31">
                  <c:v>6.245454545454546</c:v>
                </c:pt>
                <c:pt idx="32">
                  <c:v>5.2363636363636372</c:v>
                </c:pt>
                <c:pt idx="33">
                  <c:v>5.0462121212121209</c:v>
                </c:pt>
                <c:pt idx="34">
                  <c:v>6.0674242424242433</c:v>
                </c:pt>
                <c:pt idx="35">
                  <c:v>5.6416666666666666</c:v>
                </c:pt>
                <c:pt idx="36">
                  <c:v>6.9174242424242429</c:v>
                </c:pt>
                <c:pt idx="37">
                  <c:v>5.7189393939393929</c:v>
                </c:pt>
                <c:pt idx="38">
                  <c:v>5.2909090909090901</c:v>
                </c:pt>
                <c:pt idx="39">
                  <c:v>6.3818181818181818</c:v>
                </c:pt>
                <c:pt idx="40">
                  <c:v>6.6363636363636367</c:v>
                </c:pt>
                <c:pt idx="41">
                  <c:v>5.963636363636363</c:v>
                </c:pt>
                <c:pt idx="42">
                  <c:v>6.790909090909091</c:v>
                </c:pt>
                <c:pt idx="43">
                  <c:v>6.8181818181818183</c:v>
                </c:pt>
                <c:pt idx="44">
                  <c:v>7.036363636363637</c:v>
                </c:pt>
                <c:pt idx="45">
                  <c:v>6.4727272727272718</c:v>
                </c:pt>
                <c:pt idx="46">
                  <c:v>6.1431818181818185</c:v>
                </c:pt>
                <c:pt idx="47">
                  <c:v>5.9454545454545462</c:v>
                </c:pt>
                <c:pt idx="48">
                  <c:v>7.3090909090909086</c:v>
                </c:pt>
                <c:pt idx="49">
                  <c:v>5.3636363636363633</c:v>
                </c:pt>
                <c:pt idx="50">
                  <c:v>6.4090909090909092</c:v>
                </c:pt>
                <c:pt idx="51">
                  <c:v>6.6272727272727261</c:v>
                </c:pt>
                <c:pt idx="52">
                  <c:v>7.3</c:v>
                </c:pt>
                <c:pt idx="53">
                  <c:v>5.745454545454546</c:v>
                </c:pt>
                <c:pt idx="54">
                  <c:v>5.2954545454545459</c:v>
                </c:pt>
                <c:pt idx="55">
                  <c:v>6.459090909090909</c:v>
                </c:pt>
                <c:pt idx="56">
                  <c:v>5.9</c:v>
                </c:pt>
                <c:pt idx="57">
                  <c:v>6.6530303030303033</c:v>
                </c:pt>
                <c:pt idx="58">
                  <c:v>4.9575757575757571</c:v>
                </c:pt>
                <c:pt idx="59">
                  <c:v>7.1007575757575756</c:v>
                </c:pt>
                <c:pt idx="60">
                  <c:v>5.7886363636363631</c:v>
                </c:pt>
                <c:pt idx="61">
                  <c:v>6.6007575757575756</c:v>
                </c:pt>
                <c:pt idx="62">
                  <c:v>6.5272727272727273</c:v>
                </c:pt>
                <c:pt idx="63">
                  <c:v>5.6545454545454552</c:v>
                </c:pt>
                <c:pt idx="64">
                  <c:v>5.6363636363636367</c:v>
                </c:pt>
                <c:pt idx="65">
                  <c:v>7.4909090909090912</c:v>
                </c:pt>
                <c:pt idx="66">
                  <c:v>7.754545454545454</c:v>
                </c:pt>
                <c:pt idx="67">
                  <c:v>7.754545454545454</c:v>
                </c:pt>
                <c:pt idx="68">
                  <c:v>5.9545454545454541</c:v>
                </c:pt>
                <c:pt idx="69">
                  <c:v>7.2818181818181822</c:v>
                </c:pt>
                <c:pt idx="70">
                  <c:v>6.8818181818181818</c:v>
                </c:pt>
                <c:pt idx="71">
                  <c:v>7.0727272727272723</c:v>
                </c:pt>
                <c:pt idx="72">
                  <c:v>6.4363636363636374</c:v>
                </c:pt>
                <c:pt idx="73">
                  <c:v>4.6363636363636367</c:v>
                </c:pt>
                <c:pt idx="74">
                  <c:v>6.6454545454545446</c:v>
                </c:pt>
                <c:pt idx="75">
                  <c:v>7.418181818181818</c:v>
                </c:pt>
                <c:pt idx="76">
                  <c:v>5.4818181818181815</c:v>
                </c:pt>
                <c:pt idx="77">
                  <c:v>6.9818181818181815</c:v>
                </c:pt>
                <c:pt idx="78">
                  <c:v>6.2727272727272725</c:v>
                </c:pt>
                <c:pt idx="79">
                  <c:v>7.7727272727272743</c:v>
                </c:pt>
                <c:pt idx="80">
                  <c:v>5.6272727272727279</c:v>
                </c:pt>
                <c:pt idx="81">
                  <c:v>7.0909090909090899</c:v>
                </c:pt>
                <c:pt idx="82">
                  <c:v>6.9909090909090912</c:v>
                </c:pt>
                <c:pt idx="83">
                  <c:v>7.3545454545454554</c:v>
                </c:pt>
                <c:pt idx="84">
                  <c:v>6.6909090909090905</c:v>
                </c:pt>
                <c:pt idx="85">
                  <c:v>7.9727272727272727</c:v>
                </c:pt>
                <c:pt idx="86">
                  <c:v>7.3181818181818192</c:v>
                </c:pt>
                <c:pt idx="87">
                  <c:v>8.7469696969696962</c:v>
                </c:pt>
                <c:pt idx="88">
                  <c:v>5.9090909090909092</c:v>
                </c:pt>
                <c:pt idx="89">
                  <c:v>6.5909703091521274</c:v>
                </c:pt>
                <c:pt idx="90">
                  <c:v>6.9151515151515159</c:v>
                </c:pt>
                <c:pt idx="91">
                  <c:v>6.536363636363637</c:v>
                </c:pt>
                <c:pt idx="92">
                  <c:v>7.5636363636363635</c:v>
                </c:pt>
                <c:pt idx="93">
                  <c:v>7.8735460667278856</c:v>
                </c:pt>
                <c:pt idx="94">
                  <c:v>7.9727272727272718</c:v>
                </c:pt>
                <c:pt idx="95">
                  <c:v>7.8545454545454536</c:v>
                </c:pt>
                <c:pt idx="96">
                  <c:v>7.1826369758187942</c:v>
                </c:pt>
                <c:pt idx="97">
                  <c:v>5.9295454545454556</c:v>
                </c:pt>
                <c:pt idx="98">
                  <c:v>6.753787878787878</c:v>
                </c:pt>
                <c:pt idx="99">
                  <c:v>8.747727272727273</c:v>
                </c:pt>
                <c:pt idx="100">
                  <c:v>6.1412267839687198</c:v>
                </c:pt>
                <c:pt idx="101">
                  <c:v>8.1227024341778424</c:v>
                </c:pt>
                <c:pt idx="102">
                  <c:v>7.3744773130617167</c:v>
                </c:pt>
                <c:pt idx="103">
                  <c:v>8.3713041786483693</c:v>
                </c:pt>
                <c:pt idx="104">
                  <c:v>8.2424242424242422</c:v>
                </c:pt>
                <c:pt idx="105">
                  <c:v>8.2007575757575761</c:v>
                </c:pt>
                <c:pt idx="106">
                  <c:v>8.4962121212121211</c:v>
                </c:pt>
                <c:pt idx="107">
                  <c:v>7.5954545454545448</c:v>
                </c:pt>
                <c:pt idx="108">
                  <c:v>8.8674242424242422</c:v>
                </c:pt>
                <c:pt idx="109">
                  <c:v>8.4439393939393934</c:v>
                </c:pt>
                <c:pt idx="110">
                  <c:v>8.0916666666666668</c:v>
                </c:pt>
                <c:pt idx="111">
                  <c:v>8.7666666666666675</c:v>
                </c:pt>
                <c:pt idx="112">
                  <c:v>8.3822875866563304</c:v>
                </c:pt>
                <c:pt idx="113">
                  <c:v>7.915909090909091</c:v>
                </c:pt>
                <c:pt idx="114">
                  <c:v>8.3446969696969706</c:v>
                </c:pt>
                <c:pt idx="115">
                  <c:v>7.2053030303030292</c:v>
                </c:pt>
                <c:pt idx="116">
                  <c:v>7.751515151515151</c:v>
                </c:pt>
                <c:pt idx="117">
                  <c:v>9.1280303030303038</c:v>
                </c:pt>
                <c:pt idx="118">
                  <c:v>7.3924242424242417</c:v>
                </c:pt>
                <c:pt idx="119">
                  <c:v>8.8818181818181827</c:v>
                </c:pt>
                <c:pt idx="120">
                  <c:v>8.836363636363636</c:v>
                </c:pt>
                <c:pt idx="121">
                  <c:v>8.6719696969696951</c:v>
                </c:pt>
                <c:pt idx="122">
                  <c:v>7.4727272727272727</c:v>
                </c:pt>
                <c:pt idx="123">
                  <c:v>8.918181818181818</c:v>
                </c:pt>
                <c:pt idx="124">
                  <c:v>9.3181818181818166</c:v>
                </c:pt>
                <c:pt idx="125">
                  <c:v>8.954545454545455</c:v>
                </c:pt>
                <c:pt idx="126">
                  <c:v>9.1545454545454543</c:v>
                </c:pt>
                <c:pt idx="127">
                  <c:v>10.054545454545455</c:v>
                </c:pt>
              </c:numCache>
            </c:numRef>
          </c:val>
          <c:smooth val="1"/>
          <c:extLst>
            <c:ext xmlns:c16="http://schemas.microsoft.com/office/drawing/2014/chart" uri="{C3380CC4-5D6E-409C-BE32-E72D297353CC}">
              <c16:uniqueId val="{00000001-A83D-448C-89A8-A30D9DCE836A}"/>
            </c:ext>
          </c:extLst>
        </c:ser>
        <c:ser>
          <c:idx val="1"/>
          <c:order val="1"/>
          <c:tx>
            <c:strRef>
              <c:f>Год!$S$2</c:f>
              <c:strCache>
                <c:ptCount val="1"/>
                <c:pt idx="0">
                  <c:v>Скользящие 11-летние средние</c:v>
                </c:pt>
              </c:strCache>
            </c:strRef>
          </c:tx>
          <c:spPr>
            <a:ln w="22225">
              <a:solidFill>
                <a:srgbClr val="00B0F0"/>
              </a:solidFill>
              <a:prstDash val="solid"/>
            </a:ln>
          </c:spPr>
          <c:marker>
            <c:symbol val="none"/>
          </c:marker>
          <c:cat>
            <c:numRef>
              <c:f>Год!$P$5:$P$132</c:f>
              <c:numCache>
                <c:formatCode>General</c:formatCode>
                <c:ptCount val="128"/>
                <c:pt idx="0">
                  <c:v>1896</c:v>
                </c:pt>
                <c:pt idx="1">
                  <c:v>1897</c:v>
                </c:pt>
                <c:pt idx="2">
                  <c:v>1898</c:v>
                </c:pt>
                <c:pt idx="3">
                  <c:v>1899</c:v>
                </c:pt>
                <c:pt idx="4">
                  <c:v>1900</c:v>
                </c:pt>
                <c:pt idx="5">
                  <c:v>1901</c:v>
                </c:pt>
                <c:pt idx="6">
                  <c:v>1902</c:v>
                </c:pt>
                <c:pt idx="7">
                  <c:v>1903</c:v>
                </c:pt>
                <c:pt idx="8">
                  <c:v>1904</c:v>
                </c:pt>
                <c:pt idx="9">
                  <c:v>1905</c:v>
                </c:pt>
                <c:pt idx="10">
                  <c:v>1906</c:v>
                </c:pt>
                <c:pt idx="11">
                  <c:v>1907</c:v>
                </c:pt>
                <c:pt idx="12">
                  <c:v>1908</c:v>
                </c:pt>
                <c:pt idx="13">
                  <c:v>1909</c:v>
                </c:pt>
                <c:pt idx="14">
                  <c:v>1910</c:v>
                </c:pt>
                <c:pt idx="15">
                  <c:v>1911</c:v>
                </c:pt>
                <c:pt idx="16">
                  <c:v>1912</c:v>
                </c:pt>
                <c:pt idx="17">
                  <c:v>1913</c:v>
                </c:pt>
                <c:pt idx="18">
                  <c:v>1914</c:v>
                </c:pt>
                <c:pt idx="19">
                  <c:v>1915</c:v>
                </c:pt>
                <c:pt idx="20">
                  <c:v>1916</c:v>
                </c:pt>
                <c:pt idx="21">
                  <c:v>1917</c:v>
                </c:pt>
                <c:pt idx="22">
                  <c:v>1918</c:v>
                </c:pt>
                <c:pt idx="23">
                  <c:v>1919</c:v>
                </c:pt>
                <c:pt idx="24">
                  <c:v>1920</c:v>
                </c:pt>
                <c:pt idx="25">
                  <c:v>1921</c:v>
                </c:pt>
                <c:pt idx="26">
                  <c:v>1924</c:v>
                </c:pt>
                <c:pt idx="27">
                  <c:v>1923</c:v>
                </c:pt>
                <c:pt idx="28">
                  <c:v>1924</c:v>
                </c:pt>
                <c:pt idx="29">
                  <c:v>1925</c:v>
                </c:pt>
                <c:pt idx="30">
                  <c:v>1926</c:v>
                </c:pt>
                <c:pt idx="31">
                  <c:v>1927</c:v>
                </c:pt>
                <c:pt idx="32">
                  <c:v>1928</c:v>
                </c:pt>
                <c:pt idx="33">
                  <c:v>1929</c:v>
                </c:pt>
                <c:pt idx="34">
                  <c:v>1930</c:v>
                </c:pt>
                <c:pt idx="35">
                  <c:v>1931</c:v>
                </c:pt>
                <c:pt idx="36">
                  <c:v>1932</c:v>
                </c:pt>
                <c:pt idx="37">
                  <c:v>1933</c:v>
                </c:pt>
                <c:pt idx="38">
                  <c:v>1934</c:v>
                </c:pt>
                <c:pt idx="39">
                  <c:v>1935</c:v>
                </c:pt>
                <c:pt idx="40">
                  <c:v>1936</c:v>
                </c:pt>
                <c:pt idx="41">
                  <c:v>1937</c:v>
                </c:pt>
                <c:pt idx="42">
                  <c:v>1938</c:v>
                </c:pt>
                <c:pt idx="43">
                  <c:v>1939</c:v>
                </c:pt>
                <c:pt idx="44">
                  <c:v>1940</c:v>
                </c:pt>
                <c:pt idx="45">
                  <c:v>1941</c:v>
                </c:pt>
                <c:pt idx="46">
                  <c:v>1942</c:v>
                </c:pt>
                <c:pt idx="47">
                  <c:v>1943</c:v>
                </c:pt>
                <c:pt idx="48">
                  <c:v>1944</c:v>
                </c:pt>
                <c:pt idx="49">
                  <c:v>1945</c:v>
                </c:pt>
                <c:pt idx="50">
                  <c:v>1946</c:v>
                </c:pt>
                <c:pt idx="51">
                  <c:v>1947</c:v>
                </c:pt>
                <c:pt idx="52">
                  <c:v>1948</c:v>
                </c:pt>
                <c:pt idx="53">
                  <c:v>1949</c:v>
                </c:pt>
                <c:pt idx="54">
                  <c:v>1950</c:v>
                </c:pt>
                <c:pt idx="55">
                  <c:v>1951</c:v>
                </c:pt>
                <c:pt idx="56">
                  <c:v>1952</c:v>
                </c:pt>
                <c:pt idx="57">
                  <c:v>1953</c:v>
                </c:pt>
                <c:pt idx="58">
                  <c:v>1954</c:v>
                </c:pt>
                <c:pt idx="59">
                  <c:v>1955</c:v>
                </c:pt>
                <c:pt idx="60">
                  <c:v>1956</c:v>
                </c:pt>
                <c:pt idx="61">
                  <c:v>1957</c:v>
                </c:pt>
                <c:pt idx="62">
                  <c:v>1958</c:v>
                </c:pt>
                <c:pt idx="63">
                  <c:v>1959</c:v>
                </c:pt>
                <c:pt idx="64">
                  <c:v>1960</c:v>
                </c:pt>
                <c:pt idx="65">
                  <c:v>1961</c:v>
                </c:pt>
                <c:pt idx="66">
                  <c:v>1962</c:v>
                </c:pt>
                <c:pt idx="67">
                  <c:v>1963</c:v>
                </c:pt>
                <c:pt idx="68">
                  <c:v>1964</c:v>
                </c:pt>
                <c:pt idx="69">
                  <c:v>1965</c:v>
                </c:pt>
                <c:pt idx="70">
                  <c:v>1966</c:v>
                </c:pt>
                <c:pt idx="71">
                  <c:v>1967</c:v>
                </c:pt>
                <c:pt idx="72">
                  <c:v>1968</c:v>
                </c:pt>
                <c:pt idx="73">
                  <c:v>1969</c:v>
                </c:pt>
                <c:pt idx="74">
                  <c:v>1970</c:v>
                </c:pt>
                <c:pt idx="75">
                  <c:v>1971</c:v>
                </c:pt>
                <c:pt idx="76">
                  <c:v>1972</c:v>
                </c:pt>
                <c:pt idx="77">
                  <c:v>1973</c:v>
                </c:pt>
                <c:pt idx="78">
                  <c:v>1974</c:v>
                </c:pt>
                <c:pt idx="79">
                  <c:v>1975</c:v>
                </c:pt>
                <c:pt idx="80">
                  <c:v>1976</c:v>
                </c:pt>
                <c:pt idx="81">
                  <c:v>1977</c:v>
                </c:pt>
                <c:pt idx="82">
                  <c:v>1978</c:v>
                </c:pt>
                <c:pt idx="83">
                  <c:v>1979</c:v>
                </c:pt>
                <c:pt idx="84">
                  <c:v>1980</c:v>
                </c:pt>
                <c:pt idx="85">
                  <c:v>1981</c:v>
                </c:pt>
                <c:pt idx="86">
                  <c:v>1982</c:v>
                </c:pt>
                <c:pt idx="87">
                  <c:v>1983</c:v>
                </c:pt>
                <c:pt idx="88">
                  <c:v>1984</c:v>
                </c:pt>
                <c:pt idx="89">
                  <c:v>1985</c:v>
                </c:pt>
                <c:pt idx="90">
                  <c:v>1986</c:v>
                </c:pt>
                <c:pt idx="91">
                  <c:v>1987</c:v>
                </c:pt>
                <c:pt idx="92">
                  <c:v>1988</c:v>
                </c:pt>
                <c:pt idx="93">
                  <c:v>1989</c:v>
                </c:pt>
                <c:pt idx="94">
                  <c:v>1990</c:v>
                </c:pt>
                <c:pt idx="95">
                  <c:v>1991</c:v>
                </c:pt>
                <c:pt idx="96">
                  <c:v>1992</c:v>
                </c:pt>
                <c:pt idx="97">
                  <c:v>1993</c:v>
                </c:pt>
                <c:pt idx="98">
                  <c:v>1994</c:v>
                </c:pt>
                <c:pt idx="99">
                  <c:v>1995</c:v>
                </c:pt>
                <c:pt idx="100">
                  <c:v>1996</c:v>
                </c:pt>
                <c:pt idx="101">
                  <c:v>1997</c:v>
                </c:pt>
                <c:pt idx="102">
                  <c:v>1998</c:v>
                </c:pt>
                <c:pt idx="103">
                  <c:v>1999</c:v>
                </c:pt>
                <c:pt idx="104">
                  <c:v>2000</c:v>
                </c:pt>
                <c:pt idx="105">
                  <c:v>2001</c:v>
                </c:pt>
                <c:pt idx="106">
                  <c:v>2002</c:v>
                </c:pt>
                <c:pt idx="107">
                  <c:v>2003</c:v>
                </c:pt>
                <c:pt idx="108">
                  <c:v>2004</c:v>
                </c:pt>
                <c:pt idx="109">
                  <c:v>2005</c:v>
                </c:pt>
                <c:pt idx="110">
                  <c:v>2006</c:v>
                </c:pt>
                <c:pt idx="111">
                  <c:v>2007</c:v>
                </c:pt>
                <c:pt idx="112">
                  <c:v>2008</c:v>
                </c:pt>
                <c:pt idx="113">
                  <c:v>2009</c:v>
                </c:pt>
                <c:pt idx="114">
                  <c:v>2010</c:v>
                </c:pt>
                <c:pt idx="115">
                  <c:v>2011</c:v>
                </c:pt>
                <c:pt idx="116">
                  <c:v>2012</c:v>
                </c:pt>
                <c:pt idx="117">
                  <c:v>2013</c:v>
                </c:pt>
                <c:pt idx="118">
                  <c:v>2014</c:v>
                </c:pt>
                <c:pt idx="119">
                  <c:v>2015</c:v>
                </c:pt>
                <c:pt idx="120">
                  <c:v>2016</c:v>
                </c:pt>
                <c:pt idx="121">
                  <c:v>2017</c:v>
                </c:pt>
                <c:pt idx="122">
                  <c:v>2018</c:v>
                </c:pt>
                <c:pt idx="123">
                  <c:v>2019</c:v>
                </c:pt>
                <c:pt idx="124">
                  <c:v>2020</c:v>
                </c:pt>
                <c:pt idx="125">
                  <c:v>2021</c:v>
                </c:pt>
                <c:pt idx="126">
                  <c:v>2022</c:v>
                </c:pt>
                <c:pt idx="127">
                  <c:v>2023</c:v>
                </c:pt>
              </c:numCache>
            </c:numRef>
          </c:cat>
          <c:val>
            <c:numRef>
              <c:f>Год!$S$5:$S$132</c:f>
              <c:numCache>
                <c:formatCode>General</c:formatCode>
                <c:ptCount val="128"/>
                <c:pt idx="3" formatCode="0.00">
                  <c:v>5.8862258953168043</c:v>
                </c:pt>
                <c:pt idx="4" formatCode="0.00">
                  <c:v>5.9339531680440762</c:v>
                </c:pt>
                <c:pt idx="5" formatCode="0.00">
                  <c:v>5.9657713498622593</c:v>
                </c:pt>
                <c:pt idx="6" formatCode="0.00">
                  <c:v>5.9531680440771346</c:v>
                </c:pt>
                <c:pt idx="7" formatCode="0.00">
                  <c:v>5.9196280991735533</c:v>
                </c:pt>
                <c:pt idx="8" formatCode="0.00">
                  <c:v>6.108195592286501</c:v>
                </c:pt>
                <c:pt idx="9" formatCode="0.00">
                  <c:v>6.0432506887052337</c:v>
                </c:pt>
                <c:pt idx="10" formatCode="0.00">
                  <c:v>6.0561294765840215</c:v>
                </c:pt>
                <c:pt idx="11" formatCode="0.00">
                  <c:v>6.0221763085399456</c:v>
                </c:pt>
                <c:pt idx="12" formatCode="0.00">
                  <c:v>6.0415977961432503</c:v>
                </c:pt>
                <c:pt idx="13" formatCode="0.00">
                  <c:v>6.15</c:v>
                </c:pt>
                <c:pt idx="14" formatCode="0.00">
                  <c:v>6.2644628099173554</c:v>
                </c:pt>
                <c:pt idx="15" formatCode="0.00">
                  <c:v>6.2803030303030285</c:v>
                </c:pt>
                <c:pt idx="16" formatCode="0.00">
                  <c:v>6.3041322314049584</c:v>
                </c:pt>
                <c:pt idx="17" formatCode="0.00">
                  <c:v>6.3294077134986226</c:v>
                </c:pt>
                <c:pt idx="18" formatCode="0.00">
                  <c:v>6.4061983471074377</c:v>
                </c:pt>
                <c:pt idx="19" formatCode="0.00">
                  <c:v>6.2913911845730022</c:v>
                </c:pt>
                <c:pt idx="20" formatCode="0.00">
                  <c:v>6.3281680440771337</c:v>
                </c:pt>
                <c:pt idx="21" formatCode="0.00">
                  <c:v>6.4575068870523413</c:v>
                </c:pt>
                <c:pt idx="22" formatCode="0.00">
                  <c:v>6.537396694214876</c:v>
                </c:pt>
                <c:pt idx="23" formatCode="0.00">
                  <c:v>6.491735537190082</c:v>
                </c:pt>
                <c:pt idx="24" formatCode="0.00">
                  <c:v>6.55068870523416</c:v>
                </c:pt>
                <c:pt idx="25" formatCode="0.00">
                  <c:v>6.4457988980716259</c:v>
                </c:pt>
                <c:pt idx="26" formatCode="0.00">
                  <c:v>6.4724517906336096</c:v>
                </c:pt>
                <c:pt idx="27" formatCode="0.00">
                  <c:v>6.3404958677685945</c:v>
                </c:pt>
                <c:pt idx="28" formatCode="0.00">
                  <c:v>6.2880853994490362</c:v>
                </c:pt>
                <c:pt idx="29" formatCode="0.00">
                  <c:v>6.3012396694214878</c:v>
                </c:pt>
                <c:pt idx="30" formatCode="0.00">
                  <c:v>6.3130853994490366</c:v>
                </c:pt>
                <c:pt idx="31" formatCode="0.00">
                  <c:v>6.32858126721763</c:v>
                </c:pt>
                <c:pt idx="32" formatCode="0.00">
                  <c:v>6.1978650137741047</c:v>
                </c:pt>
                <c:pt idx="33" formatCode="0.00">
                  <c:v>6.0504132231404961</c:v>
                </c:pt>
                <c:pt idx="34" formatCode="0.00">
                  <c:v>6.0559228650137751</c:v>
                </c:pt>
                <c:pt idx="35" formatCode="0.00">
                  <c:v>5.9672176308539946</c:v>
                </c:pt>
                <c:pt idx="36" formatCode="0.00">
                  <c:v>5.9223829201101941</c:v>
                </c:pt>
                <c:pt idx="37" formatCode="0.00">
                  <c:v>5.9719696969696967</c:v>
                </c:pt>
                <c:pt idx="38" formatCode="0.00">
                  <c:v>6.1157713498622579</c:v>
                </c:pt>
                <c:pt idx="39" formatCode="0.00">
                  <c:v>6.296694214876033</c:v>
                </c:pt>
                <c:pt idx="40" formatCode="0.00">
                  <c:v>6.3335399449035812</c:v>
                </c:pt>
                <c:pt idx="41" formatCode="0.00">
                  <c:v>6.3791322314049586</c:v>
                </c:pt>
                <c:pt idx="42" formatCode="0.00">
                  <c:v>6.2907713498622595</c:v>
                </c:pt>
                <c:pt idx="43" formatCode="0.00">
                  <c:v>6.4353305785123958</c:v>
                </c:pt>
                <c:pt idx="44" formatCode="0.00">
                  <c:v>6.4419421487603303</c:v>
                </c:pt>
                <c:pt idx="45" formatCode="0.00">
                  <c:v>6.4444214876033046</c:v>
                </c:pt>
                <c:pt idx="46" formatCode="0.00">
                  <c:v>6.443595041322312</c:v>
                </c:pt>
                <c:pt idx="47" formatCode="0.00">
                  <c:v>6.5650826446280979</c:v>
                </c:pt>
                <c:pt idx="48" formatCode="0.00">
                  <c:v>6.4700413223140494</c:v>
                </c:pt>
                <c:pt idx="49" formatCode="0.00">
                  <c:v>6.331611570247933</c:v>
                </c:pt>
                <c:pt idx="50" formatCode="0.00">
                  <c:v>6.279132231404958</c:v>
                </c:pt>
                <c:pt idx="51" formatCode="0.00">
                  <c:v>6.2270661157024794</c:v>
                </c:pt>
                <c:pt idx="52" formatCode="0.00">
                  <c:v>6.2734159779614336</c:v>
                </c:pt>
                <c:pt idx="53" formatCode="0.00">
                  <c:v>6.1836088154269966</c:v>
                </c:pt>
                <c:pt idx="54" formatCode="0.00">
                  <c:v>6.164669421487603</c:v>
                </c:pt>
                <c:pt idx="55" formatCode="0.00">
                  <c:v>6.203305785123967</c:v>
                </c:pt>
                <c:pt idx="56" formatCode="0.00">
                  <c:v>6.2207300275482087</c:v>
                </c:pt>
                <c:pt idx="57" formatCode="0.00">
                  <c:v>6.2116391184572999</c:v>
                </c:pt>
                <c:pt idx="58" formatCode="0.00">
                  <c:v>6.0620523415977967</c:v>
                </c:pt>
                <c:pt idx="59" formatCode="0.00">
                  <c:v>6.0521349862258953</c:v>
                </c:pt>
                <c:pt idx="60" formatCode="0.00">
                  <c:v>6.2517217630853992</c:v>
                </c:pt>
                <c:pt idx="61" formatCode="0.00">
                  <c:v>6.3694903581267228</c:v>
                </c:pt>
                <c:pt idx="62" formatCode="0.00">
                  <c:v>6.5380853994490362</c:v>
                </c:pt>
                <c:pt idx="63" formatCode="0.00">
                  <c:v>6.4745867768595042</c:v>
                </c:pt>
                <c:pt idx="64" formatCode="0.00">
                  <c:v>6.6858815426997245</c:v>
                </c:pt>
                <c:pt idx="65" formatCode="0.00">
                  <c:v>6.6659779614325059</c:v>
                </c:pt>
                <c:pt idx="66" formatCode="0.00">
                  <c:v>6.7827134986225897</c:v>
                </c:pt>
                <c:pt idx="67" formatCode="0.00">
                  <c:v>6.7677685950413213</c:v>
                </c:pt>
                <c:pt idx="68" formatCode="0.00">
                  <c:v>6.595867768595042</c:v>
                </c:pt>
                <c:pt idx="69" formatCode="0.00">
                  <c:v>6.6859504132231402</c:v>
                </c:pt>
                <c:pt idx="70" formatCode="0.00">
                  <c:v>6.8479338842975208</c:v>
                </c:pt>
                <c:pt idx="71" formatCode="0.00">
                  <c:v>6.6652892561983466</c:v>
                </c:pt>
                <c:pt idx="72" formatCode="0.00">
                  <c:v>6.5950413223140494</c:v>
                </c:pt>
                <c:pt idx="73" formatCode="0.00">
                  <c:v>6.460330578512397</c:v>
                </c:pt>
                <c:pt idx="74" formatCode="0.00">
                  <c:v>6.6256198347107444</c:v>
                </c:pt>
                <c:pt idx="75" formatCode="0.00">
                  <c:v>6.4752066115702487</c:v>
                </c:pt>
                <c:pt idx="76" formatCode="0.00">
                  <c:v>6.4942148760330589</c:v>
                </c:pt>
                <c:pt idx="77" formatCode="0.00">
                  <c:v>6.4867768595041317</c:v>
                </c:pt>
                <c:pt idx="78" formatCode="0.00">
                  <c:v>6.5702479338842972</c:v>
                </c:pt>
                <c:pt idx="79" formatCode="0.00">
                  <c:v>6.7570247933884282</c:v>
                </c:pt>
                <c:pt idx="80" formatCode="0.00">
                  <c:v>6.8776859504132224</c:v>
                </c:pt>
                <c:pt idx="81" formatCode="0.00">
                  <c:v>6.8685950413223118</c:v>
                </c:pt>
                <c:pt idx="82" formatCode="0.00">
                  <c:v>7.1654269972451781</c:v>
                </c:pt>
                <c:pt idx="83" formatCode="0.00">
                  <c:v>7.0679063360881536</c:v>
                </c:pt>
                <c:pt idx="84" formatCode="0.00">
                  <c:v>7.0968375212176857</c:v>
                </c:pt>
                <c:pt idx="85" formatCode="0.00">
                  <c:v>7.0188760887108002</c:v>
                </c:pt>
                <c:pt idx="86" formatCode="0.00">
                  <c:v>7.101520716809973</c:v>
                </c:pt>
                <c:pt idx="87" formatCode="0.00">
                  <c:v>7.1444959234215437</c:v>
                </c:pt>
                <c:pt idx="88" formatCode="0.00">
                  <c:v>7.2247356484959786</c:v>
                </c:pt>
                <c:pt idx="89" formatCode="0.00">
                  <c:v>7.2809339956034167</c:v>
                </c:pt>
                <c:pt idx="90" formatCode="0.00">
                  <c:v>7.3867191195703592</c:v>
                </c:pt>
                <c:pt idx="91" formatCode="0.00">
                  <c:v>7.3148927289423167</c:v>
                </c:pt>
                <c:pt idx="92" formatCode="0.00">
                  <c:v>7.1886530595208287</c:v>
                </c:pt>
                <c:pt idx="93" formatCode="0.00">
                  <c:v>7.0074547124133906</c:v>
                </c:pt>
                <c:pt idx="94" formatCode="0.00">
                  <c:v>7.2655125636530586</c:v>
                </c:pt>
                <c:pt idx="95" formatCode="0.00">
                  <c:v>7.2246267886363862</c:v>
                </c:pt>
                <c:pt idx="96" formatCode="0.00">
                  <c:v>7.3344041449115061</c:v>
                </c:pt>
                <c:pt idx="97" formatCode="0.00">
                  <c:v>7.4105962973386053</c:v>
                </c:pt>
                <c:pt idx="98" formatCode="0.00">
                  <c:v>7.4840206441578792</c:v>
                </c:pt>
                <c:pt idx="99" formatCode="0.00">
                  <c:v>7.5175550237666391</c:v>
                </c:pt>
                <c:pt idx="100" formatCode="0.00">
                  <c:v>7.5382850513148467</c:v>
                </c:pt>
                <c:pt idx="101" formatCode="0.00">
                  <c:v>7.5966183846481812</c:v>
                </c:pt>
                <c:pt idx="102" formatCode="0.00">
                  <c:v>7.6341472546150673</c:v>
                </c:pt>
                <c:pt idx="103" formatCode="0.00">
                  <c:v>7.9012271444222302</c:v>
                </c:pt>
                <c:pt idx="104" formatCode="0.00">
                  <c:v>8.054877282163277</c:v>
                </c:pt>
                <c:pt idx="105" formatCode="0.00">
                  <c:v>7.9952354088850397</c:v>
                </c:pt>
                <c:pt idx="106" formatCode="0.00">
                  <c:v>8.2339117618575788</c:v>
                </c:pt>
                <c:pt idx="107" formatCode="0.00">
                  <c:v>8.2575104120828975</c:v>
                </c:pt>
                <c:pt idx="108" formatCode="0.00">
                  <c:v>8.3067314827962964</c:v>
                </c:pt>
                <c:pt idx="109" formatCode="0.00">
                  <c:v>8.3043126456188965</c:v>
                </c:pt>
                <c:pt idx="110" formatCode="0.00">
                  <c:v>8.2100288990624204</c:v>
                </c:pt>
                <c:pt idx="111" formatCode="0.00">
                  <c:v>8.1691886786767451</c:v>
                </c:pt>
                <c:pt idx="112" formatCode="0.00">
                  <c:v>8.2266266952056721</c:v>
                </c:pt>
                <c:pt idx="113" formatCode="0.00">
                  <c:v>8.2081693949301897</c:v>
                </c:pt>
                <c:pt idx="114" formatCode="0.00">
                  <c:v>8.2094779348750926</c:v>
                </c:pt>
                <c:pt idx="115" formatCode="0.00">
                  <c:v>8.2451528660045703</c:v>
                </c:pt>
                <c:pt idx="116" formatCode="0.00">
                  <c:v>8.2979076869412083</c:v>
                </c:pt>
                <c:pt idx="117" formatCode="0.00">
                  <c:v>8.2417689150496454</c:v>
                </c:pt>
                <c:pt idx="118" formatCode="0.00">
                  <c:v>8.3197601010101003</c:v>
                </c:pt>
                <c:pt idx="119" formatCode="0.00">
                  <c:v>8.4063131313131301</c:v>
                </c:pt>
                <c:pt idx="120" formatCode="0.00">
                  <c:v>8.4738005050505052</c:v>
                </c:pt>
                <c:pt idx="121" formatCode="0.00">
                  <c:v>8.7112373737373741</c:v>
                </c:pt>
              </c:numCache>
            </c:numRef>
          </c:val>
          <c:smooth val="1"/>
          <c:extLst>
            <c:ext xmlns:c16="http://schemas.microsoft.com/office/drawing/2014/chart" uri="{C3380CC4-5D6E-409C-BE32-E72D297353CC}">
              <c16:uniqueId val="{00000002-A83D-448C-89A8-A30D9DCE836A}"/>
            </c:ext>
          </c:extLst>
        </c:ser>
        <c:ser>
          <c:idx val="2"/>
          <c:order val="2"/>
          <c:tx>
            <c:strRef>
              <c:f>Год!$AC$2</c:f>
              <c:strCache>
                <c:ptCount val="1"/>
                <c:pt idx="0">
                  <c:v>Тенденция за период 1976-2023 гг.</c:v>
                </c:pt>
              </c:strCache>
            </c:strRef>
          </c:tx>
          <c:spPr>
            <a:ln w="31750" cmpd="sng">
              <a:solidFill>
                <a:srgbClr val="FF0000"/>
              </a:solidFill>
              <a:miter lim="800000"/>
            </a:ln>
          </c:spPr>
          <c:marker>
            <c:symbol val="none"/>
          </c:marker>
          <c:cat>
            <c:numRef>
              <c:f>Год!$P$5:$P$132</c:f>
              <c:numCache>
                <c:formatCode>General</c:formatCode>
                <c:ptCount val="128"/>
                <c:pt idx="0">
                  <c:v>1896</c:v>
                </c:pt>
                <c:pt idx="1">
                  <c:v>1897</c:v>
                </c:pt>
                <c:pt idx="2">
                  <c:v>1898</c:v>
                </c:pt>
                <c:pt idx="3">
                  <c:v>1899</c:v>
                </c:pt>
                <c:pt idx="4">
                  <c:v>1900</c:v>
                </c:pt>
                <c:pt idx="5">
                  <c:v>1901</c:v>
                </c:pt>
                <c:pt idx="6">
                  <c:v>1902</c:v>
                </c:pt>
                <c:pt idx="7">
                  <c:v>1903</c:v>
                </c:pt>
                <c:pt idx="8">
                  <c:v>1904</c:v>
                </c:pt>
                <c:pt idx="9">
                  <c:v>1905</c:v>
                </c:pt>
                <c:pt idx="10">
                  <c:v>1906</c:v>
                </c:pt>
                <c:pt idx="11">
                  <c:v>1907</c:v>
                </c:pt>
                <c:pt idx="12">
                  <c:v>1908</c:v>
                </c:pt>
                <c:pt idx="13">
                  <c:v>1909</c:v>
                </c:pt>
                <c:pt idx="14">
                  <c:v>1910</c:v>
                </c:pt>
                <c:pt idx="15">
                  <c:v>1911</c:v>
                </c:pt>
                <c:pt idx="16">
                  <c:v>1912</c:v>
                </c:pt>
                <c:pt idx="17">
                  <c:v>1913</c:v>
                </c:pt>
                <c:pt idx="18">
                  <c:v>1914</c:v>
                </c:pt>
                <c:pt idx="19">
                  <c:v>1915</c:v>
                </c:pt>
                <c:pt idx="20">
                  <c:v>1916</c:v>
                </c:pt>
                <c:pt idx="21">
                  <c:v>1917</c:v>
                </c:pt>
                <c:pt idx="22">
                  <c:v>1918</c:v>
                </c:pt>
                <c:pt idx="23">
                  <c:v>1919</c:v>
                </c:pt>
                <c:pt idx="24">
                  <c:v>1920</c:v>
                </c:pt>
                <c:pt idx="25">
                  <c:v>1921</c:v>
                </c:pt>
                <c:pt idx="26">
                  <c:v>1924</c:v>
                </c:pt>
                <c:pt idx="27">
                  <c:v>1923</c:v>
                </c:pt>
                <c:pt idx="28">
                  <c:v>1924</c:v>
                </c:pt>
                <c:pt idx="29">
                  <c:v>1925</c:v>
                </c:pt>
                <c:pt idx="30">
                  <c:v>1926</c:v>
                </c:pt>
                <c:pt idx="31">
                  <c:v>1927</c:v>
                </c:pt>
                <c:pt idx="32">
                  <c:v>1928</c:v>
                </c:pt>
                <c:pt idx="33">
                  <c:v>1929</c:v>
                </c:pt>
                <c:pt idx="34">
                  <c:v>1930</c:v>
                </c:pt>
                <c:pt idx="35">
                  <c:v>1931</c:v>
                </c:pt>
                <c:pt idx="36">
                  <c:v>1932</c:v>
                </c:pt>
                <c:pt idx="37">
                  <c:v>1933</c:v>
                </c:pt>
                <c:pt idx="38">
                  <c:v>1934</c:v>
                </c:pt>
                <c:pt idx="39">
                  <c:v>1935</c:v>
                </c:pt>
                <c:pt idx="40">
                  <c:v>1936</c:v>
                </c:pt>
                <c:pt idx="41">
                  <c:v>1937</c:v>
                </c:pt>
                <c:pt idx="42">
                  <c:v>1938</c:v>
                </c:pt>
                <c:pt idx="43">
                  <c:v>1939</c:v>
                </c:pt>
                <c:pt idx="44">
                  <c:v>1940</c:v>
                </c:pt>
                <c:pt idx="45">
                  <c:v>1941</c:v>
                </c:pt>
                <c:pt idx="46">
                  <c:v>1942</c:v>
                </c:pt>
                <c:pt idx="47">
                  <c:v>1943</c:v>
                </c:pt>
                <c:pt idx="48">
                  <c:v>1944</c:v>
                </c:pt>
                <c:pt idx="49">
                  <c:v>1945</c:v>
                </c:pt>
                <c:pt idx="50">
                  <c:v>1946</c:v>
                </c:pt>
                <c:pt idx="51">
                  <c:v>1947</c:v>
                </c:pt>
                <c:pt idx="52">
                  <c:v>1948</c:v>
                </c:pt>
                <c:pt idx="53">
                  <c:v>1949</c:v>
                </c:pt>
                <c:pt idx="54">
                  <c:v>1950</c:v>
                </c:pt>
                <c:pt idx="55">
                  <c:v>1951</c:v>
                </c:pt>
                <c:pt idx="56">
                  <c:v>1952</c:v>
                </c:pt>
                <c:pt idx="57">
                  <c:v>1953</c:v>
                </c:pt>
                <c:pt idx="58">
                  <c:v>1954</c:v>
                </c:pt>
                <c:pt idx="59">
                  <c:v>1955</c:v>
                </c:pt>
                <c:pt idx="60">
                  <c:v>1956</c:v>
                </c:pt>
                <c:pt idx="61">
                  <c:v>1957</c:v>
                </c:pt>
                <c:pt idx="62">
                  <c:v>1958</c:v>
                </c:pt>
                <c:pt idx="63">
                  <c:v>1959</c:v>
                </c:pt>
                <c:pt idx="64">
                  <c:v>1960</c:v>
                </c:pt>
                <c:pt idx="65">
                  <c:v>1961</c:v>
                </c:pt>
                <c:pt idx="66">
                  <c:v>1962</c:v>
                </c:pt>
                <c:pt idx="67">
                  <c:v>1963</c:v>
                </c:pt>
                <c:pt idx="68">
                  <c:v>1964</c:v>
                </c:pt>
                <c:pt idx="69">
                  <c:v>1965</c:v>
                </c:pt>
                <c:pt idx="70">
                  <c:v>1966</c:v>
                </c:pt>
                <c:pt idx="71">
                  <c:v>1967</c:v>
                </c:pt>
                <c:pt idx="72">
                  <c:v>1968</c:v>
                </c:pt>
                <c:pt idx="73">
                  <c:v>1969</c:v>
                </c:pt>
                <c:pt idx="74">
                  <c:v>1970</c:v>
                </c:pt>
                <c:pt idx="75">
                  <c:v>1971</c:v>
                </c:pt>
                <c:pt idx="76">
                  <c:v>1972</c:v>
                </c:pt>
                <c:pt idx="77">
                  <c:v>1973</c:v>
                </c:pt>
                <c:pt idx="78">
                  <c:v>1974</c:v>
                </c:pt>
                <c:pt idx="79">
                  <c:v>1975</c:v>
                </c:pt>
                <c:pt idx="80">
                  <c:v>1976</c:v>
                </c:pt>
                <c:pt idx="81">
                  <c:v>1977</c:v>
                </c:pt>
                <c:pt idx="82">
                  <c:v>1978</c:v>
                </c:pt>
                <c:pt idx="83">
                  <c:v>1979</c:v>
                </c:pt>
                <c:pt idx="84">
                  <c:v>1980</c:v>
                </c:pt>
                <c:pt idx="85">
                  <c:v>1981</c:v>
                </c:pt>
                <c:pt idx="86">
                  <c:v>1982</c:v>
                </c:pt>
                <c:pt idx="87">
                  <c:v>1983</c:v>
                </c:pt>
                <c:pt idx="88">
                  <c:v>1984</c:v>
                </c:pt>
                <c:pt idx="89">
                  <c:v>1985</c:v>
                </c:pt>
                <c:pt idx="90">
                  <c:v>1986</c:v>
                </c:pt>
                <c:pt idx="91">
                  <c:v>1987</c:v>
                </c:pt>
                <c:pt idx="92">
                  <c:v>1988</c:v>
                </c:pt>
                <c:pt idx="93">
                  <c:v>1989</c:v>
                </c:pt>
                <c:pt idx="94">
                  <c:v>1990</c:v>
                </c:pt>
                <c:pt idx="95">
                  <c:v>1991</c:v>
                </c:pt>
                <c:pt idx="96">
                  <c:v>1992</c:v>
                </c:pt>
                <c:pt idx="97">
                  <c:v>1993</c:v>
                </c:pt>
                <c:pt idx="98">
                  <c:v>1994</c:v>
                </c:pt>
                <c:pt idx="99">
                  <c:v>1995</c:v>
                </c:pt>
                <c:pt idx="100">
                  <c:v>1996</c:v>
                </c:pt>
                <c:pt idx="101">
                  <c:v>1997</c:v>
                </c:pt>
                <c:pt idx="102">
                  <c:v>1998</c:v>
                </c:pt>
                <c:pt idx="103">
                  <c:v>1999</c:v>
                </c:pt>
                <c:pt idx="104">
                  <c:v>2000</c:v>
                </c:pt>
                <c:pt idx="105">
                  <c:v>2001</c:v>
                </c:pt>
                <c:pt idx="106">
                  <c:v>2002</c:v>
                </c:pt>
                <c:pt idx="107">
                  <c:v>2003</c:v>
                </c:pt>
                <c:pt idx="108">
                  <c:v>2004</c:v>
                </c:pt>
                <c:pt idx="109">
                  <c:v>2005</c:v>
                </c:pt>
                <c:pt idx="110">
                  <c:v>2006</c:v>
                </c:pt>
                <c:pt idx="111">
                  <c:v>2007</c:v>
                </c:pt>
                <c:pt idx="112">
                  <c:v>2008</c:v>
                </c:pt>
                <c:pt idx="113">
                  <c:v>2009</c:v>
                </c:pt>
                <c:pt idx="114">
                  <c:v>2010</c:v>
                </c:pt>
                <c:pt idx="115">
                  <c:v>2011</c:v>
                </c:pt>
                <c:pt idx="116">
                  <c:v>2012</c:v>
                </c:pt>
                <c:pt idx="117">
                  <c:v>2013</c:v>
                </c:pt>
                <c:pt idx="118">
                  <c:v>2014</c:v>
                </c:pt>
                <c:pt idx="119">
                  <c:v>2015</c:v>
                </c:pt>
                <c:pt idx="120">
                  <c:v>2016</c:v>
                </c:pt>
                <c:pt idx="121">
                  <c:v>2017</c:v>
                </c:pt>
                <c:pt idx="122">
                  <c:v>2018</c:v>
                </c:pt>
                <c:pt idx="123">
                  <c:v>2019</c:v>
                </c:pt>
                <c:pt idx="124">
                  <c:v>2020</c:v>
                </c:pt>
                <c:pt idx="125">
                  <c:v>2021</c:v>
                </c:pt>
                <c:pt idx="126">
                  <c:v>2022</c:v>
                </c:pt>
                <c:pt idx="127">
                  <c:v>2023</c:v>
                </c:pt>
              </c:numCache>
            </c:numRef>
          </c:cat>
          <c:val>
            <c:numRef>
              <c:f>Год!$AC$5:$AC$132</c:f>
              <c:numCache>
                <c:formatCode>General</c:formatCode>
                <c:ptCount val="128"/>
                <c:pt idx="80" formatCode="0.0">
                  <c:v>6.7187441879004801</c:v>
                </c:pt>
                <c:pt idx="81" formatCode="0.0">
                  <c:v>6.7668113276693562</c:v>
                </c:pt>
                <c:pt idx="82" formatCode="0.0">
                  <c:v>6.8148784674382314</c:v>
                </c:pt>
                <c:pt idx="83" formatCode="0.0">
                  <c:v>6.8629456072071076</c:v>
                </c:pt>
                <c:pt idx="84" formatCode="0.0">
                  <c:v>6.9110127469759828</c:v>
                </c:pt>
                <c:pt idx="85" formatCode="0.0">
                  <c:v>6.9590798867448589</c:v>
                </c:pt>
                <c:pt idx="86" formatCode="0.0">
                  <c:v>7.0071470265137341</c:v>
                </c:pt>
                <c:pt idx="87" formatCode="0.0">
                  <c:v>7.0552141662826102</c:v>
                </c:pt>
                <c:pt idx="88" formatCode="0.0">
                  <c:v>7.1032813060514854</c:v>
                </c:pt>
                <c:pt idx="89" formatCode="0.0">
                  <c:v>7.1513484458203616</c:v>
                </c:pt>
                <c:pt idx="90" formatCode="0.0">
                  <c:v>7.1994155855892368</c:v>
                </c:pt>
                <c:pt idx="91" formatCode="0.0">
                  <c:v>7.2474827253581129</c:v>
                </c:pt>
                <c:pt idx="92" formatCode="0.0">
                  <c:v>7.2955498651269881</c:v>
                </c:pt>
                <c:pt idx="93" formatCode="0.0">
                  <c:v>7.3436170048958642</c:v>
                </c:pt>
                <c:pt idx="94" formatCode="0.0">
                  <c:v>7.3916841446647394</c:v>
                </c:pt>
                <c:pt idx="95" formatCode="0.0">
                  <c:v>7.4397512844336156</c:v>
                </c:pt>
                <c:pt idx="96" formatCode="0.0">
                  <c:v>7.4878184242024908</c:v>
                </c:pt>
                <c:pt idx="97" formatCode="0.0">
                  <c:v>7.5358855639713669</c:v>
                </c:pt>
                <c:pt idx="98" formatCode="0.0">
                  <c:v>7.5839527037402421</c:v>
                </c:pt>
                <c:pt idx="99" formatCode="0.0">
                  <c:v>7.6320198435091182</c:v>
                </c:pt>
                <c:pt idx="100" formatCode="0.0">
                  <c:v>7.6800869832779934</c:v>
                </c:pt>
                <c:pt idx="101" formatCode="0.0">
                  <c:v>7.7281541230468696</c:v>
                </c:pt>
                <c:pt idx="102" formatCode="0.0">
                  <c:v>7.7762212628157448</c:v>
                </c:pt>
                <c:pt idx="103" formatCode="0.0">
                  <c:v>7.8242884025846209</c:v>
                </c:pt>
                <c:pt idx="104" formatCode="0.0">
                  <c:v>7.8723555423534961</c:v>
                </c:pt>
                <c:pt idx="105" formatCode="0.0">
                  <c:v>7.9204226821223722</c:v>
                </c:pt>
                <c:pt idx="106" formatCode="0.0">
                  <c:v>7.9684898218912474</c:v>
                </c:pt>
                <c:pt idx="107" formatCode="0.0">
                  <c:v>8.0165569616601235</c:v>
                </c:pt>
                <c:pt idx="108" formatCode="0.0">
                  <c:v>8.0646241014289988</c:v>
                </c:pt>
                <c:pt idx="109" formatCode="0.0">
                  <c:v>8.112691241197874</c:v>
                </c:pt>
                <c:pt idx="110" formatCode="0.0">
                  <c:v>8.160758380966751</c:v>
                </c:pt>
                <c:pt idx="111" formatCode="0.0">
                  <c:v>8.2088255207356262</c:v>
                </c:pt>
                <c:pt idx="112" formatCode="0.0">
                  <c:v>8.2568926605045014</c:v>
                </c:pt>
                <c:pt idx="113" formatCode="0.0">
                  <c:v>8.3049598002733767</c:v>
                </c:pt>
                <c:pt idx="114" formatCode="0.0">
                  <c:v>8.3530269400422537</c:v>
                </c:pt>
                <c:pt idx="115" formatCode="0.0">
                  <c:v>8.4010940798111289</c:v>
                </c:pt>
                <c:pt idx="116" formatCode="0.0">
                  <c:v>8.4491612195800041</c:v>
                </c:pt>
                <c:pt idx="117" formatCode="0.0">
                  <c:v>8.4972283593488793</c:v>
                </c:pt>
                <c:pt idx="118" formatCode="0.0">
                  <c:v>8.5452954991177563</c:v>
                </c:pt>
                <c:pt idx="119" formatCode="0.0">
                  <c:v>8.5933626388866315</c:v>
                </c:pt>
                <c:pt idx="120" formatCode="0.0">
                  <c:v>8.6414297786555068</c:v>
                </c:pt>
                <c:pt idx="121" formatCode="0.0">
                  <c:v>8.689496918424382</c:v>
                </c:pt>
                <c:pt idx="122" formatCode="0.0">
                  <c:v>8.7375640581932572</c:v>
                </c:pt>
                <c:pt idx="123" formatCode="0.0">
                  <c:v>8.7856311979621342</c:v>
                </c:pt>
                <c:pt idx="124" formatCode="0.0">
                  <c:v>8.8336983377310094</c:v>
                </c:pt>
                <c:pt idx="125" formatCode="0.0">
                  <c:v>8.8817654774998847</c:v>
                </c:pt>
                <c:pt idx="126" formatCode="0.0">
                  <c:v>8.9298326172687617</c:v>
                </c:pt>
                <c:pt idx="127" formatCode="0.0">
                  <c:v>8.9778997570376369</c:v>
                </c:pt>
              </c:numCache>
            </c:numRef>
          </c:val>
          <c:smooth val="1"/>
          <c:extLst>
            <c:ext xmlns:c16="http://schemas.microsoft.com/office/drawing/2014/chart" uri="{C3380CC4-5D6E-409C-BE32-E72D297353CC}">
              <c16:uniqueId val="{00000003-A83D-448C-89A8-A30D9DCE836A}"/>
            </c:ext>
          </c:extLst>
        </c:ser>
        <c:dLbls>
          <c:showLegendKey val="0"/>
          <c:showVal val="0"/>
          <c:showCatName val="0"/>
          <c:showSerName val="0"/>
          <c:showPercent val="0"/>
          <c:showBubbleSize val="0"/>
        </c:dLbls>
        <c:marker val="1"/>
        <c:smooth val="0"/>
        <c:axId val="952889295"/>
        <c:axId val="1"/>
      </c:lineChart>
      <c:catAx>
        <c:axId val="952889295"/>
        <c:scaling>
          <c:orientation val="minMax"/>
        </c:scaling>
        <c:delete val="0"/>
        <c:axPos val="b"/>
        <c:numFmt formatCode="General" sourceLinked="1"/>
        <c:majorTickMark val="in"/>
        <c:minorTickMark val="none"/>
        <c:tickLblPos val="nextTo"/>
        <c:spPr>
          <a:ln w="3175">
            <a:solidFill>
              <a:srgbClr val="000000"/>
            </a:solidFill>
            <a:prstDash val="solid"/>
          </a:ln>
        </c:spPr>
        <c:txPr>
          <a:bodyPr rot="-5400000" vert="horz"/>
          <a:lstStyle/>
          <a:p>
            <a:pPr>
              <a:defRPr/>
            </a:pPr>
            <a:endParaRPr lang="ru-RU"/>
          </a:p>
        </c:txPr>
        <c:crossAx val="1"/>
        <c:crosses val="autoZero"/>
        <c:auto val="0"/>
        <c:lblAlgn val="ctr"/>
        <c:lblOffset val="100"/>
        <c:tickLblSkip val="3"/>
        <c:tickMarkSkip val="7"/>
        <c:noMultiLvlLbl val="0"/>
      </c:catAx>
      <c:valAx>
        <c:axId val="1"/>
        <c:scaling>
          <c:orientation val="minMax"/>
          <c:min val="4.5"/>
        </c:scaling>
        <c:delete val="0"/>
        <c:axPos val="l"/>
        <c:majorGridlines>
          <c:spPr>
            <a:ln w="12700">
              <a:solidFill>
                <a:srgbClr val="FFFFFF"/>
              </a:solidFill>
              <a:prstDash val="solid"/>
            </a:ln>
          </c:spPr>
        </c:majorGridlines>
        <c:title>
          <c:tx>
            <c:rich>
              <a:bodyPr rot="0" vert="horz"/>
              <a:lstStyle/>
              <a:p>
                <a:pPr algn="ctr">
                  <a:defRPr/>
                </a:pPr>
                <a:r>
                  <a:rPr lang="ru-RU"/>
                  <a:t> °C</a:t>
                </a:r>
              </a:p>
            </c:rich>
          </c:tx>
          <c:layout>
            <c:manualLayout>
              <c:xMode val="edge"/>
              <c:yMode val="edge"/>
              <c:x val="7.9266824320227303E-2"/>
              <c:y val="2.6017156018762961E-5"/>
            </c:manualLayout>
          </c:layout>
          <c:overlay val="0"/>
          <c:spPr>
            <a:noFill/>
            <a:ln w="25400">
              <a:noFill/>
            </a:ln>
          </c:spPr>
        </c:title>
        <c:numFmt formatCode="0.0" sourceLinked="1"/>
        <c:majorTickMark val="in"/>
        <c:minorTickMark val="none"/>
        <c:tickLblPos val="nextTo"/>
        <c:spPr>
          <a:ln w="3175">
            <a:solidFill>
              <a:srgbClr val="160C96"/>
            </a:solidFill>
            <a:prstDash val="solid"/>
          </a:ln>
        </c:spPr>
        <c:txPr>
          <a:bodyPr rot="0" vert="horz"/>
          <a:lstStyle/>
          <a:p>
            <a:pPr>
              <a:defRPr/>
            </a:pPr>
            <a:endParaRPr lang="ru-RU"/>
          </a:p>
        </c:txPr>
        <c:crossAx val="952889295"/>
        <c:crosses val="autoZero"/>
        <c:crossBetween val="midCat"/>
      </c:valAx>
      <c:spPr>
        <a:noFill/>
        <a:ln w="25400">
          <a:noFill/>
        </a:ln>
      </c:spPr>
    </c:plotArea>
    <c:legend>
      <c:legendPos val="t"/>
      <c:layout>
        <c:manualLayout>
          <c:xMode val="edge"/>
          <c:yMode val="edge"/>
          <c:x val="0.16342774330300205"/>
          <c:y val="3.1238268354558035E-2"/>
          <c:w val="0.46295000087689431"/>
          <c:h val="0.25910852254366823"/>
        </c:manualLayout>
      </c:layout>
      <c:overlay val="0"/>
    </c:legend>
    <c:plotVisOnly val="1"/>
    <c:dispBlanksAs val="gap"/>
    <c:showDLblsOverMax val="0"/>
  </c:chart>
  <c:spPr>
    <a:noFill/>
    <a:ln w="9525">
      <a:noFill/>
    </a:ln>
  </c:spPr>
  <c:txPr>
    <a:bodyPr/>
    <a:lstStyle/>
    <a:p>
      <a:pPr>
        <a:defRPr sz="1200" b="1" i="0" u="none" strike="noStrike" baseline="0">
          <a:solidFill>
            <a:srgbClr val="002060"/>
          </a:solidFill>
          <a:latin typeface="Arial" panose="020B0604020202020204" pitchFamily="34" charset="0"/>
          <a:ea typeface="Times New Roman"/>
          <a:cs typeface="Arial" panose="020B0604020202020204" pitchFamily="34" charset="0"/>
        </a:defRPr>
      </a:pPr>
      <a:endParaRPr lang="ru-RU"/>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СГЯ!$B$1</c:f>
              <c:strCache>
                <c:ptCount val="1"/>
                <c:pt idx="0">
                  <c:v>1990-2006</c:v>
                </c:pt>
              </c:strCache>
            </c:strRef>
          </c:tx>
          <c:spPr>
            <a:solidFill>
              <a:srgbClr val="002060"/>
            </a:solidFill>
            <a:ln>
              <a:noFill/>
            </a:ln>
            <a:effectLst/>
          </c:spPr>
          <c:invertIfNegative val="0"/>
          <c:cat>
            <c:strRef>
              <c:f>СГЯ!$E$2:$E$7</c:f>
              <c:strCache>
                <c:ptCount val="6"/>
                <c:pt idx="0">
                  <c:v>Ветер, шквал</c:v>
                </c:pt>
                <c:pt idx="1">
                  <c:v>Сильный дождь</c:v>
                </c:pt>
                <c:pt idx="2">
                  <c:v>Сильная метель</c:v>
                </c:pt>
                <c:pt idx="3">
                  <c:v>Сильный снег</c:v>
                </c:pt>
                <c:pt idx="4">
                  <c:v>Сильный туман</c:v>
                </c:pt>
                <c:pt idx="5">
                  <c:v>Град</c:v>
                </c:pt>
              </c:strCache>
            </c:strRef>
          </c:cat>
          <c:val>
            <c:numRef>
              <c:f>СГЯ!$B$2:$B$7</c:f>
              <c:numCache>
                <c:formatCode>General</c:formatCode>
                <c:ptCount val="6"/>
                <c:pt idx="0">
                  <c:v>600</c:v>
                </c:pt>
                <c:pt idx="1">
                  <c:v>450</c:v>
                </c:pt>
                <c:pt idx="2">
                  <c:v>500</c:v>
                </c:pt>
                <c:pt idx="3">
                  <c:v>165</c:v>
                </c:pt>
                <c:pt idx="4">
                  <c:v>190</c:v>
                </c:pt>
                <c:pt idx="5">
                  <c:v>25</c:v>
                </c:pt>
              </c:numCache>
            </c:numRef>
          </c:val>
          <c:extLst>
            <c:ext xmlns:c16="http://schemas.microsoft.com/office/drawing/2014/chart" uri="{C3380CC4-5D6E-409C-BE32-E72D297353CC}">
              <c16:uniqueId val="{00000000-F632-4991-B715-5DC6333B63CA}"/>
            </c:ext>
          </c:extLst>
        </c:ser>
        <c:ser>
          <c:idx val="1"/>
          <c:order val="1"/>
          <c:tx>
            <c:strRef>
              <c:f>СГЯ!$C$1</c:f>
              <c:strCache>
                <c:ptCount val="1"/>
                <c:pt idx="0">
                  <c:v>2007-2023</c:v>
                </c:pt>
              </c:strCache>
            </c:strRef>
          </c:tx>
          <c:spPr>
            <a:solidFill>
              <a:srgbClr val="C00000"/>
            </a:solidFill>
            <a:ln>
              <a:noFill/>
            </a:ln>
            <a:effectLst/>
          </c:spPr>
          <c:invertIfNegative val="0"/>
          <c:cat>
            <c:strRef>
              <c:f>СГЯ!$E$2:$E$7</c:f>
              <c:strCache>
                <c:ptCount val="6"/>
                <c:pt idx="0">
                  <c:v>Ветер, шквал</c:v>
                </c:pt>
                <c:pt idx="1">
                  <c:v>Сильный дождь</c:v>
                </c:pt>
                <c:pt idx="2">
                  <c:v>Сильная метель</c:v>
                </c:pt>
                <c:pt idx="3">
                  <c:v>Сильный снег</c:v>
                </c:pt>
                <c:pt idx="4">
                  <c:v>Сильный туман</c:v>
                </c:pt>
                <c:pt idx="5">
                  <c:v>Град</c:v>
                </c:pt>
              </c:strCache>
            </c:strRef>
          </c:cat>
          <c:val>
            <c:numRef>
              <c:f>СГЯ!$C$2:$C$7</c:f>
              <c:numCache>
                <c:formatCode>General</c:formatCode>
                <c:ptCount val="6"/>
                <c:pt idx="0">
                  <c:v>950</c:v>
                </c:pt>
                <c:pt idx="1">
                  <c:v>630</c:v>
                </c:pt>
                <c:pt idx="2">
                  <c:v>410</c:v>
                </c:pt>
                <c:pt idx="3">
                  <c:v>310</c:v>
                </c:pt>
                <c:pt idx="4">
                  <c:v>110</c:v>
                </c:pt>
                <c:pt idx="5">
                  <c:v>35</c:v>
                </c:pt>
              </c:numCache>
            </c:numRef>
          </c:val>
          <c:extLst>
            <c:ext xmlns:c16="http://schemas.microsoft.com/office/drawing/2014/chart" uri="{C3380CC4-5D6E-409C-BE32-E72D297353CC}">
              <c16:uniqueId val="{00000001-F632-4991-B715-5DC6333B63CA}"/>
            </c:ext>
          </c:extLst>
        </c:ser>
        <c:dLbls>
          <c:showLegendKey val="0"/>
          <c:showVal val="0"/>
          <c:showCatName val="0"/>
          <c:showSerName val="0"/>
          <c:showPercent val="0"/>
          <c:showBubbleSize val="0"/>
        </c:dLbls>
        <c:gapWidth val="219"/>
        <c:overlap val="-27"/>
        <c:axId val="1788353920"/>
        <c:axId val="1788356416"/>
      </c:barChart>
      <c:catAx>
        <c:axId val="1788353920"/>
        <c:scaling>
          <c:orientation val="minMax"/>
        </c:scaling>
        <c:delete val="0"/>
        <c:axPos val="b"/>
        <c:numFmt formatCode="General" sourceLinked="1"/>
        <c:majorTickMark val="none"/>
        <c:minorTickMark val="none"/>
        <c:tickLblPos val="nextTo"/>
        <c:spPr>
          <a:noFill/>
          <a:ln w="9525" cap="flat" cmpd="sng" algn="ctr">
            <a:solidFill>
              <a:srgbClr val="002060"/>
            </a:solidFill>
            <a:round/>
          </a:ln>
          <a:effectLst/>
        </c:spPr>
        <c:txPr>
          <a:bodyPr rot="-60000000" spcFirstLastPara="1" vertOverflow="ellipsis" vert="horz" wrap="square" anchor="ctr" anchorCtr="1"/>
          <a:lstStyle/>
          <a:p>
            <a:pPr>
              <a:defRPr sz="1200" b="0" i="0" u="none" strike="noStrike" kern="1200" baseline="0">
                <a:solidFill>
                  <a:srgbClr val="002060"/>
                </a:solidFill>
                <a:latin typeface="Arial" panose="020B0604020202020204" pitchFamily="34" charset="0"/>
                <a:ea typeface="+mn-ea"/>
                <a:cs typeface="Arial" panose="020B0604020202020204" pitchFamily="34" charset="0"/>
              </a:defRPr>
            </a:pPr>
            <a:endParaRPr lang="ru-RU"/>
          </a:p>
        </c:txPr>
        <c:crossAx val="1788356416"/>
        <c:crosses val="autoZero"/>
        <c:auto val="1"/>
        <c:lblAlgn val="ctr"/>
        <c:lblOffset val="100"/>
        <c:noMultiLvlLbl val="0"/>
      </c:catAx>
      <c:valAx>
        <c:axId val="1788356416"/>
        <c:scaling>
          <c:orientation val="minMax"/>
        </c:scaling>
        <c:delete val="0"/>
        <c:axPos val="l"/>
        <c:title>
          <c:tx>
            <c:rich>
              <a:bodyPr rot="-5400000" spcFirstLastPara="1" vertOverflow="ellipsis" vert="horz" wrap="square" anchor="ctr" anchorCtr="1"/>
              <a:lstStyle/>
              <a:p>
                <a:pPr>
                  <a:defRPr sz="1200" b="0" i="0" u="none" strike="noStrike" kern="1200" baseline="0">
                    <a:solidFill>
                      <a:srgbClr val="002060"/>
                    </a:solidFill>
                    <a:latin typeface="Arial" panose="020B0604020202020204" pitchFamily="34" charset="0"/>
                    <a:ea typeface="+mn-ea"/>
                    <a:cs typeface="Arial" panose="020B0604020202020204" pitchFamily="34" charset="0"/>
                  </a:defRPr>
                </a:pPr>
                <a:r>
                  <a:rPr lang="en-US" dirty="0"/>
                  <a:t>Number</a:t>
                </a:r>
                <a:r>
                  <a:rPr lang="en-US" baseline="0" dirty="0"/>
                  <a:t> of cases</a:t>
                </a:r>
                <a:endParaRPr lang="ru-RU" dirty="0"/>
              </a:p>
            </c:rich>
          </c:tx>
          <c:overlay val="0"/>
          <c:spPr>
            <a:noFill/>
            <a:ln>
              <a:noFill/>
            </a:ln>
            <a:effectLst/>
          </c:spPr>
          <c:txPr>
            <a:bodyPr rot="-5400000" spcFirstLastPara="1" vertOverflow="ellipsis" vert="horz" wrap="square" anchor="ctr" anchorCtr="1"/>
            <a:lstStyle/>
            <a:p>
              <a:pPr>
                <a:defRPr sz="1200" b="0" i="0" u="none" strike="noStrike" kern="1200" baseline="0">
                  <a:solidFill>
                    <a:srgbClr val="002060"/>
                  </a:solidFill>
                  <a:latin typeface="Arial" panose="020B0604020202020204" pitchFamily="34" charset="0"/>
                  <a:ea typeface="+mn-ea"/>
                  <a:cs typeface="Arial" panose="020B0604020202020204" pitchFamily="34" charset="0"/>
                </a:defRPr>
              </a:pPr>
              <a:endParaRPr lang="ru-RU"/>
            </a:p>
          </c:txPr>
        </c:title>
        <c:numFmt formatCode="General" sourceLinked="1"/>
        <c:majorTickMark val="none"/>
        <c:minorTickMark val="none"/>
        <c:tickLblPos val="nextTo"/>
        <c:spPr>
          <a:noFill/>
          <a:ln>
            <a:solidFill>
              <a:srgbClr val="002060"/>
            </a:solidFill>
          </a:ln>
          <a:effectLst/>
        </c:spPr>
        <c:txPr>
          <a:bodyPr rot="-60000000" spcFirstLastPara="1" vertOverflow="ellipsis" vert="horz" wrap="square" anchor="ctr" anchorCtr="1"/>
          <a:lstStyle/>
          <a:p>
            <a:pPr>
              <a:defRPr sz="1200" b="0" i="0" u="none" strike="noStrike" kern="1200" baseline="0">
                <a:solidFill>
                  <a:srgbClr val="002060"/>
                </a:solidFill>
                <a:latin typeface="Arial" panose="020B0604020202020204" pitchFamily="34" charset="0"/>
                <a:ea typeface="+mn-ea"/>
                <a:cs typeface="Arial" panose="020B0604020202020204" pitchFamily="34" charset="0"/>
              </a:defRPr>
            </a:pPr>
            <a:endParaRPr lang="ru-RU"/>
          </a:p>
        </c:txPr>
        <c:crossAx val="1788353920"/>
        <c:crosses val="autoZero"/>
        <c:crossBetween val="between"/>
      </c:valAx>
      <c:spPr>
        <a:noFill/>
        <a:ln>
          <a:noFill/>
        </a:ln>
        <a:effectLst/>
      </c:spPr>
    </c:plotArea>
    <c:legend>
      <c:legendPos val="b"/>
      <c:layout>
        <c:manualLayout>
          <c:xMode val="edge"/>
          <c:yMode val="edge"/>
          <c:x val="0.32699737645529597"/>
          <c:y val="0.87200414859614739"/>
          <c:w val="0.34600508366940658"/>
          <c:h val="9.389727545090476E-2"/>
        </c:manualLayout>
      </c:layout>
      <c:overlay val="0"/>
      <c:spPr>
        <a:noFill/>
        <a:ln>
          <a:noFill/>
        </a:ln>
        <a:effectLst/>
      </c:spPr>
      <c:txPr>
        <a:bodyPr rot="0" spcFirstLastPara="1" vertOverflow="ellipsis" vert="horz" wrap="square" anchor="ctr" anchorCtr="1"/>
        <a:lstStyle/>
        <a:p>
          <a:pPr>
            <a:defRPr sz="1200" b="0" i="0" u="none" strike="noStrike" kern="1200" baseline="0">
              <a:solidFill>
                <a:srgbClr val="002060"/>
              </a:solidFill>
              <a:latin typeface="Arial" panose="020B0604020202020204" pitchFamily="34" charset="0"/>
              <a:ea typeface="+mn-ea"/>
              <a:cs typeface="Arial" panose="020B0604020202020204" pitchFamily="34" charset="0"/>
            </a:defRPr>
          </a:pPr>
          <a:endParaRPr lang="ru-RU"/>
        </a:p>
      </c:txPr>
    </c:legend>
    <c:plotVisOnly val="1"/>
    <c:dispBlanksAs val="gap"/>
    <c:showDLblsOverMax val="0"/>
  </c:chart>
  <c:spPr>
    <a:solidFill>
      <a:schemeClr val="bg1"/>
    </a:solidFill>
    <a:ln w="9525" cap="flat" cmpd="sng" algn="ctr">
      <a:noFill/>
      <a:round/>
    </a:ln>
    <a:effectLst/>
  </c:spPr>
  <c:txPr>
    <a:bodyPr/>
    <a:lstStyle/>
    <a:p>
      <a:pPr>
        <a:defRPr sz="1200">
          <a:solidFill>
            <a:srgbClr val="002060"/>
          </a:solidFill>
          <a:latin typeface="Arial" panose="020B0604020202020204" pitchFamily="34" charset="0"/>
          <a:cs typeface="Arial" panose="020B0604020202020204" pitchFamily="34" charset="0"/>
        </a:defRPr>
      </a:pPr>
      <a:endParaRPr lang="ru-RU"/>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0.02893</cdr:x>
      <cdr:y>0.01425</cdr:y>
    </cdr:from>
    <cdr:to>
      <cdr:x>0.03041</cdr:x>
      <cdr:y>0.02566</cdr:y>
    </cdr:to>
    <cdr:sp macro="" textlink="">
      <cdr:nvSpPr>
        <cdr:cNvPr id="37889" name="Текст 1"/>
        <cdr:cNvSpPr txBox="1">
          <a:spLocks xmlns:a="http://schemas.openxmlformats.org/drawingml/2006/main" noChangeArrowheads="1"/>
        </cdr:cNvSpPr>
      </cdr:nvSpPr>
      <cdr:spPr bwMode="auto">
        <a:xfrm xmlns:a="http://schemas.openxmlformats.org/drawingml/2006/main">
          <a:off x="180635" y="50800"/>
          <a:ext cx="9059" cy="38164"/>
        </a:xfrm>
        <a:prstGeom xmlns:a="http://schemas.openxmlformats.org/drawingml/2006/main" prst="rect">
          <a:avLst/>
        </a:prstGeom>
        <a:noFill xmlns:a="http://schemas.openxmlformats.org/drawingml/2006/main"/>
        <a:ln xmlns:a="http://schemas.openxmlformats.org/drawingml/2006/main" w="1">
          <a:noFill/>
          <a:miter lim="800000"/>
          <a:headEnd/>
          <a:tailEnd/>
        </a:ln>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en-US" sz="1000" b="0" i="0" u="sng" strike="noStrike">
              <a:solidFill>
                <a:srgbClr val="000000"/>
              </a:solidFill>
              <a:latin typeface="Arial Cyr"/>
            </a:rPr>
            <a:t> T </a:t>
          </a:r>
          <a:endParaRPr lang="en-US" sz="1000" b="0" i="0" strike="noStrike">
            <a:solidFill>
              <a:srgbClr val="000000"/>
            </a:solidFill>
            <a:latin typeface="Arial Cyr"/>
          </a:endParaRPr>
        </a:p>
        <a:p xmlns:a="http://schemas.openxmlformats.org/drawingml/2006/main">
          <a:pPr algn="l" rtl="0">
            <a:defRPr sz="1000"/>
          </a:pPr>
          <a:r>
            <a:rPr lang="en-US" sz="1000" b="0" i="0" strike="noStrike" baseline="30000">
              <a:solidFill>
                <a:srgbClr val="000000"/>
              </a:solidFill>
              <a:latin typeface="Arial Cyr"/>
            </a:rPr>
            <a:t>O</a:t>
          </a:r>
          <a:r>
            <a:rPr lang="en-US" sz="1000" b="0" i="0" strike="noStrike">
              <a:solidFill>
                <a:srgbClr val="000000"/>
              </a:solidFill>
              <a:latin typeface="Arial Cyr"/>
            </a:rPr>
            <a:t>C</a:t>
          </a:r>
        </a:p>
      </cdr:txBody>
    </cdr:sp>
  </cdr:relSizeAnchor>
  <cdr:relSizeAnchor xmlns:cdr="http://schemas.openxmlformats.org/drawingml/2006/chartDrawing">
    <cdr:from>
      <cdr:x>0.96959</cdr:x>
      <cdr:y>0.11432</cdr:y>
    </cdr:from>
    <cdr:to>
      <cdr:x>0.97107</cdr:x>
      <cdr:y>0.11748</cdr:y>
    </cdr:to>
    <cdr:sp macro="" textlink="">
      <cdr:nvSpPr>
        <cdr:cNvPr id="37890" name="Текст 2"/>
        <cdr:cNvSpPr txBox="1">
          <a:spLocks xmlns:a="http://schemas.openxmlformats.org/drawingml/2006/main" noChangeArrowheads="1"/>
        </cdr:cNvSpPr>
      </cdr:nvSpPr>
      <cdr:spPr bwMode="auto">
        <a:xfrm xmlns:a="http://schemas.openxmlformats.org/drawingml/2006/main">
          <a:off x="5950756" y="396715"/>
          <a:ext cx="9059" cy="9744"/>
        </a:xfrm>
        <a:prstGeom xmlns:a="http://schemas.openxmlformats.org/drawingml/2006/main" prst="rect">
          <a:avLst/>
        </a:prstGeom>
        <a:noFill xmlns:a="http://schemas.openxmlformats.org/drawingml/2006/main"/>
        <a:ln xmlns:a="http://schemas.openxmlformats.org/drawingml/2006/main" w="1">
          <a:noFill/>
          <a:miter lim="800000"/>
          <a:headEnd/>
          <a:tailEnd/>
        </a:ln>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ru-RU" sz="1000" b="0" i="0" strike="noStrike">
              <a:solidFill>
                <a:srgbClr val="000000"/>
              </a:solidFill>
              <a:latin typeface="Arial Cyr"/>
            </a:rPr>
            <a:t>1</a:t>
          </a:r>
        </a:p>
      </cdr:txBody>
    </cdr:sp>
  </cdr:relSizeAnchor>
  <cdr:relSizeAnchor xmlns:cdr="http://schemas.openxmlformats.org/drawingml/2006/chartDrawing">
    <cdr:from>
      <cdr:x>0.96442</cdr:x>
      <cdr:y>0.3193</cdr:y>
    </cdr:from>
    <cdr:to>
      <cdr:x>0.9659</cdr:x>
      <cdr:y>0.32221</cdr:y>
    </cdr:to>
    <cdr:sp macro="" textlink="">
      <cdr:nvSpPr>
        <cdr:cNvPr id="37891" name="Текст 3"/>
        <cdr:cNvSpPr txBox="1">
          <a:spLocks xmlns:a="http://schemas.openxmlformats.org/drawingml/2006/main" noChangeArrowheads="1"/>
        </cdr:cNvSpPr>
      </cdr:nvSpPr>
      <cdr:spPr bwMode="auto">
        <a:xfrm xmlns:a="http://schemas.openxmlformats.org/drawingml/2006/main">
          <a:off x="5919052" y="1070680"/>
          <a:ext cx="9059" cy="9744"/>
        </a:xfrm>
        <a:prstGeom xmlns:a="http://schemas.openxmlformats.org/drawingml/2006/main" prst="rect">
          <a:avLst/>
        </a:prstGeom>
        <a:noFill xmlns:a="http://schemas.openxmlformats.org/drawingml/2006/main"/>
        <a:ln xmlns:a="http://schemas.openxmlformats.org/drawingml/2006/main" w="1">
          <a:noFill/>
          <a:miter lim="800000"/>
          <a:headEnd/>
          <a:tailEnd/>
        </a:ln>
      </cdr:spPr>
      <cdr:txBody>
        <a:bodyPr xmlns:a="http://schemas.openxmlformats.org/drawingml/2006/main"/>
        <a:lstStyle xmlns:a="http://schemas.openxmlformats.org/drawingml/2006/main"/>
        <a:p xmlns:a="http://schemas.openxmlformats.org/drawingml/2006/main">
          <a:endParaRPr lang="ru-RU"/>
        </a:p>
      </cdr:txBody>
    </cdr:sp>
  </cdr:relSizeAnchor>
  <cdr:relSizeAnchor xmlns:cdr="http://schemas.openxmlformats.org/drawingml/2006/chartDrawing">
    <cdr:from>
      <cdr:x>0.96959</cdr:x>
      <cdr:y>0.28554</cdr:y>
    </cdr:from>
    <cdr:to>
      <cdr:x>0.97107</cdr:x>
      <cdr:y>0.28845</cdr:y>
    </cdr:to>
    <cdr:sp macro="" textlink="">
      <cdr:nvSpPr>
        <cdr:cNvPr id="37892" name="Текст 4"/>
        <cdr:cNvSpPr txBox="1">
          <a:spLocks xmlns:a="http://schemas.openxmlformats.org/drawingml/2006/main" noChangeArrowheads="1"/>
        </cdr:cNvSpPr>
      </cdr:nvSpPr>
      <cdr:spPr bwMode="auto">
        <a:xfrm xmlns:a="http://schemas.openxmlformats.org/drawingml/2006/main">
          <a:off x="5950756" y="957811"/>
          <a:ext cx="9059" cy="9744"/>
        </a:xfrm>
        <a:prstGeom xmlns:a="http://schemas.openxmlformats.org/drawingml/2006/main" prst="rect">
          <a:avLst/>
        </a:prstGeom>
        <a:noFill xmlns:a="http://schemas.openxmlformats.org/drawingml/2006/main"/>
        <a:ln xmlns:a="http://schemas.openxmlformats.org/drawingml/2006/main" w="1">
          <a:noFill/>
          <a:miter lim="800000"/>
          <a:headEnd/>
          <a:tailEnd/>
        </a:ln>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ru-RU" sz="1000" b="0" i="0" strike="noStrike">
              <a:solidFill>
                <a:srgbClr val="000000"/>
              </a:solidFill>
              <a:latin typeface="Arial Cyr"/>
            </a:rPr>
            <a:t>2</a:t>
          </a:r>
        </a:p>
      </cdr:txBody>
    </cdr:sp>
  </cdr:relSizeAnchor>
  <cdr:relSizeAnchor xmlns:cdr="http://schemas.openxmlformats.org/drawingml/2006/chartDrawing">
    <cdr:from>
      <cdr:x>0.96959</cdr:x>
      <cdr:y>0.36666</cdr:y>
    </cdr:from>
    <cdr:to>
      <cdr:x>0.97107</cdr:x>
      <cdr:y>0.36957</cdr:y>
    </cdr:to>
    <cdr:sp macro="" textlink="">
      <cdr:nvSpPr>
        <cdr:cNvPr id="37893" name="Текст 5"/>
        <cdr:cNvSpPr txBox="1">
          <a:spLocks xmlns:a="http://schemas.openxmlformats.org/drawingml/2006/main" noChangeArrowheads="1"/>
        </cdr:cNvSpPr>
      </cdr:nvSpPr>
      <cdr:spPr bwMode="auto">
        <a:xfrm xmlns:a="http://schemas.openxmlformats.org/drawingml/2006/main">
          <a:off x="5950756" y="1223337"/>
          <a:ext cx="9059" cy="9744"/>
        </a:xfrm>
        <a:prstGeom xmlns:a="http://schemas.openxmlformats.org/drawingml/2006/main" prst="rect">
          <a:avLst/>
        </a:prstGeom>
        <a:noFill xmlns:a="http://schemas.openxmlformats.org/drawingml/2006/main"/>
        <a:ln xmlns:a="http://schemas.openxmlformats.org/drawingml/2006/main" w="1">
          <a:noFill/>
          <a:miter lim="800000"/>
          <a:headEnd/>
          <a:tailEnd/>
        </a:ln>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ru-RU" sz="1000" b="0" i="0" strike="noStrike">
              <a:solidFill>
                <a:srgbClr val="000000"/>
              </a:solidFill>
              <a:latin typeface="Arial Cyr"/>
            </a:rPr>
            <a:t>3</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38EF36-89FA-4670-9A9B-EDD8D1C3953D}" type="datetimeFigureOut">
              <a:rPr lang="ru-RU" smtClean="0"/>
              <a:t>04.05.2024</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F53869-F981-4AF5-A697-73DB2F732257}" type="slidenum">
              <a:rPr lang="ru-RU" smtClean="0"/>
              <a:t>‹#›</a:t>
            </a:fld>
            <a:endParaRPr lang="ru-RU"/>
          </a:p>
        </p:txBody>
      </p:sp>
    </p:spTree>
    <p:extLst>
      <p:ext uri="{BB962C8B-B14F-4D97-AF65-F5344CB8AC3E}">
        <p14:creationId xmlns:p14="http://schemas.microsoft.com/office/powerpoint/2010/main" val="1792553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3FC52E7C-3D80-42E6-B460-E630DEAA830D}" type="slidenum">
              <a:rPr lang="ru-RU" smtClean="0"/>
              <a:pPr/>
              <a:t>2</a:t>
            </a:fld>
            <a:endParaRPr lang="ru-RU" dirty="0"/>
          </a:p>
        </p:txBody>
      </p:sp>
    </p:spTree>
    <p:extLst>
      <p:ext uri="{BB962C8B-B14F-4D97-AF65-F5344CB8AC3E}">
        <p14:creationId xmlns:p14="http://schemas.microsoft.com/office/powerpoint/2010/main" val="8544993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F167A66E-EAAB-4CC3-B87F-2D6C17D486C6}" type="slidenum">
              <a:rPr lang="ru-RU"/>
              <a:pPr/>
              <a:t>4</a:t>
            </a:fld>
            <a:endParaRPr lang="ru-RU"/>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marL="228600" indent="-228600" eaLnBrk="1" hangingPunct="1">
              <a:buFontTx/>
              <a:buAutoNum type="arabicParenR"/>
            </a:pPr>
            <a:endParaRPr lang="ru-RU" dirty="0">
              <a:solidFill>
                <a:srgbClr val="800000"/>
              </a:solidFill>
            </a:endParaRPr>
          </a:p>
        </p:txBody>
      </p:sp>
    </p:spTree>
    <p:extLst>
      <p:ext uri="{BB962C8B-B14F-4D97-AF65-F5344CB8AC3E}">
        <p14:creationId xmlns:p14="http://schemas.microsoft.com/office/powerpoint/2010/main" val="11559197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CEF53869-F981-4AF5-A697-73DB2F732257}" type="slidenum">
              <a:rPr lang="ru-RU" smtClean="0"/>
              <a:t>5</a:t>
            </a:fld>
            <a:endParaRPr lang="ru-RU"/>
          </a:p>
        </p:txBody>
      </p:sp>
    </p:spTree>
    <p:extLst>
      <p:ext uri="{BB962C8B-B14F-4D97-AF65-F5344CB8AC3E}">
        <p14:creationId xmlns:p14="http://schemas.microsoft.com/office/powerpoint/2010/main" val="31907424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defTabSz="903976">
              <a:defRPr/>
            </a:pPr>
            <a:endParaRPr lang="ru-RU" b="1" dirty="0">
              <a:solidFill>
                <a:schemeClr val="accent2"/>
              </a:solidFill>
              <a:latin typeface="Tahoma" pitchFamily="34" charset="0"/>
            </a:endParaRPr>
          </a:p>
        </p:txBody>
      </p:sp>
      <p:sp>
        <p:nvSpPr>
          <p:cNvPr id="4" name="Номер слайда 3"/>
          <p:cNvSpPr>
            <a:spLocks noGrp="1"/>
          </p:cNvSpPr>
          <p:nvPr>
            <p:ph type="sldNum" sz="quarter" idx="10"/>
          </p:nvPr>
        </p:nvSpPr>
        <p:spPr/>
        <p:txBody>
          <a:bodyPr/>
          <a:lstStyle/>
          <a:p>
            <a:fld id="{3FC52E7C-3D80-42E6-B460-E630DEAA830D}" type="slidenum">
              <a:rPr lang="ru-RU" smtClean="0"/>
              <a:pPr/>
              <a:t>6</a:t>
            </a:fld>
            <a:endParaRPr lang="ru-RU" dirty="0"/>
          </a:p>
        </p:txBody>
      </p:sp>
    </p:spTree>
    <p:extLst>
      <p:ext uri="{BB962C8B-B14F-4D97-AF65-F5344CB8AC3E}">
        <p14:creationId xmlns:p14="http://schemas.microsoft.com/office/powerpoint/2010/main" val="7213881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CEF53869-F981-4AF5-A697-73DB2F732257}" type="slidenum">
              <a:rPr lang="ru-RU" smtClean="0"/>
              <a:t>8</a:t>
            </a:fld>
            <a:endParaRPr lang="ru-RU"/>
          </a:p>
        </p:txBody>
      </p:sp>
    </p:spTree>
    <p:extLst>
      <p:ext uri="{BB962C8B-B14F-4D97-AF65-F5344CB8AC3E}">
        <p14:creationId xmlns:p14="http://schemas.microsoft.com/office/powerpoint/2010/main" val="34838135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08FFC520-76FF-4302-B760-5CEBBEEEB04C}" type="datetimeFigureOut">
              <a:rPr lang="ru-RU" smtClean="0"/>
              <a:t>04.05.2024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427D20D-E660-4E4B-88A6-833B5F0534ED}" type="slidenum">
              <a:rPr lang="ru-RU" smtClean="0"/>
              <a:t>‹#›</a:t>
            </a:fld>
            <a:endParaRPr lang="ru-RU"/>
          </a:p>
        </p:txBody>
      </p:sp>
    </p:spTree>
    <p:extLst>
      <p:ext uri="{BB962C8B-B14F-4D97-AF65-F5344CB8AC3E}">
        <p14:creationId xmlns:p14="http://schemas.microsoft.com/office/powerpoint/2010/main" val="21995875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08FFC520-76FF-4302-B760-5CEBBEEEB04C}" type="datetimeFigureOut">
              <a:rPr lang="ru-RU" smtClean="0"/>
              <a:t>04.05.2024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427D20D-E660-4E4B-88A6-833B5F0534ED}" type="slidenum">
              <a:rPr lang="ru-RU" smtClean="0"/>
              <a:t>‹#›</a:t>
            </a:fld>
            <a:endParaRPr lang="ru-RU"/>
          </a:p>
        </p:txBody>
      </p:sp>
    </p:spTree>
    <p:extLst>
      <p:ext uri="{BB962C8B-B14F-4D97-AF65-F5344CB8AC3E}">
        <p14:creationId xmlns:p14="http://schemas.microsoft.com/office/powerpoint/2010/main" val="2469315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08FFC520-76FF-4302-B760-5CEBBEEEB04C}" type="datetimeFigureOut">
              <a:rPr lang="ru-RU" smtClean="0"/>
              <a:t>04.05.2024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427D20D-E660-4E4B-88A6-833B5F0534ED}" type="slidenum">
              <a:rPr lang="ru-RU" smtClean="0"/>
              <a:t>‹#›</a:t>
            </a:fld>
            <a:endParaRPr lang="ru-RU"/>
          </a:p>
        </p:txBody>
      </p:sp>
    </p:spTree>
    <p:extLst>
      <p:ext uri="{BB962C8B-B14F-4D97-AF65-F5344CB8AC3E}">
        <p14:creationId xmlns:p14="http://schemas.microsoft.com/office/powerpoint/2010/main" val="23786139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ue/White 1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600200"/>
            <a:ext cx="10363200" cy="4572000"/>
          </a:xfrm>
        </p:spPr>
        <p:txBody>
          <a:bodyPr/>
          <a:lstStyle/>
          <a:p>
            <a:pPr lvl="0"/>
            <a:r>
              <a:rPr lang="en-US" dirty="0"/>
              <a:t>Click to edit Master text styles</a:t>
            </a:r>
          </a:p>
          <a:p>
            <a:pPr lvl="1"/>
            <a:r>
              <a:rPr lang="en-US" dirty="0"/>
              <a:t>Second level</a:t>
            </a:r>
          </a:p>
        </p:txBody>
      </p:sp>
      <p:sp>
        <p:nvSpPr>
          <p:cNvPr id="8" name="Date Placeholder 3"/>
          <p:cNvSpPr>
            <a:spLocks noGrp="1"/>
          </p:cNvSpPr>
          <p:nvPr>
            <p:ph type="dt" sz="half" idx="2"/>
          </p:nvPr>
        </p:nvSpPr>
        <p:spPr>
          <a:xfrm>
            <a:off x="203200" y="6520934"/>
            <a:ext cx="28448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pPr defTabSz="457200">
              <a:defRPr/>
            </a:pPr>
            <a:fld id="{9423E023-1D6D-43A2-AD16-3ECEE619BE4B}" type="datetime1">
              <a:rPr lang="en-US" smtClean="0"/>
              <a:pPr defTabSz="457200">
                <a:defRPr/>
              </a:pPr>
              <a:t>5/4/2024</a:t>
            </a:fld>
            <a:endParaRPr lang="en-US" dirty="0"/>
          </a:p>
        </p:txBody>
      </p:sp>
      <p:sp>
        <p:nvSpPr>
          <p:cNvPr id="9" name="Footer Placeholder 4"/>
          <p:cNvSpPr>
            <a:spLocks noGrp="1"/>
          </p:cNvSpPr>
          <p:nvPr>
            <p:ph type="ftr" sz="quarter" idx="3"/>
          </p:nvPr>
        </p:nvSpPr>
        <p:spPr>
          <a:xfrm>
            <a:off x="4165600" y="6520934"/>
            <a:ext cx="38608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pPr defTabSz="457200">
              <a:defRPr/>
            </a:pPr>
            <a:r>
              <a:rPr lang="en-US"/>
              <a:t>FOOTER GOES HERE</a:t>
            </a:r>
            <a:endParaRPr lang="en-US" dirty="0"/>
          </a:p>
        </p:txBody>
      </p:sp>
      <p:sp>
        <p:nvSpPr>
          <p:cNvPr id="10" name="Slide Number Placeholder 5"/>
          <p:cNvSpPr>
            <a:spLocks noGrp="1"/>
          </p:cNvSpPr>
          <p:nvPr>
            <p:ph type="sldNum" sz="quarter" idx="4"/>
          </p:nvPr>
        </p:nvSpPr>
        <p:spPr>
          <a:xfrm>
            <a:off x="9144000" y="6520934"/>
            <a:ext cx="28448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pPr defTabSz="457200">
              <a:defRPr/>
            </a:pPr>
            <a:fld id="{42782948-4DBE-204D-AB9E-B65E067054AE}" type="slidenum">
              <a:rPr lang="en-US" smtClean="0"/>
              <a:pPr defTabSz="457200">
                <a:defRPr/>
              </a:pPr>
              <a:t>‹#›</a:t>
            </a:fld>
            <a:endParaRPr lang="en-US" dirty="0"/>
          </a:p>
        </p:txBody>
      </p:sp>
      <p:sp>
        <p:nvSpPr>
          <p:cNvPr id="11" name="Title 1"/>
          <p:cNvSpPr>
            <a:spLocks noGrp="1"/>
          </p:cNvSpPr>
          <p:nvPr>
            <p:ph type="title" hasCustomPrompt="1"/>
          </p:nvPr>
        </p:nvSpPr>
        <p:spPr>
          <a:xfrm>
            <a:off x="914805" y="669869"/>
            <a:ext cx="10363200" cy="701731"/>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0070860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Red/White 1 Content">
    <p:bg>
      <p:bgPr>
        <a:solidFill>
          <a:schemeClr val="bg1"/>
        </a:solidFill>
        <a:effectLst/>
      </p:bgPr>
    </p:bg>
    <p:spTree>
      <p:nvGrpSpPr>
        <p:cNvPr id="1" name=""/>
        <p:cNvGrpSpPr/>
        <p:nvPr/>
      </p:nvGrpSpPr>
      <p:grpSpPr>
        <a:xfrm>
          <a:off x="0" y="0"/>
          <a:ext cx="0" cy="0"/>
          <a:chOff x="0" y="0"/>
          <a:chExt cx="0" cy="0"/>
        </a:xfrm>
        <a:effectLst/>
      </p:grpSpPr>
      <p:sp>
        <p:nvSpPr>
          <p:cNvPr id="3" name="Content Placeholder 2"/>
          <p:cNvSpPr>
            <a:spLocks noGrp="1"/>
          </p:cNvSpPr>
          <p:nvPr>
            <p:ph idx="1"/>
          </p:nvPr>
        </p:nvSpPr>
        <p:spPr>
          <a:xfrm>
            <a:off x="914400" y="1600200"/>
            <a:ext cx="10363200" cy="4572000"/>
          </a:xfrm>
          <a:effectLst/>
        </p:spPr>
        <p:txBody>
          <a:bodyPr/>
          <a:lstStyle/>
          <a:p>
            <a:pPr lvl="0"/>
            <a:r>
              <a:rPr lang="en-US">
                <a:effectLst/>
              </a:rPr>
              <a:t>Click to edit Master text styles</a:t>
            </a:r>
          </a:p>
          <a:p>
            <a:pPr lvl="1"/>
            <a:r>
              <a:rPr lang="en-US">
                <a:effectLst/>
              </a:rPr>
              <a:t>Second level</a:t>
            </a:r>
          </a:p>
        </p:txBody>
      </p:sp>
      <p:sp>
        <p:nvSpPr>
          <p:cNvPr id="8" name="Date Placeholder 3"/>
          <p:cNvSpPr>
            <a:spLocks noGrp="1"/>
          </p:cNvSpPr>
          <p:nvPr>
            <p:ph type="dt" sz="half" idx="2"/>
          </p:nvPr>
        </p:nvSpPr>
        <p:spPr>
          <a:xfrm>
            <a:off x="203200" y="6520934"/>
            <a:ext cx="2844800" cy="184666"/>
          </a:xfrm>
          <a:prstGeom prst="rect">
            <a:avLst/>
          </a:prstGeom>
          <a:effectLst/>
        </p:spPr>
        <p:txBody>
          <a:bodyPr vert="horz" lIns="91440" tIns="45720" rIns="91440" bIns="45720" rtlCol="0" anchor="ctr">
            <a:spAutoFit/>
          </a:bodyPr>
          <a:lstStyle>
            <a:lvl1pPr algn="l">
              <a:defRPr sz="600" b="0" i="0">
                <a:solidFill>
                  <a:srgbClr val="6C6463"/>
                </a:solidFill>
                <a:effectLst/>
                <a:latin typeface="Gill Sans MT"/>
                <a:cs typeface="Gill Sans MT"/>
              </a:defRPr>
            </a:lvl1pPr>
          </a:lstStyle>
          <a:p>
            <a:fld id="{F4DC87E4-B23A-4034-9D5D-7075BB6101ED}" type="datetime1">
              <a:rPr lang="en-US" smtClean="0">
                <a:effectLst/>
              </a:rPr>
              <a:t>5/4/2024</a:t>
            </a:fld>
            <a:endParaRPr lang="en-US" dirty="0">
              <a:effectLst/>
            </a:endParaRPr>
          </a:p>
        </p:txBody>
      </p:sp>
      <p:sp>
        <p:nvSpPr>
          <p:cNvPr id="9" name="Footer Placeholder 4"/>
          <p:cNvSpPr>
            <a:spLocks noGrp="1"/>
          </p:cNvSpPr>
          <p:nvPr>
            <p:ph type="ftr" sz="quarter" idx="3"/>
          </p:nvPr>
        </p:nvSpPr>
        <p:spPr>
          <a:xfrm>
            <a:off x="4165600" y="6520934"/>
            <a:ext cx="3860800" cy="184666"/>
          </a:xfrm>
          <a:prstGeom prst="rect">
            <a:avLst/>
          </a:prstGeom>
          <a:effectLst/>
        </p:spPr>
        <p:txBody>
          <a:bodyPr vert="horz" lIns="91440" tIns="45720" rIns="91440" bIns="45720" rtlCol="0" anchor="ctr">
            <a:spAutoFit/>
          </a:bodyPr>
          <a:lstStyle>
            <a:lvl1pPr algn="ctr">
              <a:defRPr sz="600" b="0" i="0">
                <a:solidFill>
                  <a:srgbClr val="6C6463"/>
                </a:solidFill>
                <a:effectLst/>
                <a:latin typeface="Gill Sans MT"/>
                <a:cs typeface="Gill Sans MT"/>
              </a:defRPr>
            </a:lvl1pPr>
          </a:lstStyle>
          <a:p>
            <a:r>
              <a:rPr lang="en-US" dirty="0">
                <a:effectLst/>
              </a:rPr>
              <a:t>FOOTER GOES HERE</a:t>
            </a:r>
          </a:p>
        </p:txBody>
      </p:sp>
      <p:sp>
        <p:nvSpPr>
          <p:cNvPr id="10" name="Slide Number Placeholder 5"/>
          <p:cNvSpPr>
            <a:spLocks noGrp="1"/>
          </p:cNvSpPr>
          <p:nvPr>
            <p:ph type="sldNum" sz="quarter" idx="4"/>
          </p:nvPr>
        </p:nvSpPr>
        <p:spPr>
          <a:xfrm>
            <a:off x="9144000" y="6520934"/>
            <a:ext cx="2844800" cy="184666"/>
          </a:xfrm>
          <a:prstGeom prst="rect">
            <a:avLst/>
          </a:prstGeom>
          <a:effectLst/>
        </p:spPr>
        <p:txBody>
          <a:bodyPr vert="horz" lIns="91440" tIns="45720" rIns="91440" bIns="45720" rtlCol="0" anchor="ctr">
            <a:spAutoFit/>
          </a:bodyPr>
          <a:lstStyle>
            <a:lvl1pPr algn="r">
              <a:defRPr sz="600" b="0" i="0">
                <a:solidFill>
                  <a:srgbClr val="6C6463"/>
                </a:solidFill>
                <a:effectLst/>
                <a:latin typeface="Gill Sans MT"/>
                <a:cs typeface="Gill Sans MT"/>
              </a:defRPr>
            </a:lvl1pPr>
          </a:lstStyle>
          <a:p>
            <a:fld id="{42782948-4DBE-204D-AB9E-B65E067054AE}" type="slidenum">
              <a:rPr lang="en-US" smtClean="0">
                <a:effectLst/>
              </a:rPr>
              <a:t>‹#›</a:t>
            </a:fld>
            <a:endParaRPr lang="en-US" dirty="0">
              <a:effectLst/>
            </a:endParaRPr>
          </a:p>
        </p:txBody>
      </p:sp>
      <p:sp>
        <p:nvSpPr>
          <p:cNvPr id="11" name="Title 1"/>
          <p:cNvSpPr>
            <a:spLocks noGrp="1"/>
          </p:cNvSpPr>
          <p:nvPr>
            <p:ph type="title" hasCustomPrompt="1"/>
          </p:nvPr>
        </p:nvSpPr>
        <p:spPr>
          <a:xfrm>
            <a:off x="914805" y="669869"/>
            <a:ext cx="10363200" cy="701731"/>
          </a:xfrm>
          <a:effectLst/>
        </p:spPr>
        <p:txBody>
          <a:bodyPr anchor="b" anchorCtr="0">
            <a:spAutoFit/>
          </a:bodyPr>
          <a:lstStyle>
            <a:lvl1pPr>
              <a:defRPr>
                <a:solidFill>
                  <a:srgbClr val="BA0C2F"/>
                </a:solidFill>
                <a:effectLst/>
              </a:defRPr>
            </a:lvl1pPr>
          </a:lstStyle>
          <a:p>
            <a:r>
              <a:rPr lang="en-US">
                <a:effectLst/>
              </a:rPr>
              <a:t>CLICK TO EDIT MASTER TITLE STYLE</a:t>
            </a:r>
          </a:p>
        </p:txBody>
      </p:sp>
    </p:spTree>
    <p:extLst>
      <p:ext uri="{BB962C8B-B14F-4D97-AF65-F5344CB8AC3E}">
        <p14:creationId xmlns:p14="http://schemas.microsoft.com/office/powerpoint/2010/main" val="252143690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08FFC520-76FF-4302-B760-5CEBBEEEB04C}" type="datetimeFigureOut">
              <a:rPr lang="ru-RU" smtClean="0"/>
              <a:t>04.05.2024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427D20D-E660-4E4B-88A6-833B5F0534ED}" type="slidenum">
              <a:rPr lang="ru-RU" smtClean="0"/>
              <a:t>‹#›</a:t>
            </a:fld>
            <a:endParaRPr lang="ru-RU"/>
          </a:p>
        </p:txBody>
      </p:sp>
    </p:spTree>
    <p:extLst>
      <p:ext uri="{BB962C8B-B14F-4D97-AF65-F5344CB8AC3E}">
        <p14:creationId xmlns:p14="http://schemas.microsoft.com/office/powerpoint/2010/main" val="42743882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08FFC520-76FF-4302-B760-5CEBBEEEB04C}" type="datetimeFigureOut">
              <a:rPr lang="ru-RU" smtClean="0"/>
              <a:t>04.05.2024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427D20D-E660-4E4B-88A6-833B5F0534ED}" type="slidenum">
              <a:rPr lang="ru-RU" smtClean="0"/>
              <a:t>‹#›</a:t>
            </a:fld>
            <a:endParaRPr lang="ru-RU"/>
          </a:p>
        </p:txBody>
      </p:sp>
    </p:spTree>
    <p:extLst>
      <p:ext uri="{BB962C8B-B14F-4D97-AF65-F5344CB8AC3E}">
        <p14:creationId xmlns:p14="http://schemas.microsoft.com/office/powerpoint/2010/main" val="22971013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08FFC520-76FF-4302-B760-5CEBBEEEB04C}" type="datetimeFigureOut">
              <a:rPr lang="ru-RU" smtClean="0"/>
              <a:t>04.05.2024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427D20D-E660-4E4B-88A6-833B5F0534ED}" type="slidenum">
              <a:rPr lang="ru-RU" smtClean="0"/>
              <a:t>‹#›</a:t>
            </a:fld>
            <a:endParaRPr lang="ru-RU"/>
          </a:p>
        </p:txBody>
      </p:sp>
    </p:spTree>
    <p:extLst>
      <p:ext uri="{BB962C8B-B14F-4D97-AF65-F5344CB8AC3E}">
        <p14:creationId xmlns:p14="http://schemas.microsoft.com/office/powerpoint/2010/main" val="2800512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08FFC520-76FF-4302-B760-5CEBBEEEB04C}" type="datetimeFigureOut">
              <a:rPr lang="ru-RU" smtClean="0"/>
              <a:t>04.05.2024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427D20D-E660-4E4B-88A6-833B5F0534ED}" type="slidenum">
              <a:rPr lang="ru-RU" smtClean="0"/>
              <a:t>‹#›</a:t>
            </a:fld>
            <a:endParaRPr lang="ru-RU"/>
          </a:p>
        </p:txBody>
      </p:sp>
    </p:spTree>
    <p:extLst>
      <p:ext uri="{BB962C8B-B14F-4D97-AF65-F5344CB8AC3E}">
        <p14:creationId xmlns:p14="http://schemas.microsoft.com/office/powerpoint/2010/main" val="37532936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08FFC520-76FF-4302-B760-5CEBBEEEB04C}" type="datetimeFigureOut">
              <a:rPr lang="ru-RU" smtClean="0"/>
              <a:t>04.05.2024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427D20D-E660-4E4B-88A6-833B5F0534ED}" type="slidenum">
              <a:rPr lang="ru-RU" smtClean="0"/>
              <a:t>‹#›</a:t>
            </a:fld>
            <a:endParaRPr lang="ru-RU"/>
          </a:p>
        </p:txBody>
      </p:sp>
    </p:spTree>
    <p:extLst>
      <p:ext uri="{BB962C8B-B14F-4D97-AF65-F5344CB8AC3E}">
        <p14:creationId xmlns:p14="http://schemas.microsoft.com/office/powerpoint/2010/main" val="28439291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8FFC520-76FF-4302-B760-5CEBBEEEB04C}" type="datetimeFigureOut">
              <a:rPr lang="ru-RU" smtClean="0"/>
              <a:t>04.05.2024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427D20D-E660-4E4B-88A6-833B5F0534ED}" type="slidenum">
              <a:rPr lang="ru-RU" smtClean="0"/>
              <a:t>‹#›</a:t>
            </a:fld>
            <a:endParaRPr lang="ru-RU"/>
          </a:p>
        </p:txBody>
      </p:sp>
    </p:spTree>
    <p:extLst>
      <p:ext uri="{BB962C8B-B14F-4D97-AF65-F5344CB8AC3E}">
        <p14:creationId xmlns:p14="http://schemas.microsoft.com/office/powerpoint/2010/main" val="4132618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08FFC520-76FF-4302-B760-5CEBBEEEB04C}" type="datetimeFigureOut">
              <a:rPr lang="ru-RU" smtClean="0"/>
              <a:t>04.05.2024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427D20D-E660-4E4B-88A6-833B5F0534ED}" type="slidenum">
              <a:rPr lang="ru-RU" smtClean="0"/>
              <a:t>‹#›</a:t>
            </a:fld>
            <a:endParaRPr lang="ru-RU"/>
          </a:p>
        </p:txBody>
      </p:sp>
    </p:spTree>
    <p:extLst>
      <p:ext uri="{BB962C8B-B14F-4D97-AF65-F5344CB8AC3E}">
        <p14:creationId xmlns:p14="http://schemas.microsoft.com/office/powerpoint/2010/main" val="21420005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08FFC520-76FF-4302-B760-5CEBBEEEB04C}" type="datetimeFigureOut">
              <a:rPr lang="ru-RU" smtClean="0"/>
              <a:t>04.05.2024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427D20D-E660-4E4B-88A6-833B5F0534ED}" type="slidenum">
              <a:rPr lang="ru-RU" smtClean="0"/>
              <a:t>‹#›</a:t>
            </a:fld>
            <a:endParaRPr lang="ru-RU"/>
          </a:p>
        </p:txBody>
      </p:sp>
    </p:spTree>
    <p:extLst>
      <p:ext uri="{BB962C8B-B14F-4D97-AF65-F5344CB8AC3E}">
        <p14:creationId xmlns:p14="http://schemas.microsoft.com/office/powerpoint/2010/main" val="37088468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FFC520-76FF-4302-B760-5CEBBEEEB04C}" type="datetimeFigureOut">
              <a:rPr lang="ru-RU" smtClean="0"/>
              <a:t>04.05.2024</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27D20D-E660-4E4B-88A6-833B5F0534ED}" type="slidenum">
              <a:rPr lang="ru-RU" smtClean="0"/>
              <a:t>‹#›</a:t>
            </a:fld>
            <a:endParaRPr lang="ru-RU"/>
          </a:p>
        </p:txBody>
      </p:sp>
    </p:spTree>
    <p:extLst>
      <p:ext uri="{BB962C8B-B14F-4D97-AF65-F5344CB8AC3E}">
        <p14:creationId xmlns:p14="http://schemas.microsoft.com/office/powerpoint/2010/main" val="32720191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5.jpeg"/><Relationship Id="rId7" Type="http://schemas.openxmlformats.org/officeDocument/2006/relationships/image" Target="../media/image49.jpeg"/><Relationship Id="rId2" Type="http://schemas.openxmlformats.org/officeDocument/2006/relationships/image" Target="../media/image3.jpeg"/><Relationship Id="rId1" Type="http://schemas.openxmlformats.org/officeDocument/2006/relationships/slideLayout" Target="../slideLayouts/slideLayout6.xml"/><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image" Target="../media/image46.jpeg"/></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0.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hyperlink" Target="http://www.kazhydromet.kz/"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3.jpe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13.jpeg"/><Relationship Id="rId13" Type="http://schemas.openxmlformats.org/officeDocument/2006/relationships/image" Target="../media/image18.jpeg"/><Relationship Id="rId3" Type="http://schemas.openxmlformats.org/officeDocument/2006/relationships/image" Target="../media/image8.jpeg"/><Relationship Id="rId7" Type="http://schemas.openxmlformats.org/officeDocument/2006/relationships/image" Target="../media/image12.jpeg"/><Relationship Id="rId12" Type="http://schemas.openxmlformats.org/officeDocument/2006/relationships/image" Target="../media/image17.jpeg"/><Relationship Id="rId17" Type="http://schemas.openxmlformats.org/officeDocument/2006/relationships/image" Target="../media/image21.jpeg"/><Relationship Id="rId2" Type="http://schemas.openxmlformats.org/officeDocument/2006/relationships/notesSlide" Target="../notesSlides/notesSlide3.xml"/><Relationship Id="rId16" Type="http://schemas.openxmlformats.org/officeDocument/2006/relationships/image" Target="../media/image20.png"/><Relationship Id="rId1" Type="http://schemas.openxmlformats.org/officeDocument/2006/relationships/slideLayout" Target="../slideLayouts/slideLayout12.xml"/><Relationship Id="rId6" Type="http://schemas.openxmlformats.org/officeDocument/2006/relationships/image" Target="../media/image11.jpeg"/><Relationship Id="rId11" Type="http://schemas.openxmlformats.org/officeDocument/2006/relationships/image" Target="../media/image16.jpeg"/><Relationship Id="rId5" Type="http://schemas.openxmlformats.org/officeDocument/2006/relationships/image" Target="../media/image10.jpeg"/><Relationship Id="rId15" Type="http://schemas.openxmlformats.org/officeDocument/2006/relationships/image" Target="../media/image3.jpeg"/><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jpeg"/><Relationship Id="rId14" Type="http://schemas.openxmlformats.org/officeDocument/2006/relationships/image" Target="../media/image19.png"/></Relationships>
</file>

<file path=ppt/slides/_rels/slide6.xml.rels><?xml version="1.0" encoding="UTF-8" standalone="yes"?>
<Relationships xmlns="http://schemas.openxmlformats.org/package/2006/relationships"><Relationship Id="rId8" Type="http://schemas.openxmlformats.org/officeDocument/2006/relationships/image" Target="../media/image27.jpeg"/><Relationship Id="rId13" Type="http://schemas.openxmlformats.org/officeDocument/2006/relationships/image" Target="../media/image32.jpeg"/><Relationship Id="rId3" Type="http://schemas.openxmlformats.org/officeDocument/2006/relationships/image" Target="../media/image22.jpeg"/><Relationship Id="rId7" Type="http://schemas.openxmlformats.org/officeDocument/2006/relationships/image" Target="../media/image26.jpeg"/><Relationship Id="rId12" Type="http://schemas.openxmlformats.org/officeDocument/2006/relationships/image" Target="../media/image31.jpeg"/><Relationship Id="rId2" Type="http://schemas.openxmlformats.org/officeDocument/2006/relationships/notesSlide" Target="../notesSlides/notesSlide4.xml"/><Relationship Id="rId16" Type="http://schemas.openxmlformats.org/officeDocument/2006/relationships/image" Target="../media/image34.png"/><Relationship Id="rId1" Type="http://schemas.openxmlformats.org/officeDocument/2006/relationships/slideLayout" Target="../slideLayouts/slideLayout12.xml"/><Relationship Id="rId6" Type="http://schemas.openxmlformats.org/officeDocument/2006/relationships/image" Target="../media/image25.jpeg"/><Relationship Id="rId11" Type="http://schemas.openxmlformats.org/officeDocument/2006/relationships/image" Target="../media/image30.jpeg"/><Relationship Id="rId5" Type="http://schemas.openxmlformats.org/officeDocument/2006/relationships/image" Target="../media/image24.jpeg"/><Relationship Id="rId15" Type="http://schemas.openxmlformats.org/officeDocument/2006/relationships/image" Target="../media/image3.jpeg"/><Relationship Id="rId10" Type="http://schemas.openxmlformats.org/officeDocument/2006/relationships/image" Target="../media/image29.jpeg"/><Relationship Id="rId4" Type="http://schemas.openxmlformats.org/officeDocument/2006/relationships/image" Target="../media/image23.jpeg"/><Relationship Id="rId9" Type="http://schemas.openxmlformats.org/officeDocument/2006/relationships/image" Target="../media/image28.jpeg"/><Relationship Id="rId14" Type="http://schemas.openxmlformats.org/officeDocument/2006/relationships/image" Target="../media/image33.jpeg"/></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5.jpeg"/><Relationship Id="rId7" Type="http://schemas.openxmlformats.org/officeDocument/2006/relationships/image" Target="../media/image37.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chart" Target="../charts/chart2.xml"/><Relationship Id="rId5" Type="http://schemas.openxmlformats.org/officeDocument/2006/relationships/image" Target="../media/image3.jpeg"/><Relationship Id="rId4" Type="http://schemas.openxmlformats.org/officeDocument/2006/relationships/image" Target="../media/image36.jpeg"/><Relationship Id="rId9" Type="http://schemas.openxmlformats.org/officeDocument/2006/relationships/image" Target="../media/image39.jpeg"/></Relationships>
</file>

<file path=ppt/slides/_rels/slide9.xml.rels><?xml version="1.0" encoding="UTF-8" standalone="yes"?>
<Relationships xmlns="http://schemas.openxmlformats.org/package/2006/relationships"><Relationship Id="rId3" Type="http://schemas.openxmlformats.org/officeDocument/2006/relationships/image" Target="../media/image40.jpeg"/><Relationship Id="rId7" Type="http://schemas.openxmlformats.org/officeDocument/2006/relationships/image" Target="../media/image44.jpeg"/><Relationship Id="rId2" Type="http://schemas.openxmlformats.org/officeDocument/2006/relationships/image" Target="../media/image3.jpeg"/><Relationship Id="rId1" Type="http://schemas.openxmlformats.org/officeDocument/2006/relationships/slideLayout" Target="../slideLayouts/slideLayout6.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3"/>
          <p:cNvSpPr>
            <a:spLocks noGrp="1"/>
          </p:cNvSpPr>
          <p:nvPr>
            <p:ph type="subTitle" idx="1"/>
          </p:nvPr>
        </p:nvSpPr>
        <p:spPr>
          <a:xfrm>
            <a:off x="3880540" y="6340331"/>
            <a:ext cx="4071966" cy="499033"/>
          </a:xfrm>
        </p:spPr>
        <p:txBody>
          <a:bodyPr>
            <a:noAutofit/>
          </a:bodyPr>
          <a:lstStyle/>
          <a:p>
            <a:pPr algn="ctr"/>
            <a:r>
              <a:rPr lang="en-US" sz="1600" b="1" dirty="0">
                <a:solidFill>
                  <a:srgbClr val="002060"/>
                </a:solidFill>
                <a:latin typeface="Arial" panose="020B0604020202020204" pitchFamily="34" charset="0"/>
                <a:cs typeface="Arial" panose="020B0604020202020204" pitchFamily="34" charset="0"/>
              </a:rPr>
              <a:t>May</a:t>
            </a:r>
            <a:r>
              <a:rPr lang="ru-RU" sz="1600" b="1" dirty="0">
                <a:solidFill>
                  <a:srgbClr val="002060"/>
                </a:solidFill>
                <a:latin typeface="Arial" panose="020B0604020202020204" pitchFamily="34" charset="0"/>
                <a:cs typeface="Arial" panose="020B0604020202020204" pitchFamily="34" charset="0"/>
              </a:rPr>
              <a:t> 2024</a:t>
            </a:r>
          </a:p>
        </p:txBody>
      </p:sp>
      <p:sp>
        <p:nvSpPr>
          <p:cNvPr id="14" name="Прямоугольник 13"/>
          <p:cNvSpPr/>
          <p:nvPr/>
        </p:nvSpPr>
        <p:spPr>
          <a:xfrm>
            <a:off x="1919027" y="1742549"/>
            <a:ext cx="8347919" cy="1231102"/>
          </a:xfrm>
          <a:prstGeom prst="rect">
            <a:avLst/>
          </a:prstGeom>
        </p:spPr>
        <p:txBody>
          <a:bodyPr wrap="square" lIns="121917" tIns="60958" rIns="121917" bIns="60958">
            <a:spAutoFit/>
          </a:bodyPr>
          <a:lstStyle/>
          <a:p>
            <a:pPr algn="ctr"/>
            <a:r>
              <a:rPr lang="en-US" sz="3600" b="1" dirty="0">
                <a:solidFill>
                  <a:srgbClr val="002060"/>
                </a:solidFill>
                <a:latin typeface="Arial" panose="020B0604020202020204" pitchFamily="34" charset="0"/>
                <a:cs typeface="Arial" panose="020B0604020202020204" pitchFamily="34" charset="0"/>
              </a:rPr>
              <a:t>Observed climate changes in Kazakhstan</a:t>
            </a:r>
            <a:endParaRPr lang="ru-RU" sz="3600" dirty="0">
              <a:solidFill>
                <a:srgbClr val="002060"/>
              </a:solidFill>
              <a:latin typeface="Arial" panose="020B0604020202020204" pitchFamily="34" charset="0"/>
              <a:cs typeface="Arial" panose="020B0604020202020204" pitchFamily="34" charset="0"/>
            </a:endParaRPr>
          </a:p>
        </p:txBody>
      </p:sp>
      <p:sp>
        <p:nvSpPr>
          <p:cNvPr id="7" name="Subtitle 12">
            <a:extLst>
              <a:ext uri="{FF2B5EF4-FFF2-40B4-BE49-F238E27FC236}">
                <a16:creationId xmlns:a16="http://schemas.microsoft.com/office/drawing/2014/main" id="{869B8204-5174-42F6-9EA5-D127113E3E82}"/>
              </a:ext>
            </a:extLst>
          </p:cNvPr>
          <p:cNvSpPr txBox="1">
            <a:spLocks/>
          </p:cNvSpPr>
          <p:nvPr/>
        </p:nvSpPr>
        <p:spPr>
          <a:xfrm>
            <a:off x="4687937" y="3956014"/>
            <a:ext cx="6705600" cy="1572670"/>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lnSpc>
                <a:spcPct val="100000"/>
              </a:lnSpc>
              <a:spcBef>
                <a:spcPts val="600"/>
              </a:spcBef>
            </a:pPr>
            <a:r>
              <a:rPr lang="en-US" b="1" dirty="0" err="1">
                <a:solidFill>
                  <a:srgbClr val="002060"/>
                </a:solidFill>
              </a:rPr>
              <a:t>Galiya</a:t>
            </a:r>
            <a:r>
              <a:rPr lang="en-US" b="1" dirty="0">
                <a:solidFill>
                  <a:srgbClr val="002060"/>
                </a:solidFill>
              </a:rPr>
              <a:t> </a:t>
            </a:r>
            <a:r>
              <a:rPr lang="en-US" b="1" dirty="0" err="1">
                <a:solidFill>
                  <a:srgbClr val="002060"/>
                </a:solidFill>
              </a:rPr>
              <a:t>Turumova</a:t>
            </a:r>
            <a:endParaRPr lang="ru-RU" b="1" dirty="0">
              <a:solidFill>
                <a:srgbClr val="002060"/>
              </a:solidFill>
              <a:highlight>
                <a:srgbClr val="000000">
                  <a:alpha val="0"/>
                </a:srgbClr>
              </a:highlight>
            </a:endParaRPr>
          </a:p>
          <a:p>
            <a:pPr algn="r">
              <a:lnSpc>
                <a:spcPct val="100000"/>
              </a:lnSpc>
              <a:spcBef>
                <a:spcPts val="600"/>
              </a:spcBef>
            </a:pPr>
            <a:r>
              <a:rPr lang="en-US" sz="1600" b="1" i="1" dirty="0">
                <a:solidFill>
                  <a:srgbClr val="002060"/>
                </a:solidFill>
                <a:highlight>
                  <a:srgbClr val="000000">
                    <a:alpha val="0"/>
                  </a:srgbClr>
                </a:highlight>
              </a:rPr>
              <a:t>Leading engineer</a:t>
            </a:r>
          </a:p>
          <a:p>
            <a:pPr algn="r">
              <a:lnSpc>
                <a:spcPct val="100000"/>
              </a:lnSpc>
              <a:spcBef>
                <a:spcPts val="600"/>
              </a:spcBef>
            </a:pPr>
            <a:r>
              <a:rPr lang="en-US" sz="1600" b="1" i="1" dirty="0">
                <a:solidFill>
                  <a:srgbClr val="002060"/>
                </a:solidFill>
                <a:highlight>
                  <a:srgbClr val="000000">
                    <a:alpha val="0"/>
                  </a:srgbClr>
                </a:highlight>
              </a:rPr>
              <a:t>Department of Climate Research</a:t>
            </a:r>
          </a:p>
          <a:p>
            <a:pPr algn="r">
              <a:lnSpc>
                <a:spcPct val="100000"/>
              </a:lnSpc>
              <a:spcBef>
                <a:spcPts val="600"/>
              </a:spcBef>
            </a:pPr>
            <a:r>
              <a:rPr lang="en-US" sz="1600" b="1" i="1" dirty="0">
                <a:solidFill>
                  <a:srgbClr val="002060"/>
                </a:solidFill>
                <a:highlight>
                  <a:srgbClr val="000000">
                    <a:alpha val="0"/>
                  </a:srgbClr>
                </a:highlight>
              </a:rPr>
              <a:t>Scientific Research Center</a:t>
            </a:r>
          </a:p>
          <a:p>
            <a:pPr algn="r">
              <a:lnSpc>
                <a:spcPct val="100000"/>
              </a:lnSpc>
              <a:spcBef>
                <a:spcPts val="600"/>
              </a:spcBef>
            </a:pPr>
            <a:r>
              <a:rPr lang="en-US" sz="1600" b="1" i="1" dirty="0">
                <a:solidFill>
                  <a:srgbClr val="002060"/>
                </a:solidFill>
                <a:highlight>
                  <a:srgbClr val="000000">
                    <a:alpha val="0"/>
                  </a:srgbClr>
                </a:highlight>
              </a:rPr>
              <a:t>RSE </a:t>
            </a:r>
            <a:r>
              <a:rPr lang="ru-RU" sz="1600" b="1" i="1" dirty="0">
                <a:solidFill>
                  <a:srgbClr val="002060"/>
                </a:solidFill>
                <a:highlight>
                  <a:srgbClr val="000000">
                    <a:alpha val="0"/>
                  </a:srgbClr>
                </a:highlight>
              </a:rPr>
              <a:t>«</a:t>
            </a:r>
            <a:r>
              <a:rPr lang="en-US" sz="1600" b="1" i="1" dirty="0" err="1">
                <a:solidFill>
                  <a:srgbClr val="002060"/>
                </a:solidFill>
                <a:highlight>
                  <a:srgbClr val="000000">
                    <a:alpha val="0"/>
                  </a:srgbClr>
                </a:highlight>
              </a:rPr>
              <a:t>Kazhydromet</a:t>
            </a:r>
            <a:r>
              <a:rPr lang="ru-RU" sz="1600" b="1" i="1" dirty="0">
                <a:solidFill>
                  <a:srgbClr val="002060"/>
                </a:solidFill>
                <a:highlight>
                  <a:srgbClr val="000000">
                    <a:alpha val="0"/>
                  </a:srgbClr>
                </a:highlight>
              </a:rPr>
              <a:t>» </a:t>
            </a:r>
          </a:p>
          <a:p>
            <a:pPr algn="r">
              <a:lnSpc>
                <a:spcPct val="100000"/>
              </a:lnSpc>
              <a:spcBef>
                <a:spcPts val="600"/>
              </a:spcBef>
            </a:pPr>
            <a:r>
              <a:rPr lang="en-US" sz="1600" b="1" i="1" dirty="0">
                <a:solidFill>
                  <a:srgbClr val="002060"/>
                </a:solidFill>
                <a:highlight>
                  <a:srgbClr val="000000">
                    <a:alpha val="0"/>
                  </a:srgbClr>
                </a:highlight>
              </a:rPr>
              <a:t>turumova_g@meteo.kz</a:t>
            </a:r>
            <a:endParaRPr lang="ru-RU" sz="1600" b="1" dirty="0">
              <a:solidFill>
                <a:srgbClr val="002060"/>
              </a:solidFill>
              <a:highlight>
                <a:srgbClr val="000000">
                  <a:alpha val="0"/>
                </a:srgbClr>
              </a:highlight>
            </a:endParaRPr>
          </a:p>
        </p:txBody>
      </p:sp>
      <p:pic>
        <p:nvPicPr>
          <p:cNvPr id="8" name="Рисунок 7">
            <a:extLst>
              <a:ext uri="{FF2B5EF4-FFF2-40B4-BE49-F238E27FC236}">
                <a16:creationId xmlns:a16="http://schemas.microsoft.com/office/drawing/2014/main" id="{285F0DEA-B2F4-46AB-A82D-7F5634A5198D}"/>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89614" y="129406"/>
            <a:ext cx="2546033" cy="1681723"/>
          </a:xfrm>
          <a:prstGeom prst="rect">
            <a:avLst/>
          </a:prstGeom>
          <a:noFill/>
          <a:ln>
            <a:noFill/>
          </a:ln>
        </p:spPr>
      </p:pic>
      <p:pic>
        <p:nvPicPr>
          <p:cNvPr id="1026" name="Picture 2" descr="Герб Казахстана — Википедия">
            <a:extLst>
              <a:ext uri="{FF2B5EF4-FFF2-40B4-BE49-F238E27FC236}">
                <a16:creationId xmlns:a16="http://schemas.microsoft.com/office/drawing/2014/main" id="{937AB2ED-6A21-4818-BCFF-CCF9A91CC96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4900" y="129406"/>
            <a:ext cx="1465466" cy="1465466"/>
          </a:xfrm>
          <a:prstGeom prst="rect">
            <a:avLst/>
          </a:prstGeom>
          <a:noFill/>
          <a:extLst>
            <a:ext uri="{909E8E84-426E-40DD-AFC4-6F175D3DCCD1}">
              <a14:hiddenFill xmlns:a14="http://schemas.microsoft.com/office/drawing/2010/main">
                <a:solidFill>
                  <a:srgbClr val="FFFFFF"/>
                </a:solidFill>
              </a14:hiddenFill>
            </a:ext>
          </a:extLst>
        </p:spPr>
      </p:pic>
      <p:cxnSp>
        <p:nvCxnSpPr>
          <p:cNvPr id="5" name="Прямая соединительная линия 4">
            <a:extLst>
              <a:ext uri="{FF2B5EF4-FFF2-40B4-BE49-F238E27FC236}">
                <a16:creationId xmlns:a16="http://schemas.microsoft.com/office/drawing/2014/main" id="{062C9A50-2462-4A86-988F-670701239E49}"/>
              </a:ext>
            </a:extLst>
          </p:cNvPr>
          <p:cNvCxnSpPr>
            <a:cxnSpLocks/>
          </p:cNvCxnSpPr>
          <p:nvPr/>
        </p:nvCxnSpPr>
        <p:spPr>
          <a:xfrm>
            <a:off x="1919027" y="3527649"/>
            <a:ext cx="8347919" cy="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Прямоугольник 20">
            <a:extLst>
              <a:ext uri="{FF2B5EF4-FFF2-40B4-BE49-F238E27FC236}">
                <a16:creationId xmlns:a16="http://schemas.microsoft.com/office/drawing/2014/main" id="{4D6ED051-DFE7-4C09-B909-CC3164886C8C}"/>
              </a:ext>
            </a:extLst>
          </p:cNvPr>
          <p:cNvSpPr/>
          <p:nvPr/>
        </p:nvSpPr>
        <p:spPr>
          <a:xfrm>
            <a:off x="0" y="-1487"/>
            <a:ext cx="12192000" cy="830997"/>
          </a:xfrm>
          <a:prstGeom prst="rect">
            <a:avLst/>
          </a:prstGeom>
          <a:solidFill>
            <a:schemeClr val="accent1">
              <a:lumMod val="60000"/>
              <a:lumOff val="40000"/>
            </a:schemeClr>
          </a:solidFill>
        </p:spPr>
        <p:txBody>
          <a:bodyPr wrap="square">
            <a:spAutoFit/>
          </a:bodyPr>
          <a:lstStyle/>
          <a:p>
            <a:r>
              <a:rPr lang="en-US" sz="2400" b="1" dirty="0">
                <a:solidFill>
                  <a:schemeClr val="accent5">
                    <a:lumMod val="50000"/>
                  </a:schemeClr>
                </a:solidFill>
                <a:latin typeface="Arial" panose="020B0604020202020204" pitchFamily="34" charset="0"/>
                <a:cs typeface="Arial" panose="020B0604020202020204" pitchFamily="34" charset="0"/>
              </a:rPr>
              <a:t>Probable climate changes in Kazakhstan in accordance with various </a:t>
            </a:r>
            <a:endParaRPr lang="ru-RU" sz="2400" b="1" dirty="0">
              <a:solidFill>
                <a:schemeClr val="accent5">
                  <a:lumMod val="50000"/>
                </a:schemeClr>
              </a:solidFill>
              <a:latin typeface="Arial" panose="020B0604020202020204" pitchFamily="34" charset="0"/>
              <a:cs typeface="Arial" panose="020B0604020202020204" pitchFamily="34" charset="0"/>
            </a:endParaRPr>
          </a:p>
          <a:p>
            <a:r>
              <a:rPr lang="en-US" sz="2400" b="1" dirty="0">
                <a:solidFill>
                  <a:schemeClr val="accent5">
                    <a:lumMod val="50000"/>
                  </a:schemeClr>
                </a:solidFill>
                <a:latin typeface="Arial" panose="020B0604020202020204" pitchFamily="34" charset="0"/>
                <a:cs typeface="Arial" panose="020B0604020202020204" pitchFamily="34" charset="0"/>
              </a:rPr>
              <a:t>scenarios of greenhouse gas concentration in the atmosphere by 2100</a:t>
            </a:r>
            <a:endParaRPr lang="ru-RU" sz="2400" b="1" dirty="0">
              <a:solidFill>
                <a:schemeClr val="accent5">
                  <a:lumMod val="50000"/>
                </a:schemeClr>
              </a:solidFill>
              <a:latin typeface="Arial" panose="020B0604020202020204" pitchFamily="34" charset="0"/>
              <a:cs typeface="Arial" panose="020B0604020202020204" pitchFamily="34" charset="0"/>
            </a:endParaRPr>
          </a:p>
        </p:txBody>
      </p:sp>
      <p:sp>
        <p:nvSpPr>
          <p:cNvPr id="24" name="Овал 23">
            <a:extLst>
              <a:ext uri="{FF2B5EF4-FFF2-40B4-BE49-F238E27FC236}">
                <a16:creationId xmlns:a16="http://schemas.microsoft.com/office/drawing/2014/main" id="{562D955A-106E-4FB8-B12A-F944F30DE349}"/>
              </a:ext>
            </a:extLst>
          </p:cNvPr>
          <p:cNvSpPr/>
          <p:nvPr/>
        </p:nvSpPr>
        <p:spPr>
          <a:xfrm>
            <a:off x="11350487" y="2625"/>
            <a:ext cx="748737" cy="523220"/>
          </a:xfrm>
          <a:prstGeom prst="ellipse">
            <a:avLst/>
          </a:prstGeom>
          <a:solidFill>
            <a:schemeClr val="accent1">
              <a:lumMod val="60000"/>
              <a:lumOff val="40000"/>
            </a:schemeClr>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solidFill>
                  <a:srgbClr val="002060"/>
                </a:solidFill>
              </a:rPr>
              <a:t>10</a:t>
            </a:r>
          </a:p>
        </p:txBody>
      </p:sp>
      <p:pic>
        <p:nvPicPr>
          <p:cNvPr id="25" name="Рисунок 24">
            <a:extLst>
              <a:ext uri="{FF2B5EF4-FFF2-40B4-BE49-F238E27FC236}">
                <a16:creationId xmlns:a16="http://schemas.microsoft.com/office/drawing/2014/main" id="{E89B1839-19B7-4F5F-8360-DD89F85FD6CD}"/>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505671" y="6332452"/>
            <a:ext cx="686329" cy="523220"/>
          </a:xfrm>
          <a:prstGeom prst="rect">
            <a:avLst/>
          </a:prstGeom>
          <a:noFill/>
          <a:ln>
            <a:noFill/>
          </a:ln>
        </p:spPr>
      </p:pic>
      <p:pic>
        <p:nvPicPr>
          <p:cNvPr id="26" name="Рисунок 25">
            <a:extLst>
              <a:ext uri="{FF2B5EF4-FFF2-40B4-BE49-F238E27FC236}">
                <a16:creationId xmlns:a16="http://schemas.microsoft.com/office/drawing/2014/main" id="{96440F1D-9587-4890-80A1-86D3A04547A1}"/>
              </a:ext>
            </a:extLst>
          </p:cNvPr>
          <p:cNvPicPr>
            <a:picLocks noChangeAspect="1"/>
          </p:cNvPicPr>
          <p:nvPr/>
        </p:nvPicPr>
        <p:blipFill>
          <a:blip r:embed="rId3">
            <a:extLst>
              <a:ext uri="{28A0092B-C50C-407E-A947-70E740481C1C}">
                <a14:useLocalDpi xmlns:a14="http://schemas.microsoft.com/office/drawing/2010/main" val="0"/>
              </a:ext>
            </a:extLst>
          </a:blip>
          <a:srcRect t="11046" b="14536"/>
          <a:stretch>
            <a:fillRect/>
          </a:stretch>
        </p:blipFill>
        <p:spPr bwMode="auto">
          <a:xfrm>
            <a:off x="3628582" y="1467725"/>
            <a:ext cx="3409350" cy="1885948"/>
          </a:xfrm>
          <a:prstGeom prst="rect">
            <a:avLst/>
          </a:prstGeom>
          <a:noFill/>
          <a:ln>
            <a:noFill/>
          </a:ln>
        </p:spPr>
      </p:pic>
      <p:pic>
        <p:nvPicPr>
          <p:cNvPr id="27" name="Рисунок 26">
            <a:extLst>
              <a:ext uri="{FF2B5EF4-FFF2-40B4-BE49-F238E27FC236}">
                <a16:creationId xmlns:a16="http://schemas.microsoft.com/office/drawing/2014/main" id="{97BED471-D1DB-48C2-B59D-D9C166709B9A}"/>
              </a:ext>
            </a:extLst>
          </p:cNvPr>
          <p:cNvPicPr>
            <a:picLocks noChangeAspect="1"/>
          </p:cNvPicPr>
          <p:nvPr/>
        </p:nvPicPr>
        <p:blipFill>
          <a:blip r:embed="rId4">
            <a:extLst>
              <a:ext uri="{28A0092B-C50C-407E-A947-70E740481C1C}">
                <a14:useLocalDpi xmlns:a14="http://schemas.microsoft.com/office/drawing/2010/main" val="0"/>
              </a:ext>
            </a:extLst>
          </a:blip>
          <a:srcRect t="9885" b="15115"/>
          <a:stretch>
            <a:fillRect/>
          </a:stretch>
        </p:blipFill>
        <p:spPr bwMode="auto">
          <a:xfrm>
            <a:off x="149396" y="3805262"/>
            <a:ext cx="3409350" cy="1943099"/>
          </a:xfrm>
          <a:prstGeom prst="rect">
            <a:avLst/>
          </a:prstGeom>
          <a:noFill/>
          <a:ln>
            <a:noFill/>
          </a:ln>
        </p:spPr>
      </p:pic>
      <p:pic>
        <p:nvPicPr>
          <p:cNvPr id="28" name="Рисунок 27">
            <a:extLst>
              <a:ext uri="{FF2B5EF4-FFF2-40B4-BE49-F238E27FC236}">
                <a16:creationId xmlns:a16="http://schemas.microsoft.com/office/drawing/2014/main" id="{922BF58A-A689-43C8-AE8B-85686729BFB6}"/>
              </a:ext>
            </a:extLst>
          </p:cNvPr>
          <p:cNvPicPr>
            <a:picLocks noChangeAspect="1"/>
          </p:cNvPicPr>
          <p:nvPr/>
        </p:nvPicPr>
        <p:blipFill>
          <a:blip r:embed="rId5">
            <a:extLst>
              <a:ext uri="{28A0092B-C50C-407E-A947-70E740481C1C}">
                <a14:useLocalDpi xmlns:a14="http://schemas.microsoft.com/office/drawing/2010/main" val="0"/>
              </a:ext>
            </a:extLst>
          </a:blip>
          <a:srcRect t="10464" b="15115"/>
          <a:stretch>
            <a:fillRect/>
          </a:stretch>
        </p:blipFill>
        <p:spPr bwMode="auto">
          <a:xfrm>
            <a:off x="3628582" y="3805262"/>
            <a:ext cx="3409350" cy="1943099"/>
          </a:xfrm>
          <a:prstGeom prst="rect">
            <a:avLst/>
          </a:prstGeom>
          <a:noFill/>
          <a:ln>
            <a:noFill/>
          </a:ln>
        </p:spPr>
      </p:pic>
      <p:sp>
        <p:nvSpPr>
          <p:cNvPr id="29" name="TextBox 28">
            <a:extLst>
              <a:ext uri="{FF2B5EF4-FFF2-40B4-BE49-F238E27FC236}">
                <a16:creationId xmlns:a16="http://schemas.microsoft.com/office/drawing/2014/main" id="{3485817D-45C9-4E94-BE4C-84E508249E9D}"/>
              </a:ext>
            </a:extLst>
          </p:cNvPr>
          <p:cNvSpPr txBox="1"/>
          <p:nvPr/>
        </p:nvSpPr>
        <p:spPr>
          <a:xfrm>
            <a:off x="1433385" y="1001313"/>
            <a:ext cx="1020479" cy="523220"/>
          </a:xfrm>
          <a:prstGeom prst="rect">
            <a:avLst/>
          </a:prstGeom>
          <a:noFill/>
        </p:spPr>
        <p:txBody>
          <a:bodyPr wrap="square" rtlCol="0">
            <a:spAutoFit/>
          </a:bodyPr>
          <a:lstStyle/>
          <a:p>
            <a:pPr algn="ctr"/>
            <a:r>
              <a:rPr lang="en-US" sz="1400" b="1" dirty="0">
                <a:latin typeface="Arial" panose="020B0604020202020204" pitchFamily="34" charset="0"/>
                <a:cs typeface="Arial" panose="020B0604020202020204" pitchFamily="34" charset="0"/>
              </a:rPr>
              <a:t>SSP 4.5</a:t>
            </a:r>
          </a:p>
          <a:p>
            <a:pPr algn="ctr"/>
            <a:r>
              <a:rPr lang="en-US" sz="1400" b="1" dirty="0">
                <a:latin typeface="Arial" panose="020B0604020202020204" pitchFamily="34" charset="0"/>
                <a:cs typeface="Arial" panose="020B0604020202020204" pitchFamily="34" charset="0"/>
              </a:rPr>
              <a:t>by 2050</a:t>
            </a:r>
            <a:endParaRPr lang="ru-RU" sz="1400" b="1" dirty="0">
              <a:latin typeface="Arial" panose="020B0604020202020204" pitchFamily="34" charset="0"/>
              <a:cs typeface="Arial" panose="020B0604020202020204" pitchFamily="34" charset="0"/>
            </a:endParaRPr>
          </a:p>
        </p:txBody>
      </p:sp>
      <p:sp>
        <p:nvSpPr>
          <p:cNvPr id="30" name="TextBox 29">
            <a:extLst>
              <a:ext uri="{FF2B5EF4-FFF2-40B4-BE49-F238E27FC236}">
                <a16:creationId xmlns:a16="http://schemas.microsoft.com/office/drawing/2014/main" id="{456F3081-8B83-47AE-85F0-71BAFF836CC6}"/>
              </a:ext>
            </a:extLst>
          </p:cNvPr>
          <p:cNvSpPr txBox="1"/>
          <p:nvPr/>
        </p:nvSpPr>
        <p:spPr>
          <a:xfrm>
            <a:off x="4913109" y="1019489"/>
            <a:ext cx="840295" cy="523220"/>
          </a:xfrm>
          <a:prstGeom prst="rect">
            <a:avLst/>
          </a:prstGeom>
          <a:noFill/>
        </p:spPr>
        <p:txBody>
          <a:bodyPr wrap="none" rtlCol="0">
            <a:spAutoFit/>
          </a:bodyPr>
          <a:lstStyle/>
          <a:p>
            <a:pPr algn="ctr"/>
            <a:r>
              <a:rPr lang="en-US" sz="1400" b="1" dirty="0">
                <a:latin typeface="Arial" panose="020B0604020202020204" pitchFamily="34" charset="0"/>
                <a:cs typeface="Arial" panose="020B0604020202020204" pitchFamily="34" charset="0"/>
              </a:rPr>
              <a:t>SSP</a:t>
            </a:r>
            <a:r>
              <a:rPr lang="kk-KZ" sz="1400" b="1" dirty="0">
                <a:latin typeface="Arial" panose="020B0604020202020204" pitchFamily="34" charset="0"/>
                <a:cs typeface="Arial" panose="020B0604020202020204" pitchFamily="34" charset="0"/>
              </a:rPr>
              <a:t> 8</a:t>
            </a:r>
            <a:r>
              <a:rPr lang="en-US" sz="1400" b="1" dirty="0">
                <a:latin typeface="Arial" panose="020B0604020202020204" pitchFamily="34" charset="0"/>
                <a:cs typeface="Arial" panose="020B0604020202020204" pitchFamily="34" charset="0"/>
              </a:rPr>
              <a:t>.5</a:t>
            </a:r>
          </a:p>
          <a:p>
            <a:pPr algn="ctr"/>
            <a:r>
              <a:rPr lang="en-US" sz="1400" b="1" dirty="0">
                <a:latin typeface="Arial" panose="020B0604020202020204" pitchFamily="34" charset="0"/>
                <a:cs typeface="Arial" panose="020B0604020202020204" pitchFamily="34" charset="0"/>
              </a:rPr>
              <a:t>by 2050</a:t>
            </a:r>
            <a:endParaRPr lang="ru-RU" sz="1400" b="1" dirty="0">
              <a:latin typeface="Arial" panose="020B0604020202020204" pitchFamily="34" charset="0"/>
              <a:cs typeface="Arial" panose="020B0604020202020204" pitchFamily="34" charset="0"/>
            </a:endParaRPr>
          </a:p>
        </p:txBody>
      </p:sp>
      <p:sp>
        <p:nvSpPr>
          <p:cNvPr id="31" name="TextBox 30">
            <a:extLst>
              <a:ext uri="{FF2B5EF4-FFF2-40B4-BE49-F238E27FC236}">
                <a16:creationId xmlns:a16="http://schemas.microsoft.com/office/drawing/2014/main" id="{85255EC1-0C6E-41F8-82E5-FB7BA0739A70}"/>
              </a:ext>
            </a:extLst>
          </p:cNvPr>
          <p:cNvSpPr txBox="1"/>
          <p:nvPr/>
        </p:nvSpPr>
        <p:spPr>
          <a:xfrm>
            <a:off x="1613569" y="3347809"/>
            <a:ext cx="840295" cy="523220"/>
          </a:xfrm>
          <a:prstGeom prst="rect">
            <a:avLst/>
          </a:prstGeom>
          <a:noFill/>
        </p:spPr>
        <p:txBody>
          <a:bodyPr wrap="none" rtlCol="0">
            <a:spAutoFit/>
          </a:bodyPr>
          <a:lstStyle/>
          <a:p>
            <a:pPr algn="ctr"/>
            <a:r>
              <a:rPr lang="en-US" sz="1400" b="1" dirty="0">
                <a:latin typeface="Arial" panose="020B0604020202020204" pitchFamily="34" charset="0"/>
                <a:cs typeface="Arial" panose="020B0604020202020204" pitchFamily="34" charset="0"/>
              </a:rPr>
              <a:t>SSP</a:t>
            </a:r>
            <a:r>
              <a:rPr lang="kk-KZ" sz="1400" b="1" dirty="0">
                <a:latin typeface="Arial" panose="020B0604020202020204" pitchFamily="34" charset="0"/>
                <a:cs typeface="Arial" panose="020B0604020202020204" pitchFamily="34" charset="0"/>
              </a:rPr>
              <a:t> </a:t>
            </a:r>
            <a:r>
              <a:rPr lang="en-US" sz="1400" b="1" dirty="0">
                <a:latin typeface="Arial" panose="020B0604020202020204" pitchFamily="34" charset="0"/>
                <a:cs typeface="Arial" panose="020B0604020202020204" pitchFamily="34" charset="0"/>
              </a:rPr>
              <a:t>4.5</a:t>
            </a:r>
          </a:p>
          <a:p>
            <a:pPr algn="ctr"/>
            <a:r>
              <a:rPr lang="en-US" sz="1400" b="1" dirty="0">
                <a:latin typeface="Arial" panose="020B0604020202020204" pitchFamily="34" charset="0"/>
                <a:cs typeface="Arial" panose="020B0604020202020204" pitchFamily="34" charset="0"/>
              </a:rPr>
              <a:t>by 20</a:t>
            </a:r>
            <a:r>
              <a:rPr lang="kk-KZ" sz="1400" b="1" dirty="0">
                <a:latin typeface="Arial" panose="020B0604020202020204" pitchFamily="34" charset="0"/>
                <a:cs typeface="Arial" panose="020B0604020202020204" pitchFamily="34" charset="0"/>
              </a:rPr>
              <a:t>9</a:t>
            </a:r>
            <a:r>
              <a:rPr lang="en-US" sz="1400" b="1" dirty="0">
                <a:latin typeface="Arial" panose="020B0604020202020204" pitchFamily="34" charset="0"/>
                <a:cs typeface="Arial" panose="020B0604020202020204" pitchFamily="34" charset="0"/>
              </a:rPr>
              <a:t>0</a:t>
            </a:r>
            <a:endParaRPr lang="ru-RU" sz="1400" b="1" dirty="0">
              <a:latin typeface="Arial" panose="020B0604020202020204" pitchFamily="34" charset="0"/>
              <a:cs typeface="Arial" panose="020B0604020202020204" pitchFamily="34" charset="0"/>
            </a:endParaRPr>
          </a:p>
        </p:txBody>
      </p:sp>
      <p:sp>
        <p:nvSpPr>
          <p:cNvPr id="32" name="TextBox 31">
            <a:extLst>
              <a:ext uri="{FF2B5EF4-FFF2-40B4-BE49-F238E27FC236}">
                <a16:creationId xmlns:a16="http://schemas.microsoft.com/office/drawing/2014/main" id="{C512B46C-1586-40B9-91AA-6321B4EC5B54}"/>
              </a:ext>
            </a:extLst>
          </p:cNvPr>
          <p:cNvSpPr txBox="1"/>
          <p:nvPr/>
        </p:nvSpPr>
        <p:spPr>
          <a:xfrm>
            <a:off x="4913109" y="3347809"/>
            <a:ext cx="840295" cy="523220"/>
          </a:xfrm>
          <a:prstGeom prst="rect">
            <a:avLst/>
          </a:prstGeom>
          <a:noFill/>
        </p:spPr>
        <p:txBody>
          <a:bodyPr wrap="none" rtlCol="0">
            <a:spAutoFit/>
          </a:bodyPr>
          <a:lstStyle/>
          <a:p>
            <a:pPr algn="ctr"/>
            <a:r>
              <a:rPr lang="en-US" sz="1400" b="1" dirty="0">
                <a:latin typeface="Arial" panose="020B0604020202020204" pitchFamily="34" charset="0"/>
                <a:cs typeface="Arial" panose="020B0604020202020204" pitchFamily="34" charset="0"/>
              </a:rPr>
              <a:t>SSP</a:t>
            </a:r>
            <a:r>
              <a:rPr lang="kk-KZ" sz="1400" b="1" dirty="0">
                <a:latin typeface="Arial" panose="020B0604020202020204" pitchFamily="34" charset="0"/>
                <a:cs typeface="Arial" panose="020B0604020202020204" pitchFamily="34" charset="0"/>
              </a:rPr>
              <a:t> 8</a:t>
            </a:r>
            <a:r>
              <a:rPr lang="en-US" sz="1400" b="1" dirty="0">
                <a:latin typeface="Arial" panose="020B0604020202020204" pitchFamily="34" charset="0"/>
                <a:cs typeface="Arial" panose="020B0604020202020204" pitchFamily="34" charset="0"/>
              </a:rPr>
              <a:t>.5</a:t>
            </a:r>
          </a:p>
          <a:p>
            <a:pPr algn="ctr"/>
            <a:r>
              <a:rPr lang="en-US" sz="1400" b="1" dirty="0">
                <a:latin typeface="Arial" panose="020B0604020202020204" pitchFamily="34" charset="0"/>
                <a:cs typeface="Arial" panose="020B0604020202020204" pitchFamily="34" charset="0"/>
              </a:rPr>
              <a:t>by 20</a:t>
            </a:r>
            <a:r>
              <a:rPr lang="kk-KZ" sz="1400" b="1" dirty="0">
                <a:latin typeface="Arial" panose="020B0604020202020204" pitchFamily="34" charset="0"/>
                <a:cs typeface="Arial" panose="020B0604020202020204" pitchFamily="34" charset="0"/>
              </a:rPr>
              <a:t>9</a:t>
            </a:r>
            <a:r>
              <a:rPr lang="en-US" sz="1400" b="1" dirty="0">
                <a:latin typeface="Arial" panose="020B0604020202020204" pitchFamily="34" charset="0"/>
                <a:cs typeface="Arial" panose="020B0604020202020204" pitchFamily="34" charset="0"/>
              </a:rPr>
              <a:t>0</a:t>
            </a:r>
            <a:endParaRPr lang="ru-RU" sz="1400" b="1" dirty="0">
              <a:latin typeface="Arial" panose="020B0604020202020204" pitchFamily="34" charset="0"/>
              <a:cs typeface="Arial" panose="020B0604020202020204" pitchFamily="34" charset="0"/>
            </a:endParaRPr>
          </a:p>
        </p:txBody>
      </p:sp>
      <p:pic>
        <p:nvPicPr>
          <p:cNvPr id="33" name="Рисунок 32">
            <a:extLst>
              <a:ext uri="{FF2B5EF4-FFF2-40B4-BE49-F238E27FC236}">
                <a16:creationId xmlns:a16="http://schemas.microsoft.com/office/drawing/2014/main" id="{CD89FDE8-A483-4C60-BD5C-9569900CE2DC}"/>
              </a:ext>
            </a:extLst>
          </p:cNvPr>
          <p:cNvPicPr>
            <a:picLocks noChangeAspect="1"/>
          </p:cNvPicPr>
          <p:nvPr/>
        </p:nvPicPr>
        <p:blipFill>
          <a:blip r:embed="rId6">
            <a:extLst>
              <a:ext uri="{28A0092B-C50C-407E-A947-70E740481C1C}">
                <a14:useLocalDpi xmlns:a14="http://schemas.microsoft.com/office/drawing/2010/main" val="0"/>
              </a:ext>
            </a:extLst>
          </a:blip>
          <a:srcRect l="19794" t="84975" r="18837" b="6889"/>
          <a:stretch>
            <a:fillRect/>
          </a:stretch>
        </p:blipFill>
        <p:spPr bwMode="auto">
          <a:xfrm>
            <a:off x="1975716" y="5792378"/>
            <a:ext cx="3726109" cy="347345"/>
          </a:xfrm>
          <a:prstGeom prst="rect">
            <a:avLst/>
          </a:prstGeom>
          <a:noFill/>
          <a:ln>
            <a:noFill/>
          </a:ln>
        </p:spPr>
      </p:pic>
      <p:sp>
        <p:nvSpPr>
          <p:cNvPr id="34" name="TextBox 33">
            <a:extLst>
              <a:ext uri="{FF2B5EF4-FFF2-40B4-BE49-F238E27FC236}">
                <a16:creationId xmlns:a16="http://schemas.microsoft.com/office/drawing/2014/main" id="{21AF54CA-DBD6-4E59-81C6-244F56E48905}"/>
              </a:ext>
            </a:extLst>
          </p:cNvPr>
          <p:cNvSpPr txBox="1"/>
          <p:nvPr/>
        </p:nvSpPr>
        <p:spPr>
          <a:xfrm>
            <a:off x="124681" y="6139723"/>
            <a:ext cx="6913251" cy="584775"/>
          </a:xfrm>
          <a:prstGeom prst="rect">
            <a:avLst/>
          </a:prstGeom>
          <a:noFill/>
        </p:spPr>
        <p:txBody>
          <a:bodyPr wrap="square">
            <a:spAutoFit/>
          </a:bodyPr>
          <a:lstStyle/>
          <a:p>
            <a:pPr algn="ctr"/>
            <a:r>
              <a:rPr lang="en-US" sz="1600" dirty="0">
                <a:solidFill>
                  <a:srgbClr val="002060"/>
                </a:solidFill>
                <a:latin typeface="Arial" panose="020B0604020202020204" pitchFamily="34" charset="0"/>
                <a:cs typeface="Arial" panose="020B0604020202020204" pitchFamily="34" charset="0"/>
              </a:rPr>
              <a:t>Change in annual precipitation (%) by 2050 and 2090 according to scenarios RCP4.5 and RCP8.5</a:t>
            </a:r>
            <a:endParaRPr lang="ru-RU" sz="1600" dirty="0">
              <a:solidFill>
                <a:srgbClr val="002060"/>
              </a:solidFill>
              <a:latin typeface="Arial" panose="020B0604020202020204" pitchFamily="34" charset="0"/>
              <a:cs typeface="Arial" panose="020B0604020202020204" pitchFamily="34" charset="0"/>
            </a:endParaRPr>
          </a:p>
        </p:txBody>
      </p:sp>
      <p:pic>
        <p:nvPicPr>
          <p:cNvPr id="35" name="Рисунок 34">
            <a:extLst>
              <a:ext uri="{FF2B5EF4-FFF2-40B4-BE49-F238E27FC236}">
                <a16:creationId xmlns:a16="http://schemas.microsoft.com/office/drawing/2014/main" id="{0DC1326F-51FC-4F0D-ACBA-392DDD872069}"/>
              </a:ext>
            </a:extLst>
          </p:cNvPr>
          <p:cNvPicPr>
            <a:picLocks noChangeAspect="1"/>
          </p:cNvPicPr>
          <p:nvPr/>
        </p:nvPicPr>
        <p:blipFill>
          <a:blip r:embed="rId7">
            <a:extLst>
              <a:ext uri="{28A0092B-C50C-407E-A947-70E740481C1C}">
                <a14:useLocalDpi xmlns:a14="http://schemas.microsoft.com/office/drawing/2010/main" val="0"/>
              </a:ext>
            </a:extLst>
          </a:blip>
          <a:srcRect t="8720" b="13371"/>
          <a:stretch>
            <a:fillRect/>
          </a:stretch>
        </p:blipFill>
        <p:spPr bwMode="auto">
          <a:xfrm>
            <a:off x="149396" y="1467724"/>
            <a:ext cx="3409350" cy="1885949"/>
          </a:xfrm>
          <a:prstGeom prst="rect">
            <a:avLst/>
          </a:prstGeom>
          <a:noFill/>
          <a:ln>
            <a:noFill/>
          </a:ln>
        </p:spPr>
      </p:pic>
      <p:graphicFrame>
        <p:nvGraphicFramePr>
          <p:cNvPr id="36" name="Таблица 35">
            <a:extLst>
              <a:ext uri="{FF2B5EF4-FFF2-40B4-BE49-F238E27FC236}">
                <a16:creationId xmlns:a16="http://schemas.microsoft.com/office/drawing/2014/main" id="{2154F4B5-C98C-4F9B-9264-3EA04A0E3A4C}"/>
              </a:ext>
            </a:extLst>
          </p:cNvPr>
          <p:cNvGraphicFramePr>
            <a:graphicFrameLocks noGrp="1"/>
          </p:cNvGraphicFramePr>
          <p:nvPr>
            <p:extLst>
              <p:ext uri="{D42A27DB-BD31-4B8C-83A1-F6EECF244321}">
                <p14:modId xmlns:p14="http://schemas.microsoft.com/office/powerpoint/2010/main" val="1895541180"/>
              </p:ext>
            </p:extLst>
          </p:nvPr>
        </p:nvGraphicFramePr>
        <p:xfrm>
          <a:off x="7107767" y="3124808"/>
          <a:ext cx="5001949" cy="2139167"/>
        </p:xfrm>
        <a:graphic>
          <a:graphicData uri="http://schemas.openxmlformats.org/drawingml/2006/table">
            <a:tbl>
              <a:tblPr>
                <a:noFill/>
              </a:tblPr>
              <a:tblGrid>
                <a:gridCol w="1017352">
                  <a:extLst>
                    <a:ext uri="{9D8B030D-6E8A-4147-A177-3AD203B41FA5}">
                      <a16:colId xmlns:a16="http://schemas.microsoft.com/office/drawing/2014/main" val="20000"/>
                    </a:ext>
                  </a:extLst>
                </a:gridCol>
                <a:gridCol w="627087">
                  <a:extLst>
                    <a:ext uri="{9D8B030D-6E8A-4147-A177-3AD203B41FA5}">
                      <a16:colId xmlns:a16="http://schemas.microsoft.com/office/drawing/2014/main" val="20001"/>
                    </a:ext>
                  </a:extLst>
                </a:gridCol>
                <a:gridCol w="814910">
                  <a:extLst>
                    <a:ext uri="{9D8B030D-6E8A-4147-A177-3AD203B41FA5}">
                      <a16:colId xmlns:a16="http://schemas.microsoft.com/office/drawing/2014/main" val="20002"/>
                    </a:ext>
                  </a:extLst>
                </a:gridCol>
                <a:gridCol w="814910">
                  <a:extLst>
                    <a:ext uri="{9D8B030D-6E8A-4147-A177-3AD203B41FA5}">
                      <a16:colId xmlns:a16="http://schemas.microsoft.com/office/drawing/2014/main" val="20003"/>
                    </a:ext>
                  </a:extLst>
                </a:gridCol>
                <a:gridCol w="814910">
                  <a:extLst>
                    <a:ext uri="{9D8B030D-6E8A-4147-A177-3AD203B41FA5}">
                      <a16:colId xmlns:a16="http://schemas.microsoft.com/office/drawing/2014/main" val="20004"/>
                    </a:ext>
                  </a:extLst>
                </a:gridCol>
                <a:gridCol w="105762">
                  <a:extLst>
                    <a:ext uri="{9D8B030D-6E8A-4147-A177-3AD203B41FA5}">
                      <a16:colId xmlns:a16="http://schemas.microsoft.com/office/drawing/2014/main" val="20005"/>
                    </a:ext>
                  </a:extLst>
                </a:gridCol>
                <a:gridCol w="807018">
                  <a:extLst>
                    <a:ext uri="{9D8B030D-6E8A-4147-A177-3AD203B41FA5}">
                      <a16:colId xmlns:a16="http://schemas.microsoft.com/office/drawing/2014/main" val="819161569"/>
                    </a:ext>
                  </a:extLst>
                </a:gridCol>
              </a:tblGrid>
              <a:tr h="517811">
                <a:tc>
                  <a:txBody>
                    <a:bodyPr/>
                    <a:lstStyle/>
                    <a:p>
                      <a:pPr algn="ctr">
                        <a:spcAft>
                          <a:spcPts val="0"/>
                        </a:spcAft>
                      </a:pPr>
                      <a:r>
                        <a:rPr lang="en-US" sz="1600" b="1" dirty="0">
                          <a:solidFill>
                            <a:schemeClr val="accent5">
                              <a:lumMod val="50000"/>
                            </a:schemeClr>
                          </a:solidFill>
                          <a:latin typeface="Arial" panose="020B0604020202020204" pitchFamily="34" charset="0"/>
                          <a:ea typeface="Times New Roman"/>
                          <a:cs typeface="Arial" panose="020B0604020202020204" pitchFamily="34" charset="0"/>
                        </a:rPr>
                        <a:t>Scenario</a:t>
                      </a:r>
                      <a:endParaRPr lang="ru-RU" sz="1600" b="1" dirty="0">
                        <a:solidFill>
                          <a:schemeClr val="accent5">
                            <a:lumMod val="50000"/>
                          </a:schemeClr>
                        </a:solidFill>
                        <a:latin typeface="Arial" panose="020B0604020202020204" pitchFamily="34" charset="0"/>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600" b="1" dirty="0">
                          <a:solidFill>
                            <a:schemeClr val="accent5">
                              <a:lumMod val="50000"/>
                            </a:schemeClr>
                          </a:solidFill>
                          <a:latin typeface="Arial" panose="020B0604020202020204" pitchFamily="34" charset="0"/>
                          <a:ea typeface="Times New Roman"/>
                          <a:cs typeface="Arial" panose="020B0604020202020204" pitchFamily="34" charset="0"/>
                        </a:rPr>
                        <a:t>Year</a:t>
                      </a:r>
                      <a:endParaRPr lang="ru-RU" sz="1600" b="1" dirty="0">
                        <a:solidFill>
                          <a:schemeClr val="accent5">
                            <a:lumMod val="50000"/>
                          </a:schemeClr>
                        </a:solidFill>
                        <a:latin typeface="Arial" panose="020B0604020202020204" pitchFamily="34" charset="0"/>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600" b="1" dirty="0">
                          <a:solidFill>
                            <a:schemeClr val="accent5">
                              <a:lumMod val="50000"/>
                            </a:schemeClr>
                          </a:solidFill>
                          <a:latin typeface="Arial" panose="020B0604020202020204" pitchFamily="34" charset="0"/>
                          <a:ea typeface="Times New Roman"/>
                          <a:cs typeface="Arial" panose="020B0604020202020204" pitchFamily="34" charset="0"/>
                        </a:rPr>
                        <a:t>Win.</a:t>
                      </a:r>
                      <a:endParaRPr lang="ru-RU" sz="1600" b="1" dirty="0">
                        <a:solidFill>
                          <a:schemeClr val="accent5">
                            <a:lumMod val="50000"/>
                          </a:schemeClr>
                        </a:solidFill>
                        <a:latin typeface="Arial" panose="020B0604020202020204" pitchFamily="34" charset="0"/>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600" b="1" dirty="0">
                          <a:solidFill>
                            <a:schemeClr val="accent5">
                              <a:lumMod val="50000"/>
                            </a:schemeClr>
                          </a:solidFill>
                          <a:latin typeface="Arial" panose="020B0604020202020204" pitchFamily="34" charset="0"/>
                          <a:ea typeface="Times New Roman"/>
                          <a:cs typeface="Arial" panose="020B0604020202020204" pitchFamily="34" charset="0"/>
                        </a:rPr>
                        <a:t>Spr.</a:t>
                      </a:r>
                      <a:endParaRPr lang="ru-RU" sz="1600" b="1" dirty="0">
                        <a:solidFill>
                          <a:schemeClr val="accent5">
                            <a:lumMod val="50000"/>
                          </a:schemeClr>
                        </a:solidFill>
                        <a:latin typeface="Arial" panose="020B0604020202020204" pitchFamily="34" charset="0"/>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gn="ctr">
                        <a:spcAft>
                          <a:spcPts val="0"/>
                        </a:spcAft>
                      </a:pPr>
                      <a:r>
                        <a:rPr lang="en-US" sz="1600" b="1" dirty="0">
                          <a:solidFill>
                            <a:schemeClr val="accent5">
                              <a:lumMod val="50000"/>
                            </a:schemeClr>
                          </a:solidFill>
                          <a:latin typeface="Arial" panose="020B0604020202020204" pitchFamily="34" charset="0"/>
                          <a:ea typeface="Times New Roman"/>
                          <a:cs typeface="Arial" panose="020B0604020202020204" pitchFamily="34" charset="0"/>
                        </a:rPr>
                        <a:t>Sum.</a:t>
                      </a:r>
                      <a:endParaRPr lang="ru-RU" sz="1600" b="1" dirty="0">
                        <a:solidFill>
                          <a:schemeClr val="accent5">
                            <a:lumMod val="50000"/>
                          </a:schemeClr>
                        </a:solidFill>
                        <a:latin typeface="Arial" panose="020B0604020202020204" pitchFamily="34" charset="0"/>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a:spcAft>
                          <a:spcPts val="0"/>
                        </a:spcAft>
                      </a:pPr>
                      <a:r>
                        <a:rPr lang="ru-RU" sz="1600" b="1" dirty="0">
                          <a:solidFill>
                            <a:schemeClr val="accent5">
                              <a:lumMod val="50000"/>
                            </a:schemeClr>
                          </a:solidFill>
                          <a:latin typeface="Arial" panose="020B0604020202020204" pitchFamily="34" charset="0"/>
                          <a:ea typeface="Times New Roman"/>
                          <a:cs typeface="Arial" panose="020B0604020202020204" pitchFamily="34" charset="0"/>
                        </a:rPr>
                        <a:t>Осень</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US" sz="1600" b="1" dirty="0" err="1">
                          <a:solidFill>
                            <a:schemeClr val="accent5">
                              <a:lumMod val="50000"/>
                            </a:schemeClr>
                          </a:solidFill>
                          <a:latin typeface="Arial" panose="020B0604020202020204" pitchFamily="34" charset="0"/>
                          <a:ea typeface="Times New Roman"/>
                          <a:cs typeface="Arial" panose="020B0604020202020204" pitchFamily="34" charset="0"/>
                        </a:rPr>
                        <a:t>Aut</a:t>
                      </a:r>
                      <a:r>
                        <a:rPr lang="en-US" sz="1600" b="1" dirty="0">
                          <a:solidFill>
                            <a:schemeClr val="accent5">
                              <a:lumMod val="50000"/>
                            </a:schemeClr>
                          </a:solidFill>
                          <a:latin typeface="Arial" panose="020B0604020202020204" pitchFamily="34" charset="0"/>
                          <a:ea typeface="Times New Roman"/>
                          <a:cs typeface="Arial" panose="020B0604020202020204" pitchFamily="34" charset="0"/>
                        </a:rPr>
                        <a:t>.</a:t>
                      </a:r>
                      <a:endParaRPr lang="ru-RU" sz="1600" b="1" dirty="0">
                        <a:solidFill>
                          <a:schemeClr val="accent5">
                            <a:lumMod val="50000"/>
                          </a:schemeClr>
                        </a:solidFill>
                        <a:latin typeface="Arial" panose="020B0604020202020204" pitchFamily="34" charset="0"/>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0"/>
                  </a:ext>
                </a:extLst>
              </a:tr>
              <a:tr h="270226">
                <a:tc gridSpan="7">
                  <a:txBody>
                    <a:bodyPr/>
                    <a:lstStyle/>
                    <a:p>
                      <a:pPr algn="ctr">
                        <a:spcBef>
                          <a:spcPts val="300"/>
                        </a:spcBef>
                        <a:spcAft>
                          <a:spcPts val="300"/>
                        </a:spcAft>
                      </a:pPr>
                      <a:r>
                        <a:rPr lang="en-US" sz="1600" b="1" dirty="0">
                          <a:solidFill>
                            <a:schemeClr val="accent5">
                              <a:lumMod val="50000"/>
                            </a:schemeClr>
                          </a:solidFill>
                          <a:latin typeface="Arial" panose="020B0604020202020204" pitchFamily="34" charset="0"/>
                          <a:ea typeface="Times New Roman"/>
                          <a:cs typeface="Arial" panose="020B0604020202020204" pitchFamily="34" charset="0"/>
                        </a:rPr>
                        <a:t>by</a:t>
                      </a:r>
                      <a:r>
                        <a:rPr lang="ru-RU" sz="1600" b="1" dirty="0">
                          <a:solidFill>
                            <a:schemeClr val="accent5">
                              <a:lumMod val="50000"/>
                            </a:schemeClr>
                          </a:solidFill>
                          <a:latin typeface="Arial" panose="020B0604020202020204" pitchFamily="34" charset="0"/>
                          <a:ea typeface="Times New Roman"/>
                          <a:cs typeface="Arial" panose="020B0604020202020204" pitchFamily="34" charset="0"/>
                        </a:rPr>
                        <a:t> 2050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pPr algn="ctr">
                        <a:spcBef>
                          <a:spcPts val="300"/>
                        </a:spcBef>
                        <a:spcAft>
                          <a:spcPts val="300"/>
                        </a:spcAft>
                      </a:pPr>
                      <a:endParaRPr lang="ru-RU" sz="1600" b="1" dirty="0">
                        <a:solidFill>
                          <a:schemeClr val="accent5">
                            <a:lumMod val="50000"/>
                          </a:schemeClr>
                        </a:solidFill>
                        <a:latin typeface="Arial" panose="020B0604020202020204" pitchFamily="34" charset="0"/>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70226">
                <a:tc>
                  <a:txBody>
                    <a:bodyPr/>
                    <a:lstStyle/>
                    <a:p>
                      <a:pPr>
                        <a:spcAft>
                          <a:spcPts val="0"/>
                        </a:spcAft>
                      </a:pPr>
                      <a:r>
                        <a:rPr lang="en-US" sz="1600" b="1" dirty="0">
                          <a:solidFill>
                            <a:srgbClr val="002060"/>
                          </a:solidFill>
                          <a:latin typeface="Arial" panose="020B0604020202020204" pitchFamily="34" charset="0"/>
                          <a:cs typeface="Arial" panose="020B0604020202020204" pitchFamily="34" charset="0"/>
                        </a:rPr>
                        <a:t>SSP</a:t>
                      </a:r>
                      <a:r>
                        <a:rPr lang="kk-KZ" sz="1600" b="1" dirty="0">
                          <a:solidFill>
                            <a:srgbClr val="002060"/>
                          </a:solidFill>
                          <a:latin typeface="Arial" panose="020B0604020202020204" pitchFamily="34" charset="0"/>
                          <a:cs typeface="Arial" panose="020B0604020202020204" pitchFamily="34" charset="0"/>
                        </a:rPr>
                        <a:t> </a:t>
                      </a:r>
                      <a:r>
                        <a:rPr lang="en-US" sz="1600" b="1" dirty="0">
                          <a:solidFill>
                            <a:srgbClr val="002060"/>
                          </a:solidFill>
                          <a:latin typeface="Arial" panose="020B0604020202020204" pitchFamily="34" charset="0"/>
                          <a:cs typeface="Arial" panose="020B0604020202020204" pitchFamily="34" charset="0"/>
                        </a:rPr>
                        <a:t>4.5</a:t>
                      </a:r>
                      <a:endParaRPr lang="ru-RU" sz="1600" b="1" dirty="0">
                        <a:solidFill>
                          <a:schemeClr val="accent5">
                            <a:lumMod val="50000"/>
                          </a:schemeClr>
                        </a:solidFill>
                        <a:latin typeface="Arial" panose="020B0604020202020204" pitchFamily="34" charset="0"/>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9.3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15.8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10.8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5.3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7.5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a:spcAft>
                          <a:spcPts val="0"/>
                        </a:spcAft>
                      </a:pPr>
                      <a:endParaRPr lang="ru-RU" sz="1600" b="0" dirty="0">
                        <a:solidFill>
                          <a:schemeClr val="accent5">
                            <a:lumMod val="50000"/>
                          </a:schemeClr>
                        </a:solidFill>
                        <a:latin typeface="Arial" panose="020B0604020202020204" pitchFamily="34" charset="0"/>
                        <a:ea typeface="Times New Roman"/>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2"/>
                  </a:ext>
                </a:extLst>
              </a:tr>
              <a:tr h="270226">
                <a:tc>
                  <a:txBody>
                    <a:bodyPr/>
                    <a:lstStyle/>
                    <a:p>
                      <a:pPr>
                        <a:spcAft>
                          <a:spcPts val="0"/>
                        </a:spcAft>
                      </a:pPr>
                      <a:r>
                        <a:rPr lang="en-US" sz="1600" b="1" dirty="0">
                          <a:solidFill>
                            <a:srgbClr val="002060"/>
                          </a:solidFill>
                          <a:latin typeface="Arial" panose="020B0604020202020204" pitchFamily="34" charset="0"/>
                          <a:cs typeface="Arial" panose="020B0604020202020204" pitchFamily="34" charset="0"/>
                        </a:rPr>
                        <a:t>SSP</a:t>
                      </a:r>
                      <a:r>
                        <a:rPr lang="kk-KZ" sz="1600" b="1" dirty="0">
                          <a:solidFill>
                            <a:srgbClr val="002060"/>
                          </a:solidFill>
                          <a:latin typeface="Arial" panose="020B0604020202020204" pitchFamily="34" charset="0"/>
                          <a:cs typeface="Arial" panose="020B0604020202020204" pitchFamily="34" charset="0"/>
                        </a:rPr>
                        <a:t> </a:t>
                      </a:r>
                      <a:r>
                        <a:rPr lang="en-US" sz="1600" b="1" dirty="0">
                          <a:solidFill>
                            <a:srgbClr val="002060"/>
                          </a:solidFill>
                          <a:latin typeface="Arial" panose="020B0604020202020204" pitchFamily="34" charset="0"/>
                          <a:cs typeface="Arial" panose="020B0604020202020204" pitchFamily="34" charset="0"/>
                        </a:rPr>
                        <a:t>8.5</a:t>
                      </a:r>
                      <a:endParaRPr lang="ru-RU" sz="1600" b="1" dirty="0">
                        <a:solidFill>
                          <a:schemeClr val="accent5">
                            <a:lumMod val="50000"/>
                          </a:schemeClr>
                        </a:solidFill>
                        <a:latin typeface="Arial" panose="020B0604020202020204" pitchFamily="34" charset="0"/>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6,0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14.3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9.8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-0.4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40000"/>
                        <a:lumOff val="60000"/>
                      </a:schemeClr>
                    </a:solidFill>
                  </a:tcPr>
                </a:tc>
                <a:tc gridSpan="2">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2.8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a:spcAft>
                          <a:spcPts val="0"/>
                        </a:spcAft>
                      </a:pPr>
                      <a:endParaRPr lang="ru-RU" sz="1600" b="0" dirty="0">
                        <a:solidFill>
                          <a:schemeClr val="accent5">
                            <a:lumMod val="50000"/>
                          </a:schemeClr>
                        </a:solidFill>
                        <a:latin typeface="Arial" panose="020B0604020202020204" pitchFamily="34" charset="0"/>
                        <a:ea typeface="Times New Roman"/>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3"/>
                  </a:ext>
                </a:extLst>
              </a:tr>
              <a:tr h="270226">
                <a:tc gridSpan="7">
                  <a:txBody>
                    <a:bodyPr/>
                    <a:lstStyle/>
                    <a:p>
                      <a:pPr algn="ctr">
                        <a:spcBef>
                          <a:spcPts val="300"/>
                        </a:spcBef>
                        <a:spcAft>
                          <a:spcPts val="300"/>
                        </a:spcAft>
                      </a:pPr>
                      <a:r>
                        <a:rPr lang="en-US" sz="1600" b="1" dirty="0">
                          <a:solidFill>
                            <a:schemeClr val="accent5">
                              <a:lumMod val="50000"/>
                            </a:schemeClr>
                          </a:solidFill>
                          <a:latin typeface="Arial" panose="020B0604020202020204" pitchFamily="34" charset="0"/>
                          <a:ea typeface="Times New Roman"/>
                          <a:cs typeface="Arial" panose="020B0604020202020204" pitchFamily="34" charset="0"/>
                        </a:rPr>
                        <a:t>by</a:t>
                      </a:r>
                      <a:r>
                        <a:rPr lang="ru-RU" sz="1600" b="1" dirty="0">
                          <a:solidFill>
                            <a:schemeClr val="accent5">
                              <a:lumMod val="50000"/>
                            </a:schemeClr>
                          </a:solidFill>
                          <a:latin typeface="Arial" panose="020B0604020202020204" pitchFamily="34" charset="0"/>
                          <a:ea typeface="Times New Roman"/>
                          <a:cs typeface="Arial" panose="020B0604020202020204" pitchFamily="34" charset="0"/>
                        </a:rPr>
                        <a:t> 20</a:t>
                      </a:r>
                      <a:r>
                        <a:rPr lang="en-US" sz="1600" b="1" dirty="0">
                          <a:solidFill>
                            <a:schemeClr val="accent5">
                              <a:lumMod val="50000"/>
                            </a:schemeClr>
                          </a:solidFill>
                          <a:latin typeface="Arial" panose="020B0604020202020204" pitchFamily="34" charset="0"/>
                          <a:ea typeface="Times New Roman"/>
                          <a:cs typeface="Arial" panose="020B0604020202020204" pitchFamily="34" charset="0"/>
                        </a:rPr>
                        <a:t>9</a:t>
                      </a:r>
                      <a:r>
                        <a:rPr lang="ru-RU" sz="1600" b="1" dirty="0">
                          <a:solidFill>
                            <a:schemeClr val="accent5">
                              <a:lumMod val="50000"/>
                            </a:schemeClr>
                          </a:solidFill>
                          <a:latin typeface="Arial" panose="020B0604020202020204" pitchFamily="34" charset="0"/>
                          <a:ea typeface="Times New Roman"/>
                          <a:cs typeface="Arial" panose="020B0604020202020204" pitchFamily="34"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pPr algn="ctr">
                        <a:spcBef>
                          <a:spcPts val="300"/>
                        </a:spcBef>
                        <a:spcAft>
                          <a:spcPts val="300"/>
                        </a:spcAft>
                      </a:pPr>
                      <a:endParaRPr lang="ru-RU" sz="1600" b="1" dirty="0">
                        <a:solidFill>
                          <a:schemeClr val="accent5">
                            <a:lumMod val="50000"/>
                          </a:schemeClr>
                        </a:solidFill>
                        <a:latin typeface="Arial" panose="020B0604020202020204" pitchFamily="34" charset="0"/>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70226">
                <a:tc>
                  <a:txBody>
                    <a:bodyPr/>
                    <a:lstStyle/>
                    <a:p>
                      <a:pPr>
                        <a:spcAft>
                          <a:spcPts val="0"/>
                        </a:spcAft>
                      </a:pPr>
                      <a:r>
                        <a:rPr lang="en-US" sz="1600" b="1" dirty="0">
                          <a:solidFill>
                            <a:srgbClr val="002060"/>
                          </a:solidFill>
                          <a:latin typeface="Arial" panose="020B0604020202020204" pitchFamily="34" charset="0"/>
                          <a:cs typeface="Arial" panose="020B0604020202020204" pitchFamily="34" charset="0"/>
                        </a:rPr>
                        <a:t>SSP</a:t>
                      </a:r>
                      <a:r>
                        <a:rPr lang="kk-KZ" sz="1600" b="1" dirty="0">
                          <a:solidFill>
                            <a:srgbClr val="002060"/>
                          </a:solidFill>
                          <a:latin typeface="Arial" panose="020B0604020202020204" pitchFamily="34" charset="0"/>
                          <a:cs typeface="Arial" panose="020B0604020202020204" pitchFamily="34" charset="0"/>
                        </a:rPr>
                        <a:t> </a:t>
                      </a:r>
                      <a:r>
                        <a:rPr lang="en-US" sz="1600" b="1" dirty="0">
                          <a:solidFill>
                            <a:srgbClr val="002060"/>
                          </a:solidFill>
                          <a:latin typeface="Arial" panose="020B0604020202020204" pitchFamily="34" charset="0"/>
                          <a:cs typeface="Arial" panose="020B0604020202020204" pitchFamily="34" charset="0"/>
                        </a:rPr>
                        <a:t>4.5</a:t>
                      </a:r>
                      <a:endParaRPr lang="ru-RU" sz="1600" b="1" dirty="0">
                        <a:solidFill>
                          <a:schemeClr val="accent5">
                            <a:lumMod val="50000"/>
                          </a:schemeClr>
                        </a:solidFill>
                        <a:latin typeface="Arial" panose="020B0604020202020204" pitchFamily="34" charset="0"/>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13.2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21.8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17.9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8.0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marL="0" algn="ctr" rtl="0" eaLnBrk="1" latinLnBrk="0" hangingPunct="1">
                        <a:spcAft>
                          <a:spcPts val="0"/>
                        </a:spcAft>
                      </a:pPr>
                      <a:r>
                        <a:rPr kumimoji="0" lang="ru-RU" sz="1600" b="0" kern="1200" dirty="0">
                          <a:solidFill>
                            <a:schemeClr val="accent5">
                              <a:lumMod val="50000"/>
                            </a:schemeClr>
                          </a:solidFill>
                          <a:latin typeface="Arial" panose="020B0604020202020204" pitchFamily="34" charset="0"/>
                          <a:ea typeface="Times New Roman"/>
                          <a:cs typeface="Arial" panose="020B0604020202020204" pitchFamily="34" charset="0"/>
                        </a:rPr>
                        <a:t>7.5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marL="0" algn="ctr" rtl="0" eaLnBrk="1" latinLnBrk="0" hangingPunct="1">
                        <a:spcAft>
                          <a:spcPts val="0"/>
                        </a:spcAft>
                      </a:pPr>
                      <a:endParaRPr kumimoji="0" lang="ru-RU" sz="1600" b="0" kern="1200" dirty="0">
                        <a:solidFill>
                          <a:schemeClr val="accent5">
                            <a:lumMod val="50000"/>
                          </a:schemeClr>
                        </a:solidFill>
                        <a:latin typeface="Arial" panose="020B0604020202020204" pitchFamily="34" charset="0"/>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5"/>
                  </a:ext>
                </a:extLst>
              </a:tr>
              <a:tr h="270226">
                <a:tc>
                  <a:txBody>
                    <a:bodyPr/>
                    <a:lstStyle/>
                    <a:p>
                      <a:pPr>
                        <a:spcAft>
                          <a:spcPts val="0"/>
                        </a:spcAft>
                      </a:pPr>
                      <a:r>
                        <a:rPr lang="en-US" sz="1600" b="1" dirty="0">
                          <a:solidFill>
                            <a:srgbClr val="002060"/>
                          </a:solidFill>
                          <a:latin typeface="Arial" panose="020B0604020202020204" pitchFamily="34" charset="0"/>
                          <a:cs typeface="Arial" panose="020B0604020202020204" pitchFamily="34" charset="0"/>
                        </a:rPr>
                        <a:t>SSP</a:t>
                      </a:r>
                      <a:r>
                        <a:rPr lang="kk-KZ" sz="1600" b="1" dirty="0">
                          <a:solidFill>
                            <a:srgbClr val="002060"/>
                          </a:solidFill>
                          <a:latin typeface="Arial" panose="020B0604020202020204" pitchFamily="34" charset="0"/>
                          <a:cs typeface="Arial" panose="020B0604020202020204" pitchFamily="34" charset="0"/>
                        </a:rPr>
                        <a:t> </a:t>
                      </a:r>
                      <a:r>
                        <a:rPr lang="en-US" sz="1600" b="1" dirty="0">
                          <a:solidFill>
                            <a:srgbClr val="002060"/>
                          </a:solidFill>
                          <a:latin typeface="Arial" panose="020B0604020202020204" pitchFamily="34" charset="0"/>
                          <a:cs typeface="Arial" panose="020B0604020202020204" pitchFamily="34" charset="0"/>
                        </a:rPr>
                        <a:t>8.5</a:t>
                      </a:r>
                      <a:endParaRPr lang="ru-RU" sz="1600" b="1" dirty="0">
                        <a:solidFill>
                          <a:schemeClr val="accent5">
                            <a:lumMod val="50000"/>
                          </a:schemeClr>
                        </a:solidFill>
                        <a:latin typeface="Arial" panose="020B0604020202020204" pitchFamily="34" charset="0"/>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11.8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32.7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17.7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-2.1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40000"/>
                        <a:lumOff val="60000"/>
                      </a:schemeClr>
                    </a:solidFill>
                  </a:tcPr>
                </a:tc>
                <a:tc gridSpan="2">
                  <a:txBody>
                    <a:bodyPr/>
                    <a:lstStyle/>
                    <a:p>
                      <a:pPr marL="0" algn="ctr" rtl="0" eaLnBrk="1" latinLnBrk="0" hangingPunct="1">
                        <a:spcAft>
                          <a:spcPts val="0"/>
                        </a:spcAft>
                      </a:pPr>
                      <a:r>
                        <a:rPr kumimoji="0" lang="ru-RU" sz="1600" b="0" kern="1200" dirty="0">
                          <a:solidFill>
                            <a:schemeClr val="accent5">
                              <a:lumMod val="50000"/>
                            </a:schemeClr>
                          </a:solidFill>
                          <a:latin typeface="Arial" panose="020B0604020202020204" pitchFamily="34" charset="0"/>
                          <a:ea typeface="Times New Roman"/>
                          <a:cs typeface="Arial" panose="020B0604020202020204" pitchFamily="34" charset="0"/>
                        </a:rPr>
                        <a:t>4.8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marL="0" algn="ctr" rtl="0" eaLnBrk="1" latinLnBrk="0" hangingPunct="1">
                        <a:spcAft>
                          <a:spcPts val="0"/>
                        </a:spcAft>
                      </a:pPr>
                      <a:endParaRPr kumimoji="0" lang="ru-RU" sz="1600" b="0" kern="1200" dirty="0">
                        <a:solidFill>
                          <a:schemeClr val="accent5">
                            <a:lumMod val="50000"/>
                          </a:schemeClr>
                        </a:solidFill>
                        <a:latin typeface="Arial" panose="020B0604020202020204" pitchFamily="34" charset="0"/>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37" name="TextBox 36">
            <a:extLst>
              <a:ext uri="{FF2B5EF4-FFF2-40B4-BE49-F238E27FC236}">
                <a16:creationId xmlns:a16="http://schemas.microsoft.com/office/drawing/2014/main" id="{1C354C28-07A1-4EC1-A991-39D13A94ABBD}"/>
              </a:ext>
            </a:extLst>
          </p:cNvPr>
          <p:cNvSpPr txBox="1"/>
          <p:nvPr/>
        </p:nvSpPr>
        <p:spPr>
          <a:xfrm>
            <a:off x="7107767" y="2280794"/>
            <a:ext cx="4934837" cy="369332"/>
          </a:xfrm>
          <a:prstGeom prst="rect">
            <a:avLst/>
          </a:prstGeom>
          <a:noFill/>
        </p:spPr>
        <p:txBody>
          <a:bodyPr wrap="square" rtlCol="0">
            <a:spAutoFit/>
          </a:bodyPr>
          <a:lstStyle>
            <a:defPPr>
              <a:defRPr lang="en-US">
                <a:effectLst/>
              </a:defRPr>
            </a:defPPr>
          </a:lstStyle>
          <a:p>
            <a:pPr algn="ctr"/>
            <a:r>
              <a:rPr lang="en-US" b="1" dirty="0">
                <a:solidFill>
                  <a:srgbClr val="C00000"/>
                </a:solidFill>
                <a:latin typeface="Arial" panose="020B0604020202020204" pitchFamily="34" charset="0"/>
                <a:cs typeface="Arial" panose="020B0604020202020204" pitchFamily="34" charset="0"/>
              </a:rPr>
              <a:t>Change in precipitation, in % of the norm</a:t>
            </a:r>
            <a:endParaRPr lang="ru-RU" b="1" dirty="0">
              <a:solidFill>
                <a:srgbClr val="C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260201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Прямая соединительная линия 10"/>
          <p:cNvCxnSpPr/>
          <p:nvPr/>
        </p:nvCxnSpPr>
        <p:spPr>
          <a:xfrm>
            <a:off x="0" y="1114091"/>
            <a:ext cx="121920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Slide Number Placeholder 2"/>
          <p:cNvSpPr>
            <a:spLocks noGrp="1"/>
          </p:cNvSpPr>
          <p:nvPr>
            <p:ph type="sldNum" sz="quarter" idx="4"/>
          </p:nvPr>
        </p:nvSpPr>
        <p:spPr>
          <a:xfrm>
            <a:off x="9144000" y="6490158"/>
            <a:ext cx="2844800" cy="246221"/>
          </a:xfrm>
        </p:spPr>
        <p:txBody>
          <a:bodyPr/>
          <a:lstStyle/>
          <a:p>
            <a:r>
              <a:rPr lang="ru-RU" sz="1000" b="1" dirty="0">
                <a:effectLst/>
                <a:latin typeface="Arial" panose="020B0604020202020204" pitchFamily="34" charset="0"/>
                <a:cs typeface="Arial" panose="020B0604020202020204" pitchFamily="34" charset="0"/>
              </a:rPr>
              <a:t>9</a:t>
            </a:r>
            <a:endParaRPr lang="en-US" sz="1000" b="1" dirty="0">
              <a:effectLst/>
              <a:latin typeface="Arial" panose="020B0604020202020204" pitchFamily="34" charset="0"/>
              <a:cs typeface="Arial" panose="020B0604020202020204" pitchFamily="34" charset="0"/>
            </a:endParaRPr>
          </a:p>
        </p:txBody>
      </p:sp>
      <p:sp>
        <p:nvSpPr>
          <p:cNvPr id="2" name="Прямоугольник 1"/>
          <p:cNvSpPr/>
          <p:nvPr/>
        </p:nvSpPr>
        <p:spPr>
          <a:xfrm>
            <a:off x="877330" y="1483424"/>
            <a:ext cx="10849232" cy="4862870"/>
          </a:xfrm>
          <a:prstGeom prst="rect">
            <a:avLst/>
          </a:prstGeom>
        </p:spPr>
        <p:txBody>
          <a:bodyPr wrap="square">
            <a:spAutoFit/>
          </a:bodyPr>
          <a:lstStyle/>
          <a:p>
            <a:r>
              <a:rPr lang="en-US" sz="2000" b="1" dirty="0">
                <a:solidFill>
                  <a:srgbClr val="002060"/>
                </a:solidFill>
                <a:latin typeface="Arial" panose="020B0604020202020204" pitchFamily="34" charset="0"/>
                <a:cs typeface="Arial" panose="020B0604020202020204" pitchFamily="34" charset="0"/>
              </a:rPr>
              <a:t>The main features of the likely climate change in Kazakhstan </a:t>
            </a:r>
            <a:r>
              <a:rPr lang="ru-RU" sz="2000" b="1" dirty="0">
                <a:solidFill>
                  <a:srgbClr val="002060"/>
                </a:solidFill>
                <a:latin typeface="Arial" panose="020B0604020202020204" pitchFamily="34" charset="0"/>
                <a:cs typeface="Arial" panose="020B0604020202020204" pitchFamily="34" charset="0"/>
              </a:rPr>
              <a:t>:</a:t>
            </a:r>
          </a:p>
          <a:p>
            <a:endParaRPr lang="ru-RU" sz="2000" b="1" dirty="0">
              <a:solidFill>
                <a:srgbClr val="002060"/>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solidFill>
                  <a:srgbClr val="002060"/>
                </a:solidFill>
                <a:latin typeface="Arial" panose="020B0604020202020204" pitchFamily="34" charset="0"/>
                <a:cs typeface="Arial" panose="020B0604020202020204" pitchFamily="34" charset="0"/>
              </a:rPr>
              <a:t>Further widespread increase in air temperature in all seasons;</a:t>
            </a:r>
          </a:p>
          <a:p>
            <a:pPr marL="285750" indent="-285750">
              <a:buFont typeface="Wingdings" panose="05000000000000000000" pitchFamily="2" charset="2"/>
              <a:buChar char="Ø"/>
            </a:pPr>
            <a:endParaRPr lang="en-US" dirty="0">
              <a:solidFill>
                <a:srgbClr val="002060"/>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solidFill>
                  <a:srgbClr val="002060"/>
                </a:solidFill>
                <a:latin typeface="Arial" panose="020B0604020202020204" pitchFamily="34" charset="0"/>
                <a:cs typeface="Arial" panose="020B0604020202020204" pitchFamily="34" charset="0"/>
              </a:rPr>
              <a:t>Annual temperatures will rise: by 2-3 °C by 2050, by 3-6 °C by 2090;</a:t>
            </a:r>
          </a:p>
          <a:p>
            <a:pPr marL="285750" indent="-285750">
              <a:buFont typeface="Wingdings" panose="05000000000000000000" pitchFamily="2" charset="2"/>
              <a:buChar char="Ø"/>
            </a:pPr>
            <a:endParaRPr lang="en-US" dirty="0">
              <a:solidFill>
                <a:srgbClr val="002060"/>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solidFill>
                  <a:srgbClr val="002060"/>
                </a:solidFill>
                <a:latin typeface="Arial" panose="020B0604020202020204" pitchFamily="34" charset="0"/>
                <a:cs typeface="Arial" panose="020B0604020202020204" pitchFamily="34" charset="0"/>
              </a:rPr>
              <a:t>An increase in the number of hot days (above 30-35 °C);</a:t>
            </a:r>
          </a:p>
          <a:p>
            <a:pPr marL="285750" indent="-285750">
              <a:buFont typeface="Wingdings" panose="05000000000000000000" pitchFamily="2" charset="2"/>
              <a:buChar char="Ø"/>
            </a:pPr>
            <a:endParaRPr lang="en-US" dirty="0">
              <a:solidFill>
                <a:srgbClr val="002060"/>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solidFill>
                  <a:srgbClr val="002060"/>
                </a:solidFill>
                <a:latin typeface="Arial" panose="020B0604020202020204" pitchFamily="34" charset="0"/>
                <a:cs typeface="Arial" panose="020B0604020202020204" pitchFamily="34" charset="0"/>
              </a:rPr>
              <a:t>Increasing the duration of the growing season;</a:t>
            </a:r>
          </a:p>
          <a:p>
            <a:pPr marL="285750" indent="-285750">
              <a:buFont typeface="Wingdings" panose="05000000000000000000" pitchFamily="2" charset="2"/>
              <a:buChar char="Ø"/>
            </a:pPr>
            <a:endParaRPr lang="en-US" dirty="0">
              <a:solidFill>
                <a:srgbClr val="002060"/>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solidFill>
                  <a:srgbClr val="002060"/>
                </a:solidFill>
                <a:latin typeface="Arial" panose="020B0604020202020204" pitchFamily="34" charset="0"/>
                <a:cs typeface="Arial" panose="020B0604020202020204" pitchFamily="34" charset="0"/>
              </a:rPr>
              <a:t>Reducing the frequency of frosty days; </a:t>
            </a:r>
          </a:p>
          <a:p>
            <a:pPr marL="285750" indent="-285750">
              <a:buFont typeface="Wingdings" panose="05000000000000000000" pitchFamily="2" charset="2"/>
              <a:buChar char="Ø"/>
            </a:pPr>
            <a:endParaRPr lang="en-US" dirty="0">
              <a:solidFill>
                <a:srgbClr val="002060"/>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solidFill>
                  <a:srgbClr val="002060"/>
                </a:solidFill>
                <a:latin typeface="Arial" panose="020B0604020202020204" pitchFamily="34" charset="0"/>
                <a:cs typeface="Arial" panose="020B0604020202020204" pitchFamily="34" charset="0"/>
              </a:rPr>
              <a:t>Change in annual precipitation amounts: by 0-10% by 2050, slightly more than 10% by 2090.;</a:t>
            </a:r>
          </a:p>
          <a:p>
            <a:pPr marL="285750" indent="-285750">
              <a:buFont typeface="Wingdings" panose="05000000000000000000" pitchFamily="2" charset="2"/>
              <a:buChar char="Ø"/>
            </a:pPr>
            <a:endParaRPr lang="en-US" dirty="0">
              <a:solidFill>
                <a:srgbClr val="002060"/>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solidFill>
                  <a:srgbClr val="002060"/>
                </a:solidFill>
                <a:latin typeface="Arial" panose="020B0604020202020204" pitchFamily="34" charset="0"/>
                <a:cs typeface="Arial" panose="020B0604020202020204" pitchFamily="34" charset="0"/>
              </a:rPr>
              <a:t>Winters will be warmer and wetter. This is especially true for the northern, foothill and mountainous regions;</a:t>
            </a:r>
          </a:p>
          <a:p>
            <a:pPr marL="285750" indent="-285750">
              <a:buFont typeface="Wingdings" panose="05000000000000000000" pitchFamily="2" charset="2"/>
              <a:buChar char="Ø"/>
            </a:pPr>
            <a:r>
              <a:rPr lang="en-US" dirty="0">
                <a:solidFill>
                  <a:srgbClr val="002060"/>
                </a:solidFill>
                <a:latin typeface="Arial" panose="020B0604020202020204" pitchFamily="34" charset="0"/>
                <a:cs typeface="Arial" panose="020B0604020202020204" pitchFamily="34" charset="0"/>
              </a:rPr>
              <a:t>Minimal increase in precipitation in the southern half of Kazakhstan.</a:t>
            </a:r>
          </a:p>
        </p:txBody>
      </p:sp>
      <p:sp>
        <p:nvSpPr>
          <p:cNvPr id="13" name="Прямоугольник 12">
            <a:extLst>
              <a:ext uri="{FF2B5EF4-FFF2-40B4-BE49-F238E27FC236}">
                <a16:creationId xmlns:a16="http://schemas.microsoft.com/office/drawing/2014/main" id="{4D63492C-86B8-42A7-BF9C-69D477FE581D}"/>
              </a:ext>
            </a:extLst>
          </p:cNvPr>
          <p:cNvSpPr/>
          <p:nvPr/>
        </p:nvSpPr>
        <p:spPr>
          <a:xfrm>
            <a:off x="0" y="-1487"/>
            <a:ext cx="12192000" cy="830997"/>
          </a:xfrm>
          <a:prstGeom prst="rect">
            <a:avLst/>
          </a:prstGeom>
          <a:solidFill>
            <a:schemeClr val="accent1">
              <a:lumMod val="60000"/>
              <a:lumOff val="40000"/>
            </a:schemeClr>
          </a:solidFill>
        </p:spPr>
        <p:txBody>
          <a:bodyPr wrap="square">
            <a:spAutoFit/>
          </a:bodyPr>
          <a:lstStyle/>
          <a:p>
            <a:r>
              <a:rPr lang="en-US" sz="2400" b="1" dirty="0">
                <a:solidFill>
                  <a:srgbClr val="002060"/>
                </a:solidFill>
                <a:latin typeface="Arial" panose="020B0604020202020204" pitchFamily="34" charset="0"/>
                <a:cs typeface="Arial" panose="020B0604020202020204" pitchFamily="34" charset="0"/>
              </a:rPr>
              <a:t>Probable climate changes in Kazakhstan in accordance with various scenarios</a:t>
            </a:r>
            <a:endParaRPr lang="ru-RU" sz="2400" b="1" dirty="0">
              <a:solidFill>
                <a:srgbClr val="002060"/>
              </a:solidFill>
              <a:latin typeface="Arial" panose="020B0604020202020204" pitchFamily="34" charset="0"/>
              <a:cs typeface="Arial" panose="020B0604020202020204" pitchFamily="34" charset="0"/>
            </a:endParaRPr>
          </a:p>
          <a:p>
            <a:r>
              <a:rPr lang="en-US" sz="2400" b="1" dirty="0">
                <a:solidFill>
                  <a:srgbClr val="002060"/>
                </a:solidFill>
                <a:latin typeface="Arial" panose="020B0604020202020204" pitchFamily="34" charset="0"/>
                <a:cs typeface="Arial" panose="020B0604020202020204" pitchFamily="34" charset="0"/>
              </a:rPr>
              <a:t>of greenhouse gas concentration in the atmosphere (SSP-4.5, SSP-8.5)</a:t>
            </a:r>
            <a:endParaRPr lang="ru-RU" sz="2400" b="1" dirty="0">
              <a:solidFill>
                <a:srgbClr val="002060"/>
              </a:solidFill>
              <a:latin typeface="Arial" panose="020B0604020202020204" pitchFamily="34" charset="0"/>
              <a:cs typeface="Arial" panose="020B0604020202020204" pitchFamily="34" charset="0"/>
            </a:endParaRPr>
          </a:p>
        </p:txBody>
      </p:sp>
      <p:pic>
        <p:nvPicPr>
          <p:cNvPr id="15" name="Рисунок 14">
            <a:extLst>
              <a:ext uri="{FF2B5EF4-FFF2-40B4-BE49-F238E27FC236}">
                <a16:creationId xmlns:a16="http://schemas.microsoft.com/office/drawing/2014/main" id="{D81B2129-38A3-436D-8E33-BFF08B41B140}"/>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505671" y="6332452"/>
            <a:ext cx="686329" cy="523220"/>
          </a:xfrm>
          <a:prstGeom prst="rect">
            <a:avLst/>
          </a:prstGeom>
          <a:noFill/>
          <a:ln>
            <a:noFill/>
          </a:ln>
        </p:spPr>
      </p:pic>
      <p:sp>
        <p:nvSpPr>
          <p:cNvPr id="16" name="Овал 15">
            <a:extLst>
              <a:ext uri="{FF2B5EF4-FFF2-40B4-BE49-F238E27FC236}">
                <a16:creationId xmlns:a16="http://schemas.microsoft.com/office/drawing/2014/main" id="{211B4E02-3634-4370-B6B1-0D4A706B263B}"/>
              </a:ext>
            </a:extLst>
          </p:cNvPr>
          <p:cNvSpPr/>
          <p:nvPr/>
        </p:nvSpPr>
        <p:spPr>
          <a:xfrm>
            <a:off x="11449318" y="2625"/>
            <a:ext cx="539482" cy="523220"/>
          </a:xfrm>
          <a:prstGeom prst="ellipse">
            <a:avLst/>
          </a:prstGeom>
          <a:solidFill>
            <a:schemeClr val="accent1">
              <a:lumMod val="60000"/>
              <a:lumOff val="40000"/>
            </a:schemeClr>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500" b="1" dirty="0">
              <a:solidFill>
                <a:srgbClr val="002060"/>
              </a:solidFill>
            </a:endParaRPr>
          </a:p>
        </p:txBody>
      </p:sp>
      <p:sp>
        <p:nvSpPr>
          <p:cNvPr id="17" name="TextBox 16">
            <a:extLst>
              <a:ext uri="{FF2B5EF4-FFF2-40B4-BE49-F238E27FC236}">
                <a16:creationId xmlns:a16="http://schemas.microsoft.com/office/drawing/2014/main" id="{CBC48D44-7240-4940-9504-CB27C180E9AE}"/>
              </a:ext>
            </a:extLst>
          </p:cNvPr>
          <p:cNvSpPr txBox="1"/>
          <p:nvPr/>
        </p:nvSpPr>
        <p:spPr>
          <a:xfrm>
            <a:off x="11454327" y="33402"/>
            <a:ext cx="534473" cy="461665"/>
          </a:xfrm>
          <a:prstGeom prst="rect">
            <a:avLst/>
          </a:prstGeom>
          <a:noFill/>
        </p:spPr>
        <p:txBody>
          <a:bodyPr wrap="square">
            <a:spAutoFit/>
          </a:bodyPr>
          <a:lstStyle/>
          <a:p>
            <a:pPr algn="ctr"/>
            <a:r>
              <a:rPr lang="kk-KZ" sz="2400" b="1" dirty="0">
                <a:solidFill>
                  <a:srgbClr val="002060"/>
                </a:solidFill>
              </a:rPr>
              <a:t>11</a:t>
            </a:r>
            <a:endParaRPr lang="ru-RU" sz="1800" b="1" dirty="0">
              <a:solidFill>
                <a:srgbClr val="002060"/>
              </a:solidFill>
            </a:endParaRPr>
          </a:p>
        </p:txBody>
      </p:sp>
    </p:spTree>
    <p:extLst>
      <p:ext uri="{BB962C8B-B14F-4D97-AF65-F5344CB8AC3E}">
        <p14:creationId xmlns:p14="http://schemas.microsoft.com/office/powerpoint/2010/main" val="971880296"/>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It's clear climate change is having an impact on us' - Keele University">
            <a:extLst>
              <a:ext uri="{FF2B5EF4-FFF2-40B4-BE49-F238E27FC236}">
                <a16:creationId xmlns:a16="http://schemas.microsoft.com/office/drawing/2014/main" id="{B853178C-3766-4111-94BC-6684C57DB7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0"/>
            <a:ext cx="10287000" cy="6858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2209800" y="4133540"/>
            <a:ext cx="7772400" cy="646331"/>
          </a:xfrm>
        </p:spPr>
        <p:txBody>
          <a:bodyPr/>
          <a:lstStyle/>
          <a:p>
            <a:pPr algn="ctr"/>
            <a:r>
              <a:rPr lang="en-US" sz="4000" b="1" dirty="0">
                <a:solidFill>
                  <a:srgbClr val="002060"/>
                </a:solidFill>
                <a:latin typeface="Arial" panose="020B0604020202020204" pitchFamily="34" charset="0"/>
                <a:cs typeface="Arial" panose="020B0604020202020204" pitchFamily="34" charset="0"/>
              </a:rPr>
              <a:t>Thank you for your attention</a:t>
            </a:r>
            <a:r>
              <a:rPr lang="ru-RU" sz="4000" b="1" dirty="0">
                <a:solidFill>
                  <a:srgbClr val="002060"/>
                </a:solidFill>
                <a:latin typeface="Arial" panose="020B0604020202020204" pitchFamily="34" charset="0"/>
                <a:cs typeface="Arial" panose="020B0604020202020204" pitchFamily="34" charset="0"/>
              </a:rPr>
              <a:t>!</a:t>
            </a:r>
          </a:p>
        </p:txBody>
      </p:sp>
      <p:pic>
        <p:nvPicPr>
          <p:cNvPr id="6" name="Рисунок 5">
            <a:extLst>
              <a:ext uri="{FF2B5EF4-FFF2-40B4-BE49-F238E27FC236}">
                <a16:creationId xmlns:a16="http://schemas.microsoft.com/office/drawing/2014/main" id="{F20E456D-B10A-4CCC-A9B2-309D9CF37DB4}"/>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505671" y="6332452"/>
            <a:ext cx="686329" cy="523220"/>
          </a:xfrm>
          <a:prstGeom prst="rect">
            <a:avLst/>
          </a:prstGeom>
          <a:noFill/>
          <a:ln>
            <a:noFill/>
          </a:ln>
        </p:spPr>
      </p:pic>
    </p:spTree>
    <p:extLst>
      <p:ext uri="{BB962C8B-B14F-4D97-AF65-F5344CB8AC3E}">
        <p14:creationId xmlns:p14="http://schemas.microsoft.com/office/powerpoint/2010/main" val="3916267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p:nvPr/>
        </p:nvSpPr>
        <p:spPr>
          <a:xfrm>
            <a:off x="54161" y="6405135"/>
            <a:ext cx="11934639" cy="400110"/>
          </a:xfrm>
          <a:prstGeom prst="rect">
            <a:avLst/>
          </a:prstGeom>
        </p:spPr>
        <p:txBody>
          <a:bodyPr wrap="square">
            <a:spAutoFit/>
          </a:bodyPr>
          <a:lstStyle/>
          <a:p>
            <a:r>
              <a:rPr lang="ru-RU" sz="1000" dirty="0">
                <a:solidFill>
                  <a:schemeClr val="accent5">
                    <a:lumMod val="50000"/>
                  </a:schemeClr>
                </a:solidFill>
                <a:latin typeface="Arial" panose="020B0604020202020204" pitchFamily="34" charset="0"/>
                <a:cs typeface="Arial" panose="020B0604020202020204" pitchFamily="34" charset="0"/>
              </a:rPr>
              <a:t>*</a:t>
            </a:r>
            <a:r>
              <a:rPr lang="en-US" sz="1000" dirty="0">
                <a:solidFill>
                  <a:schemeClr val="accent5">
                    <a:lumMod val="50000"/>
                  </a:schemeClr>
                </a:solidFill>
                <a:latin typeface="Arial" panose="020B0604020202020204" pitchFamily="34" charset="0"/>
                <a:cs typeface="Arial" panose="020B0604020202020204" pitchFamily="34" charset="0"/>
              </a:rPr>
              <a:t> WMO. Provisional State of the</a:t>
            </a:r>
            <a:r>
              <a:rPr lang="kk-KZ" sz="1000" dirty="0">
                <a:solidFill>
                  <a:schemeClr val="accent5">
                    <a:lumMod val="50000"/>
                  </a:schemeClr>
                </a:solidFill>
                <a:latin typeface="Arial" panose="020B0604020202020204" pitchFamily="34" charset="0"/>
                <a:cs typeface="Arial" panose="020B0604020202020204" pitchFamily="34" charset="0"/>
              </a:rPr>
              <a:t> </a:t>
            </a:r>
            <a:r>
              <a:rPr lang="en-US" sz="1000" dirty="0">
                <a:solidFill>
                  <a:schemeClr val="accent5">
                    <a:lumMod val="50000"/>
                  </a:schemeClr>
                </a:solidFill>
                <a:latin typeface="Arial" panose="020B0604020202020204" pitchFamily="34" charset="0"/>
                <a:cs typeface="Arial" panose="020B0604020202020204" pitchFamily="34" charset="0"/>
              </a:rPr>
              <a:t>Global Climate 2023</a:t>
            </a:r>
          </a:p>
          <a:p>
            <a:r>
              <a:rPr lang="en-US" sz="1000" dirty="0">
                <a:solidFill>
                  <a:schemeClr val="accent5">
                    <a:lumMod val="50000"/>
                  </a:schemeClr>
                </a:solidFill>
                <a:latin typeface="Arial" panose="020B0604020202020204" pitchFamily="34" charset="0"/>
                <a:cs typeface="Arial" panose="020B0604020202020204" pitchFamily="34" charset="0"/>
              </a:rPr>
              <a:t>** IPCC, 2023: Summary for Policymakers. In: Climate Change 2023: Synthesis Report. Contribution of Working Groups I, II and III to the Sixth Assessment Report of the IPCC</a:t>
            </a:r>
          </a:p>
        </p:txBody>
      </p:sp>
      <p:sp>
        <p:nvSpPr>
          <p:cNvPr id="7" name="Прямоугольник 6"/>
          <p:cNvSpPr/>
          <p:nvPr/>
        </p:nvSpPr>
        <p:spPr>
          <a:xfrm>
            <a:off x="312227" y="1074509"/>
            <a:ext cx="5143213" cy="4031873"/>
          </a:xfrm>
          <a:prstGeom prst="rect">
            <a:avLst/>
          </a:prstGeom>
        </p:spPr>
        <p:txBody>
          <a:bodyPr wrap="square">
            <a:spAutoFit/>
          </a:bodyPr>
          <a:lstStyle/>
          <a:p>
            <a:pPr marL="285750" indent="-285750" algn="just">
              <a:buFont typeface="Arial" panose="020B0604020202020204" pitchFamily="34" charset="0"/>
              <a:buChar char="•"/>
            </a:pPr>
            <a:r>
              <a:rPr lang="en-US" sz="1600" b="1" u="sng" dirty="0">
                <a:solidFill>
                  <a:srgbClr val="002060"/>
                </a:solidFill>
                <a:latin typeface="Arial" panose="020B0604020202020204" pitchFamily="34" charset="0"/>
                <a:cs typeface="Arial" panose="020B0604020202020204" pitchFamily="34" charset="0"/>
              </a:rPr>
              <a:t>WMO*</a:t>
            </a:r>
            <a:r>
              <a:rPr lang="kk-KZ" sz="1600" dirty="0">
                <a:solidFill>
                  <a:srgbClr val="002060"/>
                </a:solidFill>
                <a:latin typeface="Arial" panose="020B0604020202020204" pitchFamily="34" charset="0"/>
                <a:cs typeface="Arial" panose="020B0604020202020204" pitchFamily="34" charset="0"/>
              </a:rPr>
              <a:t>: </a:t>
            </a:r>
            <a:r>
              <a:rPr lang="en-US" sz="1600" b="1" dirty="0">
                <a:solidFill>
                  <a:srgbClr val="C00000"/>
                </a:solidFill>
                <a:latin typeface="Arial" panose="020B0604020202020204" pitchFamily="34" charset="0"/>
                <a:cs typeface="Arial" panose="020B0604020202020204" pitchFamily="34" charset="0"/>
              </a:rPr>
              <a:t>2023 was the warmest year </a:t>
            </a:r>
            <a:r>
              <a:rPr lang="en-US" sz="1800" dirty="0">
                <a:effectLst/>
                <a:latin typeface="Times New Roman" panose="02020603050405020304" pitchFamily="18" charset="0"/>
                <a:ea typeface="Times New Roman" panose="02020603050405020304" pitchFamily="18" charset="0"/>
              </a:rPr>
              <a:t>in the entire history of observations</a:t>
            </a:r>
          </a:p>
          <a:p>
            <a:pPr algn="just"/>
            <a:endParaRPr lang="ru-RU" sz="2000" dirty="0">
              <a:solidFill>
                <a:srgbClr val="002060"/>
              </a:solidFill>
            </a:endParaRPr>
          </a:p>
          <a:p>
            <a:pPr marL="285750" indent="-285750" algn="just">
              <a:buFont typeface="Arial" panose="020B0604020202020204" pitchFamily="34" charset="0"/>
              <a:buChar char="•"/>
            </a:pPr>
            <a:r>
              <a:rPr lang="en-US" sz="1600" b="1" u="sng" dirty="0">
                <a:solidFill>
                  <a:srgbClr val="002060"/>
                </a:solidFill>
                <a:latin typeface="Arial" panose="020B0604020202020204" pitchFamily="34" charset="0"/>
                <a:cs typeface="Arial" panose="020B0604020202020204" pitchFamily="34" charset="0"/>
              </a:rPr>
              <a:t>IPCC**</a:t>
            </a:r>
            <a:r>
              <a:rPr lang="ru-RU" sz="1600" dirty="0">
                <a:solidFill>
                  <a:srgbClr val="002060"/>
                </a:solidFill>
                <a:latin typeface="Arial" panose="020B0604020202020204" pitchFamily="34" charset="0"/>
                <a:cs typeface="Arial" panose="020B0604020202020204" pitchFamily="34" charset="0"/>
              </a:rPr>
              <a:t>: </a:t>
            </a:r>
            <a:r>
              <a:rPr lang="en-US" sz="1600" dirty="0">
                <a:solidFill>
                  <a:srgbClr val="002060"/>
                </a:solidFill>
                <a:latin typeface="Arial" panose="020B0604020202020204" pitchFamily="34" charset="0"/>
                <a:cs typeface="Arial" panose="020B0604020202020204" pitchFamily="34" charset="0"/>
              </a:rPr>
              <a:t>Each of the last four decades </a:t>
            </a:r>
            <a:r>
              <a:rPr lang="en-US" sz="1600" b="1" dirty="0">
                <a:solidFill>
                  <a:srgbClr val="C00000"/>
                </a:solidFill>
                <a:latin typeface="Arial" panose="020B0604020202020204" pitchFamily="34" charset="0"/>
                <a:cs typeface="Arial" panose="020B0604020202020204" pitchFamily="34" charset="0"/>
              </a:rPr>
              <a:t>has been consistently warmer </a:t>
            </a:r>
            <a:r>
              <a:rPr lang="en-US" sz="1600" dirty="0">
                <a:solidFill>
                  <a:srgbClr val="002060"/>
                </a:solidFill>
                <a:latin typeface="Arial" panose="020B0604020202020204" pitchFamily="34" charset="0"/>
                <a:cs typeface="Arial" panose="020B0604020202020204" pitchFamily="34" charset="0"/>
              </a:rPr>
              <a:t>than any preceding decade since 1850</a:t>
            </a:r>
            <a:endParaRPr lang="ru-RU" sz="16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ru-RU" sz="2000" dirty="0">
              <a:solidFill>
                <a:srgbClr val="002060"/>
              </a:solidFill>
            </a:endParaRPr>
          </a:p>
          <a:p>
            <a:pPr marL="285750" indent="-285750" algn="just">
              <a:buFont typeface="Arial" panose="020B0604020202020204" pitchFamily="34" charset="0"/>
              <a:buChar char="•"/>
            </a:pPr>
            <a:r>
              <a:rPr lang="en-US" sz="1600" b="1" u="sng" dirty="0">
                <a:solidFill>
                  <a:srgbClr val="002060"/>
                </a:solidFill>
                <a:latin typeface="Arial" panose="020B0604020202020204" pitchFamily="34" charset="0"/>
                <a:cs typeface="Arial" panose="020B0604020202020204" pitchFamily="34" charset="0"/>
              </a:rPr>
              <a:t>IPCC</a:t>
            </a:r>
            <a:r>
              <a:rPr lang="ru-RU" sz="1600" dirty="0">
                <a:solidFill>
                  <a:srgbClr val="002060"/>
                </a:solidFill>
                <a:latin typeface="Arial" panose="020B0604020202020204" pitchFamily="34" charset="0"/>
                <a:cs typeface="Arial" panose="020B0604020202020204" pitchFamily="34" charset="0"/>
              </a:rPr>
              <a:t>:</a:t>
            </a:r>
            <a:r>
              <a:rPr lang="en-US" sz="1600" dirty="0">
                <a:solidFill>
                  <a:srgbClr val="002060"/>
                </a:solidFill>
                <a:latin typeface="Arial" panose="020B0604020202020204" pitchFamily="34" charset="0"/>
                <a:cs typeface="Arial" panose="020B0604020202020204" pitchFamily="34" charset="0"/>
              </a:rPr>
              <a:t> The average decennial global temperature for 2014-2023 is 1.45±0.12°C higher than the average for 1850-1900, which is the warmest ten-year period in the entire history of observations</a:t>
            </a:r>
            <a:endParaRPr lang="ru-RU" sz="16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ru-RU" sz="2000" dirty="0">
              <a:solidFill>
                <a:srgbClr val="002060"/>
              </a:solidFill>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1600" b="1" u="sng" dirty="0">
                <a:solidFill>
                  <a:srgbClr val="002060"/>
                </a:solidFill>
                <a:latin typeface="Arial" panose="020B0604020202020204" pitchFamily="34" charset="0"/>
                <a:cs typeface="Arial" panose="020B0604020202020204" pitchFamily="34" charset="0"/>
              </a:rPr>
              <a:t>IPCC</a:t>
            </a:r>
            <a:r>
              <a:rPr lang="ru-RU" sz="1600" dirty="0">
                <a:solidFill>
                  <a:srgbClr val="002060"/>
                </a:solidFill>
                <a:latin typeface="Arial" panose="020B0604020202020204" pitchFamily="34" charset="0"/>
                <a:cs typeface="Arial" panose="020B0604020202020204" pitchFamily="34" charset="0"/>
              </a:rPr>
              <a:t>: </a:t>
            </a:r>
            <a:r>
              <a:rPr lang="en-US" sz="1600" dirty="0">
                <a:solidFill>
                  <a:srgbClr val="002060"/>
                </a:solidFill>
                <a:latin typeface="Arial" panose="020B0604020202020204" pitchFamily="34" charset="0"/>
                <a:cs typeface="Arial" panose="020B0604020202020204" pitchFamily="34" charset="0"/>
              </a:rPr>
              <a:t>Human activity, mainly as a result of greenhouse gas emissions, has definitely </a:t>
            </a:r>
            <a:r>
              <a:rPr lang="en-US" sz="1600" b="1" dirty="0">
                <a:solidFill>
                  <a:srgbClr val="002060"/>
                </a:solidFill>
                <a:latin typeface="Arial" panose="020B0604020202020204" pitchFamily="34" charset="0"/>
                <a:cs typeface="Arial" panose="020B0604020202020204" pitchFamily="34" charset="0"/>
              </a:rPr>
              <a:t>caused global warming</a:t>
            </a:r>
            <a:endParaRPr lang="ru-RU" sz="1600" b="1" dirty="0">
              <a:solidFill>
                <a:srgbClr val="002060"/>
              </a:solidFill>
            </a:endParaRPr>
          </a:p>
        </p:txBody>
      </p:sp>
      <p:sp>
        <p:nvSpPr>
          <p:cNvPr id="8" name="Прямоугольник 7"/>
          <p:cNvSpPr/>
          <p:nvPr/>
        </p:nvSpPr>
        <p:spPr>
          <a:xfrm>
            <a:off x="0" y="2328"/>
            <a:ext cx="12192000" cy="523220"/>
          </a:xfrm>
          <a:prstGeom prst="rect">
            <a:avLst/>
          </a:prstGeom>
          <a:solidFill>
            <a:schemeClr val="accent1">
              <a:lumMod val="60000"/>
              <a:lumOff val="40000"/>
            </a:schemeClr>
          </a:solidFill>
        </p:spPr>
        <p:txBody>
          <a:bodyPr wrap="square">
            <a:spAutoFit/>
          </a:bodyPr>
          <a:lstStyle/>
          <a:p>
            <a:r>
              <a:rPr lang="en-US" sz="2800" b="1" dirty="0">
                <a:solidFill>
                  <a:srgbClr val="002060"/>
                </a:solidFill>
                <a:latin typeface="Arial" panose="020B0604020202020204" pitchFamily="34" charset="0"/>
                <a:cs typeface="Arial" panose="020B0604020202020204" pitchFamily="34" charset="0"/>
              </a:rPr>
              <a:t>Observed changes in the climate system</a:t>
            </a:r>
            <a:endParaRPr lang="ru-RU" sz="2800" b="1" dirty="0">
              <a:solidFill>
                <a:srgbClr val="002060"/>
              </a:solidFill>
              <a:latin typeface="Arial" panose="020B0604020202020204" pitchFamily="34" charset="0"/>
              <a:cs typeface="Arial" panose="020B0604020202020204" pitchFamily="34" charset="0"/>
            </a:endParaRPr>
          </a:p>
        </p:txBody>
      </p:sp>
      <p:sp>
        <p:nvSpPr>
          <p:cNvPr id="15" name="Овал 14">
            <a:extLst>
              <a:ext uri="{FF2B5EF4-FFF2-40B4-BE49-F238E27FC236}">
                <a16:creationId xmlns:a16="http://schemas.microsoft.com/office/drawing/2014/main" id="{EBB02BA0-D8E8-4530-958B-68FC2DDEC850}"/>
              </a:ext>
            </a:extLst>
          </p:cNvPr>
          <p:cNvSpPr/>
          <p:nvPr/>
        </p:nvSpPr>
        <p:spPr>
          <a:xfrm>
            <a:off x="11449318" y="1"/>
            <a:ext cx="539482" cy="523220"/>
          </a:xfrm>
          <a:prstGeom prst="ellipse">
            <a:avLst/>
          </a:prstGeom>
          <a:solidFill>
            <a:schemeClr val="accent1">
              <a:lumMod val="60000"/>
              <a:lumOff val="40000"/>
            </a:schemeClr>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2060"/>
                </a:solidFill>
              </a:rPr>
              <a:t>2</a:t>
            </a:r>
            <a:endParaRPr lang="ru-RU" sz="2400" b="1" dirty="0">
              <a:solidFill>
                <a:srgbClr val="002060"/>
              </a:solidFill>
            </a:endParaRPr>
          </a:p>
        </p:txBody>
      </p:sp>
      <p:pic>
        <p:nvPicPr>
          <p:cNvPr id="19" name="Рисунок 18">
            <a:extLst>
              <a:ext uri="{FF2B5EF4-FFF2-40B4-BE49-F238E27FC236}">
                <a16:creationId xmlns:a16="http://schemas.microsoft.com/office/drawing/2014/main" id="{3A52257A-D6C2-4063-8427-EA40A2F0586F}"/>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505671" y="6332452"/>
            <a:ext cx="686329" cy="523220"/>
          </a:xfrm>
          <a:prstGeom prst="rect">
            <a:avLst/>
          </a:prstGeom>
          <a:noFill/>
          <a:ln>
            <a:noFill/>
          </a:ln>
        </p:spPr>
      </p:pic>
      <p:pic>
        <p:nvPicPr>
          <p:cNvPr id="3" name="Рисунок 2">
            <a:extLst>
              <a:ext uri="{FF2B5EF4-FFF2-40B4-BE49-F238E27FC236}">
                <a16:creationId xmlns:a16="http://schemas.microsoft.com/office/drawing/2014/main" id="{2B34642E-A398-4927-9145-1E8D5F9A971C}"/>
              </a:ext>
            </a:extLst>
          </p:cNvPr>
          <p:cNvPicPr>
            <a:picLocks noChangeAspect="1"/>
          </p:cNvPicPr>
          <p:nvPr/>
        </p:nvPicPr>
        <p:blipFill>
          <a:blip r:embed="rId4"/>
          <a:stretch>
            <a:fillRect/>
          </a:stretch>
        </p:blipFill>
        <p:spPr>
          <a:xfrm>
            <a:off x="6670253" y="919799"/>
            <a:ext cx="4630537" cy="4934349"/>
          </a:xfrm>
          <a:prstGeom prst="rect">
            <a:avLst/>
          </a:prstGeom>
        </p:spPr>
      </p:pic>
    </p:spTree>
    <p:extLst>
      <p:ext uri="{BB962C8B-B14F-4D97-AF65-F5344CB8AC3E}">
        <p14:creationId xmlns:p14="http://schemas.microsoft.com/office/powerpoint/2010/main" val="19733931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9"/>
          <p:cNvSpPr txBox="1">
            <a:spLocks/>
          </p:cNvSpPr>
          <p:nvPr/>
        </p:nvSpPr>
        <p:spPr>
          <a:xfrm>
            <a:off x="344939" y="685280"/>
            <a:ext cx="8501325" cy="551807"/>
          </a:xfrm>
          <a:prstGeom prst="rect">
            <a:avLst/>
          </a:prstGeom>
        </p:spPr>
        <p:txBody>
          <a:bodyPr vert="horz" lIns="91440" tIns="45720" rIns="91440" bIns="45720" rtlCol="0" anchor="ctr">
            <a:noAutofit/>
          </a:bodyPr>
          <a:lstStyle/>
          <a:p>
            <a:pPr algn="ctr">
              <a:spcBef>
                <a:spcPct val="0"/>
              </a:spcBef>
              <a:defRPr/>
            </a:pPr>
            <a:r>
              <a:rPr lang="en-US" sz="1600" b="1" dirty="0">
                <a:solidFill>
                  <a:srgbClr val="002060"/>
                </a:solidFill>
                <a:latin typeface="Arial" panose="020B0604020202020204" pitchFamily="34" charset="0"/>
                <a:cs typeface="Arial" panose="020B0604020202020204" pitchFamily="34" charset="0"/>
              </a:rPr>
              <a:t>The change in the average annual air temperature for the period 1896-2023, averaged by long-row stations of the Republic of Kazakhstan</a:t>
            </a:r>
            <a:endParaRPr lang="ru-RU" sz="1600" b="1" dirty="0">
              <a:solidFill>
                <a:srgbClr val="002060"/>
              </a:solidFill>
              <a:latin typeface="Arial" panose="020B0604020202020204" pitchFamily="34" charset="0"/>
              <a:cs typeface="Arial" panose="020B0604020202020204" pitchFamily="34" charset="0"/>
            </a:endParaRPr>
          </a:p>
        </p:txBody>
      </p:sp>
      <p:sp>
        <p:nvSpPr>
          <p:cNvPr id="11" name="Заголовок 2"/>
          <p:cNvSpPr txBox="1">
            <a:spLocks/>
          </p:cNvSpPr>
          <p:nvPr/>
        </p:nvSpPr>
        <p:spPr>
          <a:xfrm>
            <a:off x="566865" y="7914970"/>
            <a:ext cx="9241320" cy="42473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ru-RU" sz="2400" b="1" dirty="0">
              <a:solidFill>
                <a:schemeClr val="accent5">
                  <a:lumMod val="50000"/>
                </a:schemeClr>
              </a:solidFill>
              <a:latin typeface="Arial" panose="020B0604020202020204" pitchFamily="34" charset="0"/>
              <a:cs typeface="Arial" panose="020B0604020202020204" pitchFamily="34" charset="0"/>
            </a:endParaRPr>
          </a:p>
        </p:txBody>
      </p:sp>
      <p:pic>
        <p:nvPicPr>
          <p:cNvPr id="2050" name="Picture 2" descr="Файл:Kazakhstan (orthographic projection).sv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444455" y="685280"/>
            <a:ext cx="2402606" cy="2306148"/>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437068" y="5566828"/>
            <a:ext cx="8069179" cy="923330"/>
          </a:xfrm>
          <a:prstGeom prst="rect">
            <a:avLst/>
          </a:prstGeom>
        </p:spPr>
        <p:txBody>
          <a:bodyPr wrap="square">
            <a:spAutoFit/>
          </a:bodyPr>
          <a:lstStyle/>
          <a:p>
            <a:pPr lvl="0" algn="just"/>
            <a:r>
              <a:rPr lang="en-US" b="1" dirty="0">
                <a:solidFill>
                  <a:srgbClr val="4472C4">
                    <a:lumMod val="50000"/>
                  </a:srgbClr>
                </a:solidFill>
                <a:latin typeface="Arial" panose="020B0604020202020204" pitchFamily="34" charset="0"/>
                <a:cs typeface="Arial" panose="020B0604020202020204" pitchFamily="34" charset="0"/>
              </a:rPr>
              <a:t>Seasonal trends in air temperature growth </a:t>
            </a:r>
            <a:r>
              <a:rPr lang="ru-RU" b="1" dirty="0">
                <a:solidFill>
                  <a:srgbClr val="4472C4">
                    <a:lumMod val="50000"/>
                  </a:srgbClr>
                </a:solidFill>
                <a:latin typeface="Arial" panose="020B0604020202020204" pitchFamily="34" charset="0"/>
                <a:cs typeface="Arial" panose="020B0604020202020204" pitchFamily="34" charset="0"/>
              </a:rPr>
              <a:t>:</a:t>
            </a:r>
          </a:p>
          <a:p>
            <a:pPr algn="just"/>
            <a:r>
              <a:rPr lang="en-US" dirty="0">
                <a:solidFill>
                  <a:srgbClr val="4472C4">
                    <a:lumMod val="50000"/>
                  </a:srgbClr>
                </a:solidFill>
                <a:latin typeface="Arial" panose="020B0604020202020204" pitchFamily="34" charset="0"/>
                <a:cs typeface="Arial" panose="020B0604020202020204" pitchFamily="34" charset="0"/>
              </a:rPr>
              <a:t>in the spring by </a:t>
            </a:r>
            <a:r>
              <a:rPr lang="ru-RU" b="1" dirty="0">
                <a:solidFill>
                  <a:srgbClr val="4472C4">
                    <a:lumMod val="50000"/>
                  </a:srgbClr>
                </a:solidFill>
                <a:latin typeface="Arial" panose="020B0604020202020204" pitchFamily="34" charset="0"/>
                <a:cs typeface="Arial" panose="020B0604020202020204" pitchFamily="34" charset="0"/>
              </a:rPr>
              <a:t>0,</a:t>
            </a:r>
            <a:r>
              <a:rPr lang="en-US" b="1" dirty="0">
                <a:solidFill>
                  <a:srgbClr val="4472C4">
                    <a:lumMod val="50000"/>
                  </a:srgbClr>
                </a:solidFill>
                <a:latin typeface="Arial" panose="020B0604020202020204" pitchFamily="34" charset="0"/>
                <a:cs typeface="Arial" panose="020B0604020202020204" pitchFamily="34" charset="0"/>
              </a:rPr>
              <a:t>67</a:t>
            </a:r>
            <a:r>
              <a:rPr lang="ru-RU" dirty="0">
                <a:solidFill>
                  <a:srgbClr val="4472C4">
                    <a:lumMod val="50000"/>
                  </a:srgbClr>
                </a:solidFill>
                <a:latin typeface="Arial" panose="020B0604020202020204" pitchFamily="34" charset="0"/>
                <a:cs typeface="Arial" panose="020B0604020202020204" pitchFamily="34" charset="0"/>
              </a:rPr>
              <a:t> </a:t>
            </a:r>
            <a:r>
              <a:rPr lang="ru-RU" b="1" dirty="0">
                <a:solidFill>
                  <a:srgbClr val="4472C4">
                    <a:lumMod val="50000"/>
                  </a:srgbClr>
                </a:solidFill>
                <a:latin typeface="Arial" panose="020B0604020202020204" pitchFamily="34" charset="0"/>
                <a:cs typeface="Arial" panose="020B0604020202020204" pitchFamily="34" charset="0"/>
                <a:sym typeface="Symbol"/>
              </a:rPr>
              <a:t></a:t>
            </a:r>
            <a:r>
              <a:rPr lang="ru-RU" dirty="0">
                <a:solidFill>
                  <a:srgbClr val="4472C4">
                    <a:lumMod val="50000"/>
                  </a:srgbClr>
                </a:solidFill>
                <a:latin typeface="Arial" panose="020B0604020202020204" pitchFamily="34" charset="0"/>
                <a:cs typeface="Arial" panose="020B0604020202020204" pitchFamily="34" charset="0"/>
              </a:rPr>
              <a:t>С/10 </a:t>
            </a:r>
            <a:r>
              <a:rPr lang="en-US" dirty="0">
                <a:solidFill>
                  <a:srgbClr val="4472C4">
                    <a:lumMod val="50000"/>
                  </a:srgbClr>
                </a:solidFill>
                <a:latin typeface="Arial" panose="020B0604020202020204" pitchFamily="34" charset="0"/>
                <a:cs typeface="Arial" panose="020B0604020202020204" pitchFamily="34" charset="0"/>
              </a:rPr>
              <a:t>years</a:t>
            </a:r>
            <a:r>
              <a:rPr lang="ru-RU" dirty="0">
                <a:solidFill>
                  <a:srgbClr val="4472C4">
                    <a:lumMod val="50000"/>
                  </a:srgbClr>
                </a:solidFill>
                <a:latin typeface="Arial" panose="020B0604020202020204" pitchFamily="34" charset="0"/>
                <a:cs typeface="Arial" panose="020B0604020202020204" pitchFamily="34" charset="0"/>
              </a:rPr>
              <a:t> 	</a:t>
            </a:r>
            <a:r>
              <a:rPr lang="en-US" dirty="0">
                <a:solidFill>
                  <a:srgbClr val="4472C4">
                    <a:lumMod val="50000"/>
                  </a:srgbClr>
                </a:solidFill>
                <a:latin typeface="Arial" panose="020B0604020202020204" pitchFamily="34" charset="0"/>
                <a:cs typeface="Arial" panose="020B0604020202020204" pitchFamily="34" charset="0"/>
              </a:rPr>
              <a:t>          in the summer by</a:t>
            </a:r>
            <a:r>
              <a:rPr lang="ru-RU" dirty="0">
                <a:solidFill>
                  <a:srgbClr val="4472C4">
                    <a:lumMod val="50000"/>
                  </a:srgbClr>
                </a:solidFill>
                <a:latin typeface="Arial" panose="020B0604020202020204" pitchFamily="34" charset="0"/>
                <a:cs typeface="Arial" panose="020B0604020202020204" pitchFamily="34" charset="0"/>
              </a:rPr>
              <a:t> </a:t>
            </a:r>
            <a:r>
              <a:rPr lang="ru-RU" b="1" dirty="0">
                <a:solidFill>
                  <a:srgbClr val="4472C4">
                    <a:lumMod val="50000"/>
                  </a:srgbClr>
                </a:solidFill>
                <a:latin typeface="Arial" panose="020B0604020202020204" pitchFamily="34" charset="0"/>
                <a:cs typeface="Arial" panose="020B0604020202020204" pitchFamily="34" charset="0"/>
              </a:rPr>
              <a:t>0,25</a:t>
            </a:r>
            <a:r>
              <a:rPr lang="ru-RU" dirty="0">
                <a:solidFill>
                  <a:srgbClr val="4472C4">
                    <a:lumMod val="50000"/>
                  </a:srgbClr>
                </a:solidFill>
                <a:latin typeface="Arial" panose="020B0604020202020204" pitchFamily="34" charset="0"/>
                <a:cs typeface="Arial" panose="020B0604020202020204" pitchFamily="34" charset="0"/>
              </a:rPr>
              <a:t> </a:t>
            </a:r>
            <a:r>
              <a:rPr lang="ru-RU" b="1" dirty="0">
                <a:solidFill>
                  <a:srgbClr val="4472C4">
                    <a:lumMod val="50000"/>
                  </a:srgbClr>
                </a:solidFill>
                <a:latin typeface="Arial" panose="020B0604020202020204" pitchFamily="34" charset="0"/>
                <a:cs typeface="Arial" panose="020B0604020202020204" pitchFamily="34" charset="0"/>
                <a:sym typeface="Symbol"/>
              </a:rPr>
              <a:t></a:t>
            </a:r>
            <a:r>
              <a:rPr lang="ru-RU" dirty="0">
                <a:solidFill>
                  <a:srgbClr val="4472C4">
                    <a:lumMod val="50000"/>
                  </a:srgbClr>
                </a:solidFill>
                <a:latin typeface="Arial" panose="020B0604020202020204" pitchFamily="34" charset="0"/>
                <a:cs typeface="Arial" panose="020B0604020202020204" pitchFamily="34" charset="0"/>
              </a:rPr>
              <a:t>С/10 </a:t>
            </a:r>
            <a:r>
              <a:rPr lang="en-US" dirty="0">
                <a:solidFill>
                  <a:srgbClr val="4472C4">
                    <a:lumMod val="50000"/>
                  </a:srgbClr>
                </a:solidFill>
                <a:latin typeface="Arial" panose="020B0604020202020204" pitchFamily="34" charset="0"/>
                <a:cs typeface="Arial" panose="020B0604020202020204" pitchFamily="34" charset="0"/>
              </a:rPr>
              <a:t>years </a:t>
            </a:r>
          </a:p>
          <a:p>
            <a:pPr algn="just"/>
            <a:r>
              <a:rPr lang="en-US" dirty="0">
                <a:solidFill>
                  <a:srgbClr val="4472C4">
                    <a:lumMod val="50000"/>
                  </a:srgbClr>
                </a:solidFill>
                <a:latin typeface="Arial" panose="020B0604020202020204" pitchFamily="34" charset="0"/>
                <a:cs typeface="Arial" panose="020B0604020202020204" pitchFamily="34" charset="0"/>
              </a:rPr>
              <a:t>in the autumn by </a:t>
            </a:r>
            <a:r>
              <a:rPr lang="ru-RU" b="1" dirty="0">
                <a:solidFill>
                  <a:srgbClr val="4472C4">
                    <a:lumMod val="50000"/>
                  </a:srgbClr>
                </a:solidFill>
                <a:latin typeface="Arial" panose="020B0604020202020204" pitchFamily="34" charset="0"/>
                <a:cs typeface="Arial" panose="020B0604020202020204" pitchFamily="34" charset="0"/>
              </a:rPr>
              <a:t>0,29</a:t>
            </a:r>
            <a:r>
              <a:rPr lang="ru-RU" dirty="0">
                <a:solidFill>
                  <a:srgbClr val="4472C4">
                    <a:lumMod val="50000"/>
                  </a:srgbClr>
                </a:solidFill>
                <a:latin typeface="Arial" panose="020B0604020202020204" pitchFamily="34" charset="0"/>
                <a:cs typeface="Arial" panose="020B0604020202020204" pitchFamily="34" charset="0"/>
              </a:rPr>
              <a:t> </a:t>
            </a:r>
            <a:r>
              <a:rPr lang="ru-RU" b="1" dirty="0">
                <a:solidFill>
                  <a:srgbClr val="4472C4">
                    <a:lumMod val="50000"/>
                  </a:srgbClr>
                </a:solidFill>
                <a:latin typeface="Arial" panose="020B0604020202020204" pitchFamily="34" charset="0"/>
                <a:cs typeface="Arial" panose="020B0604020202020204" pitchFamily="34" charset="0"/>
                <a:sym typeface="Symbol"/>
              </a:rPr>
              <a:t></a:t>
            </a:r>
            <a:r>
              <a:rPr lang="ru-RU" dirty="0">
                <a:solidFill>
                  <a:srgbClr val="4472C4">
                    <a:lumMod val="50000"/>
                  </a:srgbClr>
                </a:solidFill>
                <a:latin typeface="Arial" panose="020B0604020202020204" pitchFamily="34" charset="0"/>
                <a:cs typeface="Arial" panose="020B0604020202020204" pitchFamily="34" charset="0"/>
              </a:rPr>
              <a:t>С/10 </a:t>
            </a:r>
            <a:r>
              <a:rPr lang="en-US" dirty="0">
                <a:solidFill>
                  <a:srgbClr val="4472C4">
                    <a:lumMod val="50000"/>
                  </a:srgbClr>
                </a:solidFill>
                <a:latin typeface="Arial" panose="020B0604020202020204" pitchFamily="34" charset="0"/>
                <a:cs typeface="Arial" panose="020B0604020202020204" pitchFamily="34" charset="0"/>
              </a:rPr>
              <a:t>years</a:t>
            </a:r>
            <a:r>
              <a:rPr lang="ru-RU" dirty="0">
                <a:solidFill>
                  <a:srgbClr val="4472C4">
                    <a:lumMod val="50000"/>
                  </a:srgbClr>
                </a:solidFill>
                <a:latin typeface="Arial" panose="020B0604020202020204" pitchFamily="34" charset="0"/>
                <a:cs typeface="Arial" panose="020B0604020202020204" pitchFamily="34" charset="0"/>
              </a:rPr>
              <a:t> </a:t>
            </a:r>
            <a:r>
              <a:rPr lang="en-US" dirty="0">
                <a:solidFill>
                  <a:srgbClr val="4472C4">
                    <a:lumMod val="50000"/>
                  </a:srgbClr>
                </a:solidFill>
                <a:latin typeface="Arial" panose="020B0604020202020204" pitchFamily="34" charset="0"/>
                <a:cs typeface="Arial" panose="020B0604020202020204" pitchFamily="34" charset="0"/>
              </a:rPr>
              <a:t>            in the winter by</a:t>
            </a:r>
            <a:r>
              <a:rPr lang="ru-RU" dirty="0">
                <a:solidFill>
                  <a:srgbClr val="4472C4">
                    <a:lumMod val="50000"/>
                  </a:srgbClr>
                </a:solidFill>
                <a:latin typeface="Arial" panose="020B0604020202020204" pitchFamily="34" charset="0"/>
                <a:cs typeface="Arial" panose="020B0604020202020204" pitchFamily="34" charset="0"/>
              </a:rPr>
              <a:t> </a:t>
            </a:r>
            <a:r>
              <a:rPr lang="ru-RU" b="1" dirty="0">
                <a:solidFill>
                  <a:srgbClr val="4472C4">
                    <a:lumMod val="50000"/>
                  </a:srgbClr>
                </a:solidFill>
                <a:latin typeface="Arial" panose="020B0604020202020204" pitchFamily="34" charset="0"/>
                <a:cs typeface="Arial" panose="020B0604020202020204" pitchFamily="34" charset="0"/>
              </a:rPr>
              <a:t>0,23</a:t>
            </a:r>
            <a:r>
              <a:rPr lang="ru-RU" dirty="0">
                <a:solidFill>
                  <a:srgbClr val="4472C4">
                    <a:lumMod val="50000"/>
                  </a:srgbClr>
                </a:solidFill>
                <a:latin typeface="Arial" panose="020B0604020202020204" pitchFamily="34" charset="0"/>
                <a:cs typeface="Arial" panose="020B0604020202020204" pitchFamily="34" charset="0"/>
              </a:rPr>
              <a:t> </a:t>
            </a:r>
            <a:r>
              <a:rPr lang="ru-RU" b="1" dirty="0">
                <a:solidFill>
                  <a:srgbClr val="4472C4">
                    <a:lumMod val="50000"/>
                  </a:srgbClr>
                </a:solidFill>
                <a:latin typeface="Arial" panose="020B0604020202020204" pitchFamily="34" charset="0"/>
                <a:cs typeface="Arial" panose="020B0604020202020204" pitchFamily="34" charset="0"/>
                <a:sym typeface="Symbol"/>
              </a:rPr>
              <a:t></a:t>
            </a:r>
            <a:r>
              <a:rPr lang="ru-RU" dirty="0">
                <a:solidFill>
                  <a:srgbClr val="4472C4">
                    <a:lumMod val="50000"/>
                  </a:srgbClr>
                </a:solidFill>
                <a:latin typeface="Arial" panose="020B0604020202020204" pitchFamily="34" charset="0"/>
                <a:cs typeface="Arial" panose="020B0604020202020204" pitchFamily="34" charset="0"/>
              </a:rPr>
              <a:t>С/10 </a:t>
            </a:r>
            <a:r>
              <a:rPr lang="en-US" dirty="0">
                <a:solidFill>
                  <a:srgbClr val="4472C4">
                    <a:lumMod val="50000"/>
                  </a:srgbClr>
                </a:solidFill>
                <a:latin typeface="Arial" panose="020B0604020202020204" pitchFamily="34" charset="0"/>
                <a:cs typeface="Arial" panose="020B0604020202020204" pitchFamily="34" charset="0"/>
              </a:rPr>
              <a:t>years</a:t>
            </a:r>
            <a:endParaRPr lang="ru-RU" dirty="0">
              <a:solidFill>
                <a:srgbClr val="4472C4">
                  <a:lumMod val="50000"/>
                </a:srgbClr>
              </a:solidFill>
              <a:latin typeface="Arial" panose="020B0604020202020204" pitchFamily="34" charset="0"/>
              <a:cs typeface="Arial" panose="020B0604020202020204" pitchFamily="34" charset="0"/>
            </a:endParaRPr>
          </a:p>
        </p:txBody>
      </p:sp>
      <p:sp>
        <p:nvSpPr>
          <p:cNvPr id="17" name="TextBox 16"/>
          <p:cNvSpPr txBox="1"/>
          <p:nvPr/>
        </p:nvSpPr>
        <p:spPr>
          <a:xfrm>
            <a:off x="8976658" y="3242053"/>
            <a:ext cx="3101461" cy="1954381"/>
          </a:xfrm>
          <a:prstGeom prst="rect">
            <a:avLst/>
          </a:prstGeom>
          <a:noFill/>
        </p:spPr>
        <p:txBody>
          <a:bodyPr wrap="square" rtlCol="0">
            <a:spAutoFit/>
          </a:bodyPr>
          <a:lstStyle/>
          <a:p>
            <a:pPr>
              <a:spcBef>
                <a:spcPts val="600"/>
              </a:spcBef>
            </a:pPr>
            <a:r>
              <a:rPr lang="en-US" sz="1600" b="1" dirty="0">
                <a:solidFill>
                  <a:srgbClr val="002060"/>
                </a:solidFill>
                <a:latin typeface="Arial" panose="020B0604020202020204" pitchFamily="34" charset="0"/>
                <a:cs typeface="Arial" panose="020B0604020202020204" pitchFamily="34" charset="0"/>
                <a:sym typeface="Symbol"/>
              </a:rPr>
              <a:t>Temperature change</a:t>
            </a:r>
            <a:r>
              <a:rPr lang="ru-RU" sz="1600" b="1" dirty="0">
                <a:solidFill>
                  <a:srgbClr val="002060"/>
                </a:solidFill>
                <a:latin typeface="Arial" panose="020B0604020202020204" pitchFamily="34" charset="0"/>
                <a:cs typeface="Arial" panose="020B0604020202020204" pitchFamily="34" charset="0"/>
                <a:sym typeface="Symbol"/>
              </a:rPr>
              <a:t> </a:t>
            </a:r>
          </a:p>
          <a:p>
            <a:pPr>
              <a:spcBef>
                <a:spcPts val="600"/>
              </a:spcBef>
            </a:pPr>
            <a:r>
              <a:rPr lang="ru-RU" sz="1600" b="1" dirty="0">
                <a:solidFill>
                  <a:srgbClr val="002060"/>
                </a:solidFill>
                <a:latin typeface="Arial" panose="020B0604020202020204" pitchFamily="34" charset="0"/>
                <a:cs typeface="Arial" panose="020B0604020202020204" pitchFamily="34" charset="0"/>
                <a:sym typeface="Symbol"/>
              </a:rPr>
              <a:t>1976-202</a:t>
            </a:r>
            <a:r>
              <a:rPr lang="en-US" sz="1600" b="1" dirty="0">
                <a:solidFill>
                  <a:srgbClr val="002060"/>
                </a:solidFill>
                <a:latin typeface="Arial" panose="020B0604020202020204" pitchFamily="34" charset="0"/>
                <a:cs typeface="Arial" panose="020B0604020202020204" pitchFamily="34" charset="0"/>
                <a:sym typeface="Symbol"/>
              </a:rPr>
              <a:t>3</a:t>
            </a:r>
            <a:r>
              <a:rPr lang="ru-RU" sz="1600" b="1" dirty="0">
                <a:solidFill>
                  <a:srgbClr val="002060"/>
                </a:solidFill>
                <a:latin typeface="Arial" panose="020B0604020202020204" pitchFamily="34" charset="0"/>
                <a:cs typeface="Arial" panose="020B0604020202020204" pitchFamily="34" charset="0"/>
                <a:sym typeface="Symbol"/>
              </a:rPr>
              <a:t>:</a:t>
            </a:r>
          </a:p>
          <a:p>
            <a:pPr marL="261938" indent="-174625">
              <a:spcBef>
                <a:spcPts val="600"/>
              </a:spcBef>
              <a:buFontTx/>
              <a:buChar char="-"/>
            </a:pPr>
            <a:r>
              <a:rPr lang="en-US" sz="1600" dirty="0">
                <a:solidFill>
                  <a:srgbClr val="002060"/>
                </a:solidFill>
                <a:latin typeface="Arial" panose="020B0604020202020204" pitchFamily="34" charset="0"/>
                <a:cs typeface="Arial" panose="020B0604020202020204" pitchFamily="34" charset="0"/>
                <a:sym typeface="Symbol"/>
              </a:rPr>
              <a:t>On a global scale </a:t>
            </a:r>
            <a:r>
              <a:rPr lang="ru-RU" sz="1600" dirty="0">
                <a:solidFill>
                  <a:srgbClr val="002060"/>
                </a:solidFill>
                <a:latin typeface="Arial" panose="020B0604020202020204" pitchFamily="34" charset="0"/>
                <a:cs typeface="Arial" panose="020B0604020202020204" pitchFamily="34" charset="0"/>
                <a:sym typeface="Symbol"/>
              </a:rPr>
              <a:t>: </a:t>
            </a:r>
          </a:p>
          <a:p>
            <a:pPr marL="87313">
              <a:spcBef>
                <a:spcPts val="600"/>
              </a:spcBef>
            </a:pPr>
            <a:r>
              <a:rPr lang="ru-RU" sz="1600" b="1" dirty="0">
                <a:solidFill>
                  <a:srgbClr val="C00000"/>
                </a:solidFill>
                <a:latin typeface="Arial" panose="020B0604020202020204" pitchFamily="34" charset="0"/>
                <a:cs typeface="Arial" panose="020B0604020202020204" pitchFamily="34" charset="0"/>
                <a:sym typeface="Symbol"/>
              </a:rPr>
              <a:t>0,1</a:t>
            </a:r>
            <a:r>
              <a:rPr lang="en-US" sz="1600" b="1" dirty="0">
                <a:solidFill>
                  <a:srgbClr val="C00000"/>
                </a:solidFill>
                <a:latin typeface="Arial" panose="020B0604020202020204" pitchFamily="34" charset="0"/>
                <a:cs typeface="Arial" panose="020B0604020202020204" pitchFamily="34" charset="0"/>
                <a:sym typeface="Symbol"/>
              </a:rPr>
              <a:t>9</a:t>
            </a:r>
            <a:r>
              <a:rPr lang="ru-RU" sz="1600" b="1" dirty="0">
                <a:solidFill>
                  <a:srgbClr val="C00000"/>
                </a:solidFill>
                <a:latin typeface="Arial" panose="020B0604020202020204" pitchFamily="34" charset="0"/>
                <a:cs typeface="Arial" panose="020B0604020202020204" pitchFamily="34" charset="0"/>
                <a:sym typeface="Symbol"/>
              </a:rPr>
              <a:t>С </a:t>
            </a:r>
            <a:r>
              <a:rPr lang="en-US" sz="1600" b="1" dirty="0">
                <a:solidFill>
                  <a:srgbClr val="C00000"/>
                </a:solidFill>
                <a:latin typeface="Arial" panose="020B0604020202020204" pitchFamily="34" charset="0"/>
                <a:cs typeface="Arial" panose="020B0604020202020204" pitchFamily="34" charset="0"/>
                <a:sym typeface="Symbol"/>
              </a:rPr>
              <a:t>every</a:t>
            </a:r>
            <a:r>
              <a:rPr lang="ru-RU" sz="1600" b="1" dirty="0">
                <a:solidFill>
                  <a:srgbClr val="C00000"/>
                </a:solidFill>
                <a:latin typeface="Arial" panose="020B0604020202020204" pitchFamily="34" charset="0"/>
                <a:cs typeface="Arial" panose="020B0604020202020204" pitchFamily="34" charset="0"/>
                <a:sym typeface="Symbol"/>
              </a:rPr>
              <a:t> 10 </a:t>
            </a:r>
            <a:r>
              <a:rPr lang="en-US" sz="1600" b="1" dirty="0">
                <a:solidFill>
                  <a:srgbClr val="C00000"/>
                </a:solidFill>
                <a:latin typeface="Arial" panose="020B0604020202020204" pitchFamily="34" charset="0"/>
                <a:cs typeface="Arial" panose="020B0604020202020204" pitchFamily="34" charset="0"/>
                <a:sym typeface="Symbol"/>
              </a:rPr>
              <a:t>years</a:t>
            </a:r>
            <a:endParaRPr lang="ru-RU" sz="1600" b="1" dirty="0">
              <a:solidFill>
                <a:srgbClr val="C00000"/>
              </a:solidFill>
              <a:latin typeface="Arial" panose="020B0604020202020204" pitchFamily="34" charset="0"/>
              <a:cs typeface="Arial" panose="020B0604020202020204" pitchFamily="34" charset="0"/>
              <a:sym typeface="Symbol"/>
            </a:endParaRPr>
          </a:p>
          <a:p>
            <a:pPr marL="261938" indent="-174625">
              <a:spcBef>
                <a:spcPts val="600"/>
              </a:spcBef>
              <a:buFontTx/>
              <a:buChar char="-"/>
            </a:pPr>
            <a:r>
              <a:rPr lang="en-US" sz="1600" dirty="0">
                <a:solidFill>
                  <a:srgbClr val="002060"/>
                </a:solidFill>
                <a:latin typeface="Arial" panose="020B0604020202020204" pitchFamily="34" charset="0"/>
                <a:cs typeface="Arial" panose="020B0604020202020204" pitchFamily="34" charset="0"/>
              </a:rPr>
              <a:t>In</a:t>
            </a:r>
            <a:r>
              <a:rPr lang="ru-RU" sz="1600" dirty="0">
                <a:solidFill>
                  <a:srgbClr val="002060"/>
                </a:solidFill>
                <a:latin typeface="Arial" panose="020B0604020202020204" pitchFamily="34" charset="0"/>
                <a:cs typeface="Arial" panose="020B0604020202020204" pitchFamily="34" charset="0"/>
              </a:rPr>
              <a:t> </a:t>
            </a:r>
            <a:r>
              <a:rPr lang="en-US" sz="1600" dirty="0">
                <a:solidFill>
                  <a:srgbClr val="002060"/>
                </a:solidFill>
                <a:latin typeface="Arial" panose="020B0604020202020204" pitchFamily="34" charset="0"/>
                <a:cs typeface="Arial" panose="020B0604020202020204" pitchFamily="34" charset="0"/>
              </a:rPr>
              <a:t>Kazakhstan</a:t>
            </a:r>
            <a:r>
              <a:rPr lang="ru-RU" sz="1600" dirty="0">
                <a:solidFill>
                  <a:srgbClr val="002060"/>
                </a:solidFill>
                <a:latin typeface="Arial" panose="020B0604020202020204" pitchFamily="34" charset="0"/>
                <a:cs typeface="Arial" panose="020B0604020202020204" pitchFamily="34" charset="0"/>
              </a:rPr>
              <a:t>:   </a:t>
            </a:r>
          </a:p>
          <a:p>
            <a:pPr marL="87313">
              <a:spcBef>
                <a:spcPts val="600"/>
              </a:spcBef>
            </a:pPr>
            <a:r>
              <a:rPr lang="ru-RU" sz="1600" b="1" dirty="0">
                <a:solidFill>
                  <a:srgbClr val="C00000"/>
                </a:solidFill>
                <a:latin typeface="Arial" panose="020B0604020202020204" pitchFamily="34" charset="0"/>
                <a:cs typeface="Arial" panose="020B0604020202020204" pitchFamily="34" charset="0"/>
                <a:sym typeface="Symbol"/>
              </a:rPr>
              <a:t>0,3</a:t>
            </a:r>
            <a:r>
              <a:rPr lang="en-US" sz="1600" b="1" dirty="0">
                <a:solidFill>
                  <a:srgbClr val="C00000"/>
                </a:solidFill>
                <a:latin typeface="Arial" panose="020B0604020202020204" pitchFamily="34" charset="0"/>
                <a:cs typeface="Arial" panose="020B0604020202020204" pitchFamily="34" charset="0"/>
                <a:sym typeface="Symbol"/>
              </a:rPr>
              <a:t>6</a:t>
            </a:r>
            <a:r>
              <a:rPr lang="ru-RU" sz="1600" b="1" dirty="0">
                <a:solidFill>
                  <a:srgbClr val="C00000"/>
                </a:solidFill>
                <a:latin typeface="Arial" panose="020B0604020202020204" pitchFamily="34" charset="0"/>
                <a:cs typeface="Arial" panose="020B0604020202020204" pitchFamily="34" charset="0"/>
                <a:sym typeface="Symbol"/>
              </a:rPr>
              <a:t>С </a:t>
            </a:r>
            <a:r>
              <a:rPr lang="en-US" sz="1600" b="1" dirty="0">
                <a:solidFill>
                  <a:srgbClr val="C00000"/>
                </a:solidFill>
                <a:latin typeface="Arial" panose="020B0604020202020204" pitchFamily="34" charset="0"/>
                <a:cs typeface="Arial" panose="020B0604020202020204" pitchFamily="34" charset="0"/>
                <a:sym typeface="Symbol"/>
              </a:rPr>
              <a:t>every</a:t>
            </a:r>
            <a:r>
              <a:rPr lang="ru-RU" sz="1600" b="1" dirty="0">
                <a:solidFill>
                  <a:srgbClr val="C00000"/>
                </a:solidFill>
                <a:latin typeface="Arial" panose="020B0604020202020204" pitchFamily="34" charset="0"/>
                <a:cs typeface="Arial" panose="020B0604020202020204" pitchFamily="34" charset="0"/>
                <a:sym typeface="Symbol"/>
              </a:rPr>
              <a:t> 10 </a:t>
            </a:r>
            <a:r>
              <a:rPr lang="en-US" sz="1600" b="1" dirty="0">
                <a:solidFill>
                  <a:srgbClr val="C00000"/>
                </a:solidFill>
                <a:latin typeface="Arial" panose="020B0604020202020204" pitchFamily="34" charset="0"/>
                <a:cs typeface="Arial" panose="020B0604020202020204" pitchFamily="34" charset="0"/>
                <a:sym typeface="Symbol"/>
              </a:rPr>
              <a:t>years</a:t>
            </a:r>
            <a:endParaRPr lang="ru-RU" sz="1600" b="1" dirty="0">
              <a:solidFill>
                <a:srgbClr val="C00000"/>
              </a:solidFill>
              <a:latin typeface="Arial" panose="020B0604020202020204" pitchFamily="34" charset="0"/>
              <a:cs typeface="Arial" panose="020B0604020202020204" pitchFamily="34" charset="0"/>
              <a:sym typeface="Symbol"/>
            </a:endParaRPr>
          </a:p>
        </p:txBody>
      </p:sp>
      <p:sp>
        <p:nvSpPr>
          <p:cNvPr id="18" name="Прямоугольник 17">
            <a:extLst>
              <a:ext uri="{FF2B5EF4-FFF2-40B4-BE49-F238E27FC236}">
                <a16:creationId xmlns:a16="http://schemas.microsoft.com/office/drawing/2014/main" id="{D77C29F6-26AA-4CE3-BD33-41AA9AEC51B4}"/>
              </a:ext>
            </a:extLst>
          </p:cNvPr>
          <p:cNvSpPr/>
          <p:nvPr/>
        </p:nvSpPr>
        <p:spPr>
          <a:xfrm>
            <a:off x="0" y="-1487"/>
            <a:ext cx="12192000" cy="523220"/>
          </a:xfrm>
          <a:prstGeom prst="rect">
            <a:avLst/>
          </a:prstGeom>
          <a:solidFill>
            <a:schemeClr val="accent1">
              <a:lumMod val="60000"/>
              <a:lumOff val="40000"/>
            </a:schemeClr>
          </a:solidFill>
        </p:spPr>
        <p:txBody>
          <a:bodyPr wrap="square">
            <a:spAutoFit/>
          </a:bodyPr>
          <a:lstStyle/>
          <a:p>
            <a:r>
              <a:rPr lang="en-US" sz="2800" b="1" dirty="0">
                <a:solidFill>
                  <a:schemeClr val="accent5">
                    <a:lumMod val="50000"/>
                  </a:schemeClr>
                </a:solidFill>
                <a:latin typeface="Arial" panose="020B0604020202020204" pitchFamily="34" charset="0"/>
                <a:cs typeface="Arial" panose="020B0604020202020204" pitchFamily="34" charset="0"/>
              </a:rPr>
              <a:t>Kazakhstan's climate is warming faster than the global one</a:t>
            </a:r>
            <a:endParaRPr lang="ru-RU" sz="2800" b="1" dirty="0">
              <a:solidFill>
                <a:schemeClr val="accent5">
                  <a:lumMod val="50000"/>
                </a:schemeClr>
              </a:solidFill>
              <a:latin typeface="Arial" panose="020B0604020202020204" pitchFamily="34" charset="0"/>
              <a:cs typeface="Arial" panose="020B0604020202020204" pitchFamily="34" charset="0"/>
            </a:endParaRPr>
          </a:p>
        </p:txBody>
      </p:sp>
      <p:sp>
        <p:nvSpPr>
          <p:cNvPr id="19" name="Овал 18">
            <a:extLst>
              <a:ext uri="{FF2B5EF4-FFF2-40B4-BE49-F238E27FC236}">
                <a16:creationId xmlns:a16="http://schemas.microsoft.com/office/drawing/2014/main" id="{F90F6E0D-C9B4-4DFC-89E0-EC940323A9B3}"/>
              </a:ext>
            </a:extLst>
          </p:cNvPr>
          <p:cNvSpPr/>
          <p:nvPr/>
        </p:nvSpPr>
        <p:spPr>
          <a:xfrm>
            <a:off x="11449318" y="2625"/>
            <a:ext cx="539482" cy="523220"/>
          </a:xfrm>
          <a:prstGeom prst="ellipse">
            <a:avLst/>
          </a:prstGeom>
          <a:solidFill>
            <a:schemeClr val="accent1">
              <a:lumMod val="60000"/>
              <a:lumOff val="40000"/>
            </a:schemeClr>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solidFill>
                  <a:srgbClr val="002060"/>
                </a:solidFill>
              </a:rPr>
              <a:t>3</a:t>
            </a:r>
          </a:p>
        </p:txBody>
      </p:sp>
      <p:graphicFrame>
        <p:nvGraphicFramePr>
          <p:cNvPr id="20" name="Chart 8">
            <a:extLst>
              <a:ext uri="{FF2B5EF4-FFF2-40B4-BE49-F238E27FC236}">
                <a16:creationId xmlns:a16="http://schemas.microsoft.com/office/drawing/2014/main" id="{B4CCE04E-BFF1-4D3E-8CC4-84EC4B87D1EF}"/>
              </a:ext>
            </a:extLst>
          </p:cNvPr>
          <p:cNvGraphicFramePr>
            <a:graphicFrameLocks/>
          </p:cNvGraphicFramePr>
          <p:nvPr>
            <p:extLst>
              <p:ext uri="{D42A27DB-BD31-4B8C-83A1-F6EECF244321}">
                <p14:modId xmlns:p14="http://schemas.microsoft.com/office/powerpoint/2010/main" val="1701406490"/>
              </p:ext>
            </p:extLst>
          </p:nvPr>
        </p:nvGraphicFramePr>
        <p:xfrm>
          <a:off x="189984" y="1500227"/>
          <a:ext cx="8258557" cy="4005491"/>
        </p:xfrm>
        <a:graphic>
          <a:graphicData uri="http://schemas.openxmlformats.org/drawingml/2006/chart">
            <c:chart xmlns:c="http://schemas.openxmlformats.org/drawingml/2006/chart" xmlns:r="http://schemas.openxmlformats.org/officeDocument/2006/relationships" r:id="rId3"/>
          </a:graphicData>
        </a:graphic>
      </p:graphicFrame>
      <p:pic>
        <p:nvPicPr>
          <p:cNvPr id="21" name="Рисунок 20">
            <a:extLst>
              <a:ext uri="{FF2B5EF4-FFF2-40B4-BE49-F238E27FC236}">
                <a16:creationId xmlns:a16="http://schemas.microsoft.com/office/drawing/2014/main" id="{F5717C97-1F70-4D43-BB9A-85661D7361B2}"/>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505671" y="6332452"/>
            <a:ext cx="686329" cy="523220"/>
          </a:xfrm>
          <a:prstGeom prst="rect">
            <a:avLst/>
          </a:prstGeom>
          <a:noFill/>
          <a:ln>
            <a:noFill/>
          </a:ln>
        </p:spPr>
      </p:pic>
      <p:sp>
        <p:nvSpPr>
          <p:cNvPr id="4" name="Прямоугольник 3">
            <a:extLst>
              <a:ext uri="{FF2B5EF4-FFF2-40B4-BE49-F238E27FC236}">
                <a16:creationId xmlns:a16="http://schemas.microsoft.com/office/drawing/2014/main" id="{797A2E2E-F1B2-41B0-8FE1-32834C479799}"/>
              </a:ext>
            </a:extLst>
          </p:cNvPr>
          <p:cNvSpPr/>
          <p:nvPr/>
        </p:nvSpPr>
        <p:spPr>
          <a:xfrm>
            <a:off x="2045368" y="1596189"/>
            <a:ext cx="3756916" cy="11389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a:solidFill>
                  <a:srgbClr val="4472C4">
                    <a:lumMod val="50000"/>
                  </a:srgbClr>
                </a:solidFill>
                <a:latin typeface="Times New Roman" panose="02020603050405020304" pitchFamily="18" charset="0"/>
                <a:cs typeface="Times New Roman" panose="02020603050405020304" pitchFamily="18" charset="0"/>
              </a:rPr>
              <a:t>Temperature time series</a:t>
            </a:r>
          </a:p>
          <a:p>
            <a:r>
              <a:rPr lang="en-US" sz="1600" b="1" dirty="0">
                <a:solidFill>
                  <a:srgbClr val="4472C4">
                    <a:lumMod val="50000"/>
                  </a:srgbClr>
                </a:solidFill>
                <a:latin typeface="Times New Roman" panose="02020603050405020304" pitchFamily="18" charset="0"/>
                <a:cs typeface="Times New Roman" panose="02020603050405020304" pitchFamily="18" charset="0"/>
              </a:rPr>
              <a:t>Moving 11-year averages</a:t>
            </a:r>
          </a:p>
          <a:p>
            <a:r>
              <a:rPr lang="en-US" sz="1600" b="1" dirty="0">
                <a:solidFill>
                  <a:srgbClr val="4472C4">
                    <a:lumMod val="50000"/>
                  </a:srgbClr>
                </a:solidFill>
                <a:latin typeface="Times New Roman" panose="02020603050405020304" pitchFamily="18" charset="0"/>
                <a:cs typeface="Times New Roman" panose="02020603050405020304" pitchFamily="18" charset="0"/>
              </a:rPr>
              <a:t>The trend for the period 1976-2023</a:t>
            </a:r>
          </a:p>
          <a:p>
            <a:r>
              <a:rPr lang="en-US" sz="1600" b="1" dirty="0">
                <a:solidFill>
                  <a:srgbClr val="4472C4">
                    <a:lumMod val="50000"/>
                  </a:srgbClr>
                </a:solidFill>
                <a:latin typeface="Times New Roman" panose="02020603050405020304" pitchFamily="18" charset="0"/>
                <a:cs typeface="Times New Roman" panose="02020603050405020304" pitchFamily="18" charset="0"/>
              </a:rPr>
              <a:t>Linear trend </a:t>
            </a:r>
            <a:endParaRPr lang="ru-RU" sz="1600" b="1" dirty="0">
              <a:solidFill>
                <a:srgbClr val="4472C4">
                  <a:lumMod val="50000"/>
                </a:srgb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82857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3259423" y="1327153"/>
            <a:ext cx="8506690" cy="1674305"/>
          </a:xfrm>
          <a:prstGeom prst="rect">
            <a:avLst/>
          </a:prstGeom>
          <a:noFill/>
          <a:ln w="9525">
            <a:noFill/>
            <a:miter lim="800000"/>
            <a:headEnd/>
            <a:tailEnd/>
          </a:ln>
        </p:spPr>
        <p:txBody>
          <a:bodyPr wrap="square">
            <a:spAutoFit/>
          </a:bodyPr>
          <a:lstStyle/>
          <a:p>
            <a:pPr marL="285750" marR="0" lvl="0" indent="-285750" algn="just" rtl="0">
              <a:lnSpc>
                <a:spcPct val="80000"/>
              </a:lnSpc>
              <a:spcBef>
                <a:spcPts val="0"/>
              </a:spcBef>
              <a:spcAft>
                <a:spcPts val="0"/>
              </a:spcAft>
              <a:buClr>
                <a:srgbClr val="002060"/>
              </a:buClr>
              <a:buSzPts val="2400"/>
              <a:buFont typeface="Wingdings" panose="05000000000000000000" pitchFamily="2" charset="2"/>
              <a:buChar char="Ø"/>
            </a:pPr>
            <a:r>
              <a:rPr lang="en-US" sz="1600" b="1" dirty="0">
                <a:solidFill>
                  <a:srgbClr val="002060"/>
                </a:solidFill>
                <a:latin typeface="Arial"/>
                <a:ea typeface="Arial"/>
                <a:cs typeface="Arial"/>
                <a:sym typeface="Arial"/>
              </a:rPr>
              <a:t>The bulletin includes:</a:t>
            </a:r>
            <a:endParaRPr lang="en-US" sz="1200" dirty="0"/>
          </a:p>
          <a:p>
            <a:pPr marL="252000" marR="0" lvl="0" indent="-252000" algn="l" rtl="0">
              <a:spcBef>
                <a:spcPts val="300"/>
              </a:spcBef>
              <a:spcAft>
                <a:spcPts val="0"/>
              </a:spcAft>
              <a:buClr>
                <a:srgbClr val="002060"/>
              </a:buClr>
              <a:buSzPts val="1600"/>
              <a:buFont typeface="Arial"/>
              <a:buChar char="•"/>
            </a:pPr>
            <a:r>
              <a:rPr lang="en-US" sz="1600" dirty="0">
                <a:solidFill>
                  <a:srgbClr val="002060"/>
                </a:solidFill>
                <a:latin typeface="Arial"/>
                <a:ea typeface="Arial"/>
                <a:cs typeface="Arial"/>
                <a:sym typeface="Arial"/>
              </a:rPr>
              <a:t>A summary of the state of the global climate</a:t>
            </a:r>
          </a:p>
          <a:p>
            <a:pPr marL="252000" marR="0" lvl="0" indent="-252000" algn="l" rtl="0">
              <a:spcBef>
                <a:spcPts val="300"/>
              </a:spcBef>
              <a:spcAft>
                <a:spcPts val="0"/>
              </a:spcAft>
              <a:buClr>
                <a:srgbClr val="002060"/>
              </a:buClr>
              <a:buSzPts val="1600"/>
              <a:buFont typeface="Arial"/>
              <a:buChar char="•"/>
            </a:pPr>
            <a:r>
              <a:rPr lang="en-US" sz="1600" dirty="0">
                <a:solidFill>
                  <a:srgbClr val="002060"/>
                </a:solidFill>
                <a:latin typeface="Arial"/>
                <a:ea typeface="Arial"/>
                <a:cs typeface="Arial"/>
                <a:sym typeface="Arial"/>
              </a:rPr>
              <a:t>assessment of trends in the air temperature and precipitation regime in Kazakhstan</a:t>
            </a:r>
          </a:p>
          <a:p>
            <a:pPr marL="252000" marR="0" lvl="0" indent="-252000" algn="l" rtl="0">
              <a:spcBef>
                <a:spcPts val="300"/>
              </a:spcBef>
              <a:spcAft>
                <a:spcPts val="0"/>
              </a:spcAft>
              <a:buClr>
                <a:srgbClr val="002060"/>
              </a:buClr>
              <a:buSzPts val="1600"/>
              <a:buFont typeface="Arial"/>
              <a:buChar char="•"/>
            </a:pPr>
            <a:r>
              <a:rPr lang="en-US" sz="1600" dirty="0">
                <a:solidFill>
                  <a:srgbClr val="002060"/>
                </a:solidFill>
                <a:latin typeface="Arial"/>
                <a:ea typeface="Arial"/>
                <a:cs typeface="Arial"/>
                <a:sym typeface="Arial"/>
              </a:rPr>
              <a:t>assessment of changes in the intensity and recurrence of air temperature and precipitation extremes in Kazakhstan </a:t>
            </a:r>
            <a:endParaRPr lang="en-US" sz="1200" dirty="0"/>
          </a:p>
          <a:p>
            <a:pPr marL="252000" marR="0" lvl="0" indent="-252000" algn="l" rtl="0">
              <a:spcBef>
                <a:spcPts val="300"/>
              </a:spcBef>
              <a:spcAft>
                <a:spcPts val="0"/>
              </a:spcAft>
              <a:buClr>
                <a:srgbClr val="002060"/>
              </a:buClr>
              <a:buSzPts val="1600"/>
              <a:buFont typeface="Arial"/>
              <a:buChar char="•"/>
            </a:pPr>
            <a:r>
              <a:rPr lang="en-US" sz="1600" dirty="0">
                <a:solidFill>
                  <a:srgbClr val="002060"/>
                </a:solidFill>
                <a:latin typeface="Arial"/>
                <a:ea typeface="Arial"/>
                <a:cs typeface="Arial"/>
                <a:sym typeface="Arial"/>
              </a:rPr>
              <a:t>assessment of climatic conditions in the RoK in the reporting year</a:t>
            </a:r>
            <a:endParaRPr lang="ru-RU" sz="1600" dirty="0">
              <a:solidFill>
                <a:schemeClr val="accent5">
                  <a:lumMod val="50000"/>
                </a:schemeClr>
              </a:solidFill>
              <a:latin typeface="Arial" panose="020B0604020202020204" pitchFamily="34" charset="0"/>
              <a:cs typeface="Arial" panose="020B0604020202020204" pitchFamily="34" charset="0"/>
            </a:endParaRPr>
          </a:p>
        </p:txBody>
      </p:sp>
      <p:sp>
        <p:nvSpPr>
          <p:cNvPr id="6" name="TextBox 5"/>
          <p:cNvSpPr txBox="1"/>
          <p:nvPr/>
        </p:nvSpPr>
        <p:spPr>
          <a:xfrm>
            <a:off x="3259423" y="3160281"/>
            <a:ext cx="8506690" cy="3468642"/>
          </a:xfrm>
          <a:prstGeom prst="rect">
            <a:avLst/>
          </a:prstGeom>
          <a:noFill/>
        </p:spPr>
        <p:txBody>
          <a:bodyPr wrap="square" rtlCol="0">
            <a:spAutoFit/>
          </a:bodyPr>
          <a:lstStyle/>
          <a:p>
            <a:pPr marL="285750" marR="0" lvl="0" indent="-285750" algn="just" rtl="0">
              <a:spcBef>
                <a:spcPts val="0"/>
              </a:spcBef>
              <a:spcAft>
                <a:spcPts val="0"/>
              </a:spcAft>
              <a:buClr>
                <a:srgbClr val="002060"/>
              </a:buClr>
              <a:buSzPts val="2400"/>
              <a:buFont typeface="Wingdings" panose="05000000000000000000" pitchFamily="2" charset="2"/>
              <a:buChar char="Ø"/>
            </a:pPr>
            <a:r>
              <a:rPr lang="en-US" sz="1600" b="1" dirty="0">
                <a:solidFill>
                  <a:srgbClr val="002060"/>
                </a:solidFill>
                <a:latin typeface="Arial"/>
                <a:ea typeface="Arial"/>
                <a:cs typeface="Arial"/>
                <a:sym typeface="Arial"/>
              </a:rPr>
              <a:t>Climate and climate change monitoring materials are the basis for:</a:t>
            </a:r>
            <a:endParaRPr lang="en-US" sz="1200" dirty="0"/>
          </a:p>
          <a:p>
            <a:pPr marL="285750" marR="0" lvl="0" indent="-285750" algn="just" rtl="0">
              <a:spcBef>
                <a:spcPts val="600"/>
              </a:spcBef>
              <a:spcAft>
                <a:spcPts val="0"/>
              </a:spcAft>
              <a:buClr>
                <a:srgbClr val="1E4E79"/>
              </a:buClr>
              <a:buSzPts val="1600"/>
              <a:buFont typeface="Arial" panose="020B0604020202020204" pitchFamily="34" charset="0"/>
              <a:buChar char="•"/>
            </a:pPr>
            <a:r>
              <a:rPr lang="en-US" sz="1600" dirty="0">
                <a:solidFill>
                  <a:srgbClr val="002060"/>
                </a:solidFill>
                <a:latin typeface="Arial"/>
                <a:ea typeface="Arial"/>
                <a:cs typeface="Arial"/>
                <a:sym typeface="Arial"/>
              </a:rPr>
              <a:t>in assessing the vulnerability to climate change of different economic sectors and ecosystems; </a:t>
            </a:r>
            <a:endParaRPr lang="en-US" sz="1200" dirty="0"/>
          </a:p>
          <a:p>
            <a:pPr marL="285750" marR="0" lvl="0" indent="-285750" algn="just" rtl="0">
              <a:spcBef>
                <a:spcPts val="600"/>
              </a:spcBef>
              <a:spcAft>
                <a:spcPts val="0"/>
              </a:spcAft>
              <a:buClr>
                <a:srgbClr val="1E4E79"/>
              </a:buClr>
              <a:buSzPts val="1600"/>
              <a:buFont typeface="Arial" panose="020B0604020202020204" pitchFamily="34" charset="0"/>
              <a:buChar char="•"/>
            </a:pPr>
            <a:r>
              <a:rPr lang="en-US" sz="1600" dirty="0">
                <a:solidFill>
                  <a:srgbClr val="002060"/>
                </a:solidFill>
                <a:latin typeface="Arial"/>
                <a:ea typeface="Arial"/>
                <a:cs typeface="Arial"/>
                <a:sym typeface="Arial"/>
              </a:rPr>
              <a:t>in selecting timely and effective adaptation measures to climate change.</a:t>
            </a:r>
            <a:endParaRPr lang="en-US" sz="1200" dirty="0"/>
          </a:p>
          <a:p>
            <a:pPr algn="just">
              <a:lnSpc>
                <a:spcPct val="80000"/>
              </a:lnSpc>
              <a:buSzPct val="150000"/>
            </a:pPr>
            <a:endParaRPr lang="ru-RU" sz="1600" b="1" dirty="0">
              <a:solidFill>
                <a:schemeClr val="accent5">
                  <a:lumMod val="50000"/>
                </a:schemeClr>
              </a:solidFill>
              <a:latin typeface="Arial" panose="020B0604020202020204" pitchFamily="34" charset="0"/>
              <a:cs typeface="Arial" panose="020B0604020202020204" pitchFamily="34" charset="0"/>
            </a:endParaRPr>
          </a:p>
          <a:p>
            <a:pPr marL="285750" marR="0" lvl="0" indent="-285750" algn="just" rtl="0">
              <a:lnSpc>
                <a:spcPct val="80000"/>
              </a:lnSpc>
              <a:spcBef>
                <a:spcPts val="0"/>
              </a:spcBef>
              <a:spcAft>
                <a:spcPts val="0"/>
              </a:spcAft>
              <a:buClr>
                <a:srgbClr val="002060"/>
              </a:buClr>
              <a:buSzPts val="2400"/>
              <a:buFont typeface="Wingdings" panose="05000000000000000000" pitchFamily="2" charset="2"/>
              <a:buChar char="Ø"/>
            </a:pPr>
            <a:r>
              <a:rPr lang="en-US" sz="1600" b="1" dirty="0">
                <a:solidFill>
                  <a:srgbClr val="002060"/>
                </a:solidFill>
                <a:latin typeface="Arial"/>
                <a:ea typeface="Arial"/>
                <a:cs typeface="Arial"/>
                <a:sym typeface="Arial"/>
              </a:rPr>
              <a:t>Materials of RSE </a:t>
            </a:r>
            <a:r>
              <a:rPr lang="ru-RU" sz="1600" b="1" dirty="0">
                <a:solidFill>
                  <a:srgbClr val="002060"/>
                </a:solidFill>
                <a:latin typeface="Arial"/>
                <a:ea typeface="Arial"/>
                <a:cs typeface="Arial"/>
                <a:sym typeface="Arial"/>
              </a:rPr>
              <a:t>«</a:t>
            </a:r>
            <a:r>
              <a:rPr lang="en-US" sz="1600" b="1" dirty="0" err="1">
                <a:solidFill>
                  <a:srgbClr val="002060"/>
                </a:solidFill>
                <a:latin typeface="Arial"/>
                <a:ea typeface="Arial"/>
                <a:cs typeface="Arial"/>
                <a:sym typeface="Arial"/>
              </a:rPr>
              <a:t>Kazhydromet</a:t>
            </a:r>
            <a:r>
              <a:rPr lang="ru-RU" sz="1600" b="1" dirty="0">
                <a:solidFill>
                  <a:srgbClr val="002060"/>
                </a:solidFill>
                <a:latin typeface="Arial"/>
                <a:ea typeface="Arial"/>
                <a:cs typeface="Arial"/>
                <a:sym typeface="Arial"/>
              </a:rPr>
              <a:t>»</a:t>
            </a:r>
            <a:r>
              <a:rPr lang="en-US" sz="1600" b="1" dirty="0">
                <a:solidFill>
                  <a:srgbClr val="002060"/>
                </a:solidFill>
                <a:latin typeface="Arial"/>
                <a:ea typeface="Arial"/>
                <a:cs typeface="Arial"/>
                <a:sym typeface="Arial"/>
              </a:rPr>
              <a:t> on monitoring of climate and its changes are used in fulfilment of international obligations on information exchange:</a:t>
            </a:r>
            <a:endParaRPr lang="en-US" sz="1200" dirty="0"/>
          </a:p>
          <a:p>
            <a:pPr marL="285750" marR="0" lvl="0" indent="-285750" algn="just" rtl="0">
              <a:spcBef>
                <a:spcPts val="600"/>
              </a:spcBef>
              <a:spcAft>
                <a:spcPts val="0"/>
              </a:spcAft>
              <a:buClr>
                <a:srgbClr val="1E4E79"/>
              </a:buClr>
              <a:buSzPts val="1600"/>
              <a:buFont typeface="Arial" panose="020B0604020202020204" pitchFamily="34" charset="0"/>
              <a:buChar char="•"/>
            </a:pPr>
            <a:r>
              <a:rPr lang="en-US" sz="1600" dirty="0">
                <a:solidFill>
                  <a:srgbClr val="002060"/>
                </a:solidFill>
                <a:latin typeface="Arial"/>
                <a:ea typeface="Arial"/>
                <a:cs typeface="Arial"/>
                <a:sym typeface="Arial"/>
              </a:rPr>
              <a:t>In the National Communications of the Republic of Kazakhstan to the Parties to the UNFCCC;</a:t>
            </a:r>
            <a:endParaRPr lang="en-US" sz="1200" dirty="0"/>
          </a:p>
          <a:p>
            <a:pPr marL="285750" marR="0" lvl="0" indent="-285750" algn="just" rtl="0">
              <a:spcBef>
                <a:spcPts val="600"/>
              </a:spcBef>
              <a:spcAft>
                <a:spcPts val="0"/>
              </a:spcAft>
              <a:buClr>
                <a:srgbClr val="1E4E79"/>
              </a:buClr>
              <a:buSzPts val="1600"/>
              <a:buFont typeface="Arial" panose="020B0604020202020204" pitchFamily="34" charset="0"/>
              <a:buChar char="•"/>
            </a:pPr>
            <a:r>
              <a:rPr lang="en-US" sz="1600" dirty="0">
                <a:solidFill>
                  <a:srgbClr val="002060"/>
                </a:solidFill>
                <a:latin typeface="Arial"/>
                <a:ea typeface="Arial"/>
                <a:cs typeface="Arial"/>
                <a:sym typeface="Arial"/>
              </a:rPr>
              <a:t>In the Consolidated Annual Report on the State and Climate Change in the Territory of the CIS Member States;</a:t>
            </a:r>
            <a:endParaRPr lang="en-US" sz="1200" dirty="0"/>
          </a:p>
          <a:p>
            <a:pPr marL="285750" marR="0" lvl="0" indent="-285750" algn="just" rtl="0">
              <a:spcBef>
                <a:spcPts val="600"/>
              </a:spcBef>
              <a:spcAft>
                <a:spcPts val="0"/>
              </a:spcAft>
              <a:buClr>
                <a:srgbClr val="1E4E79"/>
              </a:buClr>
              <a:buSzPts val="1600"/>
              <a:buFont typeface="Arial" panose="020B0604020202020204" pitchFamily="34" charset="0"/>
              <a:buChar char="•"/>
            </a:pPr>
            <a:r>
              <a:rPr lang="en-US" sz="1600" dirty="0">
                <a:solidFill>
                  <a:srgbClr val="002060"/>
                </a:solidFill>
                <a:latin typeface="Arial"/>
                <a:ea typeface="Arial"/>
                <a:cs typeface="Arial"/>
                <a:sym typeface="Arial"/>
              </a:rPr>
              <a:t>In the WMO's annual State of the Global Climate Communication</a:t>
            </a:r>
            <a:endParaRPr lang="en-US" sz="1200" dirty="0">
              <a:solidFill>
                <a:srgbClr val="002060"/>
              </a:solidFill>
              <a:latin typeface="Calibri"/>
              <a:ea typeface="Calibri"/>
              <a:cs typeface="Calibri"/>
              <a:sym typeface="Calibri"/>
            </a:endParaRPr>
          </a:p>
          <a:p>
            <a:endParaRPr lang="ru-RU" sz="1200" dirty="0">
              <a:solidFill>
                <a:schemeClr val="accent5">
                  <a:lumMod val="50000"/>
                </a:schemeClr>
              </a:solidFill>
            </a:endParaRPr>
          </a:p>
        </p:txBody>
      </p:sp>
      <p:sp>
        <p:nvSpPr>
          <p:cNvPr id="2" name="Прямоугольник 1"/>
          <p:cNvSpPr/>
          <p:nvPr/>
        </p:nvSpPr>
        <p:spPr>
          <a:xfrm>
            <a:off x="609010" y="583555"/>
            <a:ext cx="11054072" cy="584775"/>
          </a:xfrm>
          <a:prstGeom prst="rect">
            <a:avLst/>
          </a:prstGeom>
        </p:spPr>
        <p:txBody>
          <a:bodyPr wrap="square">
            <a:spAutoFit/>
          </a:bodyPr>
          <a:lstStyle/>
          <a:p>
            <a:pPr>
              <a:spcBef>
                <a:spcPts val="300"/>
              </a:spcBef>
            </a:pPr>
            <a:r>
              <a:rPr lang="en-US" sz="1600" b="1" dirty="0">
                <a:solidFill>
                  <a:schemeClr val="accent5">
                    <a:lumMod val="50000"/>
                  </a:schemeClr>
                </a:solidFill>
                <a:latin typeface="Times New Roman" pitchFamily="18" charset="0"/>
              </a:rPr>
              <a:t>The annual Bulletin on monitoring of the climate state and climate change of Kazakhstan </a:t>
            </a:r>
            <a:r>
              <a:rPr lang="en-US" sz="1600" dirty="0">
                <a:solidFill>
                  <a:schemeClr val="accent5">
                    <a:lumMod val="50000"/>
                  </a:schemeClr>
                </a:solidFill>
                <a:latin typeface="Times New Roman" pitchFamily="18" charset="0"/>
              </a:rPr>
              <a:t>has been issued since 2008 and is published on the official website of RSE </a:t>
            </a:r>
            <a:r>
              <a:rPr lang="ru-RU" sz="1600" dirty="0">
                <a:solidFill>
                  <a:schemeClr val="accent5">
                    <a:lumMod val="50000"/>
                  </a:schemeClr>
                </a:solidFill>
                <a:latin typeface="Times New Roman" pitchFamily="18" charset="0"/>
              </a:rPr>
              <a:t>«</a:t>
            </a:r>
            <a:r>
              <a:rPr lang="en-US" sz="1600" dirty="0" err="1">
                <a:solidFill>
                  <a:schemeClr val="accent5">
                    <a:lumMod val="50000"/>
                  </a:schemeClr>
                </a:solidFill>
                <a:latin typeface="Times New Roman" pitchFamily="18" charset="0"/>
              </a:rPr>
              <a:t>Kazhydromet</a:t>
            </a:r>
            <a:r>
              <a:rPr lang="ru-RU" sz="1600" dirty="0">
                <a:solidFill>
                  <a:schemeClr val="accent5">
                    <a:lumMod val="50000"/>
                  </a:schemeClr>
                </a:solidFill>
                <a:latin typeface="Times New Roman" pitchFamily="18" charset="0"/>
              </a:rPr>
              <a:t>»</a:t>
            </a:r>
            <a:r>
              <a:rPr lang="en-US" sz="1600" dirty="0">
                <a:solidFill>
                  <a:schemeClr val="accent5">
                    <a:lumMod val="50000"/>
                  </a:schemeClr>
                </a:solidFill>
                <a:latin typeface="Times New Roman" pitchFamily="18" charset="0"/>
              </a:rPr>
              <a:t> </a:t>
            </a:r>
            <a:r>
              <a:rPr lang="en-US" sz="1600" dirty="0">
                <a:solidFill>
                  <a:schemeClr val="accent5">
                    <a:lumMod val="50000"/>
                  </a:schemeClr>
                </a:solidFill>
                <a:latin typeface="Times New Roman" pitchFamily="18" charset="0"/>
                <a:hlinkClick r:id="rId3"/>
              </a:rPr>
              <a:t>www.kazhydromet.kz</a:t>
            </a:r>
            <a:endParaRPr lang="ru-RU" sz="1600" dirty="0">
              <a:solidFill>
                <a:schemeClr val="accent5">
                  <a:lumMod val="50000"/>
                </a:schemeClr>
              </a:solidFill>
              <a:latin typeface="Times New Roman" pitchFamily="18" charset="0"/>
            </a:endParaRPr>
          </a:p>
        </p:txBody>
      </p:sp>
      <p:sp>
        <p:nvSpPr>
          <p:cNvPr id="7" name="Прямоугольник 6"/>
          <p:cNvSpPr/>
          <p:nvPr/>
        </p:nvSpPr>
        <p:spPr>
          <a:xfrm>
            <a:off x="0" y="0"/>
            <a:ext cx="12191999" cy="577850"/>
          </a:xfrm>
          <a:prstGeom prst="rect">
            <a:avLst/>
          </a:prstGeom>
          <a:solidFill>
            <a:schemeClr val="accent1">
              <a:lumMod val="40000"/>
              <a:lumOff val="60000"/>
            </a:schemeClr>
          </a:solidFill>
        </p:spPr>
        <p:txBody>
          <a:bodyPr wrap="square">
            <a:spAutoFit/>
          </a:bodyPr>
          <a:lstStyle/>
          <a:p>
            <a:pPr indent="1076325" algn="just" fontAlgn="base">
              <a:lnSpc>
                <a:spcPct val="150000"/>
              </a:lnSpc>
              <a:spcBef>
                <a:spcPct val="0"/>
              </a:spcBef>
              <a:spcAft>
                <a:spcPct val="0"/>
              </a:spcAft>
              <a:tabLst>
                <a:tab pos="539750" algn="l"/>
                <a:tab pos="630238" algn="l"/>
              </a:tabLst>
            </a:pPr>
            <a:r>
              <a:rPr lang="en-US" sz="2400" b="1" dirty="0">
                <a:solidFill>
                  <a:srgbClr val="002060"/>
                </a:solidFill>
                <a:latin typeface="Arial" panose="020B0604020202020204" pitchFamily="34" charset="0"/>
                <a:ea typeface="Times New Roman" pitchFamily="18" charset="0"/>
                <a:cs typeface="Arial" panose="020B0604020202020204" pitchFamily="34" charset="0"/>
              </a:rPr>
              <a:t>Climate change monitoring</a:t>
            </a:r>
            <a:endParaRPr lang="ru-RU" sz="2400" b="1" dirty="0">
              <a:solidFill>
                <a:srgbClr val="002060"/>
              </a:solidFill>
              <a:latin typeface="Arial" panose="020B0604020202020204" pitchFamily="34" charset="0"/>
              <a:ea typeface="Times New Roman" pitchFamily="18" charset="0"/>
              <a:cs typeface="Arial" panose="020B0604020202020204" pitchFamily="34" charset="0"/>
            </a:endParaRPr>
          </a:p>
        </p:txBody>
      </p:sp>
      <p:pic>
        <p:nvPicPr>
          <p:cNvPr id="5" name="Рисунок 4">
            <a:extLst>
              <a:ext uri="{FF2B5EF4-FFF2-40B4-BE49-F238E27FC236}">
                <a16:creationId xmlns:a16="http://schemas.microsoft.com/office/drawing/2014/main" id="{CE9B223A-3750-4AD3-BF39-9F4B20BFF43D}"/>
              </a:ext>
            </a:extLst>
          </p:cNvPr>
          <p:cNvPicPr>
            <a:picLocks noChangeAspect="1"/>
          </p:cNvPicPr>
          <p:nvPr/>
        </p:nvPicPr>
        <p:blipFill>
          <a:blip r:embed="rId4"/>
          <a:stretch>
            <a:fillRect/>
          </a:stretch>
        </p:blipFill>
        <p:spPr>
          <a:xfrm>
            <a:off x="142083" y="1407058"/>
            <a:ext cx="3015304" cy="4504236"/>
          </a:xfrm>
          <a:prstGeom prst="rect">
            <a:avLst/>
          </a:prstGeom>
          <a:ln>
            <a:solidFill>
              <a:srgbClr val="002060"/>
            </a:solidFill>
          </a:ln>
        </p:spPr>
      </p:pic>
      <p:sp>
        <p:nvSpPr>
          <p:cNvPr id="11" name="TextBox 10">
            <a:extLst>
              <a:ext uri="{FF2B5EF4-FFF2-40B4-BE49-F238E27FC236}">
                <a16:creationId xmlns:a16="http://schemas.microsoft.com/office/drawing/2014/main" id="{95FD86C2-1E1D-488E-A1C5-457DA77932CB}"/>
              </a:ext>
            </a:extLst>
          </p:cNvPr>
          <p:cNvSpPr txBox="1"/>
          <p:nvPr/>
        </p:nvSpPr>
        <p:spPr>
          <a:xfrm>
            <a:off x="40046" y="6150023"/>
            <a:ext cx="3344067" cy="369332"/>
          </a:xfrm>
          <a:prstGeom prst="rect">
            <a:avLst/>
          </a:prstGeom>
          <a:noFill/>
        </p:spPr>
        <p:txBody>
          <a:bodyPr wrap="square">
            <a:spAutoFit/>
          </a:bodyPr>
          <a:lstStyle/>
          <a:p>
            <a:pPr algn="just"/>
            <a:r>
              <a:rPr lang="en-US" sz="900" i="1" u="sng" dirty="0">
                <a:solidFill>
                  <a:srgbClr val="0070C0"/>
                </a:solidFill>
              </a:rPr>
              <a:t>https://www.kazhydromet.kz/en/klimat/ezhegodnyy-byulleten-monitoringa-sostoyaniya-i-izmeneniya-klimata-kazahstana</a:t>
            </a:r>
            <a:endParaRPr lang="ru-RU" sz="900" i="1" u="sng" dirty="0">
              <a:solidFill>
                <a:srgbClr val="0070C0"/>
              </a:solidFill>
            </a:endParaRPr>
          </a:p>
        </p:txBody>
      </p:sp>
      <p:pic>
        <p:nvPicPr>
          <p:cNvPr id="12" name="Рисунок 11">
            <a:extLst>
              <a:ext uri="{FF2B5EF4-FFF2-40B4-BE49-F238E27FC236}">
                <a16:creationId xmlns:a16="http://schemas.microsoft.com/office/drawing/2014/main" id="{5BF03A39-9E07-4934-9305-4C28B93D467D}"/>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505671" y="6332452"/>
            <a:ext cx="686329" cy="523220"/>
          </a:xfrm>
          <a:prstGeom prst="rect">
            <a:avLst/>
          </a:prstGeom>
          <a:noFill/>
          <a:ln>
            <a:noFill/>
          </a:ln>
        </p:spPr>
      </p:pic>
      <p:sp>
        <p:nvSpPr>
          <p:cNvPr id="10" name="Овал 9">
            <a:extLst>
              <a:ext uri="{FF2B5EF4-FFF2-40B4-BE49-F238E27FC236}">
                <a16:creationId xmlns:a16="http://schemas.microsoft.com/office/drawing/2014/main" id="{13C664FD-8660-406F-816E-FC2E5D6C87F8}"/>
              </a:ext>
            </a:extLst>
          </p:cNvPr>
          <p:cNvSpPr/>
          <p:nvPr/>
        </p:nvSpPr>
        <p:spPr>
          <a:xfrm>
            <a:off x="11449318" y="2625"/>
            <a:ext cx="539482" cy="523220"/>
          </a:xfrm>
          <a:prstGeom prst="ellipse">
            <a:avLst/>
          </a:prstGeom>
          <a:solidFill>
            <a:schemeClr val="accent1">
              <a:lumMod val="60000"/>
              <a:lumOff val="40000"/>
            </a:schemeClr>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500" b="1" dirty="0">
              <a:solidFill>
                <a:srgbClr val="002060"/>
              </a:solidFill>
            </a:endParaRPr>
          </a:p>
        </p:txBody>
      </p:sp>
      <p:sp>
        <p:nvSpPr>
          <p:cNvPr id="13" name="TextBox 12">
            <a:extLst>
              <a:ext uri="{FF2B5EF4-FFF2-40B4-BE49-F238E27FC236}">
                <a16:creationId xmlns:a16="http://schemas.microsoft.com/office/drawing/2014/main" id="{4A788995-546E-451F-AB62-D745F47DD6D5}"/>
              </a:ext>
            </a:extLst>
          </p:cNvPr>
          <p:cNvSpPr txBox="1"/>
          <p:nvPr/>
        </p:nvSpPr>
        <p:spPr>
          <a:xfrm>
            <a:off x="11454327" y="33402"/>
            <a:ext cx="534473" cy="461665"/>
          </a:xfrm>
          <a:prstGeom prst="rect">
            <a:avLst/>
          </a:prstGeom>
          <a:noFill/>
        </p:spPr>
        <p:txBody>
          <a:bodyPr wrap="square">
            <a:spAutoFit/>
          </a:bodyPr>
          <a:lstStyle/>
          <a:p>
            <a:pPr algn="ctr"/>
            <a:r>
              <a:rPr lang="kk-KZ" sz="2400" b="1" dirty="0">
                <a:solidFill>
                  <a:srgbClr val="002060"/>
                </a:solidFill>
              </a:rPr>
              <a:t>4</a:t>
            </a:r>
            <a:endParaRPr lang="ru-RU" sz="1800" b="1" dirty="0">
              <a:solidFill>
                <a:srgbClr val="002060"/>
              </a:solidFill>
            </a:endParaRPr>
          </a:p>
        </p:txBody>
      </p:sp>
      <p:pic>
        <p:nvPicPr>
          <p:cNvPr id="9" name="Рисунок 8">
            <a:extLst>
              <a:ext uri="{FF2B5EF4-FFF2-40B4-BE49-F238E27FC236}">
                <a16:creationId xmlns:a16="http://schemas.microsoft.com/office/drawing/2014/main" id="{067CE4F9-293D-4C64-BFAD-7AF08294ADA6}"/>
              </a:ext>
            </a:extLst>
          </p:cNvPr>
          <p:cNvPicPr>
            <a:picLocks noChangeAspect="1"/>
          </p:cNvPicPr>
          <p:nvPr/>
        </p:nvPicPr>
        <p:blipFill>
          <a:blip r:embed="rId6"/>
          <a:stretch>
            <a:fillRect/>
          </a:stretch>
        </p:blipFill>
        <p:spPr>
          <a:xfrm>
            <a:off x="345696" y="1511650"/>
            <a:ext cx="2608077" cy="4111883"/>
          </a:xfrm>
          <a:prstGeom prst="rect">
            <a:avLst/>
          </a:prstGeom>
        </p:spPr>
      </p:pic>
    </p:spTree>
    <p:extLst>
      <p:ext uri="{BB962C8B-B14F-4D97-AF65-F5344CB8AC3E}">
        <p14:creationId xmlns:p14="http://schemas.microsoft.com/office/powerpoint/2010/main" val="3214822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Рисунок 29">
            <a:extLst>
              <a:ext uri="{FF2B5EF4-FFF2-40B4-BE49-F238E27FC236}">
                <a16:creationId xmlns:a16="http://schemas.microsoft.com/office/drawing/2014/main" id="{444A4C43-82D6-43C2-9C5E-538FA420D60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70751" y="4979878"/>
            <a:ext cx="1873618" cy="1070818"/>
          </a:xfrm>
          <a:prstGeom prst="rect">
            <a:avLst/>
          </a:prstGeom>
        </p:spPr>
      </p:pic>
      <p:pic>
        <p:nvPicPr>
          <p:cNvPr id="32" name="Рисунок 31">
            <a:extLst>
              <a:ext uri="{FF2B5EF4-FFF2-40B4-BE49-F238E27FC236}">
                <a16:creationId xmlns:a16="http://schemas.microsoft.com/office/drawing/2014/main" id="{AC16C424-19A1-45D8-A6CA-892862F2818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12175" y="4954563"/>
            <a:ext cx="1896376" cy="1083825"/>
          </a:xfrm>
          <a:prstGeom prst="rect">
            <a:avLst/>
          </a:prstGeom>
        </p:spPr>
      </p:pic>
      <p:pic>
        <p:nvPicPr>
          <p:cNvPr id="34" name="Рисунок 33">
            <a:extLst>
              <a:ext uri="{FF2B5EF4-FFF2-40B4-BE49-F238E27FC236}">
                <a16:creationId xmlns:a16="http://schemas.microsoft.com/office/drawing/2014/main" id="{1D92A521-DDB9-4FE4-981B-6E4AF7701BD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51655" y="4962854"/>
            <a:ext cx="1829489" cy="1045597"/>
          </a:xfrm>
          <a:prstGeom prst="rect">
            <a:avLst/>
          </a:prstGeom>
        </p:spPr>
      </p:pic>
      <p:pic>
        <p:nvPicPr>
          <p:cNvPr id="28" name="Рисунок 27">
            <a:extLst>
              <a:ext uri="{FF2B5EF4-FFF2-40B4-BE49-F238E27FC236}">
                <a16:creationId xmlns:a16="http://schemas.microsoft.com/office/drawing/2014/main" id="{B2975958-6590-418D-A10C-78014276AAE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29722" y="3783917"/>
            <a:ext cx="1873620" cy="1070819"/>
          </a:xfrm>
          <a:prstGeom prst="rect">
            <a:avLst/>
          </a:prstGeom>
        </p:spPr>
      </p:pic>
      <p:pic>
        <p:nvPicPr>
          <p:cNvPr id="26" name="Рисунок 25">
            <a:extLst>
              <a:ext uri="{FF2B5EF4-FFF2-40B4-BE49-F238E27FC236}">
                <a16:creationId xmlns:a16="http://schemas.microsoft.com/office/drawing/2014/main" id="{1EA6EBE6-A6E8-4037-8DF0-32D0F1A532E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720720" y="3810260"/>
            <a:ext cx="1873619" cy="1070818"/>
          </a:xfrm>
          <a:prstGeom prst="rect">
            <a:avLst/>
          </a:prstGeom>
        </p:spPr>
      </p:pic>
      <p:pic>
        <p:nvPicPr>
          <p:cNvPr id="24" name="Рисунок 23">
            <a:extLst>
              <a:ext uri="{FF2B5EF4-FFF2-40B4-BE49-F238E27FC236}">
                <a16:creationId xmlns:a16="http://schemas.microsoft.com/office/drawing/2014/main" id="{F64E2054-6DB3-43F9-9C10-346B1AE131A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778323" y="3800501"/>
            <a:ext cx="1873617" cy="1070818"/>
          </a:xfrm>
          <a:prstGeom prst="rect">
            <a:avLst/>
          </a:prstGeom>
        </p:spPr>
      </p:pic>
      <p:pic>
        <p:nvPicPr>
          <p:cNvPr id="22" name="Рисунок 21">
            <a:extLst>
              <a:ext uri="{FF2B5EF4-FFF2-40B4-BE49-F238E27FC236}">
                <a16:creationId xmlns:a16="http://schemas.microsoft.com/office/drawing/2014/main" id="{725E19D1-535A-4F76-8A12-AA93253F728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629722" y="2705453"/>
            <a:ext cx="1917548" cy="1095925"/>
          </a:xfrm>
          <a:prstGeom prst="rect">
            <a:avLst/>
          </a:prstGeom>
        </p:spPr>
      </p:pic>
      <p:pic>
        <p:nvPicPr>
          <p:cNvPr id="20" name="Рисунок 19">
            <a:extLst>
              <a:ext uri="{FF2B5EF4-FFF2-40B4-BE49-F238E27FC236}">
                <a16:creationId xmlns:a16="http://schemas.microsoft.com/office/drawing/2014/main" id="{67796661-36A4-45F5-89E4-C1F0B9772308}"/>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724653" y="2747164"/>
            <a:ext cx="1883897" cy="1076693"/>
          </a:xfrm>
          <a:prstGeom prst="rect">
            <a:avLst/>
          </a:prstGeom>
        </p:spPr>
      </p:pic>
      <p:pic>
        <p:nvPicPr>
          <p:cNvPr id="18" name="Рисунок 17">
            <a:extLst>
              <a:ext uri="{FF2B5EF4-FFF2-40B4-BE49-F238E27FC236}">
                <a16:creationId xmlns:a16="http://schemas.microsoft.com/office/drawing/2014/main" id="{0BA85EF9-B653-4B21-8D7C-722D59A7B4A1}"/>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789657" y="2744108"/>
            <a:ext cx="1838121" cy="1050531"/>
          </a:xfrm>
          <a:prstGeom prst="rect">
            <a:avLst/>
          </a:prstGeom>
        </p:spPr>
      </p:pic>
      <p:pic>
        <p:nvPicPr>
          <p:cNvPr id="16" name="Рисунок 15">
            <a:extLst>
              <a:ext uri="{FF2B5EF4-FFF2-40B4-BE49-F238E27FC236}">
                <a16:creationId xmlns:a16="http://schemas.microsoft.com/office/drawing/2014/main" id="{FB82C707-5A37-4443-8186-ED41045E296F}"/>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629722" y="1625812"/>
            <a:ext cx="1917548" cy="1095925"/>
          </a:xfrm>
          <a:prstGeom prst="rect">
            <a:avLst/>
          </a:prstGeom>
        </p:spPr>
      </p:pic>
      <p:pic>
        <p:nvPicPr>
          <p:cNvPr id="14" name="Рисунок 13">
            <a:extLst>
              <a:ext uri="{FF2B5EF4-FFF2-40B4-BE49-F238E27FC236}">
                <a16:creationId xmlns:a16="http://schemas.microsoft.com/office/drawing/2014/main" id="{61CB0580-C4A9-47AB-ACA2-04162FC80ECE}"/>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712174" y="1633797"/>
            <a:ext cx="1917548" cy="1095925"/>
          </a:xfrm>
          <a:prstGeom prst="rect">
            <a:avLst/>
          </a:prstGeom>
        </p:spPr>
      </p:pic>
      <p:pic>
        <p:nvPicPr>
          <p:cNvPr id="10" name="Рисунок 9">
            <a:extLst>
              <a:ext uri="{FF2B5EF4-FFF2-40B4-BE49-F238E27FC236}">
                <a16:creationId xmlns:a16="http://schemas.microsoft.com/office/drawing/2014/main" id="{029342A0-41C7-4710-983C-2F9E6CC16276}"/>
              </a:ext>
            </a:extLst>
          </p:cNvPr>
          <p:cNvPicPr>
            <a:picLocks noChangeAspect="1"/>
          </p:cNvPicPr>
          <p:nvPr/>
        </p:nvPicPr>
        <p:blipFill>
          <a:blip r:embed="rId14"/>
          <a:stretch>
            <a:fillRect/>
          </a:stretch>
        </p:blipFill>
        <p:spPr>
          <a:xfrm>
            <a:off x="5789657" y="1647611"/>
            <a:ext cx="1836485" cy="1050531"/>
          </a:xfrm>
          <a:prstGeom prst="rect">
            <a:avLst/>
          </a:prstGeom>
        </p:spPr>
      </p:pic>
      <p:sp>
        <p:nvSpPr>
          <p:cNvPr id="8" name="TextBox 7">
            <a:extLst>
              <a:ext uri="{FF2B5EF4-FFF2-40B4-BE49-F238E27FC236}">
                <a16:creationId xmlns:a16="http://schemas.microsoft.com/office/drawing/2014/main" id="{4D5388DB-EC58-481D-A596-B1C2F7CC4337}"/>
              </a:ext>
            </a:extLst>
          </p:cNvPr>
          <p:cNvSpPr txBox="1"/>
          <p:nvPr/>
        </p:nvSpPr>
        <p:spPr>
          <a:xfrm>
            <a:off x="5325762" y="1052328"/>
            <a:ext cx="6706013" cy="462499"/>
          </a:xfrm>
          <a:prstGeom prst="rect">
            <a:avLst/>
          </a:prstGeom>
          <a:noFill/>
        </p:spPr>
        <p:txBody>
          <a:bodyPr wrap="square" rtlCol="0">
            <a:spAutoFit/>
          </a:bodyPr>
          <a:lstStyle/>
          <a:p>
            <a:pPr algn="ctr">
              <a:lnSpc>
                <a:spcPct val="150000"/>
              </a:lnSpc>
            </a:pPr>
            <a:r>
              <a:rPr lang="en-US" b="1" dirty="0">
                <a:solidFill>
                  <a:srgbClr val="002060"/>
                </a:solidFill>
                <a:latin typeface="Arial" panose="020B0604020202020204" pitchFamily="34" charset="0"/>
                <a:cs typeface="Arial" panose="020B0604020202020204" pitchFamily="34" charset="0"/>
              </a:rPr>
              <a:t>Air temperature change, </a:t>
            </a:r>
            <a:r>
              <a:rPr lang="ru-RU" altLang="ko-KR" b="1" dirty="0">
                <a:solidFill>
                  <a:srgbClr val="002060"/>
                </a:solidFill>
                <a:latin typeface="Arial" panose="020B0604020202020204" pitchFamily="34" charset="0"/>
                <a:cs typeface="Arial" panose="020B0604020202020204" pitchFamily="34" charset="0"/>
                <a:sym typeface="Symbol" pitchFamily="18" charset="2"/>
              </a:rPr>
              <a:t></a:t>
            </a:r>
            <a:r>
              <a:rPr lang="ru-RU" altLang="ko-KR" b="1" dirty="0">
                <a:solidFill>
                  <a:srgbClr val="002060"/>
                </a:solidFill>
                <a:latin typeface="Arial" panose="020B0604020202020204" pitchFamily="34" charset="0"/>
                <a:cs typeface="Arial" panose="020B0604020202020204" pitchFamily="34" charset="0"/>
              </a:rPr>
              <a:t>С/10 </a:t>
            </a:r>
            <a:r>
              <a:rPr lang="en-US" altLang="ko-KR" b="1" dirty="0">
                <a:solidFill>
                  <a:srgbClr val="002060"/>
                </a:solidFill>
                <a:latin typeface="Arial" panose="020B0604020202020204" pitchFamily="34" charset="0"/>
                <a:cs typeface="Arial" panose="020B0604020202020204" pitchFamily="34" charset="0"/>
              </a:rPr>
              <a:t>years</a:t>
            </a:r>
            <a:r>
              <a:rPr lang="ru-RU" altLang="ko-KR" b="1" dirty="0">
                <a:solidFill>
                  <a:srgbClr val="002060"/>
                </a:solidFill>
                <a:latin typeface="Arial" panose="020B0604020202020204" pitchFamily="34" charset="0"/>
                <a:cs typeface="Arial" panose="020B0604020202020204" pitchFamily="34" charset="0"/>
              </a:rPr>
              <a:t>,</a:t>
            </a:r>
            <a:r>
              <a:rPr lang="en-US" altLang="ko-KR" b="1" dirty="0">
                <a:solidFill>
                  <a:srgbClr val="002060"/>
                </a:solidFill>
                <a:latin typeface="Arial" panose="020B0604020202020204" pitchFamily="34" charset="0"/>
                <a:cs typeface="Arial" panose="020B0604020202020204" pitchFamily="34" charset="0"/>
              </a:rPr>
              <a:t> </a:t>
            </a:r>
            <a:r>
              <a:rPr lang="ru-RU" b="1" dirty="0">
                <a:solidFill>
                  <a:srgbClr val="002060"/>
                </a:solidFill>
                <a:latin typeface="Arial" panose="020B0604020202020204" pitchFamily="34" charset="0"/>
                <a:cs typeface="Arial" panose="020B0604020202020204" pitchFamily="34" charset="0"/>
              </a:rPr>
              <a:t>1976-202</a:t>
            </a:r>
            <a:r>
              <a:rPr lang="en-US" b="1" dirty="0">
                <a:solidFill>
                  <a:srgbClr val="002060"/>
                </a:solidFill>
                <a:latin typeface="Arial" panose="020B0604020202020204" pitchFamily="34" charset="0"/>
                <a:cs typeface="Arial" panose="020B0604020202020204" pitchFamily="34" charset="0"/>
              </a:rPr>
              <a:t>3</a:t>
            </a:r>
            <a:endParaRPr lang="ru-RU" dirty="0">
              <a:solidFill>
                <a:srgbClr val="002060"/>
              </a:solidFill>
            </a:endParaRPr>
          </a:p>
        </p:txBody>
      </p:sp>
      <p:sp>
        <p:nvSpPr>
          <p:cNvPr id="38" name="Slide Number Placeholder 2"/>
          <p:cNvSpPr>
            <a:spLocks noGrp="1"/>
          </p:cNvSpPr>
          <p:nvPr>
            <p:ph type="sldNum" sz="quarter" idx="4"/>
          </p:nvPr>
        </p:nvSpPr>
        <p:spPr>
          <a:xfrm>
            <a:off x="9144000" y="6490158"/>
            <a:ext cx="2844800" cy="246221"/>
          </a:xfrm>
        </p:spPr>
        <p:txBody>
          <a:bodyPr/>
          <a:lstStyle/>
          <a:p>
            <a:r>
              <a:rPr lang="ru-RU" sz="1000" b="1" dirty="0">
                <a:latin typeface="Arial" panose="020B0604020202020204" pitchFamily="34" charset="0"/>
                <a:cs typeface="Arial" panose="020B0604020202020204" pitchFamily="34" charset="0"/>
              </a:rPr>
              <a:t>5</a:t>
            </a:r>
            <a:endParaRPr lang="en-US" sz="1000" b="1" dirty="0">
              <a:effectLst/>
              <a:latin typeface="Arial" panose="020B0604020202020204" pitchFamily="34" charset="0"/>
              <a:cs typeface="Arial" panose="020B0604020202020204" pitchFamily="34" charset="0"/>
            </a:endParaRPr>
          </a:p>
        </p:txBody>
      </p:sp>
      <p:sp>
        <p:nvSpPr>
          <p:cNvPr id="41" name="Прямоугольник 40">
            <a:extLst>
              <a:ext uri="{FF2B5EF4-FFF2-40B4-BE49-F238E27FC236}">
                <a16:creationId xmlns:a16="http://schemas.microsoft.com/office/drawing/2014/main" id="{358CD8D6-9B88-4714-A652-F31FA9EB76E3}"/>
              </a:ext>
            </a:extLst>
          </p:cNvPr>
          <p:cNvSpPr/>
          <p:nvPr/>
        </p:nvSpPr>
        <p:spPr>
          <a:xfrm>
            <a:off x="0" y="-1487"/>
            <a:ext cx="12192000" cy="523220"/>
          </a:xfrm>
          <a:prstGeom prst="rect">
            <a:avLst/>
          </a:prstGeom>
          <a:solidFill>
            <a:schemeClr val="accent1">
              <a:lumMod val="60000"/>
              <a:lumOff val="40000"/>
            </a:schemeClr>
          </a:solidFill>
        </p:spPr>
        <p:txBody>
          <a:bodyPr wrap="square">
            <a:spAutoFit/>
          </a:bodyPr>
          <a:lstStyle/>
          <a:p>
            <a:r>
              <a:rPr lang="en-US" sz="2800" b="1" dirty="0">
                <a:solidFill>
                  <a:schemeClr val="accent5">
                    <a:lumMod val="50000"/>
                  </a:schemeClr>
                </a:solidFill>
                <a:latin typeface="Arial" panose="020B0604020202020204" pitchFamily="34" charset="0"/>
                <a:cs typeface="Arial" panose="020B0604020202020204" pitchFamily="34" charset="0"/>
              </a:rPr>
              <a:t>Climate change is heterogeneous by season, territory and time</a:t>
            </a:r>
            <a:endParaRPr lang="ru-RU" sz="2800" b="1" dirty="0">
              <a:solidFill>
                <a:schemeClr val="accent5">
                  <a:lumMod val="50000"/>
                </a:schemeClr>
              </a:solidFill>
              <a:latin typeface="Arial" panose="020B0604020202020204" pitchFamily="34" charset="0"/>
              <a:cs typeface="Arial" panose="020B0604020202020204" pitchFamily="34" charset="0"/>
            </a:endParaRPr>
          </a:p>
        </p:txBody>
      </p:sp>
      <p:sp>
        <p:nvSpPr>
          <p:cNvPr id="42" name="Овал 41">
            <a:extLst>
              <a:ext uri="{FF2B5EF4-FFF2-40B4-BE49-F238E27FC236}">
                <a16:creationId xmlns:a16="http://schemas.microsoft.com/office/drawing/2014/main" id="{308C022A-8580-4ACB-AAE2-CAF63043738A}"/>
              </a:ext>
            </a:extLst>
          </p:cNvPr>
          <p:cNvSpPr/>
          <p:nvPr/>
        </p:nvSpPr>
        <p:spPr>
          <a:xfrm>
            <a:off x="11449318" y="2625"/>
            <a:ext cx="539482" cy="523220"/>
          </a:xfrm>
          <a:prstGeom prst="ellipse">
            <a:avLst/>
          </a:prstGeom>
          <a:solidFill>
            <a:schemeClr val="accent1">
              <a:lumMod val="60000"/>
              <a:lumOff val="40000"/>
            </a:schemeClr>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2060"/>
                </a:solidFill>
              </a:rPr>
              <a:t>5</a:t>
            </a:r>
            <a:endParaRPr lang="ru-RU" sz="2400" b="1" dirty="0">
              <a:solidFill>
                <a:srgbClr val="002060"/>
              </a:solidFill>
            </a:endParaRPr>
          </a:p>
        </p:txBody>
      </p:sp>
      <p:pic>
        <p:nvPicPr>
          <p:cNvPr id="43" name="Рисунок 42">
            <a:extLst>
              <a:ext uri="{FF2B5EF4-FFF2-40B4-BE49-F238E27FC236}">
                <a16:creationId xmlns:a16="http://schemas.microsoft.com/office/drawing/2014/main" id="{8BD92F07-304F-455B-A8A0-AE32AFEE4522}"/>
              </a:ext>
            </a:extLst>
          </p:cNvPr>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1505671" y="6332452"/>
            <a:ext cx="686329" cy="523220"/>
          </a:xfrm>
          <a:prstGeom prst="rect">
            <a:avLst/>
          </a:prstGeom>
          <a:noFill/>
          <a:ln>
            <a:noFill/>
          </a:ln>
        </p:spPr>
      </p:pic>
      <p:sp>
        <p:nvSpPr>
          <p:cNvPr id="45" name="TextBox 44">
            <a:extLst>
              <a:ext uri="{FF2B5EF4-FFF2-40B4-BE49-F238E27FC236}">
                <a16:creationId xmlns:a16="http://schemas.microsoft.com/office/drawing/2014/main" id="{5A0CEFD7-33FA-4AB5-B9ED-68CB3DD0E86F}"/>
              </a:ext>
            </a:extLst>
          </p:cNvPr>
          <p:cNvSpPr txBox="1"/>
          <p:nvPr/>
        </p:nvSpPr>
        <p:spPr>
          <a:xfrm>
            <a:off x="9750845" y="4955189"/>
            <a:ext cx="913939" cy="276999"/>
          </a:xfrm>
          <a:prstGeom prst="rect">
            <a:avLst/>
          </a:prstGeom>
          <a:noFill/>
        </p:spPr>
        <p:txBody>
          <a:bodyPr wrap="square" rtlCol="0">
            <a:spAutoFit/>
          </a:bodyPr>
          <a:lstStyle/>
          <a:p>
            <a:r>
              <a:rPr lang="en-US" sz="1200" dirty="0">
                <a:solidFill>
                  <a:srgbClr val="000066"/>
                </a:solidFill>
                <a:latin typeface="Arial" panose="020B0604020202020204" pitchFamily="34" charset="0"/>
                <a:cs typeface="Arial" panose="020B0604020202020204" pitchFamily="34" charset="0"/>
              </a:rPr>
              <a:t>Dec</a:t>
            </a:r>
            <a:endParaRPr lang="ru-RU" sz="1200" dirty="0">
              <a:solidFill>
                <a:srgbClr val="000066"/>
              </a:solidFill>
              <a:latin typeface="Arial" panose="020B0604020202020204" pitchFamily="34" charset="0"/>
              <a:cs typeface="Arial" panose="020B0604020202020204" pitchFamily="34" charset="0"/>
            </a:endParaRPr>
          </a:p>
        </p:txBody>
      </p:sp>
      <p:sp>
        <p:nvSpPr>
          <p:cNvPr id="48" name="TextBox 47">
            <a:extLst>
              <a:ext uri="{FF2B5EF4-FFF2-40B4-BE49-F238E27FC236}">
                <a16:creationId xmlns:a16="http://schemas.microsoft.com/office/drawing/2014/main" id="{7A499DF6-6BE7-45AC-A3BE-04206288C6C4}"/>
              </a:ext>
            </a:extLst>
          </p:cNvPr>
          <p:cNvSpPr txBox="1"/>
          <p:nvPr/>
        </p:nvSpPr>
        <p:spPr>
          <a:xfrm>
            <a:off x="5969524" y="1625812"/>
            <a:ext cx="823599" cy="276999"/>
          </a:xfrm>
          <a:prstGeom prst="rect">
            <a:avLst/>
          </a:prstGeom>
          <a:noFill/>
        </p:spPr>
        <p:txBody>
          <a:bodyPr wrap="square" rtlCol="0">
            <a:spAutoFit/>
          </a:bodyPr>
          <a:lstStyle/>
          <a:p>
            <a:r>
              <a:rPr lang="en-US" sz="1200" dirty="0">
                <a:solidFill>
                  <a:srgbClr val="000066"/>
                </a:solidFill>
                <a:latin typeface="Arial" panose="020B0604020202020204" pitchFamily="34" charset="0"/>
                <a:cs typeface="Arial" panose="020B0604020202020204" pitchFamily="34" charset="0"/>
              </a:rPr>
              <a:t>Jan</a:t>
            </a:r>
            <a:endParaRPr lang="ru-RU" sz="1200" dirty="0">
              <a:solidFill>
                <a:srgbClr val="000066"/>
              </a:solidFill>
              <a:latin typeface="Arial" panose="020B0604020202020204" pitchFamily="34" charset="0"/>
              <a:cs typeface="Arial" panose="020B0604020202020204" pitchFamily="34" charset="0"/>
            </a:endParaRPr>
          </a:p>
        </p:txBody>
      </p:sp>
      <p:sp>
        <p:nvSpPr>
          <p:cNvPr id="51" name="TextBox 50">
            <a:extLst>
              <a:ext uri="{FF2B5EF4-FFF2-40B4-BE49-F238E27FC236}">
                <a16:creationId xmlns:a16="http://schemas.microsoft.com/office/drawing/2014/main" id="{BD9468F7-001A-4C4E-8AFF-370487371902}"/>
              </a:ext>
            </a:extLst>
          </p:cNvPr>
          <p:cNvSpPr txBox="1"/>
          <p:nvPr/>
        </p:nvSpPr>
        <p:spPr>
          <a:xfrm>
            <a:off x="7845522" y="1628135"/>
            <a:ext cx="823599" cy="276999"/>
          </a:xfrm>
          <a:prstGeom prst="rect">
            <a:avLst/>
          </a:prstGeom>
          <a:noFill/>
        </p:spPr>
        <p:txBody>
          <a:bodyPr wrap="square" rtlCol="0">
            <a:spAutoFit/>
          </a:bodyPr>
          <a:lstStyle/>
          <a:p>
            <a:r>
              <a:rPr lang="en-US" sz="1200" dirty="0">
                <a:solidFill>
                  <a:srgbClr val="000066"/>
                </a:solidFill>
                <a:latin typeface="Arial" panose="020B0604020202020204" pitchFamily="34" charset="0"/>
                <a:cs typeface="Arial" panose="020B0604020202020204" pitchFamily="34" charset="0"/>
              </a:rPr>
              <a:t>Feb</a:t>
            </a:r>
            <a:endParaRPr lang="ru-RU" sz="1200" dirty="0">
              <a:solidFill>
                <a:srgbClr val="000066"/>
              </a:solidFill>
              <a:latin typeface="Arial" panose="020B0604020202020204" pitchFamily="34" charset="0"/>
              <a:cs typeface="Arial" panose="020B0604020202020204" pitchFamily="34" charset="0"/>
            </a:endParaRPr>
          </a:p>
        </p:txBody>
      </p:sp>
      <p:sp>
        <p:nvSpPr>
          <p:cNvPr id="54" name="TextBox 53">
            <a:extLst>
              <a:ext uri="{FF2B5EF4-FFF2-40B4-BE49-F238E27FC236}">
                <a16:creationId xmlns:a16="http://schemas.microsoft.com/office/drawing/2014/main" id="{DF6B6967-D459-4814-8A0E-F3C2010779D2}"/>
              </a:ext>
            </a:extLst>
          </p:cNvPr>
          <p:cNvSpPr txBox="1"/>
          <p:nvPr/>
        </p:nvSpPr>
        <p:spPr>
          <a:xfrm>
            <a:off x="9763070" y="1607738"/>
            <a:ext cx="823599" cy="276999"/>
          </a:xfrm>
          <a:prstGeom prst="rect">
            <a:avLst/>
          </a:prstGeom>
          <a:noFill/>
        </p:spPr>
        <p:txBody>
          <a:bodyPr wrap="square" rtlCol="0">
            <a:spAutoFit/>
          </a:bodyPr>
          <a:lstStyle/>
          <a:p>
            <a:r>
              <a:rPr lang="en-US" sz="1200" dirty="0">
                <a:solidFill>
                  <a:srgbClr val="000066"/>
                </a:solidFill>
                <a:latin typeface="Arial" panose="020B0604020202020204" pitchFamily="34" charset="0"/>
                <a:cs typeface="Arial" panose="020B0604020202020204" pitchFamily="34" charset="0"/>
              </a:rPr>
              <a:t>Mar</a:t>
            </a:r>
            <a:endParaRPr lang="ru-RU" sz="1200" dirty="0">
              <a:solidFill>
                <a:srgbClr val="000066"/>
              </a:solidFill>
              <a:latin typeface="Arial" panose="020B0604020202020204" pitchFamily="34" charset="0"/>
              <a:cs typeface="Arial" panose="020B0604020202020204" pitchFamily="34" charset="0"/>
            </a:endParaRPr>
          </a:p>
        </p:txBody>
      </p:sp>
      <p:sp>
        <p:nvSpPr>
          <p:cNvPr id="57" name="TextBox 56">
            <a:extLst>
              <a:ext uri="{FF2B5EF4-FFF2-40B4-BE49-F238E27FC236}">
                <a16:creationId xmlns:a16="http://schemas.microsoft.com/office/drawing/2014/main" id="{75B30B06-5F4D-4AEA-807E-CD0A00A658F7}"/>
              </a:ext>
            </a:extLst>
          </p:cNvPr>
          <p:cNvSpPr txBox="1"/>
          <p:nvPr/>
        </p:nvSpPr>
        <p:spPr>
          <a:xfrm>
            <a:off x="5978200" y="2724858"/>
            <a:ext cx="823599" cy="276999"/>
          </a:xfrm>
          <a:prstGeom prst="rect">
            <a:avLst/>
          </a:prstGeom>
          <a:noFill/>
        </p:spPr>
        <p:txBody>
          <a:bodyPr wrap="square" rtlCol="0">
            <a:spAutoFit/>
          </a:bodyPr>
          <a:lstStyle/>
          <a:p>
            <a:r>
              <a:rPr lang="en-US" sz="1200" dirty="0">
                <a:solidFill>
                  <a:srgbClr val="000066"/>
                </a:solidFill>
                <a:latin typeface="Arial" panose="020B0604020202020204" pitchFamily="34" charset="0"/>
                <a:cs typeface="Arial" panose="020B0604020202020204" pitchFamily="34" charset="0"/>
              </a:rPr>
              <a:t>Apr</a:t>
            </a:r>
            <a:endParaRPr lang="ru-RU" sz="1200" dirty="0">
              <a:solidFill>
                <a:srgbClr val="000066"/>
              </a:solidFill>
              <a:latin typeface="Arial" panose="020B0604020202020204" pitchFamily="34" charset="0"/>
              <a:cs typeface="Arial" panose="020B0604020202020204" pitchFamily="34" charset="0"/>
            </a:endParaRPr>
          </a:p>
        </p:txBody>
      </p:sp>
      <p:sp>
        <p:nvSpPr>
          <p:cNvPr id="60" name="TextBox 59">
            <a:extLst>
              <a:ext uri="{FF2B5EF4-FFF2-40B4-BE49-F238E27FC236}">
                <a16:creationId xmlns:a16="http://schemas.microsoft.com/office/drawing/2014/main" id="{DC21FE41-F88E-4AA9-8A2B-44939C0D4BFC}"/>
              </a:ext>
            </a:extLst>
          </p:cNvPr>
          <p:cNvSpPr txBox="1"/>
          <p:nvPr/>
        </p:nvSpPr>
        <p:spPr>
          <a:xfrm>
            <a:off x="7855169" y="2732957"/>
            <a:ext cx="823599" cy="276999"/>
          </a:xfrm>
          <a:prstGeom prst="rect">
            <a:avLst/>
          </a:prstGeom>
          <a:noFill/>
        </p:spPr>
        <p:txBody>
          <a:bodyPr wrap="square" rtlCol="0">
            <a:spAutoFit/>
          </a:bodyPr>
          <a:lstStyle/>
          <a:p>
            <a:r>
              <a:rPr lang="en-US" sz="1200" dirty="0">
                <a:solidFill>
                  <a:srgbClr val="000066"/>
                </a:solidFill>
                <a:latin typeface="Arial" panose="020B0604020202020204" pitchFamily="34" charset="0"/>
                <a:cs typeface="Arial" panose="020B0604020202020204" pitchFamily="34" charset="0"/>
              </a:rPr>
              <a:t>May</a:t>
            </a:r>
            <a:endParaRPr lang="ru-RU" sz="1200" dirty="0">
              <a:solidFill>
                <a:srgbClr val="000066"/>
              </a:solidFill>
              <a:latin typeface="Arial" panose="020B0604020202020204" pitchFamily="34" charset="0"/>
              <a:cs typeface="Arial" panose="020B0604020202020204" pitchFamily="34" charset="0"/>
            </a:endParaRPr>
          </a:p>
        </p:txBody>
      </p:sp>
      <p:sp>
        <p:nvSpPr>
          <p:cNvPr id="63" name="TextBox 62">
            <a:extLst>
              <a:ext uri="{FF2B5EF4-FFF2-40B4-BE49-F238E27FC236}">
                <a16:creationId xmlns:a16="http://schemas.microsoft.com/office/drawing/2014/main" id="{47F37330-F4B2-489D-A41D-FEC2C3B88D89}"/>
              </a:ext>
            </a:extLst>
          </p:cNvPr>
          <p:cNvSpPr txBox="1"/>
          <p:nvPr/>
        </p:nvSpPr>
        <p:spPr>
          <a:xfrm>
            <a:off x="9725174" y="2718624"/>
            <a:ext cx="823599" cy="276999"/>
          </a:xfrm>
          <a:prstGeom prst="rect">
            <a:avLst/>
          </a:prstGeom>
          <a:noFill/>
        </p:spPr>
        <p:txBody>
          <a:bodyPr wrap="square" rtlCol="0">
            <a:spAutoFit/>
          </a:bodyPr>
          <a:lstStyle/>
          <a:p>
            <a:r>
              <a:rPr lang="en-US" sz="1200" dirty="0">
                <a:solidFill>
                  <a:srgbClr val="000066"/>
                </a:solidFill>
                <a:latin typeface="Arial" panose="020B0604020202020204" pitchFamily="34" charset="0"/>
                <a:cs typeface="Arial" panose="020B0604020202020204" pitchFamily="34" charset="0"/>
              </a:rPr>
              <a:t>Jun</a:t>
            </a:r>
            <a:endParaRPr lang="ru-RU" sz="1200" dirty="0">
              <a:solidFill>
                <a:srgbClr val="000066"/>
              </a:solidFill>
              <a:latin typeface="Arial" panose="020B0604020202020204" pitchFamily="34" charset="0"/>
              <a:cs typeface="Arial" panose="020B0604020202020204" pitchFamily="34" charset="0"/>
            </a:endParaRPr>
          </a:p>
        </p:txBody>
      </p:sp>
      <p:sp>
        <p:nvSpPr>
          <p:cNvPr id="66" name="TextBox 65">
            <a:extLst>
              <a:ext uri="{FF2B5EF4-FFF2-40B4-BE49-F238E27FC236}">
                <a16:creationId xmlns:a16="http://schemas.microsoft.com/office/drawing/2014/main" id="{0A15F0E5-FBA5-47CE-8606-F7F418509A05}"/>
              </a:ext>
            </a:extLst>
          </p:cNvPr>
          <p:cNvSpPr txBox="1"/>
          <p:nvPr/>
        </p:nvSpPr>
        <p:spPr>
          <a:xfrm>
            <a:off x="5970966" y="3810260"/>
            <a:ext cx="823599" cy="276999"/>
          </a:xfrm>
          <a:prstGeom prst="rect">
            <a:avLst/>
          </a:prstGeom>
          <a:noFill/>
        </p:spPr>
        <p:txBody>
          <a:bodyPr wrap="square" rtlCol="0">
            <a:spAutoFit/>
          </a:bodyPr>
          <a:lstStyle/>
          <a:p>
            <a:r>
              <a:rPr lang="en-US" sz="1200" dirty="0">
                <a:solidFill>
                  <a:srgbClr val="000066"/>
                </a:solidFill>
                <a:latin typeface="Arial" panose="020B0604020202020204" pitchFamily="34" charset="0"/>
                <a:cs typeface="Arial" panose="020B0604020202020204" pitchFamily="34" charset="0"/>
              </a:rPr>
              <a:t>Jul</a:t>
            </a:r>
            <a:endParaRPr lang="ru-RU" sz="1200" dirty="0">
              <a:solidFill>
                <a:srgbClr val="000066"/>
              </a:solidFill>
              <a:latin typeface="Arial" panose="020B0604020202020204" pitchFamily="34" charset="0"/>
              <a:cs typeface="Arial" panose="020B0604020202020204" pitchFamily="34" charset="0"/>
            </a:endParaRPr>
          </a:p>
        </p:txBody>
      </p:sp>
      <p:sp>
        <p:nvSpPr>
          <p:cNvPr id="69" name="TextBox 68">
            <a:extLst>
              <a:ext uri="{FF2B5EF4-FFF2-40B4-BE49-F238E27FC236}">
                <a16:creationId xmlns:a16="http://schemas.microsoft.com/office/drawing/2014/main" id="{24491F77-38A6-465A-BB25-E642167C0F55}"/>
              </a:ext>
            </a:extLst>
          </p:cNvPr>
          <p:cNvSpPr txBox="1"/>
          <p:nvPr/>
        </p:nvSpPr>
        <p:spPr>
          <a:xfrm>
            <a:off x="7840654" y="3798321"/>
            <a:ext cx="862912" cy="276999"/>
          </a:xfrm>
          <a:prstGeom prst="rect">
            <a:avLst/>
          </a:prstGeom>
          <a:noFill/>
        </p:spPr>
        <p:txBody>
          <a:bodyPr wrap="square" rtlCol="0">
            <a:spAutoFit/>
          </a:bodyPr>
          <a:lstStyle/>
          <a:p>
            <a:r>
              <a:rPr lang="en-US" sz="1200" dirty="0">
                <a:solidFill>
                  <a:srgbClr val="000066"/>
                </a:solidFill>
                <a:latin typeface="Arial" panose="020B0604020202020204" pitchFamily="34" charset="0"/>
                <a:cs typeface="Arial" panose="020B0604020202020204" pitchFamily="34" charset="0"/>
              </a:rPr>
              <a:t>Aug</a:t>
            </a:r>
            <a:endParaRPr lang="ru-RU" sz="1200" dirty="0">
              <a:solidFill>
                <a:srgbClr val="000066"/>
              </a:solidFill>
              <a:latin typeface="Arial" panose="020B0604020202020204" pitchFamily="34" charset="0"/>
              <a:cs typeface="Arial" panose="020B0604020202020204" pitchFamily="34" charset="0"/>
            </a:endParaRPr>
          </a:p>
        </p:txBody>
      </p:sp>
      <p:sp>
        <p:nvSpPr>
          <p:cNvPr id="72" name="TextBox 71">
            <a:extLst>
              <a:ext uri="{FF2B5EF4-FFF2-40B4-BE49-F238E27FC236}">
                <a16:creationId xmlns:a16="http://schemas.microsoft.com/office/drawing/2014/main" id="{F231277B-F32B-4E4E-8BF9-80E4F4302243}"/>
              </a:ext>
            </a:extLst>
          </p:cNvPr>
          <p:cNvSpPr txBox="1"/>
          <p:nvPr/>
        </p:nvSpPr>
        <p:spPr>
          <a:xfrm>
            <a:off x="9725217" y="3804201"/>
            <a:ext cx="939567" cy="276999"/>
          </a:xfrm>
          <a:prstGeom prst="rect">
            <a:avLst/>
          </a:prstGeom>
          <a:noFill/>
        </p:spPr>
        <p:txBody>
          <a:bodyPr wrap="square" rtlCol="0">
            <a:spAutoFit/>
          </a:bodyPr>
          <a:lstStyle/>
          <a:p>
            <a:r>
              <a:rPr lang="en-US" sz="1200" dirty="0">
                <a:solidFill>
                  <a:srgbClr val="000066"/>
                </a:solidFill>
                <a:latin typeface="Arial" panose="020B0604020202020204" pitchFamily="34" charset="0"/>
                <a:cs typeface="Arial" panose="020B0604020202020204" pitchFamily="34" charset="0"/>
              </a:rPr>
              <a:t>Sep</a:t>
            </a:r>
            <a:endParaRPr lang="ru-RU" sz="1200" dirty="0">
              <a:solidFill>
                <a:srgbClr val="000066"/>
              </a:solidFill>
              <a:latin typeface="Arial" panose="020B0604020202020204" pitchFamily="34" charset="0"/>
              <a:cs typeface="Arial" panose="020B0604020202020204" pitchFamily="34" charset="0"/>
            </a:endParaRPr>
          </a:p>
        </p:txBody>
      </p:sp>
      <p:sp>
        <p:nvSpPr>
          <p:cNvPr id="75" name="TextBox 74">
            <a:extLst>
              <a:ext uri="{FF2B5EF4-FFF2-40B4-BE49-F238E27FC236}">
                <a16:creationId xmlns:a16="http://schemas.microsoft.com/office/drawing/2014/main" id="{F7039281-7858-411D-96B7-01E602DD45F1}"/>
              </a:ext>
            </a:extLst>
          </p:cNvPr>
          <p:cNvSpPr txBox="1"/>
          <p:nvPr/>
        </p:nvSpPr>
        <p:spPr>
          <a:xfrm>
            <a:off x="5969524" y="4985053"/>
            <a:ext cx="862912" cy="276999"/>
          </a:xfrm>
          <a:prstGeom prst="rect">
            <a:avLst/>
          </a:prstGeom>
          <a:noFill/>
        </p:spPr>
        <p:txBody>
          <a:bodyPr wrap="square" rtlCol="0">
            <a:spAutoFit/>
          </a:bodyPr>
          <a:lstStyle/>
          <a:p>
            <a:r>
              <a:rPr lang="en-US" sz="1200" dirty="0">
                <a:solidFill>
                  <a:srgbClr val="000066"/>
                </a:solidFill>
                <a:latin typeface="Arial" panose="020B0604020202020204" pitchFamily="34" charset="0"/>
                <a:cs typeface="Arial" panose="020B0604020202020204" pitchFamily="34" charset="0"/>
              </a:rPr>
              <a:t>Oct</a:t>
            </a:r>
            <a:endParaRPr lang="ru-RU" sz="1200" dirty="0">
              <a:solidFill>
                <a:srgbClr val="000066"/>
              </a:solidFill>
              <a:latin typeface="Arial" panose="020B0604020202020204" pitchFamily="34" charset="0"/>
              <a:cs typeface="Arial" panose="020B0604020202020204" pitchFamily="34" charset="0"/>
            </a:endParaRPr>
          </a:p>
        </p:txBody>
      </p:sp>
      <p:sp>
        <p:nvSpPr>
          <p:cNvPr id="78" name="TextBox 77">
            <a:extLst>
              <a:ext uri="{FF2B5EF4-FFF2-40B4-BE49-F238E27FC236}">
                <a16:creationId xmlns:a16="http://schemas.microsoft.com/office/drawing/2014/main" id="{BCD94E88-25BB-4A4F-893B-6277C11D3831}"/>
              </a:ext>
            </a:extLst>
          </p:cNvPr>
          <p:cNvSpPr txBox="1"/>
          <p:nvPr/>
        </p:nvSpPr>
        <p:spPr>
          <a:xfrm>
            <a:off x="7855432" y="4967342"/>
            <a:ext cx="862912" cy="276999"/>
          </a:xfrm>
          <a:prstGeom prst="rect">
            <a:avLst/>
          </a:prstGeom>
          <a:noFill/>
        </p:spPr>
        <p:txBody>
          <a:bodyPr wrap="square" rtlCol="0">
            <a:spAutoFit/>
          </a:bodyPr>
          <a:lstStyle/>
          <a:p>
            <a:r>
              <a:rPr lang="en-US" sz="1200" dirty="0">
                <a:solidFill>
                  <a:srgbClr val="000066"/>
                </a:solidFill>
                <a:latin typeface="Arial" panose="020B0604020202020204" pitchFamily="34" charset="0"/>
                <a:cs typeface="Arial" panose="020B0604020202020204" pitchFamily="34" charset="0"/>
              </a:rPr>
              <a:t>Nov</a:t>
            </a:r>
            <a:endParaRPr lang="ru-RU" sz="1200" dirty="0">
              <a:solidFill>
                <a:srgbClr val="000066"/>
              </a:solidFill>
              <a:latin typeface="Arial" panose="020B0604020202020204" pitchFamily="34" charset="0"/>
              <a:cs typeface="Arial" panose="020B0604020202020204" pitchFamily="34" charset="0"/>
            </a:endParaRPr>
          </a:p>
        </p:txBody>
      </p:sp>
      <p:sp>
        <p:nvSpPr>
          <p:cNvPr id="79" name="Slide Number Placeholder 2">
            <a:extLst>
              <a:ext uri="{FF2B5EF4-FFF2-40B4-BE49-F238E27FC236}">
                <a16:creationId xmlns:a16="http://schemas.microsoft.com/office/drawing/2014/main" id="{E74AE8E2-4CA5-40D1-A0D9-32A5E07E9271}"/>
              </a:ext>
            </a:extLst>
          </p:cNvPr>
          <p:cNvSpPr txBox="1">
            <a:spLocks/>
          </p:cNvSpPr>
          <p:nvPr/>
        </p:nvSpPr>
        <p:spPr>
          <a:xfrm>
            <a:off x="9144000" y="6490158"/>
            <a:ext cx="2844800" cy="246221"/>
          </a:xfrm>
          <a:prstGeom prst="rect">
            <a:avLst/>
          </a:prstGeom>
        </p:spPr>
        <p:txBody>
          <a:bodyPr vert="horz" lIns="91440" tIns="45720" rIns="91440" bIns="45720" rtlCol="0" anchor="ctr">
            <a:spAutoFit/>
          </a:bodyPr>
          <a:lstStyle>
            <a:defPPr>
              <a:defRPr lang="ru-RU"/>
            </a:defPPr>
            <a:lvl1pPr marL="0" algn="r" defTabSz="914400" rtl="0" eaLnBrk="1" latinLnBrk="0" hangingPunct="1">
              <a:defRPr sz="600" b="0" i="0" kern="1200">
                <a:solidFill>
                  <a:srgbClr val="6C6463"/>
                </a:solidFill>
                <a:latin typeface="Gill Sans MT"/>
                <a:ea typeface="+mn-ea"/>
                <a:cs typeface="Gill Sans M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ru-RU" sz="1000" b="1">
                <a:latin typeface="Arial" panose="020B0604020202020204" pitchFamily="34" charset="0"/>
                <a:cs typeface="Arial" panose="020B0604020202020204" pitchFamily="34" charset="0"/>
              </a:rPr>
              <a:t>5</a:t>
            </a:r>
            <a:endParaRPr lang="en-US" sz="1000" b="1" dirty="0">
              <a:latin typeface="Arial" panose="020B0604020202020204" pitchFamily="34" charset="0"/>
              <a:cs typeface="Arial" panose="020B0604020202020204" pitchFamily="34" charset="0"/>
            </a:endParaRPr>
          </a:p>
        </p:txBody>
      </p:sp>
      <p:sp>
        <p:nvSpPr>
          <p:cNvPr id="81" name="TextBox 80">
            <a:extLst>
              <a:ext uri="{FF2B5EF4-FFF2-40B4-BE49-F238E27FC236}">
                <a16:creationId xmlns:a16="http://schemas.microsoft.com/office/drawing/2014/main" id="{77330A6D-1F16-4B4C-A7CD-A49C8CD53BFB}"/>
              </a:ext>
            </a:extLst>
          </p:cNvPr>
          <p:cNvSpPr txBox="1"/>
          <p:nvPr/>
        </p:nvSpPr>
        <p:spPr>
          <a:xfrm>
            <a:off x="128919" y="5775178"/>
            <a:ext cx="5196843" cy="646331"/>
          </a:xfrm>
          <a:prstGeom prst="rect">
            <a:avLst/>
          </a:prstGeom>
          <a:noFill/>
        </p:spPr>
        <p:txBody>
          <a:bodyPr wrap="square">
            <a:spAutoFit/>
          </a:bodyPr>
          <a:lstStyle/>
          <a:p>
            <a:pPr algn="ctr"/>
            <a:r>
              <a:rPr lang="en-US" sz="1200" b="1" dirty="0">
                <a:latin typeface="Arial" panose="020B0604020202020204" pitchFamily="34" charset="0"/>
                <a:cs typeface="Arial" panose="020B0604020202020204" pitchFamily="34" charset="0"/>
              </a:rPr>
              <a:t>Time series of anomalies of annual and seasonal air temperatures (°C) </a:t>
            </a:r>
            <a:r>
              <a:rPr lang="en-US" sz="1200" dirty="0">
                <a:latin typeface="Arial" panose="020B0604020202020204" pitchFamily="34" charset="0"/>
                <a:cs typeface="Arial" panose="020B0604020202020204" pitchFamily="34" charset="0"/>
              </a:rPr>
              <a:t>averaged over the territory of Kazakhstan for the period 1942-2023. The anomalies are calculated relative to the base period 1991-2020</a:t>
            </a:r>
            <a:endParaRPr lang="ru-RU" sz="1200" dirty="0">
              <a:latin typeface="Arial" panose="020B0604020202020204" pitchFamily="34" charset="0"/>
              <a:cs typeface="Arial" panose="020B0604020202020204" pitchFamily="34" charset="0"/>
            </a:endParaRPr>
          </a:p>
        </p:txBody>
      </p:sp>
      <p:pic>
        <p:nvPicPr>
          <p:cNvPr id="5" name="Рисунок 4">
            <a:extLst>
              <a:ext uri="{FF2B5EF4-FFF2-40B4-BE49-F238E27FC236}">
                <a16:creationId xmlns:a16="http://schemas.microsoft.com/office/drawing/2014/main" id="{4045B230-CD6D-4769-A11A-938DBAD31E89}"/>
              </a:ext>
            </a:extLst>
          </p:cNvPr>
          <p:cNvPicPr>
            <a:picLocks noChangeAspect="1"/>
          </p:cNvPicPr>
          <p:nvPr/>
        </p:nvPicPr>
        <p:blipFill>
          <a:blip r:embed="rId16"/>
          <a:stretch>
            <a:fillRect/>
          </a:stretch>
        </p:blipFill>
        <p:spPr>
          <a:xfrm>
            <a:off x="379707" y="1411646"/>
            <a:ext cx="4661171" cy="4285387"/>
          </a:xfrm>
          <a:prstGeom prst="rect">
            <a:avLst/>
          </a:prstGeom>
        </p:spPr>
      </p:pic>
      <p:sp>
        <p:nvSpPr>
          <p:cNvPr id="2" name="Прямоугольник 1">
            <a:extLst>
              <a:ext uri="{FF2B5EF4-FFF2-40B4-BE49-F238E27FC236}">
                <a16:creationId xmlns:a16="http://schemas.microsoft.com/office/drawing/2014/main" id="{6F201E11-070D-4F7F-AB39-9674EA462093}"/>
              </a:ext>
            </a:extLst>
          </p:cNvPr>
          <p:cNvSpPr/>
          <p:nvPr/>
        </p:nvSpPr>
        <p:spPr>
          <a:xfrm>
            <a:off x="2497839" y="1435768"/>
            <a:ext cx="635086" cy="2118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Times New Roman" panose="02020603050405020304" pitchFamily="18" charset="0"/>
                <a:cs typeface="Times New Roman" panose="02020603050405020304" pitchFamily="18" charset="0"/>
              </a:rPr>
              <a:t>Year</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36" name="Прямоугольник 35">
            <a:extLst>
              <a:ext uri="{FF2B5EF4-FFF2-40B4-BE49-F238E27FC236}">
                <a16:creationId xmlns:a16="http://schemas.microsoft.com/office/drawing/2014/main" id="{2F0FFD8B-1D4D-498F-90B1-1E2BD42D528D}"/>
              </a:ext>
            </a:extLst>
          </p:cNvPr>
          <p:cNvSpPr/>
          <p:nvPr/>
        </p:nvSpPr>
        <p:spPr>
          <a:xfrm>
            <a:off x="1256229" y="2871456"/>
            <a:ext cx="635086" cy="2118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Times New Roman" panose="02020603050405020304" pitchFamily="18" charset="0"/>
                <a:cs typeface="Times New Roman" panose="02020603050405020304" pitchFamily="18" charset="0"/>
              </a:rPr>
              <a:t>Winter</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37" name="Прямоугольник 36">
            <a:extLst>
              <a:ext uri="{FF2B5EF4-FFF2-40B4-BE49-F238E27FC236}">
                <a16:creationId xmlns:a16="http://schemas.microsoft.com/office/drawing/2014/main" id="{5D4C4D05-3E89-4E61-8FB3-021BBCB67439}"/>
              </a:ext>
            </a:extLst>
          </p:cNvPr>
          <p:cNvSpPr/>
          <p:nvPr/>
        </p:nvSpPr>
        <p:spPr>
          <a:xfrm>
            <a:off x="3515164" y="2864049"/>
            <a:ext cx="635086" cy="2118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Times New Roman" panose="02020603050405020304" pitchFamily="18" charset="0"/>
                <a:cs typeface="Times New Roman" panose="02020603050405020304" pitchFamily="18" charset="0"/>
              </a:rPr>
              <a:t>Spring</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39" name="Прямоугольник 38">
            <a:extLst>
              <a:ext uri="{FF2B5EF4-FFF2-40B4-BE49-F238E27FC236}">
                <a16:creationId xmlns:a16="http://schemas.microsoft.com/office/drawing/2014/main" id="{CD5F4C9A-1B87-49C1-B5D6-7E56CBDBB9EA}"/>
              </a:ext>
            </a:extLst>
          </p:cNvPr>
          <p:cNvSpPr/>
          <p:nvPr/>
        </p:nvSpPr>
        <p:spPr>
          <a:xfrm>
            <a:off x="1206449" y="4213404"/>
            <a:ext cx="734646" cy="2118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Times New Roman" panose="02020603050405020304" pitchFamily="18" charset="0"/>
                <a:cs typeface="Times New Roman" panose="02020603050405020304" pitchFamily="18" charset="0"/>
              </a:rPr>
              <a:t>Summer</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40" name="Прямоугольник 39">
            <a:extLst>
              <a:ext uri="{FF2B5EF4-FFF2-40B4-BE49-F238E27FC236}">
                <a16:creationId xmlns:a16="http://schemas.microsoft.com/office/drawing/2014/main" id="{72F47E83-8C82-4E04-8C77-D1CF2EFCD75A}"/>
              </a:ext>
            </a:extLst>
          </p:cNvPr>
          <p:cNvSpPr/>
          <p:nvPr/>
        </p:nvSpPr>
        <p:spPr>
          <a:xfrm>
            <a:off x="3465384" y="4211029"/>
            <a:ext cx="734646" cy="2118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Times New Roman" panose="02020603050405020304" pitchFamily="18" charset="0"/>
                <a:cs typeface="Times New Roman" panose="02020603050405020304" pitchFamily="18" charset="0"/>
              </a:rPr>
              <a:t>Autumn</a:t>
            </a:r>
            <a:endParaRPr lang="ru-RU" sz="1200" dirty="0">
              <a:solidFill>
                <a:schemeClr val="tx1"/>
              </a:solidFill>
              <a:latin typeface="Times New Roman" panose="02020603050405020304" pitchFamily="18" charset="0"/>
              <a:cs typeface="Times New Roman" panose="02020603050405020304" pitchFamily="18" charset="0"/>
            </a:endParaRPr>
          </a:p>
        </p:txBody>
      </p:sp>
      <p:pic>
        <p:nvPicPr>
          <p:cNvPr id="7" name="Рисунок 6">
            <a:extLst>
              <a:ext uri="{FF2B5EF4-FFF2-40B4-BE49-F238E27FC236}">
                <a16:creationId xmlns:a16="http://schemas.microsoft.com/office/drawing/2014/main" id="{047A4DCB-549D-4ED1-BFB3-B07EF347E032}"/>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5750157" y="6142125"/>
            <a:ext cx="5797113" cy="289395"/>
          </a:xfrm>
          <a:prstGeom prst="rect">
            <a:avLst/>
          </a:prstGeom>
        </p:spPr>
      </p:pic>
    </p:spTree>
    <p:extLst>
      <p:ext uri="{BB962C8B-B14F-4D97-AF65-F5344CB8AC3E}">
        <p14:creationId xmlns:p14="http://schemas.microsoft.com/office/powerpoint/2010/main" val="34598208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Рисунок 25">
            <a:extLst>
              <a:ext uri="{FF2B5EF4-FFF2-40B4-BE49-F238E27FC236}">
                <a16:creationId xmlns:a16="http://schemas.microsoft.com/office/drawing/2014/main" id="{2CA4478E-5578-4992-ABCB-5BE54709F0C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59002" y="4849926"/>
            <a:ext cx="1689367" cy="979869"/>
          </a:xfrm>
          <a:prstGeom prst="rect">
            <a:avLst/>
          </a:prstGeom>
        </p:spPr>
      </p:pic>
      <p:pic>
        <p:nvPicPr>
          <p:cNvPr id="28" name="Рисунок 27">
            <a:extLst>
              <a:ext uri="{FF2B5EF4-FFF2-40B4-BE49-F238E27FC236}">
                <a16:creationId xmlns:a16="http://schemas.microsoft.com/office/drawing/2014/main" id="{2F53068E-8D82-4560-9688-6E3752FC43C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10593" y="4863320"/>
            <a:ext cx="1681267" cy="975171"/>
          </a:xfrm>
          <a:prstGeom prst="rect">
            <a:avLst/>
          </a:prstGeom>
        </p:spPr>
      </p:pic>
      <p:pic>
        <p:nvPicPr>
          <p:cNvPr id="30" name="Рисунок 29">
            <a:extLst>
              <a:ext uri="{FF2B5EF4-FFF2-40B4-BE49-F238E27FC236}">
                <a16:creationId xmlns:a16="http://schemas.microsoft.com/office/drawing/2014/main" id="{FC5DC6C9-0A32-4BA4-9A1B-C639901882C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91860" y="4862424"/>
            <a:ext cx="1713811" cy="994047"/>
          </a:xfrm>
          <a:prstGeom prst="rect">
            <a:avLst/>
          </a:prstGeom>
        </p:spPr>
      </p:pic>
      <p:pic>
        <p:nvPicPr>
          <p:cNvPr id="20" name="Рисунок 19">
            <a:extLst>
              <a:ext uri="{FF2B5EF4-FFF2-40B4-BE49-F238E27FC236}">
                <a16:creationId xmlns:a16="http://schemas.microsoft.com/office/drawing/2014/main" id="{EB9B05E7-FA5D-48A2-8EDE-9D75E6B1566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59002" y="3807750"/>
            <a:ext cx="1689367" cy="979869"/>
          </a:xfrm>
          <a:prstGeom prst="rect">
            <a:avLst/>
          </a:prstGeom>
        </p:spPr>
      </p:pic>
      <p:pic>
        <p:nvPicPr>
          <p:cNvPr id="22" name="Рисунок 21">
            <a:extLst>
              <a:ext uri="{FF2B5EF4-FFF2-40B4-BE49-F238E27FC236}">
                <a16:creationId xmlns:a16="http://schemas.microsoft.com/office/drawing/2014/main" id="{12828471-59BB-4B6C-867F-854D4A276C5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144320" y="3807483"/>
            <a:ext cx="1689367" cy="979869"/>
          </a:xfrm>
          <a:prstGeom prst="rect">
            <a:avLst/>
          </a:prstGeom>
        </p:spPr>
      </p:pic>
      <p:pic>
        <p:nvPicPr>
          <p:cNvPr id="24" name="Рисунок 23">
            <a:extLst>
              <a:ext uri="{FF2B5EF4-FFF2-40B4-BE49-F238E27FC236}">
                <a16:creationId xmlns:a16="http://schemas.microsoft.com/office/drawing/2014/main" id="{2CDE9FE4-9BD5-469C-AD18-1751791D684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825588" y="3840018"/>
            <a:ext cx="1680083" cy="974484"/>
          </a:xfrm>
          <a:prstGeom prst="rect">
            <a:avLst/>
          </a:prstGeom>
        </p:spPr>
      </p:pic>
      <p:pic>
        <p:nvPicPr>
          <p:cNvPr id="14" name="Рисунок 13">
            <a:extLst>
              <a:ext uri="{FF2B5EF4-FFF2-40B4-BE49-F238E27FC236}">
                <a16:creationId xmlns:a16="http://schemas.microsoft.com/office/drawing/2014/main" id="{968D6ED9-2EB8-4342-9D2C-3EAE899C036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465318" y="2766450"/>
            <a:ext cx="1681267" cy="975171"/>
          </a:xfrm>
          <a:prstGeom prst="rect">
            <a:avLst/>
          </a:prstGeom>
        </p:spPr>
      </p:pic>
      <p:pic>
        <p:nvPicPr>
          <p:cNvPr id="16" name="Рисунок 15">
            <a:extLst>
              <a:ext uri="{FF2B5EF4-FFF2-40B4-BE49-F238E27FC236}">
                <a16:creationId xmlns:a16="http://schemas.microsoft.com/office/drawing/2014/main" id="{0E865171-8ACC-4F67-8682-007FC2E1941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110593" y="2769738"/>
            <a:ext cx="1681267" cy="975171"/>
          </a:xfrm>
          <a:prstGeom prst="rect">
            <a:avLst/>
          </a:prstGeom>
        </p:spPr>
      </p:pic>
      <p:pic>
        <p:nvPicPr>
          <p:cNvPr id="18" name="Рисунок 17">
            <a:extLst>
              <a:ext uri="{FF2B5EF4-FFF2-40B4-BE49-F238E27FC236}">
                <a16:creationId xmlns:a16="http://schemas.microsoft.com/office/drawing/2014/main" id="{51F58CEB-0EA0-43C9-93B1-503482A2B948}"/>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825588" y="2807264"/>
            <a:ext cx="1681267" cy="975171"/>
          </a:xfrm>
          <a:prstGeom prst="rect">
            <a:avLst/>
          </a:prstGeom>
        </p:spPr>
      </p:pic>
      <p:pic>
        <p:nvPicPr>
          <p:cNvPr id="12" name="Рисунок 11">
            <a:extLst>
              <a:ext uri="{FF2B5EF4-FFF2-40B4-BE49-F238E27FC236}">
                <a16:creationId xmlns:a16="http://schemas.microsoft.com/office/drawing/2014/main" id="{E2296B4A-8CEA-413C-AB17-2980A094C51C}"/>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26721" y="1706430"/>
            <a:ext cx="1681265" cy="975170"/>
          </a:xfrm>
          <a:prstGeom prst="rect">
            <a:avLst/>
          </a:prstGeom>
        </p:spPr>
      </p:pic>
      <p:pic>
        <p:nvPicPr>
          <p:cNvPr id="8" name="Рисунок 7">
            <a:extLst>
              <a:ext uri="{FF2B5EF4-FFF2-40B4-BE49-F238E27FC236}">
                <a16:creationId xmlns:a16="http://schemas.microsoft.com/office/drawing/2014/main" id="{5481781E-4BE6-4B5B-A036-2173F376DF3B}"/>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8144320" y="1714797"/>
            <a:ext cx="1681268" cy="975171"/>
          </a:xfrm>
          <a:prstGeom prst="rect">
            <a:avLst/>
          </a:prstGeom>
        </p:spPr>
      </p:pic>
      <p:pic>
        <p:nvPicPr>
          <p:cNvPr id="6" name="Рисунок 5">
            <a:extLst>
              <a:ext uri="{FF2B5EF4-FFF2-40B4-BE49-F238E27FC236}">
                <a16:creationId xmlns:a16="http://schemas.microsoft.com/office/drawing/2014/main" id="{0ED638CD-1A71-46C1-95EC-59F772041AD5}"/>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463052" y="1714797"/>
            <a:ext cx="1681268" cy="975171"/>
          </a:xfrm>
          <a:prstGeom prst="rect">
            <a:avLst/>
          </a:prstGeom>
        </p:spPr>
      </p:pic>
      <p:sp>
        <p:nvSpPr>
          <p:cNvPr id="62" name="Заголовок 1">
            <a:extLst>
              <a:ext uri="{FF2B5EF4-FFF2-40B4-BE49-F238E27FC236}">
                <a16:creationId xmlns:a16="http://schemas.microsoft.com/office/drawing/2014/main" id="{3D431662-BFEE-40F6-AD26-5C758A3142FA}"/>
              </a:ext>
            </a:extLst>
          </p:cNvPr>
          <p:cNvSpPr txBox="1">
            <a:spLocks/>
          </p:cNvSpPr>
          <p:nvPr/>
        </p:nvSpPr>
        <p:spPr>
          <a:xfrm>
            <a:off x="6421226" y="974079"/>
            <a:ext cx="5407900" cy="616044"/>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sz="4400" kern="1200">
                <a:solidFill>
                  <a:srgbClr val="0067B9"/>
                </a:solidFill>
                <a:latin typeface="+mj-lt"/>
                <a:ea typeface="+mj-ea"/>
                <a:cs typeface="+mj-cs"/>
              </a:defRPr>
            </a:lvl1pPr>
          </a:lstStyle>
          <a:p>
            <a:pPr algn="ctr"/>
            <a:r>
              <a:rPr lang="en-US" sz="1800" b="1" dirty="0">
                <a:solidFill>
                  <a:schemeClr val="accent5">
                    <a:lumMod val="50000"/>
                  </a:schemeClr>
                </a:solidFill>
                <a:latin typeface="Arial" panose="020B0604020202020204" pitchFamily="34" charset="0"/>
                <a:cs typeface="Arial" panose="020B0604020202020204" pitchFamily="34" charset="0"/>
              </a:rPr>
              <a:t>Precipitation change, %/10 years,1981-2023</a:t>
            </a:r>
            <a:endParaRPr lang="ru-RU" sz="1800" dirty="0">
              <a:solidFill>
                <a:schemeClr val="accent5">
                  <a:lumMod val="50000"/>
                </a:schemeClr>
              </a:solidFill>
              <a:latin typeface="Arial" panose="020B0604020202020204" pitchFamily="34" charset="0"/>
              <a:cs typeface="Arial" panose="020B0604020202020204" pitchFamily="34" charset="0"/>
            </a:endParaRPr>
          </a:p>
        </p:txBody>
      </p:sp>
      <p:sp>
        <p:nvSpPr>
          <p:cNvPr id="41" name="Slide Number Placeholder 2"/>
          <p:cNvSpPr>
            <a:spLocks noGrp="1"/>
          </p:cNvSpPr>
          <p:nvPr>
            <p:ph type="sldNum" sz="quarter" idx="4"/>
          </p:nvPr>
        </p:nvSpPr>
        <p:spPr>
          <a:xfrm>
            <a:off x="9144000" y="6490158"/>
            <a:ext cx="2844800" cy="246221"/>
          </a:xfrm>
        </p:spPr>
        <p:txBody>
          <a:bodyPr/>
          <a:lstStyle/>
          <a:p>
            <a:r>
              <a:rPr lang="ru-RU" sz="1000" b="1" dirty="0">
                <a:latin typeface="Arial" panose="020B0604020202020204" pitchFamily="34" charset="0"/>
                <a:cs typeface="Arial" panose="020B0604020202020204" pitchFamily="34" charset="0"/>
              </a:rPr>
              <a:t>6</a:t>
            </a:r>
            <a:endParaRPr lang="en-US" sz="1000" b="1" dirty="0">
              <a:effectLst/>
              <a:latin typeface="Arial" panose="020B0604020202020204" pitchFamily="34" charset="0"/>
              <a:cs typeface="Arial" panose="020B0604020202020204" pitchFamily="34" charset="0"/>
            </a:endParaRPr>
          </a:p>
        </p:txBody>
      </p:sp>
      <p:sp>
        <p:nvSpPr>
          <p:cNvPr id="40" name="Прямоугольник 39">
            <a:extLst>
              <a:ext uri="{FF2B5EF4-FFF2-40B4-BE49-F238E27FC236}">
                <a16:creationId xmlns:a16="http://schemas.microsoft.com/office/drawing/2014/main" id="{E6DE0B88-B80B-4E2D-BD86-D3715BA2A245}"/>
              </a:ext>
            </a:extLst>
          </p:cNvPr>
          <p:cNvSpPr/>
          <p:nvPr/>
        </p:nvSpPr>
        <p:spPr>
          <a:xfrm>
            <a:off x="0" y="-1487"/>
            <a:ext cx="12192000" cy="523220"/>
          </a:xfrm>
          <a:prstGeom prst="rect">
            <a:avLst/>
          </a:prstGeom>
          <a:solidFill>
            <a:schemeClr val="accent1">
              <a:lumMod val="60000"/>
              <a:lumOff val="40000"/>
            </a:schemeClr>
          </a:solidFill>
        </p:spPr>
        <p:txBody>
          <a:bodyPr wrap="square">
            <a:spAutoFit/>
          </a:bodyPr>
          <a:lstStyle/>
          <a:p>
            <a:r>
              <a:rPr lang="en-US" sz="2800" b="1" dirty="0">
                <a:solidFill>
                  <a:schemeClr val="accent5">
                    <a:lumMod val="50000"/>
                  </a:schemeClr>
                </a:solidFill>
                <a:latin typeface="Arial" panose="020B0604020202020204" pitchFamily="34" charset="0"/>
                <a:cs typeface="Arial" panose="020B0604020202020204" pitchFamily="34" charset="0"/>
              </a:rPr>
              <a:t>Climate change is heterogeneous by season, territory and time</a:t>
            </a:r>
            <a:endParaRPr lang="ru-RU" sz="2800" b="1" dirty="0">
              <a:solidFill>
                <a:schemeClr val="accent5">
                  <a:lumMod val="50000"/>
                </a:schemeClr>
              </a:solidFill>
              <a:latin typeface="Arial" panose="020B0604020202020204" pitchFamily="34" charset="0"/>
              <a:cs typeface="Arial" panose="020B0604020202020204" pitchFamily="34" charset="0"/>
            </a:endParaRPr>
          </a:p>
        </p:txBody>
      </p:sp>
      <p:sp>
        <p:nvSpPr>
          <p:cNvPr id="66" name="Овал 65">
            <a:extLst>
              <a:ext uri="{FF2B5EF4-FFF2-40B4-BE49-F238E27FC236}">
                <a16:creationId xmlns:a16="http://schemas.microsoft.com/office/drawing/2014/main" id="{D951F813-8BAF-4CA8-B9BB-8C8107C45841}"/>
              </a:ext>
            </a:extLst>
          </p:cNvPr>
          <p:cNvSpPr/>
          <p:nvPr/>
        </p:nvSpPr>
        <p:spPr>
          <a:xfrm>
            <a:off x="11449318" y="2625"/>
            <a:ext cx="539482" cy="523220"/>
          </a:xfrm>
          <a:prstGeom prst="ellipse">
            <a:avLst/>
          </a:prstGeom>
          <a:solidFill>
            <a:schemeClr val="accent1">
              <a:lumMod val="60000"/>
              <a:lumOff val="40000"/>
            </a:schemeClr>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2060"/>
                </a:solidFill>
              </a:rPr>
              <a:t>6</a:t>
            </a:r>
            <a:endParaRPr lang="ru-RU" sz="2400" b="1" dirty="0">
              <a:solidFill>
                <a:srgbClr val="002060"/>
              </a:solidFill>
            </a:endParaRPr>
          </a:p>
        </p:txBody>
      </p:sp>
      <p:pic>
        <p:nvPicPr>
          <p:cNvPr id="67" name="Рисунок 66">
            <a:extLst>
              <a:ext uri="{FF2B5EF4-FFF2-40B4-BE49-F238E27FC236}">
                <a16:creationId xmlns:a16="http://schemas.microsoft.com/office/drawing/2014/main" id="{B5455658-247D-44E2-BC72-5CE1CED5D5F5}"/>
              </a:ext>
            </a:extLst>
          </p:cNvPr>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1505671" y="6332452"/>
            <a:ext cx="686329" cy="523220"/>
          </a:xfrm>
          <a:prstGeom prst="rect">
            <a:avLst/>
          </a:prstGeom>
          <a:noFill/>
          <a:ln>
            <a:noFill/>
          </a:ln>
        </p:spPr>
      </p:pic>
      <p:sp>
        <p:nvSpPr>
          <p:cNvPr id="63" name="TextBox 62">
            <a:extLst>
              <a:ext uri="{FF2B5EF4-FFF2-40B4-BE49-F238E27FC236}">
                <a16:creationId xmlns:a16="http://schemas.microsoft.com/office/drawing/2014/main" id="{2DFE3C8B-1B8C-4855-8342-1B43B403ECDD}"/>
              </a:ext>
            </a:extLst>
          </p:cNvPr>
          <p:cNvSpPr txBox="1"/>
          <p:nvPr/>
        </p:nvSpPr>
        <p:spPr>
          <a:xfrm>
            <a:off x="203200" y="6126025"/>
            <a:ext cx="5728043" cy="646331"/>
          </a:xfrm>
          <a:prstGeom prst="rect">
            <a:avLst/>
          </a:prstGeom>
          <a:noFill/>
        </p:spPr>
        <p:txBody>
          <a:bodyPr wrap="square">
            <a:spAutoFit/>
          </a:bodyPr>
          <a:lstStyle/>
          <a:p>
            <a:pPr algn="ctr"/>
            <a:r>
              <a:rPr lang="en-US" sz="1200" b="1" dirty="0">
                <a:latin typeface="Arial" panose="020B0604020202020204" pitchFamily="34" charset="0"/>
                <a:cs typeface="Arial" panose="020B0604020202020204" pitchFamily="34" charset="0"/>
              </a:rPr>
              <a:t>Time series of anomalies of annual and seasonal precipitation amounts (%) </a:t>
            </a:r>
            <a:r>
              <a:rPr lang="en-US" sz="1200" dirty="0">
                <a:latin typeface="Arial" panose="020B0604020202020204" pitchFamily="34" charset="0"/>
                <a:cs typeface="Arial" panose="020B0604020202020204" pitchFamily="34" charset="0"/>
              </a:rPr>
              <a:t>spatially averaged over the territory of Kazakhstan for the period 1942 – 2023. The anomalies are calculated relative to the base period 1991 – 2020</a:t>
            </a:r>
            <a:endParaRPr lang="ru-RU" sz="1200" dirty="0">
              <a:latin typeface="Arial" panose="020B0604020202020204" pitchFamily="34" charset="0"/>
              <a:cs typeface="Arial" panose="020B0604020202020204" pitchFamily="34" charset="0"/>
            </a:endParaRPr>
          </a:p>
        </p:txBody>
      </p:sp>
      <p:sp>
        <p:nvSpPr>
          <p:cNvPr id="72" name="TextBox 71">
            <a:extLst>
              <a:ext uri="{FF2B5EF4-FFF2-40B4-BE49-F238E27FC236}">
                <a16:creationId xmlns:a16="http://schemas.microsoft.com/office/drawing/2014/main" id="{A2A85EEC-4763-4202-BB86-B133CD04038C}"/>
              </a:ext>
            </a:extLst>
          </p:cNvPr>
          <p:cNvSpPr txBox="1"/>
          <p:nvPr/>
        </p:nvSpPr>
        <p:spPr>
          <a:xfrm>
            <a:off x="9983327" y="3881432"/>
            <a:ext cx="968786" cy="276999"/>
          </a:xfrm>
          <a:prstGeom prst="rect">
            <a:avLst/>
          </a:prstGeom>
          <a:noFill/>
        </p:spPr>
        <p:txBody>
          <a:bodyPr wrap="square" rtlCol="0">
            <a:spAutoFit/>
          </a:bodyPr>
          <a:lstStyle/>
          <a:p>
            <a:r>
              <a:rPr lang="en-US" sz="1200" dirty="0">
                <a:solidFill>
                  <a:schemeClr val="accent1">
                    <a:lumMod val="50000"/>
                  </a:schemeClr>
                </a:solidFill>
                <a:latin typeface="Arial" panose="020B0604020202020204" pitchFamily="34" charset="0"/>
                <a:cs typeface="Arial" panose="020B0604020202020204" pitchFamily="34" charset="0"/>
              </a:rPr>
              <a:t>Sep</a:t>
            </a:r>
            <a:endParaRPr lang="ru-RU" sz="1200" dirty="0">
              <a:solidFill>
                <a:schemeClr val="accent1">
                  <a:lumMod val="50000"/>
                </a:schemeClr>
              </a:solidFill>
              <a:latin typeface="Arial" panose="020B0604020202020204" pitchFamily="34" charset="0"/>
              <a:cs typeface="Arial" panose="020B0604020202020204" pitchFamily="34" charset="0"/>
            </a:endParaRPr>
          </a:p>
        </p:txBody>
      </p:sp>
      <p:sp>
        <p:nvSpPr>
          <p:cNvPr id="73" name="TextBox 72">
            <a:extLst>
              <a:ext uri="{FF2B5EF4-FFF2-40B4-BE49-F238E27FC236}">
                <a16:creationId xmlns:a16="http://schemas.microsoft.com/office/drawing/2014/main" id="{24E5F113-6DF5-4D8E-8D6C-2E7BE3D8DE77}"/>
              </a:ext>
            </a:extLst>
          </p:cNvPr>
          <p:cNvSpPr txBox="1"/>
          <p:nvPr/>
        </p:nvSpPr>
        <p:spPr>
          <a:xfrm>
            <a:off x="9983326" y="4843052"/>
            <a:ext cx="894811" cy="276999"/>
          </a:xfrm>
          <a:prstGeom prst="rect">
            <a:avLst/>
          </a:prstGeom>
          <a:noFill/>
        </p:spPr>
        <p:txBody>
          <a:bodyPr wrap="square" rtlCol="0">
            <a:spAutoFit/>
          </a:bodyPr>
          <a:lstStyle/>
          <a:p>
            <a:r>
              <a:rPr lang="en-US" sz="1200" dirty="0">
                <a:solidFill>
                  <a:schemeClr val="accent1">
                    <a:lumMod val="50000"/>
                  </a:schemeClr>
                </a:solidFill>
                <a:latin typeface="Arial" panose="020B0604020202020204" pitchFamily="34" charset="0"/>
                <a:cs typeface="Arial" panose="020B0604020202020204" pitchFamily="34" charset="0"/>
              </a:rPr>
              <a:t>Dec</a:t>
            </a:r>
            <a:endParaRPr lang="ru-RU" sz="1200" dirty="0">
              <a:solidFill>
                <a:schemeClr val="accent1">
                  <a:lumMod val="50000"/>
                </a:schemeClr>
              </a:solidFill>
              <a:latin typeface="Arial" panose="020B0604020202020204" pitchFamily="34" charset="0"/>
              <a:cs typeface="Arial" panose="020B0604020202020204" pitchFamily="34" charset="0"/>
            </a:endParaRPr>
          </a:p>
        </p:txBody>
      </p:sp>
      <p:sp>
        <p:nvSpPr>
          <p:cNvPr id="74" name="TextBox 73">
            <a:extLst>
              <a:ext uri="{FF2B5EF4-FFF2-40B4-BE49-F238E27FC236}">
                <a16:creationId xmlns:a16="http://schemas.microsoft.com/office/drawing/2014/main" id="{EE0688BA-5933-4BE4-B813-F2733D20A166}"/>
              </a:ext>
            </a:extLst>
          </p:cNvPr>
          <p:cNvSpPr txBox="1"/>
          <p:nvPr/>
        </p:nvSpPr>
        <p:spPr>
          <a:xfrm>
            <a:off x="9983327" y="2812678"/>
            <a:ext cx="894811" cy="276999"/>
          </a:xfrm>
          <a:prstGeom prst="rect">
            <a:avLst/>
          </a:prstGeom>
          <a:noFill/>
        </p:spPr>
        <p:txBody>
          <a:bodyPr wrap="square" rtlCol="0">
            <a:spAutoFit/>
          </a:bodyPr>
          <a:lstStyle/>
          <a:p>
            <a:r>
              <a:rPr lang="en-US" sz="1200" dirty="0">
                <a:solidFill>
                  <a:schemeClr val="accent1">
                    <a:lumMod val="50000"/>
                  </a:schemeClr>
                </a:solidFill>
                <a:latin typeface="Arial" panose="020B0604020202020204" pitchFamily="34" charset="0"/>
                <a:cs typeface="Arial" panose="020B0604020202020204" pitchFamily="34" charset="0"/>
              </a:rPr>
              <a:t>Jun</a:t>
            </a:r>
            <a:endParaRPr lang="ru-RU" sz="1200" dirty="0">
              <a:solidFill>
                <a:schemeClr val="accent1">
                  <a:lumMod val="50000"/>
                </a:schemeClr>
              </a:solidFill>
              <a:latin typeface="Arial" panose="020B0604020202020204" pitchFamily="34" charset="0"/>
              <a:cs typeface="Arial" panose="020B0604020202020204" pitchFamily="34" charset="0"/>
            </a:endParaRPr>
          </a:p>
        </p:txBody>
      </p:sp>
      <p:sp>
        <p:nvSpPr>
          <p:cNvPr id="75" name="TextBox 74">
            <a:extLst>
              <a:ext uri="{FF2B5EF4-FFF2-40B4-BE49-F238E27FC236}">
                <a16:creationId xmlns:a16="http://schemas.microsoft.com/office/drawing/2014/main" id="{DC2F65C1-8967-4334-88A6-C9AD5027AE83}"/>
              </a:ext>
            </a:extLst>
          </p:cNvPr>
          <p:cNvSpPr txBox="1"/>
          <p:nvPr/>
        </p:nvSpPr>
        <p:spPr>
          <a:xfrm>
            <a:off x="9983327" y="1743470"/>
            <a:ext cx="894811" cy="276999"/>
          </a:xfrm>
          <a:prstGeom prst="rect">
            <a:avLst/>
          </a:prstGeom>
          <a:noFill/>
        </p:spPr>
        <p:txBody>
          <a:bodyPr wrap="square" rtlCol="0">
            <a:spAutoFit/>
          </a:bodyPr>
          <a:lstStyle/>
          <a:p>
            <a:r>
              <a:rPr lang="en-US" sz="1200" dirty="0">
                <a:solidFill>
                  <a:schemeClr val="accent1">
                    <a:lumMod val="50000"/>
                  </a:schemeClr>
                </a:solidFill>
                <a:latin typeface="Arial" panose="020B0604020202020204" pitchFamily="34" charset="0"/>
                <a:cs typeface="Arial" panose="020B0604020202020204" pitchFamily="34" charset="0"/>
              </a:rPr>
              <a:t>Mar</a:t>
            </a:r>
            <a:endParaRPr lang="ru-RU" sz="1200" dirty="0">
              <a:solidFill>
                <a:schemeClr val="accent1">
                  <a:lumMod val="50000"/>
                </a:schemeClr>
              </a:solidFill>
              <a:latin typeface="Arial" panose="020B0604020202020204" pitchFamily="34" charset="0"/>
              <a:cs typeface="Arial" panose="020B0604020202020204" pitchFamily="34" charset="0"/>
            </a:endParaRPr>
          </a:p>
        </p:txBody>
      </p:sp>
      <p:sp>
        <p:nvSpPr>
          <p:cNvPr id="76" name="TextBox 75">
            <a:extLst>
              <a:ext uri="{FF2B5EF4-FFF2-40B4-BE49-F238E27FC236}">
                <a16:creationId xmlns:a16="http://schemas.microsoft.com/office/drawing/2014/main" id="{4ACC72D0-C3E6-44DE-826B-50D84502D2C4}"/>
              </a:ext>
            </a:extLst>
          </p:cNvPr>
          <p:cNvSpPr txBox="1"/>
          <p:nvPr/>
        </p:nvSpPr>
        <p:spPr>
          <a:xfrm>
            <a:off x="8322862" y="1740124"/>
            <a:ext cx="894811" cy="276999"/>
          </a:xfrm>
          <a:prstGeom prst="rect">
            <a:avLst/>
          </a:prstGeom>
          <a:noFill/>
        </p:spPr>
        <p:txBody>
          <a:bodyPr wrap="square" rtlCol="0">
            <a:spAutoFit/>
          </a:bodyPr>
          <a:lstStyle/>
          <a:p>
            <a:r>
              <a:rPr lang="en-US" sz="1200" dirty="0">
                <a:solidFill>
                  <a:schemeClr val="accent1">
                    <a:lumMod val="50000"/>
                  </a:schemeClr>
                </a:solidFill>
                <a:latin typeface="Arial" panose="020B0604020202020204" pitchFamily="34" charset="0"/>
                <a:cs typeface="Arial" panose="020B0604020202020204" pitchFamily="34" charset="0"/>
              </a:rPr>
              <a:t>Feb</a:t>
            </a:r>
            <a:endParaRPr lang="ru-RU" sz="1200" dirty="0">
              <a:solidFill>
                <a:schemeClr val="accent1">
                  <a:lumMod val="50000"/>
                </a:schemeClr>
              </a:solidFill>
              <a:latin typeface="Arial" panose="020B0604020202020204" pitchFamily="34" charset="0"/>
              <a:cs typeface="Arial" panose="020B0604020202020204" pitchFamily="34" charset="0"/>
            </a:endParaRPr>
          </a:p>
        </p:txBody>
      </p:sp>
      <p:sp>
        <p:nvSpPr>
          <p:cNvPr id="77" name="TextBox 76">
            <a:extLst>
              <a:ext uri="{FF2B5EF4-FFF2-40B4-BE49-F238E27FC236}">
                <a16:creationId xmlns:a16="http://schemas.microsoft.com/office/drawing/2014/main" id="{BEDA2EFC-9C51-4D18-A311-B8C0F6B0DF6E}"/>
              </a:ext>
            </a:extLst>
          </p:cNvPr>
          <p:cNvSpPr txBox="1"/>
          <p:nvPr/>
        </p:nvSpPr>
        <p:spPr>
          <a:xfrm>
            <a:off x="6463051" y="1743470"/>
            <a:ext cx="894811" cy="276999"/>
          </a:xfrm>
          <a:prstGeom prst="rect">
            <a:avLst/>
          </a:prstGeom>
          <a:noFill/>
        </p:spPr>
        <p:txBody>
          <a:bodyPr wrap="square" rtlCol="0">
            <a:spAutoFit/>
          </a:bodyPr>
          <a:lstStyle/>
          <a:p>
            <a:r>
              <a:rPr lang="en-US" sz="1200" dirty="0">
                <a:solidFill>
                  <a:schemeClr val="accent1">
                    <a:lumMod val="50000"/>
                  </a:schemeClr>
                </a:solidFill>
                <a:latin typeface="Arial" panose="020B0604020202020204" pitchFamily="34" charset="0"/>
                <a:cs typeface="Arial" panose="020B0604020202020204" pitchFamily="34" charset="0"/>
              </a:rPr>
              <a:t>Jan</a:t>
            </a:r>
            <a:endParaRPr lang="ru-RU" sz="1200" dirty="0">
              <a:solidFill>
                <a:schemeClr val="accent1">
                  <a:lumMod val="50000"/>
                </a:schemeClr>
              </a:solidFill>
              <a:latin typeface="Arial" panose="020B0604020202020204" pitchFamily="34" charset="0"/>
              <a:cs typeface="Arial" panose="020B0604020202020204" pitchFamily="34" charset="0"/>
            </a:endParaRPr>
          </a:p>
        </p:txBody>
      </p:sp>
      <p:sp>
        <p:nvSpPr>
          <p:cNvPr id="78" name="TextBox 77">
            <a:extLst>
              <a:ext uri="{FF2B5EF4-FFF2-40B4-BE49-F238E27FC236}">
                <a16:creationId xmlns:a16="http://schemas.microsoft.com/office/drawing/2014/main" id="{7A6365CE-3913-40D6-BD77-9E4057BDFA0A}"/>
              </a:ext>
            </a:extLst>
          </p:cNvPr>
          <p:cNvSpPr txBox="1"/>
          <p:nvPr/>
        </p:nvSpPr>
        <p:spPr>
          <a:xfrm>
            <a:off x="8374048" y="2807264"/>
            <a:ext cx="894811" cy="276999"/>
          </a:xfrm>
          <a:prstGeom prst="rect">
            <a:avLst/>
          </a:prstGeom>
          <a:noFill/>
        </p:spPr>
        <p:txBody>
          <a:bodyPr wrap="square" rtlCol="0">
            <a:spAutoFit/>
          </a:bodyPr>
          <a:lstStyle/>
          <a:p>
            <a:r>
              <a:rPr lang="en-US" sz="1200" dirty="0">
                <a:solidFill>
                  <a:schemeClr val="accent1">
                    <a:lumMod val="50000"/>
                  </a:schemeClr>
                </a:solidFill>
                <a:latin typeface="Arial" panose="020B0604020202020204" pitchFamily="34" charset="0"/>
                <a:cs typeface="Arial" panose="020B0604020202020204" pitchFamily="34" charset="0"/>
              </a:rPr>
              <a:t>May</a:t>
            </a:r>
            <a:endParaRPr lang="ru-RU" sz="1200" dirty="0">
              <a:solidFill>
                <a:schemeClr val="accent1">
                  <a:lumMod val="50000"/>
                </a:schemeClr>
              </a:solidFill>
              <a:latin typeface="Arial" panose="020B0604020202020204" pitchFamily="34" charset="0"/>
              <a:cs typeface="Arial" panose="020B0604020202020204" pitchFamily="34" charset="0"/>
            </a:endParaRPr>
          </a:p>
        </p:txBody>
      </p:sp>
      <p:sp>
        <p:nvSpPr>
          <p:cNvPr id="79" name="TextBox 78">
            <a:extLst>
              <a:ext uri="{FF2B5EF4-FFF2-40B4-BE49-F238E27FC236}">
                <a16:creationId xmlns:a16="http://schemas.microsoft.com/office/drawing/2014/main" id="{8D2A159A-1E9D-4A76-989C-4AF3E74ACBCD}"/>
              </a:ext>
            </a:extLst>
          </p:cNvPr>
          <p:cNvSpPr txBox="1"/>
          <p:nvPr/>
        </p:nvSpPr>
        <p:spPr>
          <a:xfrm>
            <a:off x="6501314" y="2807265"/>
            <a:ext cx="894811" cy="276999"/>
          </a:xfrm>
          <a:prstGeom prst="rect">
            <a:avLst/>
          </a:prstGeom>
          <a:noFill/>
        </p:spPr>
        <p:txBody>
          <a:bodyPr wrap="square" rtlCol="0">
            <a:spAutoFit/>
          </a:bodyPr>
          <a:lstStyle/>
          <a:p>
            <a:r>
              <a:rPr lang="en-US" sz="1200" dirty="0">
                <a:solidFill>
                  <a:schemeClr val="accent1">
                    <a:lumMod val="50000"/>
                  </a:schemeClr>
                </a:solidFill>
                <a:latin typeface="Arial" panose="020B0604020202020204" pitchFamily="34" charset="0"/>
                <a:cs typeface="Arial" panose="020B0604020202020204" pitchFamily="34" charset="0"/>
              </a:rPr>
              <a:t>Apr</a:t>
            </a:r>
            <a:endParaRPr lang="ru-RU" sz="1200" dirty="0">
              <a:solidFill>
                <a:schemeClr val="accent1">
                  <a:lumMod val="50000"/>
                </a:schemeClr>
              </a:solidFill>
              <a:latin typeface="Arial" panose="020B0604020202020204" pitchFamily="34" charset="0"/>
              <a:cs typeface="Arial" panose="020B0604020202020204" pitchFamily="34" charset="0"/>
            </a:endParaRPr>
          </a:p>
        </p:txBody>
      </p:sp>
      <p:sp>
        <p:nvSpPr>
          <p:cNvPr id="80" name="TextBox 79">
            <a:extLst>
              <a:ext uri="{FF2B5EF4-FFF2-40B4-BE49-F238E27FC236}">
                <a16:creationId xmlns:a16="http://schemas.microsoft.com/office/drawing/2014/main" id="{5B480942-EFA2-42D3-ACAD-CDDF3E9B864B}"/>
              </a:ext>
            </a:extLst>
          </p:cNvPr>
          <p:cNvSpPr txBox="1"/>
          <p:nvPr/>
        </p:nvSpPr>
        <p:spPr>
          <a:xfrm>
            <a:off x="8344633" y="3881433"/>
            <a:ext cx="894811" cy="276999"/>
          </a:xfrm>
          <a:prstGeom prst="rect">
            <a:avLst/>
          </a:prstGeom>
          <a:noFill/>
        </p:spPr>
        <p:txBody>
          <a:bodyPr wrap="square" rtlCol="0">
            <a:spAutoFit/>
          </a:bodyPr>
          <a:lstStyle/>
          <a:p>
            <a:r>
              <a:rPr lang="en-US" sz="1200" dirty="0">
                <a:solidFill>
                  <a:schemeClr val="accent1">
                    <a:lumMod val="50000"/>
                  </a:schemeClr>
                </a:solidFill>
                <a:latin typeface="Arial" panose="020B0604020202020204" pitchFamily="34" charset="0"/>
                <a:cs typeface="Arial" panose="020B0604020202020204" pitchFamily="34" charset="0"/>
              </a:rPr>
              <a:t>Aug</a:t>
            </a:r>
            <a:endParaRPr lang="ru-RU" sz="1200" dirty="0">
              <a:solidFill>
                <a:schemeClr val="accent1">
                  <a:lumMod val="50000"/>
                </a:schemeClr>
              </a:solidFill>
              <a:latin typeface="Arial" panose="020B0604020202020204" pitchFamily="34" charset="0"/>
              <a:cs typeface="Arial" panose="020B0604020202020204" pitchFamily="34" charset="0"/>
            </a:endParaRPr>
          </a:p>
        </p:txBody>
      </p:sp>
      <p:sp>
        <p:nvSpPr>
          <p:cNvPr id="81" name="TextBox 80">
            <a:extLst>
              <a:ext uri="{FF2B5EF4-FFF2-40B4-BE49-F238E27FC236}">
                <a16:creationId xmlns:a16="http://schemas.microsoft.com/office/drawing/2014/main" id="{88136E47-A96A-401B-B40E-E24D5539B2FC}"/>
              </a:ext>
            </a:extLst>
          </p:cNvPr>
          <p:cNvSpPr txBox="1"/>
          <p:nvPr/>
        </p:nvSpPr>
        <p:spPr>
          <a:xfrm>
            <a:off x="6573918" y="3864861"/>
            <a:ext cx="894811" cy="276999"/>
          </a:xfrm>
          <a:prstGeom prst="rect">
            <a:avLst/>
          </a:prstGeom>
          <a:noFill/>
        </p:spPr>
        <p:txBody>
          <a:bodyPr wrap="square" rtlCol="0">
            <a:spAutoFit/>
          </a:bodyPr>
          <a:lstStyle/>
          <a:p>
            <a:r>
              <a:rPr lang="en-US" sz="1200" dirty="0">
                <a:solidFill>
                  <a:schemeClr val="accent1">
                    <a:lumMod val="50000"/>
                  </a:schemeClr>
                </a:solidFill>
                <a:latin typeface="Arial" panose="020B0604020202020204" pitchFamily="34" charset="0"/>
                <a:cs typeface="Arial" panose="020B0604020202020204" pitchFamily="34" charset="0"/>
              </a:rPr>
              <a:t>Jul</a:t>
            </a:r>
            <a:endParaRPr lang="ru-RU" sz="1200" dirty="0">
              <a:solidFill>
                <a:schemeClr val="accent1">
                  <a:lumMod val="50000"/>
                </a:schemeClr>
              </a:solidFill>
              <a:latin typeface="Arial" panose="020B0604020202020204" pitchFamily="34" charset="0"/>
              <a:cs typeface="Arial" panose="020B0604020202020204" pitchFamily="34" charset="0"/>
            </a:endParaRPr>
          </a:p>
        </p:txBody>
      </p:sp>
      <p:sp>
        <p:nvSpPr>
          <p:cNvPr id="82" name="TextBox 81">
            <a:extLst>
              <a:ext uri="{FF2B5EF4-FFF2-40B4-BE49-F238E27FC236}">
                <a16:creationId xmlns:a16="http://schemas.microsoft.com/office/drawing/2014/main" id="{50895788-6B0C-4E23-ABC5-97BD185AEDE9}"/>
              </a:ext>
            </a:extLst>
          </p:cNvPr>
          <p:cNvSpPr txBox="1"/>
          <p:nvPr/>
        </p:nvSpPr>
        <p:spPr>
          <a:xfrm>
            <a:off x="6573918" y="4820316"/>
            <a:ext cx="978463" cy="276999"/>
          </a:xfrm>
          <a:prstGeom prst="rect">
            <a:avLst/>
          </a:prstGeom>
          <a:noFill/>
        </p:spPr>
        <p:txBody>
          <a:bodyPr wrap="square" rtlCol="0">
            <a:spAutoFit/>
          </a:bodyPr>
          <a:lstStyle/>
          <a:p>
            <a:r>
              <a:rPr lang="en-US" sz="1200" dirty="0">
                <a:solidFill>
                  <a:schemeClr val="accent1">
                    <a:lumMod val="50000"/>
                  </a:schemeClr>
                </a:solidFill>
                <a:latin typeface="Arial" panose="020B0604020202020204" pitchFamily="34" charset="0"/>
                <a:cs typeface="Arial" panose="020B0604020202020204" pitchFamily="34" charset="0"/>
              </a:rPr>
              <a:t>Oct</a:t>
            </a:r>
            <a:endParaRPr lang="ru-RU" sz="1200" dirty="0">
              <a:solidFill>
                <a:schemeClr val="accent1">
                  <a:lumMod val="50000"/>
                </a:schemeClr>
              </a:solidFill>
              <a:latin typeface="Arial" panose="020B0604020202020204" pitchFamily="34" charset="0"/>
              <a:cs typeface="Arial" panose="020B0604020202020204" pitchFamily="34" charset="0"/>
            </a:endParaRPr>
          </a:p>
        </p:txBody>
      </p:sp>
      <p:sp>
        <p:nvSpPr>
          <p:cNvPr id="83" name="TextBox 82">
            <a:extLst>
              <a:ext uri="{FF2B5EF4-FFF2-40B4-BE49-F238E27FC236}">
                <a16:creationId xmlns:a16="http://schemas.microsoft.com/office/drawing/2014/main" id="{C72384E5-E9DE-4CDD-BC9B-D9E3087ACFA4}"/>
              </a:ext>
            </a:extLst>
          </p:cNvPr>
          <p:cNvSpPr txBox="1"/>
          <p:nvPr/>
        </p:nvSpPr>
        <p:spPr>
          <a:xfrm>
            <a:off x="8361180" y="4843052"/>
            <a:ext cx="894811" cy="276999"/>
          </a:xfrm>
          <a:prstGeom prst="rect">
            <a:avLst/>
          </a:prstGeom>
          <a:noFill/>
        </p:spPr>
        <p:txBody>
          <a:bodyPr wrap="square" rtlCol="0">
            <a:spAutoFit/>
          </a:bodyPr>
          <a:lstStyle/>
          <a:p>
            <a:r>
              <a:rPr lang="en-US" sz="1200" dirty="0">
                <a:solidFill>
                  <a:schemeClr val="accent1">
                    <a:lumMod val="50000"/>
                  </a:schemeClr>
                </a:solidFill>
                <a:latin typeface="Arial" panose="020B0604020202020204" pitchFamily="34" charset="0"/>
                <a:cs typeface="Arial" panose="020B0604020202020204" pitchFamily="34" charset="0"/>
              </a:rPr>
              <a:t>Nov</a:t>
            </a:r>
            <a:endParaRPr lang="ru-RU" sz="1200" dirty="0">
              <a:solidFill>
                <a:schemeClr val="accent1">
                  <a:lumMod val="50000"/>
                </a:schemeClr>
              </a:solidFill>
              <a:latin typeface="Arial" panose="020B0604020202020204" pitchFamily="34" charset="0"/>
              <a:cs typeface="Arial" panose="020B0604020202020204" pitchFamily="34" charset="0"/>
            </a:endParaRPr>
          </a:p>
        </p:txBody>
      </p:sp>
      <p:pic>
        <p:nvPicPr>
          <p:cNvPr id="3" name="Рисунок 2">
            <a:extLst>
              <a:ext uri="{FF2B5EF4-FFF2-40B4-BE49-F238E27FC236}">
                <a16:creationId xmlns:a16="http://schemas.microsoft.com/office/drawing/2014/main" id="{36B64622-2BF6-4FCC-9D37-AAA4C5269224}"/>
              </a:ext>
            </a:extLst>
          </p:cNvPr>
          <p:cNvPicPr>
            <a:picLocks noChangeAspect="1"/>
          </p:cNvPicPr>
          <p:nvPr/>
        </p:nvPicPr>
        <p:blipFill>
          <a:blip r:embed="rId16"/>
          <a:stretch>
            <a:fillRect/>
          </a:stretch>
        </p:blipFill>
        <p:spPr>
          <a:xfrm>
            <a:off x="480280" y="1177342"/>
            <a:ext cx="5065042" cy="4698702"/>
          </a:xfrm>
          <a:prstGeom prst="rect">
            <a:avLst/>
          </a:prstGeom>
        </p:spPr>
      </p:pic>
      <p:sp>
        <p:nvSpPr>
          <p:cNvPr id="33" name="Прямоугольник 32">
            <a:extLst>
              <a:ext uri="{FF2B5EF4-FFF2-40B4-BE49-F238E27FC236}">
                <a16:creationId xmlns:a16="http://schemas.microsoft.com/office/drawing/2014/main" id="{550CD933-DBF2-4E66-844C-64107CA627FC}"/>
              </a:ext>
            </a:extLst>
          </p:cNvPr>
          <p:cNvSpPr/>
          <p:nvPr/>
        </p:nvSpPr>
        <p:spPr>
          <a:xfrm>
            <a:off x="2695258" y="1177342"/>
            <a:ext cx="635086" cy="2118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Times New Roman" panose="02020603050405020304" pitchFamily="18" charset="0"/>
                <a:cs typeface="Times New Roman" panose="02020603050405020304" pitchFamily="18" charset="0"/>
              </a:rPr>
              <a:t>Year</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35" name="Прямоугольник 34">
            <a:extLst>
              <a:ext uri="{FF2B5EF4-FFF2-40B4-BE49-F238E27FC236}">
                <a16:creationId xmlns:a16="http://schemas.microsoft.com/office/drawing/2014/main" id="{0801343C-124E-4FEF-8B43-353BFD4E84DD}"/>
              </a:ext>
            </a:extLst>
          </p:cNvPr>
          <p:cNvSpPr/>
          <p:nvPr/>
        </p:nvSpPr>
        <p:spPr>
          <a:xfrm>
            <a:off x="1464776" y="2872420"/>
            <a:ext cx="635086" cy="2118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Times New Roman" panose="02020603050405020304" pitchFamily="18" charset="0"/>
                <a:cs typeface="Times New Roman" panose="02020603050405020304" pitchFamily="18" charset="0"/>
              </a:rPr>
              <a:t>Winter</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36" name="Прямоугольник 35">
            <a:extLst>
              <a:ext uri="{FF2B5EF4-FFF2-40B4-BE49-F238E27FC236}">
                <a16:creationId xmlns:a16="http://schemas.microsoft.com/office/drawing/2014/main" id="{C78BAED4-3562-4528-9636-5CDA781B7043}"/>
              </a:ext>
            </a:extLst>
          </p:cNvPr>
          <p:cNvSpPr/>
          <p:nvPr/>
        </p:nvSpPr>
        <p:spPr>
          <a:xfrm>
            <a:off x="4001321" y="2872420"/>
            <a:ext cx="635086" cy="2118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Times New Roman" panose="02020603050405020304" pitchFamily="18" charset="0"/>
                <a:cs typeface="Times New Roman" panose="02020603050405020304" pitchFamily="18" charset="0"/>
              </a:rPr>
              <a:t>Spring</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37" name="Прямоугольник 36">
            <a:extLst>
              <a:ext uri="{FF2B5EF4-FFF2-40B4-BE49-F238E27FC236}">
                <a16:creationId xmlns:a16="http://schemas.microsoft.com/office/drawing/2014/main" id="{CF07CBA8-1FEF-4440-9C66-A4D40B85E6AB}"/>
              </a:ext>
            </a:extLst>
          </p:cNvPr>
          <p:cNvSpPr/>
          <p:nvPr/>
        </p:nvSpPr>
        <p:spPr>
          <a:xfrm>
            <a:off x="1414996" y="4374232"/>
            <a:ext cx="734646" cy="2118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Times New Roman" panose="02020603050405020304" pitchFamily="18" charset="0"/>
                <a:cs typeface="Times New Roman" panose="02020603050405020304" pitchFamily="18" charset="0"/>
              </a:rPr>
              <a:t>Summer</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38" name="Прямоугольник 37">
            <a:extLst>
              <a:ext uri="{FF2B5EF4-FFF2-40B4-BE49-F238E27FC236}">
                <a16:creationId xmlns:a16="http://schemas.microsoft.com/office/drawing/2014/main" id="{7B432C2D-05CC-4C09-9372-FD26452F6687}"/>
              </a:ext>
            </a:extLst>
          </p:cNvPr>
          <p:cNvSpPr/>
          <p:nvPr/>
        </p:nvSpPr>
        <p:spPr>
          <a:xfrm>
            <a:off x="3900577" y="4374232"/>
            <a:ext cx="734646" cy="2118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Times New Roman" panose="02020603050405020304" pitchFamily="18" charset="0"/>
                <a:cs typeface="Times New Roman" panose="02020603050405020304" pitchFamily="18" charset="0"/>
              </a:rPr>
              <a:t>Autumn</a:t>
            </a:r>
            <a:endParaRPr lang="ru-RU" sz="12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07120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lide Number Placeholder 2"/>
          <p:cNvSpPr>
            <a:spLocks noGrp="1"/>
          </p:cNvSpPr>
          <p:nvPr>
            <p:ph type="sldNum" sz="quarter" idx="4"/>
          </p:nvPr>
        </p:nvSpPr>
        <p:spPr>
          <a:xfrm>
            <a:off x="9144000" y="6490158"/>
            <a:ext cx="2844800" cy="246221"/>
          </a:xfrm>
        </p:spPr>
        <p:txBody>
          <a:bodyPr/>
          <a:lstStyle/>
          <a:p>
            <a:r>
              <a:rPr lang="ru-RU" sz="1000" b="1" dirty="0">
                <a:latin typeface="Arial" panose="020B0604020202020204" pitchFamily="34" charset="0"/>
                <a:cs typeface="Arial" panose="020B0604020202020204" pitchFamily="34" charset="0"/>
              </a:rPr>
              <a:t>8</a:t>
            </a:r>
            <a:endParaRPr lang="en-US" sz="1000" b="1" dirty="0">
              <a:effectLst/>
              <a:latin typeface="Arial" panose="020B0604020202020204" pitchFamily="34" charset="0"/>
              <a:cs typeface="Arial" panose="020B0604020202020204" pitchFamily="34" charset="0"/>
            </a:endParaRPr>
          </a:p>
        </p:txBody>
      </p:sp>
      <p:sp>
        <p:nvSpPr>
          <p:cNvPr id="2" name="Прямоугольник 1"/>
          <p:cNvSpPr/>
          <p:nvPr/>
        </p:nvSpPr>
        <p:spPr>
          <a:xfrm>
            <a:off x="203200" y="1133307"/>
            <a:ext cx="11779250" cy="5175263"/>
          </a:xfrm>
          <a:prstGeom prst="rect">
            <a:avLst/>
          </a:prstGeom>
        </p:spPr>
        <p:txBody>
          <a:bodyPr wrap="square">
            <a:spAutoFit/>
          </a:bodyPr>
          <a:lstStyle/>
          <a:p>
            <a:pPr algn="just">
              <a:lnSpc>
                <a:spcPct val="115000"/>
              </a:lnSpc>
              <a:spcAft>
                <a:spcPts val="0"/>
              </a:spcAft>
            </a:pPr>
            <a:r>
              <a:rPr lang="en-US" b="1" dirty="0">
                <a:solidFill>
                  <a:srgbClr val="002060"/>
                </a:solidFill>
                <a:latin typeface="Arial" panose="020B0604020202020204" pitchFamily="34" charset="0"/>
                <a:ea typeface="Times New Roman" panose="02020603050405020304" pitchFamily="18" charset="0"/>
                <a:cs typeface="Arial" panose="020B0604020202020204" pitchFamily="34" charset="0"/>
              </a:rPr>
              <a:t>According to the data of meteorological stations for the period 1976-2023.:</a:t>
            </a:r>
          </a:p>
          <a:p>
            <a:pPr marL="342900" lvl="0" indent="-342900" algn="just">
              <a:lnSpc>
                <a:spcPct val="110000"/>
              </a:lnSpc>
              <a:spcAft>
                <a:spcPts val="0"/>
              </a:spcAft>
              <a:buFont typeface="Wingdings" panose="05000000000000000000" pitchFamily="2" charset="2"/>
              <a:buChar char="ü"/>
            </a:pPr>
            <a:r>
              <a:rPr lang="en-US" dirty="0">
                <a:solidFill>
                  <a:srgbClr val="002060"/>
                </a:solidFill>
                <a:latin typeface="Arial" panose="020B0604020202020204" pitchFamily="34" charset="0"/>
                <a:ea typeface="Times New Roman" panose="02020603050405020304" pitchFamily="18" charset="0"/>
                <a:cs typeface="Arial" panose="020B0604020202020204" pitchFamily="34" charset="0"/>
              </a:rPr>
              <a:t>there is </a:t>
            </a:r>
            <a:r>
              <a:rPr lang="en-US" dirty="0">
                <a:solidFill>
                  <a:srgbClr val="C00000"/>
                </a:solidFill>
                <a:latin typeface="Arial" panose="020B0604020202020204" pitchFamily="34" charset="0"/>
                <a:cs typeface="Arial" panose="020B0604020202020204" pitchFamily="34" charset="0"/>
              </a:rPr>
              <a:t>a positive trend of an increase in daily maxima of air temperature</a:t>
            </a:r>
            <a:r>
              <a:rPr lang="ru-RU" dirty="0">
                <a:solidFill>
                  <a:srgbClr val="002060"/>
                </a:solidFill>
                <a:latin typeface="Arial" panose="020B0604020202020204" pitchFamily="34" charset="0"/>
                <a:ea typeface="Times New Roman" panose="02020603050405020304" pitchFamily="18" charset="0"/>
                <a:cs typeface="Arial" panose="020B0604020202020204" pitchFamily="34" charset="0"/>
              </a:rPr>
              <a:t>;</a:t>
            </a:r>
            <a:endParaRPr lang="ru-RU" sz="1600"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gn="just">
              <a:lnSpc>
                <a:spcPct val="110000"/>
              </a:lnSpc>
              <a:spcAft>
                <a:spcPts val="0"/>
              </a:spcAft>
              <a:buFont typeface="Wingdings" panose="05000000000000000000" pitchFamily="2" charset="2"/>
              <a:buChar char="ü"/>
            </a:pPr>
            <a:r>
              <a:rPr lang="en-US" dirty="0">
                <a:solidFill>
                  <a:srgbClr val="C00000"/>
                </a:solidFill>
                <a:latin typeface="Arial" panose="020B0604020202020204" pitchFamily="34" charset="0"/>
                <a:ea typeface="Times New Roman" panose="02020603050405020304" pitchFamily="18" charset="0"/>
                <a:cs typeface="Arial" panose="020B0604020202020204" pitchFamily="34" charset="0"/>
              </a:rPr>
              <a:t>The frequency of days with extremely high temperatures is increasing, </a:t>
            </a:r>
            <a:r>
              <a:rPr lang="en-US" dirty="0">
                <a:solidFill>
                  <a:srgbClr val="002060"/>
                </a:solidFill>
                <a:latin typeface="Arial" panose="020B0604020202020204" pitchFamily="34" charset="0"/>
                <a:cs typeface="Arial" panose="020B0604020202020204" pitchFamily="34" charset="0"/>
              </a:rPr>
              <a:t>especially noticeable in the western and southern regions of the republic</a:t>
            </a:r>
            <a:r>
              <a:rPr lang="ru-RU" dirty="0">
                <a:solidFill>
                  <a:srgbClr val="002060"/>
                </a:solidFill>
                <a:latin typeface="Arial" panose="020B0604020202020204" pitchFamily="34" charset="0"/>
                <a:ea typeface="Times New Roman" panose="02020603050405020304" pitchFamily="18" charset="0"/>
                <a:cs typeface="Arial" panose="020B0604020202020204" pitchFamily="34" charset="0"/>
              </a:rPr>
              <a:t>;</a:t>
            </a:r>
            <a:endParaRPr lang="ru-RU" sz="1600"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gn="just">
              <a:lnSpc>
                <a:spcPct val="110000"/>
              </a:lnSpc>
              <a:spcAft>
                <a:spcPts val="0"/>
              </a:spcAft>
              <a:buFont typeface="Wingdings" panose="05000000000000000000" pitchFamily="2" charset="2"/>
              <a:buChar char="ü"/>
            </a:pPr>
            <a:r>
              <a:rPr lang="en-US" dirty="0">
                <a:solidFill>
                  <a:srgbClr val="C00000"/>
                </a:solidFill>
                <a:latin typeface="Arial" panose="020B0604020202020204" pitchFamily="34" charset="0"/>
                <a:cs typeface="Arial" panose="020B0604020202020204" pitchFamily="34" charset="0"/>
              </a:rPr>
              <a:t>the frequency</a:t>
            </a:r>
            <a:r>
              <a:rPr lang="en-US" dirty="0">
                <a:solidFill>
                  <a:srgbClr val="002060"/>
                </a:solidFill>
                <a:latin typeface="Arial" panose="020B0604020202020204" pitchFamily="34" charset="0"/>
                <a:ea typeface="Times New Roman" panose="02020603050405020304" pitchFamily="18" charset="0"/>
                <a:cs typeface="Arial" panose="020B0604020202020204" pitchFamily="34" charset="0"/>
              </a:rPr>
              <a:t> of cases with night and day </a:t>
            </a:r>
            <a:r>
              <a:rPr lang="en-US" dirty="0">
                <a:solidFill>
                  <a:srgbClr val="C00000"/>
                </a:solidFill>
                <a:latin typeface="Arial" panose="020B0604020202020204" pitchFamily="34" charset="0"/>
                <a:cs typeface="Arial" panose="020B0604020202020204" pitchFamily="34" charset="0"/>
              </a:rPr>
              <a:t>frosts</a:t>
            </a:r>
            <a:r>
              <a:rPr lang="en-US" dirty="0">
                <a:solidFill>
                  <a:srgbClr val="002060"/>
                </a:solidFill>
                <a:latin typeface="Arial" panose="020B0604020202020204" pitchFamily="34" charset="0"/>
                <a:ea typeface="Times New Roman" panose="02020603050405020304" pitchFamily="18" charset="0"/>
                <a:cs typeface="Arial" panose="020B0604020202020204" pitchFamily="34" charset="0"/>
              </a:rPr>
              <a:t> throughout Kazakhstan </a:t>
            </a:r>
            <a:r>
              <a:rPr lang="en-US" dirty="0">
                <a:solidFill>
                  <a:srgbClr val="C00000"/>
                </a:solidFill>
                <a:latin typeface="Arial" panose="020B0604020202020204" pitchFamily="34" charset="0"/>
                <a:cs typeface="Arial" panose="020B0604020202020204" pitchFamily="34" charset="0"/>
              </a:rPr>
              <a:t>is decreasing</a:t>
            </a:r>
            <a:r>
              <a:rPr lang="ru-RU" dirty="0">
                <a:solidFill>
                  <a:srgbClr val="002060"/>
                </a:solidFill>
                <a:latin typeface="Arial" panose="020B0604020202020204" pitchFamily="34" charset="0"/>
                <a:ea typeface="Times New Roman" panose="02020603050405020304" pitchFamily="18" charset="0"/>
                <a:cs typeface="Arial" panose="020B0604020202020204" pitchFamily="34" charset="0"/>
              </a:rPr>
              <a:t>;</a:t>
            </a:r>
            <a:endParaRPr lang="ru-RU" sz="1600"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gn="just">
              <a:lnSpc>
                <a:spcPct val="110000"/>
              </a:lnSpc>
              <a:spcAft>
                <a:spcPts val="0"/>
              </a:spcAft>
              <a:buFont typeface="Wingdings" panose="05000000000000000000" pitchFamily="2" charset="2"/>
              <a:buChar char="ü"/>
            </a:pPr>
            <a:r>
              <a:rPr lang="en-US" dirty="0">
                <a:solidFill>
                  <a:srgbClr val="002060"/>
                </a:solidFill>
                <a:latin typeface="Arial" panose="020B0604020202020204" pitchFamily="34" charset="0"/>
                <a:ea typeface="Times New Roman" panose="02020603050405020304" pitchFamily="18" charset="0"/>
                <a:cs typeface="Arial" panose="020B0604020202020204" pitchFamily="34" charset="0"/>
              </a:rPr>
              <a:t>the number of days with severe frosts (with temperatures below minus 20 °C) is decreasing, especially in the west and northeast of the republic</a:t>
            </a:r>
            <a:r>
              <a:rPr lang="ru-RU" dirty="0">
                <a:solidFill>
                  <a:srgbClr val="002060"/>
                </a:solidFill>
                <a:latin typeface="Arial" panose="020B0604020202020204" pitchFamily="34" charset="0"/>
                <a:ea typeface="Times New Roman" panose="02020603050405020304" pitchFamily="18" charset="0"/>
                <a:cs typeface="Arial" panose="020B0604020202020204" pitchFamily="34" charset="0"/>
              </a:rPr>
              <a:t>;</a:t>
            </a:r>
            <a:endParaRPr lang="ru-RU" sz="1600"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gn="just">
              <a:lnSpc>
                <a:spcPct val="110000"/>
              </a:lnSpc>
              <a:spcAft>
                <a:spcPts val="0"/>
              </a:spcAft>
              <a:buFont typeface="Wingdings" panose="05000000000000000000" pitchFamily="2" charset="2"/>
              <a:buChar char="ü"/>
            </a:pPr>
            <a:r>
              <a:rPr lang="en-US" dirty="0">
                <a:solidFill>
                  <a:srgbClr val="002060"/>
                </a:solidFill>
                <a:latin typeface="Arial" panose="020B0604020202020204" pitchFamily="34" charset="0"/>
                <a:ea typeface="Times New Roman" panose="02020603050405020304" pitchFamily="18" charset="0"/>
                <a:cs typeface="Arial" panose="020B0604020202020204" pitchFamily="34" charset="0"/>
              </a:rPr>
              <a:t>there is a positive trend in the daily amplitude of air temperature in the west and a negative trend in the south-east and east of the republic</a:t>
            </a:r>
            <a:r>
              <a:rPr lang="ru-RU" dirty="0">
                <a:solidFill>
                  <a:srgbClr val="002060"/>
                </a:solidFill>
                <a:latin typeface="Arial" panose="020B0604020202020204" pitchFamily="34" charset="0"/>
                <a:ea typeface="Times New Roman" panose="02020603050405020304" pitchFamily="18" charset="0"/>
                <a:cs typeface="Arial" panose="020B0604020202020204" pitchFamily="34" charset="0"/>
              </a:rPr>
              <a:t>; </a:t>
            </a:r>
            <a:endParaRPr lang="ru-RU" sz="1600"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gn="just">
              <a:lnSpc>
                <a:spcPct val="110000"/>
              </a:lnSpc>
              <a:spcAft>
                <a:spcPts val="0"/>
              </a:spcAft>
              <a:buFont typeface="Wingdings" panose="05000000000000000000" pitchFamily="2" charset="2"/>
              <a:buChar char="ü"/>
            </a:pPr>
            <a:r>
              <a:rPr lang="en-US" dirty="0">
                <a:solidFill>
                  <a:srgbClr val="002060"/>
                </a:solidFill>
                <a:latin typeface="Arial" panose="020B0604020202020204" pitchFamily="34" charset="0"/>
                <a:ea typeface="Times New Roman" panose="02020603050405020304" pitchFamily="18" charset="0"/>
                <a:cs typeface="Arial" panose="020B0604020202020204" pitchFamily="34" charset="0"/>
              </a:rPr>
              <a:t>everywhere there is </a:t>
            </a:r>
            <a:r>
              <a:rPr lang="en-US" dirty="0">
                <a:solidFill>
                  <a:srgbClr val="FF6600"/>
                </a:solidFill>
                <a:latin typeface="Arial" panose="020B0604020202020204" pitchFamily="34" charset="0"/>
                <a:cs typeface="Arial" panose="020B0604020202020204" pitchFamily="34" charset="0"/>
              </a:rPr>
              <a:t>an increase in the duration of heatwaves</a:t>
            </a:r>
            <a:r>
              <a:rPr lang="ru-RU" dirty="0">
                <a:solidFill>
                  <a:srgbClr val="002060"/>
                </a:solidFill>
                <a:latin typeface="Arial" panose="020B0604020202020204" pitchFamily="34" charset="0"/>
                <a:ea typeface="Times New Roman" panose="02020603050405020304" pitchFamily="18" charset="0"/>
                <a:cs typeface="Arial" panose="020B0604020202020204" pitchFamily="34" charset="0"/>
              </a:rPr>
              <a:t>;</a:t>
            </a:r>
            <a:endParaRPr lang="ru-RU" sz="1600"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marL="342900" lvl="0" indent="-342900" algn="just">
              <a:lnSpc>
                <a:spcPct val="110000"/>
              </a:lnSpc>
              <a:spcAft>
                <a:spcPts val="0"/>
              </a:spcAft>
              <a:buFont typeface="Wingdings" panose="05000000000000000000" pitchFamily="2" charset="2"/>
              <a:buChar char="ü"/>
            </a:pPr>
            <a:r>
              <a:rPr lang="en-US" dirty="0">
                <a:solidFill>
                  <a:srgbClr val="002060"/>
                </a:solidFill>
                <a:latin typeface="Arial" panose="020B0604020202020204" pitchFamily="34" charset="0"/>
                <a:ea typeface="Times New Roman" panose="02020603050405020304" pitchFamily="18" charset="0"/>
                <a:cs typeface="Arial" panose="020B0604020202020204" pitchFamily="34" charset="0"/>
              </a:rPr>
              <a:t>The duration of the growing season is increasing (with temperatures above 5 °C and 10 °C);</a:t>
            </a:r>
          </a:p>
          <a:p>
            <a:pPr marL="342900" lvl="0" indent="-342900" algn="just">
              <a:lnSpc>
                <a:spcPct val="110000"/>
              </a:lnSpc>
              <a:spcAft>
                <a:spcPts val="0"/>
              </a:spcAft>
              <a:buFont typeface="Wingdings" panose="05000000000000000000" pitchFamily="2" charset="2"/>
              <a:buChar char="ü"/>
            </a:pPr>
            <a:r>
              <a:rPr lang="en-US" dirty="0">
                <a:solidFill>
                  <a:srgbClr val="002060"/>
                </a:solidFill>
                <a:latin typeface="Arial" panose="020B0604020202020204" pitchFamily="34" charset="0"/>
                <a:ea typeface="Times New Roman" panose="02020603050405020304" pitchFamily="18" charset="0"/>
                <a:cs typeface="Arial" panose="020B0604020202020204" pitchFamily="34" charset="0"/>
              </a:rPr>
              <a:t>an increase in daily precipitation has been recorded at some weather stations;</a:t>
            </a:r>
          </a:p>
          <a:p>
            <a:pPr marL="342900" lvl="0" indent="-342900" algn="just">
              <a:lnSpc>
                <a:spcPct val="110000"/>
              </a:lnSpc>
              <a:spcAft>
                <a:spcPts val="0"/>
              </a:spcAft>
              <a:buFont typeface="Wingdings" panose="05000000000000000000" pitchFamily="2" charset="2"/>
              <a:buChar char="ü"/>
            </a:pPr>
            <a:r>
              <a:rPr lang="en-US" dirty="0">
                <a:solidFill>
                  <a:srgbClr val="002060"/>
                </a:solidFill>
                <a:latin typeface="Arial" panose="020B0604020202020204" pitchFamily="34" charset="0"/>
                <a:ea typeface="Times New Roman" panose="02020603050405020304" pitchFamily="18" charset="0"/>
                <a:cs typeface="Arial" panose="020B0604020202020204" pitchFamily="34" charset="0"/>
              </a:rPr>
              <a:t>In the north and south‑east, there is a tendency to reduce the maximum duration of the rainless period.</a:t>
            </a:r>
            <a:endParaRPr lang="ru-RU"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a:spcAft>
                <a:spcPts val="0"/>
              </a:spcAft>
            </a:pPr>
            <a:endParaRPr lang="en-US" dirty="0">
              <a:solidFill>
                <a:srgbClr val="002060"/>
              </a:solidFill>
              <a:latin typeface="Arial" panose="020B0604020202020204" pitchFamily="34" charset="0"/>
              <a:ea typeface="Times New Roman" panose="02020603050405020304" pitchFamily="18" charset="0"/>
              <a:cs typeface="Arial" panose="020B0604020202020204" pitchFamily="34" charset="0"/>
            </a:endParaRPr>
          </a:p>
          <a:p>
            <a:pPr algn="just">
              <a:spcAft>
                <a:spcPts val="0"/>
              </a:spcAft>
            </a:pPr>
            <a:r>
              <a:rPr lang="en-US" dirty="0">
                <a:solidFill>
                  <a:srgbClr val="002060"/>
                </a:solidFill>
                <a:latin typeface="Arial" panose="020B0604020202020204" pitchFamily="34" charset="0"/>
                <a:ea typeface="Times New Roman" panose="02020603050405020304" pitchFamily="18" charset="0"/>
                <a:cs typeface="Arial" panose="020B0604020202020204" pitchFamily="34" charset="0"/>
              </a:rPr>
              <a:t>At the same time, strong winds, heavy rains, severe floods on mountain rivers and low water on flat rivers, mudslides and landslides are increasingly observed, glaciers of Kazakhstan and Central Asia are rapidly losing their mass.</a:t>
            </a:r>
            <a:endParaRPr lang="ru-RU" sz="1200" dirty="0">
              <a:solidFill>
                <a:srgbClr val="002060"/>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6" name="Прямоугольник 5">
            <a:extLst>
              <a:ext uri="{FF2B5EF4-FFF2-40B4-BE49-F238E27FC236}">
                <a16:creationId xmlns:a16="http://schemas.microsoft.com/office/drawing/2014/main" id="{EDE3DCC9-FF80-4E6D-8C00-1C84DDDEE6AA}"/>
              </a:ext>
            </a:extLst>
          </p:cNvPr>
          <p:cNvSpPr/>
          <p:nvPr/>
        </p:nvSpPr>
        <p:spPr>
          <a:xfrm>
            <a:off x="0" y="-2388"/>
            <a:ext cx="12192000" cy="954107"/>
          </a:xfrm>
          <a:prstGeom prst="rect">
            <a:avLst/>
          </a:prstGeom>
          <a:solidFill>
            <a:schemeClr val="accent1">
              <a:lumMod val="60000"/>
              <a:lumOff val="40000"/>
            </a:schemeClr>
          </a:solidFill>
        </p:spPr>
        <p:txBody>
          <a:bodyPr wrap="square">
            <a:spAutoFit/>
          </a:bodyPr>
          <a:lstStyle/>
          <a:p>
            <a:r>
              <a:rPr lang="en-US" sz="2800" b="1" dirty="0">
                <a:solidFill>
                  <a:schemeClr val="accent5">
                    <a:lumMod val="50000"/>
                  </a:schemeClr>
                </a:solidFill>
                <a:latin typeface="Arial" panose="020B0604020202020204" pitchFamily="34" charset="0"/>
                <a:cs typeface="Arial" panose="020B0604020202020204" pitchFamily="34" charset="0"/>
              </a:rPr>
              <a:t>Changes in the number of cases of various dangerous and natural hydrometeorological phenomena in Kazakhstan</a:t>
            </a:r>
            <a:endParaRPr lang="ru-RU" sz="2800" b="1" dirty="0">
              <a:solidFill>
                <a:schemeClr val="accent5">
                  <a:lumMod val="50000"/>
                </a:schemeClr>
              </a:solidFill>
              <a:latin typeface="Arial" panose="020B0604020202020204" pitchFamily="34" charset="0"/>
              <a:cs typeface="Arial" panose="020B0604020202020204" pitchFamily="34" charset="0"/>
            </a:endParaRPr>
          </a:p>
        </p:txBody>
      </p:sp>
      <p:sp>
        <p:nvSpPr>
          <p:cNvPr id="7" name="Овал 6">
            <a:extLst>
              <a:ext uri="{FF2B5EF4-FFF2-40B4-BE49-F238E27FC236}">
                <a16:creationId xmlns:a16="http://schemas.microsoft.com/office/drawing/2014/main" id="{DDBE612D-D1EE-4E43-8950-1DFF915133E7}"/>
              </a:ext>
            </a:extLst>
          </p:cNvPr>
          <p:cNvSpPr/>
          <p:nvPr/>
        </p:nvSpPr>
        <p:spPr>
          <a:xfrm>
            <a:off x="11505671" y="219063"/>
            <a:ext cx="539482" cy="523220"/>
          </a:xfrm>
          <a:prstGeom prst="ellipse">
            <a:avLst/>
          </a:prstGeom>
          <a:solidFill>
            <a:schemeClr val="accent1">
              <a:lumMod val="60000"/>
              <a:lumOff val="40000"/>
            </a:schemeClr>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solidFill>
                  <a:srgbClr val="002060"/>
                </a:solidFill>
              </a:rPr>
              <a:t>7</a:t>
            </a:r>
          </a:p>
        </p:txBody>
      </p:sp>
      <p:pic>
        <p:nvPicPr>
          <p:cNvPr id="10" name="Рисунок 9">
            <a:extLst>
              <a:ext uri="{FF2B5EF4-FFF2-40B4-BE49-F238E27FC236}">
                <a16:creationId xmlns:a16="http://schemas.microsoft.com/office/drawing/2014/main" id="{751A00B0-1A93-484D-A560-90D396AAE3BE}"/>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505671" y="6332452"/>
            <a:ext cx="686329" cy="523220"/>
          </a:xfrm>
          <a:prstGeom prst="rect">
            <a:avLst/>
          </a:prstGeom>
          <a:noFill/>
          <a:ln>
            <a:noFill/>
          </a:ln>
        </p:spPr>
      </p:pic>
    </p:spTree>
    <p:extLst>
      <p:ext uri="{BB962C8B-B14F-4D97-AF65-F5344CB8AC3E}">
        <p14:creationId xmlns:p14="http://schemas.microsoft.com/office/powerpoint/2010/main" val="2437166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26E6E94-0D01-40F8-B456-0014C0AEAEB0}"/>
              </a:ext>
            </a:extLst>
          </p:cNvPr>
          <p:cNvSpPr txBox="1"/>
          <p:nvPr/>
        </p:nvSpPr>
        <p:spPr>
          <a:xfrm>
            <a:off x="1198189" y="3891278"/>
            <a:ext cx="4233680" cy="307777"/>
          </a:xfrm>
          <a:prstGeom prst="rect">
            <a:avLst/>
          </a:prstGeom>
          <a:noFill/>
        </p:spPr>
        <p:txBody>
          <a:bodyPr wrap="square" rtlCol="0">
            <a:spAutoFit/>
          </a:bodyPr>
          <a:lstStyle/>
          <a:p>
            <a:pPr algn="ctr"/>
            <a:r>
              <a:rPr lang="en-US" sz="1400" b="1" dirty="0">
                <a:solidFill>
                  <a:schemeClr val="accent5">
                    <a:lumMod val="50000"/>
                  </a:schemeClr>
                </a:solidFill>
                <a:latin typeface="Arial" panose="020B0604020202020204" pitchFamily="34" charset="0"/>
                <a:cs typeface="Arial" panose="020B0604020202020204" pitchFamily="34" charset="0"/>
              </a:rPr>
              <a:t>Increasing the duration of heat waves</a:t>
            </a:r>
            <a:endParaRPr lang="ru-RU" sz="1400" dirty="0">
              <a:solidFill>
                <a:schemeClr val="accent5">
                  <a:lumMod val="50000"/>
                </a:schemeClr>
              </a:solidFill>
              <a:latin typeface="Arial" panose="020B0604020202020204" pitchFamily="34" charset="0"/>
              <a:cs typeface="Arial" panose="020B0604020202020204" pitchFamily="34" charset="0"/>
            </a:endParaRPr>
          </a:p>
        </p:txBody>
      </p:sp>
      <p:pic>
        <p:nvPicPr>
          <p:cNvPr id="5" name="Рисунок 4">
            <a:extLst>
              <a:ext uri="{FF2B5EF4-FFF2-40B4-BE49-F238E27FC236}">
                <a16:creationId xmlns:a16="http://schemas.microsoft.com/office/drawing/2014/main" id="{F7FE3C8D-C34C-45BC-B7BE-0A7A1D952BC0}"/>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6834370" y="4189525"/>
            <a:ext cx="3970692" cy="2125085"/>
          </a:xfrm>
          <a:prstGeom prst="rect">
            <a:avLst/>
          </a:prstGeom>
        </p:spPr>
      </p:pic>
      <p:pic>
        <p:nvPicPr>
          <p:cNvPr id="6" name="Рисунок 5">
            <a:extLst>
              <a:ext uri="{FF2B5EF4-FFF2-40B4-BE49-F238E27FC236}">
                <a16:creationId xmlns:a16="http://schemas.microsoft.com/office/drawing/2014/main" id="{78903787-B03B-4DDE-95C1-E4F96B33C259}"/>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85392" y="4199055"/>
            <a:ext cx="4035657" cy="2040823"/>
          </a:xfrm>
          <a:prstGeom prst="rect">
            <a:avLst/>
          </a:prstGeom>
        </p:spPr>
      </p:pic>
      <p:sp>
        <p:nvSpPr>
          <p:cNvPr id="14" name="Прямоугольник 13"/>
          <p:cNvSpPr/>
          <p:nvPr/>
        </p:nvSpPr>
        <p:spPr>
          <a:xfrm>
            <a:off x="6341512" y="3891278"/>
            <a:ext cx="4956407" cy="307777"/>
          </a:xfrm>
          <a:prstGeom prst="rect">
            <a:avLst/>
          </a:prstGeom>
        </p:spPr>
        <p:txBody>
          <a:bodyPr wrap="square">
            <a:spAutoFit/>
          </a:bodyPr>
          <a:lstStyle/>
          <a:p>
            <a:pPr algn="ctr"/>
            <a:r>
              <a:rPr lang="en-US" sz="1400" b="1" dirty="0">
                <a:solidFill>
                  <a:schemeClr val="accent5">
                    <a:lumMod val="50000"/>
                  </a:schemeClr>
                </a:solidFill>
                <a:latin typeface="Arial" panose="020B0604020202020204" pitchFamily="34" charset="0"/>
                <a:cs typeface="Arial" panose="020B0604020202020204" pitchFamily="34" charset="0"/>
              </a:rPr>
              <a:t>Increased frequency of hot days (more than </a:t>
            </a:r>
            <a:r>
              <a:rPr lang="ru-RU" sz="1400" b="1" dirty="0">
                <a:solidFill>
                  <a:schemeClr val="accent5">
                    <a:lumMod val="50000"/>
                  </a:schemeClr>
                </a:solidFill>
                <a:latin typeface="Arial" panose="020B0604020202020204" pitchFamily="34" charset="0"/>
                <a:cs typeface="Arial" panose="020B0604020202020204" pitchFamily="34" charset="0"/>
              </a:rPr>
              <a:t>30</a:t>
            </a:r>
            <a:r>
              <a:rPr lang="ru-RU" sz="1400" b="1" dirty="0">
                <a:solidFill>
                  <a:schemeClr val="accent5">
                    <a:lumMod val="50000"/>
                  </a:schemeClr>
                </a:solidFill>
                <a:latin typeface="Arial" panose="020B0604020202020204" pitchFamily="34" charset="0"/>
                <a:cs typeface="Arial" panose="020B0604020202020204" pitchFamily="34" charset="0"/>
                <a:sym typeface="Symbol" panose="05050102010706020507" pitchFamily="18" charset="2"/>
              </a:rPr>
              <a:t>С)</a:t>
            </a:r>
            <a:endParaRPr lang="ru-RU" sz="1400" b="1" dirty="0">
              <a:solidFill>
                <a:schemeClr val="accent5">
                  <a:lumMod val="50000"/>
                </a:schemeClr>
              </a:solidFill>
            </a:endParaRPr>
          </a:p>
        </p:txBody>
      </p:sp>
      <p:sp>
        <p:nvSpPr>
          <p:cNvPr id="12" name="Прямоугольник 11">
            <a:extLst>
              <a:ext uri="{FF2B5EF4-FFF2-40B4-BE49-F238E27FC236}">
                <a16:creationId xmlns:a16="http://schemas.microsoft.com/office/drawing/2014/main" id="{2E07F6DA-1138-43CA-AEFB-48B044914602}"/>
              </a:ext>
            </a:extLst>
          </p:cNvPr>
          <p:cNvSpPr/>
          <p:nvPr/>
        </p:nvSpPr>
        <p:spPr>
          <a:xfrm>
            <a:off x="0" y="-1487"/>
            <a:ext cx="12192000" cy="954107"/>
          </a:xfrm>
          <a:prstGeom prst="rect">
            <a:avLst/>
          </a:prstGeom>
          <a:solidFill>
            <a:schemeClr val="accent1">
              <a:lumMod val="60000"/>
              <a:lumOff val="40000"/>
            </a:schemeClr>
          </a:solidFill>
        </p:spPr>
        <p:txBody>
          <a:bodyPr wrap="square">
            <a:spAutoFit/>
          </a:bodyPr>
          <a:lstStyle/>
          <a:p>
            <a:r>
              <a:rPr lang="en-US" sz="2800" b="1" dirty="0">
                <a:solidFill>
                  <a:schemeClr val="accent5">
                    <a:lumMod val="50000"/>
                  </a:schemeClr>
                </a:solidFill>
                <a:latin typeface="Arial" panose="020B0604020202020204" pitchFamily="34" charset="0"/>
                <a:cs typeface="Arial" panose="020B0604020202020204" pitchFamily="34" charset="0"/>
              </a:rPr>
              <a:t>Changes in the number of cases of various dangerous and natural hydrometeorological phenomena in Kazakhstan</a:t>
            </a:r>
            <a:endParaRPr lang="ru-RU" sz="2800" b="1" dirty="0">
              <a:solidFill>
                <a:schemeClr val="accent5">
                  <a:lumMod val="50000"/>
                </a:schemeClr>
              </a:solidFill>
              <a:latin typeface="Arial" panose="020B0604020202020204" pitchFamily="34" charset="0"/>
              <a:cs typeface="Arial" panose="020B0604020202020204" pitchFamily="34" charset="0"/>
            </a:endParaRPr>
          </a:p>
        </p:txBody>
      </p:sp>
      <p:sp>
        <p:nvSpPr>
          <p:cNvPr id="13" name="Овал 12">
            <a:extLst>
              <a:ext uri="{FF2B5EF4-FFF2-40B4-BE49-F238E27FC236}">
                <a16:creationId xmlns:a16="http://schemas.microsoft.com/office/drawing/2014/main" id="{0B6C94E9-0A85-4DB0-B9AD-7E881471CE10}"/>
              </a:ext>
            </a:extLst>
          </p:cNvPr>
          <p:cNvSpPr/>
          <p:nvPr/>
        </p:nvSpPr>
        <p:spPr>
          <a:xfrm>
            <a:off x="11449318" y="2625"/>
            <a:ext cx="539482" cy="523220"/>
          </a:xfrm>
          <a:prstGeom prst="ellipse">
            <a:avLst/>
          </a:prstGeom>
          <a:solidFill>
            <a:schemeClr val="accent1">
              <a:lumMod val="60000"/>
              <a:lumOff val="40000"/>
            </a:schemeClr>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solidFill>
                  <a:srgbClr val="002060"/>
                </a:solidFill>
              </a:rPr>
              <a:t>8</a:t>
            </a:r>
          </a:p>
        </p:txBody>
      </p:sp>
      <p:pic>
        <p:nvPicPr>
          <p:cNvPr id="16" name="Рисунок 15">
            <a:extLst>
              <a:ext uri="{FF2B5EF4-FFF2-40B4-BE49-F238E27FC236}">
                <a16:creationId xmlns:a16="http://schemas.microsoft.com/office/drawing/2014/main" id="{B65D9EC8-0755-476F-A41D-5CB60FBBBAC3}"/>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505671" y="6332452"/>
            <a:ext cx="686329" cy="523220"/>
          </a:xfrm>
          <a:prstGeom prst="rect">
            <a:avLst/>
          </a:prstGeom>
          <a:noFill/>
          <a:ln>
            <a:noFill/>
          </a:ln>
        </p:spPr>
      </p:pic>
      <p:graphicFrame>
        <p:nvGraphicFramePr>
          <p:cNvPr id="15" name="Диаграмма 14">
            <a:extLst>
              <a:ext uri="{FF2B5EF4-FFF2-40B4-BE49-F238E27FC236}">
                <a16:creationId xmlns:a16="http://schemas.microsoft.com/office/drawing/2014/main" id="{24DB011F-308C-4040-86EF-14D12264F333}"/>
              </a:ext>
            </a:extLst>
          </p:cNvPr>
          <p:cNvGraphicFramePr>
            <a:graphicFrameLocks/>
          </p:cNvGraphicFramePr>
          <p:nvPr>
            <p:extLst>
              <p:ext uri="{D42A27DB-BD31-4B8C-83A1-F6EECF244321}">
                <p14:modId xmlns:p14="http://schemas.microsoft.com/office/powerpoint/2010/main" val="1021997186"/>
              </p:ext>
            </p:extLst>
          </p:nvPr>
        </p:nvGraphicFramePr>
        <p:xfrm>
          <a:off x="2372268" y="1094997"/>
          <a:ext cx="6119202" cy="2607147"/>
        </p:xfrm>
        <a:graphic>
          <a:graphicData uri="http://schemas.openxmlformats.org/drawingml/2006/chart">
            <c:chart xmlns:c="http://schemas.openxmlformats.org/drawingml/2006/chart" xmlns:r="http://schemas.openxmlformats.org/officeDocument/2006/relationships" r:id="rId6"/>
          </a:graphicData>
        </a:graphic>
      </p:graphicFrame>
      <p:pic>
        <p:nvPicPr>
          <p:cNvPr id="3" name="Рисунок 2">
            <a:extLst>
              <a:ext uri="{FF2B5EF4-FFF2-40B4-BE49-F238E27FC236}">
                <a16:creationId xmlns:a16="http://schemas.microsoft.com/office/drawing/2014/main" id="{D76D3B1A-5B43-46F7-BFE5-70979B075C28}"/>
              </a:ext>
            </a:extLst>
          </p:cNvPr>
          <p:cNvPicPr>
            <a:picLocks noChangeAspect="1"/>
          </p:cNvPicPr>
          <p:nvPr/>
        </p:nvPicPr>
        <p:blipFill>
          <a:blip r:embed="rId7"/>
          <a:stretch>
            <a:fillRect/>
          </a:stretch>
        </p:blipFill>
        <p:spPr>
          <a:xfrm>
            <a:off x="2918969" y="2951817"/>
            <a:ext cx="5776144" cy="409632"/>
          </a:xfrm>
          <a:prstGeom prst="rect">
            <a:avLst/>
          </a:prstGeom>
        </p:spPr>
      </p:pic>
      <p:pic>
        <p:nvPicPr>
          <p:cNvPr id="10" name="Рисунок 9">
            <a:extLst>
              <a:ext uri="{FF2B5EF4-FFF2-40B4-BE49-F238E27FC236}">
                <a16:creationId xmlns:a16="http://schemas.microsoft.com/office/drawing/2014/main" id="{204426C4-3239-4DC9-84FB-57C61527C578}"/>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059309" y="6359170"/>
            <a:ext cx="3218749" cy="287470"/>
          </a:xfrm>
          <a:prstGeom prst="rect">
            <a:avLst/>
          </a:prstGeom>
        </p:spPr>
      </p:pic>
      <p:pic>
        <p:nvPicPr>
          <p:cNvPr id="17" name="Рисунок 16">
            <a:extLst>
              <a:ext uri="{FF2B5EF4-FFF2-40B4-BE49-F238E27FC236}">
                <a16:creationId xmlns:a16="http://schemas.microsoft.com/office/drawing/2014/main" id="{F912294B-5DEC-4EAF-A053-55F362C532E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668800" y="6386224"/>
            <a:ext cx="4827808" cy="257990"/>
          </a:xfrm>
          <a:prstGeom prst="rect">
            <a:avLst/>
          </a:prstGeom>
        </p:spPr>
      </p:pic>
    </p:spTree>
    <p:extLst>
      <p:ext uri="{BB962C8B-B14F-4D97-AF65-F5344CB8AC3E}">
        <p14:creationId xmlns:p14="http://schemas.microsoft.com/office/powerpoint/2010/main" val="30085488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Прямоугольник 27">
            <a:extLst>
              <a:ext uri="{FF2B5EF4-FFF2-40B4-BE49-F238E27FC236}">
                <a16:creationId xmlns:a16="http://schemas.microsoft.com/office/drawing/2014/main" id="{4D80678B-116F-4F50-977F-4B9D0E82B92D}"/>
              </a:ext>
            </a:extLst>
          </p:cNvPr>
          <p:cNvSpPr/>
          <p:nvPr/>
        </p:nvSpPr>
        <p:spPr>
          <a:xfrm>
            <a:off x="0" y="-1487"/>
            <a:ext cx="12192000" cy="830997"/>
          </a:xfrm>
          <a:prstGeom prst="rect">
            <a:avLst/>
          </a:prstGeom>
          <a:solidFill>
            <a:schemeClr val="accent1">
              <a:lumMod val="60000"/>
              <a:lumOff val="40000"/>
            </a:schemeClr>
          </a:solidFill>
        </p:spPr>
        <p:txBody>
          <a:bodyPr wrap="square">
            <a:spAutoFit/>
          </a:bodyPr>
          <a:lstStyle/>
          <a:p>
            <a:r>
              <a:rPr lang="en-US" sz="2400" b="1" dirty="0">
                <a:solidFill>
                  <a:schemeClr val="accent5">
                    <a:lumMod val="50000"/>
                  </a:schemeClr>
                </a:solidFill>
                <a:latin typeface="Arial" panose="020B0604020202020204" pitchFamily="34" charset="0"/>
                <a:cs typeface="Arial" panose="020B0604020202020204" pitchFamily="34" charset="0"/>
              </a:rPr>
              <a:t>Probable climate changes in Kazakhstan in accordance with various </a:t>
            </a:r>
            <a:endParaRPr lang="ru-RU" sz="2400" b="1" dirty="0">
              <a:solidFill>
                <a:schemeClr val="accent5">
                  <a:lumMod val="50000"/>
                </a:schemeClr>
              </a:solidFill>
              <a:latin typeface="Arial" panose="020B0604020202020204" pitchFamily="34" charset="0"/>
              <a:cs typeface="Arial" panose="020B0604020202020204" pitchFamily="34" charset="0"/>
            </a:endParaRPr>
          </a:p>
          <a:p>
            <a:r>
              <a:rPr lang="en-US" sz="2400" b="1" dirty="0">
                <a:solidFill>
                  <a:schemeClr val="accent5">
                    <a:lumMod val="50000"/>
                  </a:schemeClr>
                </a:solidFill>
                <a:latin typeface="Arial" panose="020B0604020202020204" pitchFamily="34" charset="0"/>
                <a:cs typeface="Arial" panose="020B0604020202020204" pitchFamily="34" charset="0"/>
              </a:rPr>
              <a:t>scenarios of greenhouse gas concentration in the atmosphere by 2100</a:t>
            </a:r>
            <a:endParaRPr lang="ru-RU" sz="2400" b="1" dirty="0">
              <a:solidFill>
                <a:schemeClr val="accent5">
                  <a:lumMod val="50000"/>
                </a:schemeClr>
              </a:solidFill>
              <a:latin typeface="Arial" panose="020B0604020202020204" pitchFamily="34" charset="0"/>
              <a:cs typeface="Arial" panose="020B0604020202020204" pitchFamily="34" charset="0"/>
            </a:endParaRPr>
          </a:p>
        </p:txBody>
      </p:sp>
      <p:pic>
        <p:nvPicPr>
          <p:cNvPr id="30" name="Рисунок 29">
            <a:extLst>
              <a:ext uri="{FF2B5EF4-FFF2-40B4-BE49-F238E27FC236}">
                <a16:creationId xmlns:a16="http://schemas.microsoft.com/office/drawing/2014/main" id="{AF1E68EC-D8E2-462E-AD33-4AE02BF74CF2}"/>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505671" y="6332452"/>
            <a:ext cx="686329" cy="523220"/>
          </a:xfrm>
          <a:prstGeom prst="rect">
            <a:avLst/>
          </a:prstGeom>
          <a:noFill/>
          <a:ln>
            <a:noFill/>
          </a:ln>
        </p:spPr>
      </p:pic>
      <p:sp>
        <p:nvSpPr>
          <p:cNvPr id="27" name="Овал 26">
            <a:extLst>
              <a:ext uri="{FF2B5EF4-FFF2-40B4-BE49-F238E27FC236}">
                <a16:creationId xmlns:a16="http://schemas.microsoft.com/office/drawing/2014/main" id="{C66DA36A-6BF8-46D8-8443-4A688EA7BBDA}"/>
              </a:ext>
            </a:extLst>
          </p:cNvPr>
          <p:cNvSpPr/>
          <p:nvPr/>
        </p:nvSpPr>
        <p:spPr>
          <a:xfrm>
            <a:off x="11449318" y="2625"/>
            <a:ext cx="539482" cy="523220"/>
          </a:xfrm>
          <a:prstGeom prst="ellipse">
            <a:avLst/>
          </a:prstGeom>
          <a:solidFill>
            <a:schemeClr val="accent1">
              <a:lumMod val="60000"/>
              <a:lumOff val="40000"/>
            </a:schemeClr>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500" b="1" dirty="0">
              <a:solidFill>
                <a:srgbClr val="002060"/>
              </a:solidFill>
            </a:endParaRPr>
          </a:p>
        </p:txBody>
      </p:sp>
      <p:sp>
        <p:nvSpPr>
          <p:cNvPr id="31" name="TextBox 30">
            <a:extLst>
              <a:ext uri="{FF2B5EF4-FFF2-40B4-BE49-F238E27FC236}">
                <a16:creationId xmlns:a16="http://schemas.microsoft.com/office/drawing/2014/main" id="{297CFEFC-15F4-4FC8-B172-979ED9E211B3}"/>
              </a:ext>
            </a:extLst>
          </p:cNvPr>
          <p:cNvSpPr txBox="1"/>
          <p:nvPr/>
        </p:nvSpPr>
        <p:spPr>
          <a:xfrm>
            <a:off x="11454327" y="33402"/>
            <a:ext cx="534473" cy="461665"/>
          </a:xfrm>
          <a:prstGeom prst="rect">
            <a:avLst/>
          </a:prstGeom>
          <a:noFill/>
        </p:spPr>
        <p:txBody>
          <a:bodyPr wrap="square">
            <a:spAutoFit/>
          </a:bodyPr>
          <a:lstStyle/>
          <a:p>
            <a:pPr algn="ctr"/>
            <a:r>
              <a:rPr lang="kk-KZ" sz="2400" b="1" dirty="0">
                <a:solidFill>
                  <a:srgbClr val="002060"/>
                </a:solidFill>
              </a:rPr>
              <a:t>9</a:t>
            </a:r>
            <a:endParaRPr lang="ru-RU" sz="1800" b="1" dirty="0">
              <a:solidFill>
                <a:srgbClr val="002060"/>
              </a:solidFill>
            </a:endParaRPr>
          </a:p>
        </p:txBody>
      </p:sp>
      <p:pic>
        <p:nvPicPr>
          <p:cNvPr id="29" name="Рисунок 28">
            <a:extLst>
              <a:ext uri="{FF2B5EF4-FFF2-40B4-BE49-F238E27FC236}">
                <a16:creationId xmlns:a16="http://schemas.microsoft.com/office/drawing/2014/main" id="{A6374562-92BB-44E9-82F9-977C6C0C495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505671" y="6332452"/>
            <a:ext cx="686329" cy="523220"/>
          </a:xfrm>
          <a:prstGeom prst="rect">
            <a:avLst/>
          </a:prstGeom>
          <a:noFill/>
          <a:ln>
            <a:noFill/>
          </a:ln>
        </p:spPr>
      </p:pic>
      <p:pic>
        <p:nvPicPr>
          <p:cNvPr id="32" name="Рисунок 31">
            <a:extLst>
              <a:ext uri="{FF2B5EF4-FFF2-40B4-BE49-F238E27FC236}">
                <a16:creationId xmlns:a16="http://schemas.microsoft.com/office/drawing/2014/main" id="{7F6F1943-CE57-4162-893F-5110142AF587}"/>
              </a:ext>
            </a:extLst>
          </p:cNvPr>
          <p:cNvPicPr>
            <a:picLocks noChangeAspect="1"/>
          </p:cNvPicPr>
          <p:nvPr/>
        </p:nvPicPr>
        <p:blipFill>
          <a:blip r:embed="rId3">
            <a:extLst>
              <a:ext uri="{28A0092B-C50C-407E-A947-70E740481C1C}">
                <a14:useLocalDpi xmlns:a14="http://schemas.microsoft.com/office/drawing/2010/main" val="0"/>
              </a:ext>
            </a:extLst>
          </a:blip>
          <a:srcRect t="8141" b="13953"/>
          <a:stretch>
            <a:fillRect/>
          </a:stretch>
        </p:blipFill>
        <p:spPr bwMode="auto">
          <a:xfrm>
            <a:off x="149397" y="1419225"/>
            <a:ext cx="3446419" cy="1943100"/>
          </a:xfrm>
          <a:prstGeom prst="rect">
            <a:avLst/>
          </a:prstGeom>
          <a:noFill/>
          <a:ln>
            <a:noFill/>
          </a:ln>
        </p:spPr>
      </p:pic>
      <p:pic>
        <p:nvPicPr>
          <p:cNvPr id="33" name="Рисунок 32">
            <a:extLst>
              <a:ext uri="{FF2B5EF4-FFF2-40B4-BE49-F238E27FC236}">
                <a16:creationId xmlns:a16="http://schemas.microsoft.com/office/drawing/2014/main" id="{FF86C64F-B86F-4C0A-81DB-8298BF10EE9E}"/>
              </a:ext>
            </a:extLst>
          </p:cNvPr>
          <p:cNvPicPr>
            <a:picLocks noChangeAspect="1"/>
          </p:cNvPicPr>
          <p:nvPr/>
        </p:nvPicPr>
        <p:blipFill>
          <a:blip r:embed="rId4">
            <a:extLst>
              <a:ext uri="{28A0092B-C50C-407E-A947-70E740481C1C}">
                <a14:useLocalDpi xmlns:a14="http://schemas.microsoft.com/office/drawing/2010/main" val="0"/>
              </a:ext>
            </a:extLst>
          </a:blip>
          <a:srcRect t="8720" b="13953"/>
          <a:stretch>
            <a:fillRect/>
          </a:stretch>
        </p:blipFill>
        <p:spPr bwMode="auto">
          <a:xfrm>
            <a:off x="3620959" y="1428750"/>
            <a:ext cx="3446419" cy="1943099"/>
          </a:xfrm>
          <a:prstGeom prst="rect">
            <a:avLst/>
          </a:prstGeom>
          <a:noFill/>
          <a:ln>
            <a:noFill/>
          </a:ln>
        </p:spPr>
      </p:pic>
      <p:pic>
        <p:nvPicPr>
          <p:cNvPr id="34" name="Рисунок 33">
            <a:extLst>
              <a:ext uri="{FF2B5EF4-FFF2-40B4-BE49-F238E27FC236}">
                <a16:creationId xmlns:a16="http://schemas.microsoft.com/office/drawing/2014/main" id="{D4A18311-64BC-456D-880F-F0F28BE17A73}"/>
              </a:ext>
            </a:extLst>
          </p:cNvPr>
          <p:cNvPicPr>
            <a:picLocks noChangeAspect="1"/>
          </p:cNvPicPr>
          <p:nvPr/>
        </p:nvPicPr>
        <p:blipFill>
          <a:blip r:embed="rId5">
            <a:extLst>
              <a:ext uri="{28A0092B-C50C-407E-A947-70E740481C1C}">
                <a14:useLocalDpi xmlns:a14="http://schemas.microsoft.com/office/drawing/2010/main" val="0"/>
              </a:ext>
            </a:extLst>
          </a:blip>
          <a:srcRect t="8141" b="13953"/>
          <a:stretch>
            <a:fillRect/>
          </a:stretch>
        </p:blipFill>
        <p:spPr bwMode="auto">
          <a:xfrm>
            <a:off x="149397" y="3738585"/>
            <a:ext cx="3446419" cy="1943100"/>
          </a:xfrm>
          <a:prstGeom prst="rect">
            <a:avLst/>
          </a:prstGeom>
          <a:noFill/>
          <a:ln>
            <a:noFill/>
          </a:ln>
        </p:spPr>
      </p:pic>
      <p:pic>
        <p:nvPicPr>
          <p:cNvPr id="35" name="Рисунок 34">
            <a:extLst>
              <a:ext uri="{FF2B5EF4-FFF2-40B4-BE49-F238E27FC236}">
                <a16:creationId xmlns:a16="http://schemas.microsoft.com/office/drawing/2014/main" id="{348C41B0-F66F-4EBA-B691-BD62578B16C4}"/>
              </a:ext>
            </a:extLst>
          </p:cNvPr>
          <p:cNvPicPr>
            <a:picLocks noChangeAspect="1"/>
          </p:cNvPicPr>
          <p:nvPr/>
        </p:nvPicPr>
        <p:blipFill>
          <a:blip r:embed="rId6">
            <a:extLst>
              <a:ext uri="{28A0092B-C50C-407E-A947-70E740481C1C}">
                <a14:useLocalDpi xmlns:a14="http://schemas.microsoft.com/office/drawing/2010/main" val="0"/>
              </a:ext>
            </a:extLst>
          </a:blip>
          <a:srcRect t="8141" b="14536"/>
          <a:stretch>
            <a:fillRect/>
          </a:stretch>
        </p:blipFill>
        <p:spPr bwMode="auto">
          <a:xfrm>
            <a:off x="3620959" y="3748111"/>
            <a:ext cx="3446419" cy="1943099"/>
          </a:xfrm>
          <a:prstGeom prst="rect">
            <a:avLst/>
          </a:prstGeom>
          <a:noFill/>
          <a:ln>
            <a:noFill/>
          </a:ln>
        </p:spPr>
      </p:pic>
      <p:sp>
        <p:nvSpPr>
          <p:cNvPr id="36" name="TextBox 35">
            <a:extLst>
              <a:ext uri="{FF2B5EF4-FFF2-40B4-BE49-F238E27FC236}">
                <a16:creationId xmlns:a16="http://schemas.microsoft.com/office/drawing/2014/main" id="{39F27BF7-8268-4093-ABBD-BDD296A37FAE}"/>
              </a:ext>
            </a:extLst>
          </p:cNvPr>
          <p:cNvSpPr txBox="1"/>
          <p:nvPr/>
        </p:nvSpPr>
        <p:spPr>
          <a:xfrm>
            <a:off x="1495168" y="934635"/>
            <a:ext cx="1136821" cy="523220"/>
          </a:xfrm>
          <a:prstGeom prst="rect">
            <a:avLst/>
          </a:prstGeom>
          <a:noFill/>
        </p:spPr>
        <p:txBody>
          <a:bodyPr wrap="square" rtlCol="0">
            <a:spAutoFit/>
          </a:bodyPr>
          <a:lstStyle/>
          <a:p>
            <a:pPr algn="ctr"/>
            <a:r>
              <a:rPr lang="en-US" sz="1400" b="1" dirty="0">
                <a:latin typeface="Arial" panose="020B0604020202020204" pitchFamily="34" charset="0"/>
                <a:cs typeface="Arial" panose="020B0604020202020204" pitchFamily="34" charset="0"/>
              </a:rPr>
              <a:t>SSP</a:t>
            </a:r>
            <a:r>
              <a:rPr lang="kk-KZ" sz="1400" b="1" dirty="0">
                <a:latin typeface="Arial" panose="020B0604020202020204" pitchFamily="34" charset="0"/>
                <a:cs typeface="Arial" panose="020B0604020202020204" pitchFamily="34" charset="0"/>
              </a:rPr>
              <a:t> </a:t>
            </a:r>
            <a:r>
              <a:rPr lang="en-US" sz="1400" b="1" dirty="0">
                <a:latin typeface="Arial" panose="020B0604020202020204" pitchFamily="34" charset="0"/>
                <a:cs typeface="Arial" panose="020B0604020202020204" pitchFamily="34" charset="0"/>
              </a:rPr>
              <a:t>4.5</a:t>
            </a:r>
          </a:p>
          <a:p>
            <a:pPr algn="ctr"/>
            <a:r>
              <a:rPr lang="en-US" sz="1400" b="1" dirty="0">
                <a:latin typeface="Arial" panose="020B0604020202020204" pitchFamily="34" charset="0"/>
                <a:cs typeface="Arial" panose="020B0604020202020204" pitchFamily="34" charset="0"/>
              </a:rPr>
              <a:t>by 2050</a:t>
            </a:r>
            <a:endParaRPr lang="ru-RU" sz="1400" b="1" dirty="0">
              <a:latin typeface="Arial" panose="020B0604020202020204" pitchFamily="34" charset="0"/>
              <a:cs typeface="Arial" panose="020B0604020202020204" pitchFamily="34" charset="0"/>
            </a:endParaRPr>
          </a:p>
        </p:txBody>
      </p:sp>
      <p:pic>
        <p:nvPicPr>
          <p:cNvPr id="40" name="Рисунок 39">
            <a:extLst>
              <a:ext uri="{FF2B5EF4-FFF2-40B4-BE49-F238E27FC236}">
                <a16:creationId xmlns:a16="http://schemas.microsoft.com/office/drawing/2014/main" id="{68A5F65F-0DED-4F5B-91A9-8ABA2F9389C2}"/>
              </a:ext>
            </a:extLst>
          </p:cNvPr>
          <p:cNvPicPr>
            <a:picLocks noChangeAspect="1"/>
          </p:cNvPicPr>
          <p:nvPr/>
        </p:nvPicPr>
        <p:blipFill>
          <a:blip r:embed="rId7">
            <a:extLst>
              <a:ext uri="{28A0092B-C50C-407E-A947-70E740481C1C}">
                <a14:useLocalDpi xmlns:a14="http://schemas.microsoft.com/office/drawing/2010/main" val="0"/>
              </a:ext>
            </a:extLst>
          </a:blip>
          <a:srcRect l="19611" t="84975" r="19701" b="6889"/>
          <a:stretch>
            <a:fillRect/>
          </a:stretch>
        </p:blipFill>
        <p:spPr bwMode="auto">
          <a:xfrm>
            <a:off x="2329257" y="5754691"/>
            <a:ext cx="3471545" cy="304800"/>
          </a:xfrm>
          <a:prstGeom prst="rect">
            <a:avLst/>
          </a:prstGeom>
          <a:noFill/>
          <a:ln>
            <a:noFill/>
          </a:ln>
        </p:spPr>
      </p:pic>
      <p:sp>
        <p:nvSpPr>
          <p:cNvPr id="41" name="TextBox 40">
            <a:extLst>
              <a:ext uri="{FF2B5EF4-FFF2-40B4-BE49-F238E27FC236}">
                <a16:creationId xmlns:a16="http://schemas.microsoft.com/office/drawing/2014/main" id="{AB6B23B4-D016-4D11-891A-C4D70627B19A}"/>
              </a:ext>
            </a:extLst>
          </p:cNvPr>
          <p:cNvSpPr txBox="1"/>
          <p:nvPr/>
        </p:nvSpPr>
        <p:spPr>
          <a:xfrm>
            <a:off x="149397" y="6030765"/>
            <a:ext cx="6917982" cy="584775"/>
          </a:xfrm>
          <a:prstGeom prst="rect">
            <a:avLst/>
          </a:prstGeom>
          <a:noFill/>
        </p:spPr>
        <p:txBody>
          <a:bodyPr wrap="square">
            <a:spAutoFit/>
          </a:bodyPr>
          <a:lstStyle/>
          <a:p>
            <a:pPr algn="ctr"/>
            <a:r>
              <a:rPr lang="en-US" sz="1600" dirty="0">
                <a:solidFill>
                  <a:srgbClr val="002060"/>
                </a:solidFill>
                <a:latin typeface="Arial" panose="020B0604020202020204" pitchFamily="34" charset="0"/>
                <a:cs typeface="Arial" panose="020B0604020202020204" pitchFamily="34" charset="0"/>
              </a:rPr>
              <a:t>Change in the average annual air temperature (</a:t>
            </a:r>
            <a:r>
              <a:rPr lang="ru-RU" altLang="ko-KR" sz="1600" dirty="0">
                <a:solidFill>
                  <a:srgbClr val="002060"/>
                </a:solidFill>
                <a:latin typeface="Arial" panose="020B0604020202020204" pitchFamily="34" charset="0"/>
                <a:cs typeface="Arial" panose="020B0604020202020204" pitchFamily="34" charset="0"/>
                <a:sym typeface="Symbol" pitchFamily="18" charset="2"/>
              </a:rPr>
              <a:t></a:t>
            </a:r>
            <a:r>
              <a:rPr lang="ru-RU" altLang="ko-KR" sz="1600" dirty="0">
                <a:solidFill>
                  <a:srgbClr val="002060"/>
                </a:solidFill>
                <a:latin typeface="Arial" panose="020B0604020202020204" pitchFamily="34" charset="0"/>
                <a:cs typeface="Arial" panose="020B0604020202020204" pitchFamily="34" charset="0"/>
              </a:rPr>
              <a:t>С</a:t>
            </a:r>
            <a:r>
              <a:rPr lang="en-US" sz="1600" dirty="0">
                <a:solidFill>
                  <a:srgbClr val="002060"/>
                </a:solidFill>
                <a:latin typeface="Arial" panose="020B0604020202020204" pitchFamily="34" charset="0"/>
                <a:cs typeface="Arial" panose="020B0604020202020204" pitchFamily="34" charset="0"/>
              </a:rPr>
              <a:t>) by 2050 and 2090 according to scenarios RCP4.5 and RCP8.5</a:t>
            </a:r>
            <a:endParaRPr lang="ru-RU" sz="1600" dirty="0">
              <a:solidFill>
                <a:srgbClr val="002060"/>
              </a:solidFill>
              <a:latin typeface="Arial" panose="020B0604020202020204" pitchFamily="34" charset="0"/>
              <a:cs typeface="Arial" panose="020B0604020202020204" pitchFamily="34" charset="0"/>
            </a:endParaRPr>
          </a:p>
        </p:txBody>
      </p:sp>
      <p:graphicFrame>
        <p:nvGraphicFramePr>
          <p:cNvPr id="42" name="Таблица 41">
            <a:extLst>
              <a:ext uri="{FF2B5EF4-FFF2-40B4-BE49-F238E27FC236}">
                <a16:creationId xmlns:a16="http://schemas.microsoft.com/office/drawing/2014/main" id="{43F4C0B3-C56E-4607-875B-46804F7A7BE9}"/>
              </a:ext>
            </a:extLst>
          </p:cNvPr>
          <p:cNvGraphicFramePr>
            <a:graphicFrameLocks noGrp="1"/>
          </p:cNvGraphicFramePr>
          <p:nvPr>
            <p:extLst>
              <p:ext uri="{D42A27DB-BD31-4B8C-83A1-F6EECF244321}">
                <p14:modId xmlns:p14="http://schemas.microsoft.com/office/powerpoint/2010/main" val="1885298027"/>
              </p:ext>
            </p:extLst>
          </p:nvPr>
        </p:nvGraphicFramePr>
        <p:xfrm>
          <a:off x="7189254" y="2608677"/>
          <a:ext cx="4952100" cy="2165338"/>
        </p:xfrm>
        <a:graphic>
          <a:graphicData uri="http://schemas.openxmlformats.org/drawingml/2006/table">
            <a:tbl>
              <a:tblPr>
                <a:noFill/>
              </a:tblPr>
              <a:tblGrid>
                <a:gridCol w="1030850">
                  <a:extLst>
                    <a:ext uri="{9D8B030D-6E8A-4147-A177-3AD203B41FA5}">
                      <a16:colId xmlns:a16="http://schemas.microsoft.com/office/drawing/2014/main" val="20000"/>
                    </a:ext>
                  </a:extLst>
                </a:gridCol>
                <a:gridCol w="629739">
                  <a:extLst>
                    <a:ext uri="{9D8B030D-6E8A-4147-A177-3AD203B41FA5}">
                      <a16:colId xmlns:a16="http://schemas.microsoft.com/office/drawing/2014/main" val="20001"/>
                    </a:ext>
                  </a:extLst>
                </a:gridCol>
                <a:gridCol w="830294">
                  <a:extLst>
                    <a:ext uri="{9D8B030D-6E8A-4147-A177-3AD203B41FA5}">
                      <a16:colId xmlns:a16="http://schemas.microsoft.com/office/drawing/2014/main" val="20002"/>
                    </a:ext>
                  </a:extLst>
                </a:gridCol>
                <a:gridCol w="830294">
                  <a:extLst>
                    <a:ext uri="{9D8B030D-6E8A-4147-A177-3AD203B41FA5}">
                      <a16:colId xmlns:a16="http://schemas.microsoft.com/office/drawing/2014/main" val="20003"/>
                    </a:ext>
                  </a:extLst>
                </a:gridCol>
                <a:gridCol w="830294">
                  <a:extLst>
                    <a:ext uri="{9D8B030D-6E8A-4147-A177-3AD203B41FA5}">
                      <a16:colId xmlns:a16="http://schemas.microsoft.com/office/drawing/2014/main" val="20004"/>
                    </a:ext>
                  </a:extLst>
                </a:gridCol>
                <a:gridCol w="800629">
                  <a:extLst>
                    <a:ext uri="{9D8B030D-6E8A-4147-A177-3AD203B41FA5}">
                      <a16:colId xmlns:a16="http://schemas.microsoft.com/office/drawing/2014/main" val="20005"/>
                    </a:ext>
                  </a:extLst>
                </a:gridCol>
              </a:tblGrid>
              <a:tr h="393202">
                <a:tc>
                  <a:txBody>
                    <a:bodyPr/>
                    <a:lstStyle/>
                    <a:p>
                      <a:pPr algn="ctr">
                        <a:spcAft>
                          <a:spcPts val="0"/>
                        </a:spcAft>
                      </a:pPr>
                      <a:r>
                        <a:rPr lang="en-US" sz="1600" b="1" dirty="0">
                          <a:solidFill>
                            <a:schemeClr val="accent5">
                              <a:lumMod val="50000"/>
                            </a:schemeClr>
                          </a:solidFill>
                          <a:latin typeface="Arial" panose="020B0604020202020204" pitchFamily="34" charset="0"/>
                          <a:ea typeface="Times New Roman"/>
                          <a:cs typeface="Arial" panose="020B0604020202020204" pitchFamily="34" charset="0"/>
                        </a:rPr>
                        <a:t>Scenario</a:t>
                      </a:r>
                      <a:endParaRPr lang="ru-RU" sz="1600" b="1" dirty="0">
                        <a:solidFill>
                          <a:schemeClr val="accent5">
                            <a:lumMod val="50000"/>
                          </a:schemeClr>
                        </a:solidFill>
                        <a:latin typeface="Arial" panose="020B0604020202020204" pitchFamily="34" charset="0"/>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en-US" sz="1600" b="1" dirty="0">
                          <a:solidFill>
                            <a:schemeClr val="accent5">
                              <a:lumMod val="50000"/>
                            </a:schemeClr>
                          </a:solidFill>
                          <a:latin typeface="Arial" panose="020B0604020202020204" pitchFamily="34" charset="0"/>
                          <a:ea typeface="Times New Roman"/>
                          <a:cs typeface="Arial" panose="020B0604020202020204" pitchFamily="34" charset="0"/>
                        </a:rPr>
                        <a:t>Year</a:t>
                      </a:r>
                      <a:endParaRPr lang="ru-RU" sz="1600" b="1" dirty="0">
                        <a:solidFill>
                          <a:schemeClr val="accent5">
                            <a:lumMod val="50000"/>
                          </a:schemeClr>
                        </a:solidFill>
                        <a:latin typeface="Arial" panose="020B0604020202020204" pitchFamily="34" charset="0"/>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en-US" sz="1600" b="1" dirty="0">
                          <a:solidFill>
                            <a:schemeClr val="accent5">
                              <a:lumMod val="50000"/>
                            </a:schemeClr>
                          </a:solidFill>
                          <a:latin typeface="Arial" panose="020B0604020202020204" pitchFamily="34" charset="0"/>
                          <a:ea typeface="Times New Roman"/>
                          <a:cs typeface="Arial" panose="020B0604020202020204" pitchFamily="34" charset="0"/>
                        </a:rPr>
                        <a:t>Win.</a:t>
                      </a:r>
                      <a:endParaRPr lang="ru-RU" sz="1600" b="1" dirty="0">
                        <a:solidFill>
                          <a:schemeClr val="accent5">
                            <a:lumMod val="50000"/>
                          </a:schemeClr>
                        </a:solidFill>
                        <a:latin typeface="Arial" panose="020B0604020202020204" pitchFamily="34" charset="0"/>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en-US" sz="1600" b="1" dirty="0">
                          <a:solidFill>
                            <a:schemeClr val="accent5">
                              <a:lumMod val="50000"/>
                            </a:schemeClr>
                          </a:solidFill>
                          <a:latin typeface="Arial" panose="020B0604020202020204" pitchFamily="34" charset="0"/>
                          <a:ea typeface="Times New Roman"/>
                          <a:cs typeface="Arial" panose="020B0604020202020204" pitchFamily="34" charset="0"/>
                        </a:rPr>
                        <a:t>Spr.</a:t>
                      </a:r>
                      <a:endParaRPr lang="ru-RU" sz="1600" b="1" dirty="0">
                        <a:solidFill>
                          <a:schemeClr val="accent5">
                            <a:lumMod val="50000"/>
                          </a:schemeClr>
                        </a:solidFill>
                        <a:latin typeface="Arial" panose="020B0604020202020204" pitchFamily="34" charset="0"/>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en-US" sz="1600" b="1" dirty="0">
                          <a:solidFill>
                            <a:schemeClr val="accent5">
                              <a:lumMod val="50000"/>
                            </a:schemeClr>
                          </a:solidFill>
                          <a:latin typeface="Arial" panose="020B0604020202020204" pitchFamily="34" charset="0"/>
                          <a:ea typeface="Times New Roman"/>
                          <a:cs typeface="Arial" panose="020B0604020202020204" pitchFamily="34" charset="0"/>
                        </a:rPr>
                        <a:t>Sum.</a:t>
                      </a:r>
                      <a:endParaRPr lang="ru-RU" sz="1600" b="1" dirty="0">
                        <a:solidFill>
                          <a:schemeClr val="accent5">
                            <a:lumMod val="50000"/>
                          </a:schemeClr>
                        </a:solidFill>
                        <a:latin typeface="Arial" panose="020B0604020202020204" pitchFamily="34" charset="0"/>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algn="ctr">
                        <a:spcAft>
                          <a:spcPts val="0"/>
                        </a:spcAft>
                      </a:pPr>
                      <a:r>
                        <a:rPr lang="en-US" sz="1600" b="1" dirty="0" err="1">
                          <a:solidFill>
                            <a:schemeClr val="accent5">
                              <a:lumMod val="50000"/>
                            </a:schemeClr>
                          </a:solidFill>
                          <a:latin typeface="Arial" panose="020B0604020202020204" pitchFamily="34" charset="0"/>
                          <a:ea typeface="Times New Roman"/>
                          <a:cs typeface="Arial" panose="020B0604020202020204" pitchFamily="34" charset="0"/>
                        </a:rPr>
                        <a:t>Aut</a:t>
                      </a:r>
                      <a:r>
                        <a:rPr lang="en-US" sz="1600" b="1" dirty="0">
                          <a:solidFill>
                            <a:schemeClr val="accent5">
                              <a:lumMod val="50000"/>
                            </a:schemeClr>
                          </a:solidFill>
                          <a:latin typeface="Arial" panose="020B0604020202020204" pitchFamily="34" charset="0"/>
                          <a:ea typeface="Times New Roman"/>
                          <a:cs typeface="Arial" panose="020B0604020202020204" pitchFamily="34" charset="0"/>
                        </a:rPr>
                        <a:t>.</a:t>
                      </a:r>
                      <a:endParaRPr lang="ru-RU" sz="1600" b="1" dirty="0">
                        <a:solidFill>
                          <a:schemeClr val="accent5">
                            <a:lumMod val="50000"/>
                          </a:schemeClr>
                        </a:solidFill>
                        <a:latin typeface="Arial" panose="020B0604020202020204" pitchFamily="34" charset="0"/>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295356">
                <a:tc gridSpan="6">
                  <a:txBody>
                    <a:bodyPr/>
                    <a:lstStyle/>
                    <a:p>
                      <a:pPr algn="ctr">
                        <a:spcBef>
                          <a:spcPts val="300"/>
                        </a:spcBef>
                        <a:spcAft>
                          <a:spcPts val="300"/>
                        </a:spcAft>
                      </a:pPr>
                      <a:r>
                        <a:rPr lang="en-US" sz="1600" b="1" dirty="0">
                          <a:solidFill>
                            <a:schemeClr val="accent5">
                              <a:lumMod val="50000"/>
                            </a:schemeClr>
                          </a:solidFill>
                          <a:latin typeface="Arial" panose="020B0604020202020204" pitchFamily="34" charset="0"/>
                          <a:ea typeface="Times New Roman"/>
                          <a:cs typeface="Arial" panose="020B0604020202020204" pitchFamily="34" charset="0"/>
                        </a:rPr>
                        <a:t>by</a:t>
                      </a:r>
                      <a:r>
                        <a:rPr lang="ru-RU" sz="1600" b="1" dirty="0">
                          <a:solidFill>
                            <a:schemeClr val="accent5">
                              <a:lumMod val="50000"/>
                            </a:schemeClr>
                          </a:solidFill>
                          <a:latin typeface="Arial" panose="020B0604020202020204" pitchFamily="34" charset="0"/>
                          <a:ea typeface="Times New Roman"/>
                          <a:cs typeface="Arial" panose="020B0604020202020204" pitchFamily="34" charset="0"/>
                        </a:rPr>
                        <a:t> 2050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ru-RU"/>
                    </a:p>
                  </a:txBody>
                  <a:tcPr/>
                </a:tc>
                <a:tc hMerge="1">
                  <a:txBody>
                    <a:bodyPr/>
                    <a:lstStyle/>
                    <a:p>
                      <a:endParaRPr lang="ru-RU"/>
                    </a:p>
                  </a:txBody>
                  <a:tcPr/>
                </a:tc>
                <a:tc hMerge="1">
                  <a:txBody>
                    <a:bodyPr/>
                    <a:lstStyle/>
                    <a:p>
                      <a:endParaRPr lang="ru-RU"/>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ru-RU"/>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01"/>
                  </a:ext>
                </a:extLst>
              </a:tr>
              <a:tr h="295356">
                <a:tc>
                  <a:txBody>
                    <a:bodyPr/>
                    <a:lstStyle/>
                    <a:p>
                      <a:pPr>
                        <a:spcAft>
                          <a:spcPts val="0"/>
                        </a:spcAft>
                      </a:pPr>
                      <a:r>
                        <a:rPr lang="en-US" sz="1600" b="1" dirty="0">
                          <a:solidFill>
                            <a:schemeClr val="accent5">
                              <a:lumMod val="50000"/>
                            </a:schemeClr>
                          </a:solidFill>
                          <a:latin typeface="Arial" panose="020B0604020202020204" pitchFamily="34" charset="0"/>
                          <a:ea typeface="Times New Roman"/>
                          <a:cs typeface="Arial" panose="020B0604020202020204" pitchFamily="34" charset="0"/>
                        </a:rPr>
                        <a:t>SSP-4.5</a:t>
                      </a:r>
                      <a:endParaRPr lang="ru-RU" sz="1600" b="1" dirty="0">
                        <a:solidFill>
                          <a:schemeClr val="accent5">
                            <a:lumMod val="50000"/>
                          </a:schemeClr>
                        </a:solidFill>
                        <a:latin typeface="Arial" panose="020B0604020202020204" pitchFamily="34" charset="0"/>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2.4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rgbClr val="FAD1B8"/>
                    </a:solid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2.4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D1B8"/>
                    </a:solid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2.6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D1B8"/>
                    </a:solid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2.6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rgbClr val="FAD1B8"/>
                    </a:solid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2.2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rgbClr val="FAD1B8"/>
                    </a:solidFill>
                  </a:tcPr>
                </a:tc>
                <a:extLst>
                  <a:ext uri="{0D108BD9-81ED-4DB2-BD59-A6C34878D82A}">
                    <a16:rowId xmlns:a16="http://schemas.microsoft.com/office/drawing/2014/main" val="10002"/>
                  </a:ext>
                </a:extLst>
              </a:tr>
              <a:tr h="295356">
                <a:tc>
                  <a:txBody>
                    <a:bodyPr/>
                    <a:lstStyle/>
                    <a:p>
                      <a:pPr>
                        <a:spcAft>
                          <a:spcPts val="0"/>
                        </a:spcAft>
                      </a:pPr>
                      <a:r>
                        <a:rPr lang="en-US" sz="1600" b="1" dirty="0">
                          <a:solidFill>
                            <a:srgbClr val="002060"/>
                          </a:solidFill>
                          <a:latin typeface="Arial" panose="020B0604020202020204" pitchFamily="34" charset="0"/>
                          <a:cs typeface="Arial" panose="020B0604020202020204" pitchFamily="34" charset="0"/>
                        </a:rPr>
                        <a:t>SSP-8.5</a:t>
                      </a:r>
                      <a:endParaRPr lang="ru-RU" sz="1600" b="1" dirty="0">
                        <a:solidFill>
                          <a:schemeClr val="accent5">
                            <a:lumMod val="50000"/>
                          </a:schemeClr>
                        </a:solidFill>
                        <a:latin typeface="Arial" panose="020B0604020202020204" pitchFamily="34" charset="0"/>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3.1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B996"/>
                    </a:solid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3.0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B996"/>
                    </a:solid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3.1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B996"/>
                    </a:solid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3.2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B996"/>
                    </a:solid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2.9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B996"/>
                    </a:solidFill>
                  </a:tcPr>
                </a:tc>
                <a:extLst>
                  <a:ext uri="{0D108BD9-81ED-4DB2-BD59-A6C34878D82A}">
                    <a16:rowId xmlns:a16="http://schemas.microsoft.com/office/drawing/2014/main" val="10003"/>
                  </a:ext>
                </a:extLst>
              </a:tr>
              <a:tr h="295356">
                <a:tc gridSpan="6">
                  <a:txBody>
                    <a:bodyPr/>
                    <a:lstStyle/>
                    <a:p>
                      <a:pPr algn="ctr">
                        <a:spcBef>
                          <a:spcPts val="300"/>
                        </a:spcBef>
                        <a:spcAft>
                          <a:spcPts val="300"/>
                        </a:spcAft>
                      </a:pPr>
                      <a:r>
                        <a:rPr lang="en-US" sz="1600" b="1" dirty="0">
                          <a:solidFill>
                            <a:schemeClr val="accent5">
                              <a:lumMod val="50000"/>
                            </a:schemeClr>
                          </a:solidFill>
                          <a:latin typeface="Arial" panose="020B0604020202020204" pitchFamily="34" charset="0"/>
                          <a:ea typeface="Times New Roman"/>
                          <a:cs typeface="Arial" panose="020B0604020202020204" pitchFamily="34" charset="0"/>
                        </a:rPr>
                        <a:t>by</a:t>
                      </a:r>
                      <a:r>
                        <a:rPr lang="kk-KZ" sz="1600" b="1" dirty="0">
                          <a:solidFill>
                            <a:schemeClr val="accent5">
                              <a:lumMod val="50000"/>
                            </a:schemeClr>
                          </a:solidFill>
                          <a:latin typeface="Arial" panose="020B0604020202020204" pitchFamily="34" charset="0"/>
                          <a:ea typeface="Times New Roman"/>
                          <a:cs typeface="Arial" panose="020B0604020202020204" pitchFamily="34" charset="0"/>
                        </a:rPr>
                        <a:t> </a:t>
                      </a:r>
                      <a:r>
                        <a:rPr lang="ru-RU" sz="1600" b="1" dirty="0">
                          <a:solidFill>
                            <a:schemeClr val="accent5">
                              <a:lumMod val="50000"/>
                            </a:schemeClr>
                          </a:solidFill>
                          <a:latin typeface="Arial" panose="020B0604020202020204" pitchFamily="34" charset="0"/>
                          <a:ea typeface="Times New Roman"/>
                          <a:cs typeface="Arial" panose="020B0604020202020204" pitchFamily="34" charset="0"/>
                        </a:rPr>
                        <a:t>20</a:t>
                      </a:r>
                      <a:r>
                        <a:rPr lang="en-US" sz="1600" b="1" dirty="0">
                          <a:solidFill>
                            <a:schemeClr val="accent5">
                              <a:lumMod val="50000"/>
                            </a:schemeClr>
                          </a:solidFill>
                          <a:latin typeface="Arial" panose="020B0604020202020204" pitchFamily="34" charset="0"/>
                          <a:ea typeface="Times New Roman"/>
                          <a:cs typeface="Arial" panose="020B0604020202020204" pitchFamily="34" charset="0"/>
                        </a:rPr>
                        <a:t>9</a:t>
                      </a:r>
                      <a:r>
                        <a:rPr lang="ru-RU" sz="1600" b="1" dirty="0">
                          <a:solidFill>
                            <a:schemeClr val="accent5">
                              <a:lumMod val="50000"/>
                            </a:schemeClr>
                          </a:solidFill>
                          <a:latin typeface="Arial" panose="020B0604020202020204" pitchFamily="34" charset="0"/>
                          <a:ea typeface="Times New Roman"/>
                          <a:cs typeface="Arial" panose="020B0604020202020204" pitchFamily="34"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ru-RU"/>
                    </a:p>
                  </a:txBody>
                  <a:tcPr/>
                </a:tc>
                <a:tc hMerge="1">
                  <a:txBody>
                    <a:bodyPr/>
                    <a:lstStyle/>
                    <a:p>
                      <a:endParaRPr lang="ru-RU"/>
                    </a:p>
                  </a:txBody>
                  <a:tcPr/>
                </a:tc>
                <a:tc hMerge="1">
                  <a:txBody>
                    <a:bodyPr/>
                    <a:lstStyle/>
                    <a:p>
                      <a:endParaRPr lang="ru-RU"/>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ru-RU"/>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0004"/>
                  </a:ext>
                </a:extLst>
              </a:tr>
              <a:tr h="295356">
                <a:tc>
                  <a:txBody>
                    <a:bodyPr/>
                    <a:lstStyle/>
                    <a:p>
                      <a:pPr>
                        <a:spcAft>
                          <a:spcPts val="0"/>
                        </a:spcAft>
                      </a:pPr>
                      <a:r>
                        <a:rPr lang="en-US" sz="1600" b="1" dirty="0">
                          <a:solidFill>
                            <a:srgbClr val="002060"/>
                          </a:solidFill>
                          <a:latin typeface="Arial" panose="020B0604020202020204" pitchFamily="34" charset="0"/>
                          <a:cs typeface="Arial" panose="020B0604020202020204" pitchFamily="34" charset="0"/>
                        </a:rPr>
                        <a:t>SSP-4.5</a:t>
                      </a:r>
                      <a:endParaRPr lang="ru-RU" sz="1600" b="1" dirty="0">
                        <a:solidFill>
                          <a:schemeClr val="accent5">
                            <a:lumMod val="50000"/>
                          </a:schemeClr>
                        </a:solidFill>
                        <a:latin typeface="Arial" panose="020B0604020202020204" pitchFamily="34" charset="0"/>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3.2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rgbClr val="F9AA8B"/>
                    </a:solid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3.5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9AA8B"/>
                    </a:solid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3.3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9AA8B"/>
                    </a:solid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3.2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rgbClr val="F9AA8B"/>
                    </a:solid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2.9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rgbClr val="F9AA8B"/>
                    </a:solidFill>
                  </a:tcPr>
                </a:tc>
                <a:extLst>
                  <a:ext uri="{0D108BD9-81ED-4DB2-BD59-A6C34878D82A}">
                    <a16:rowId xmlns:a16="http://schemas.microsoft.com/office/drawing/2014/main" val="10005"/>
                  </a:ext>
                </a:extLst>
              </a:tr>
              <a:tr h="295356">
                <a:tc>
                  <a:txBody>
                    <a:bodyPr/>
                    <a:lstStyle/>
                    <a:p>
                      <a:pPr>
                        <a:spcAft>
                          <a:spcPts val="0"/>
                        </a:spcAft>
                      </a:pPr>
                      <a:r>
                        <a:rPr lang="en-US" sz="1600" b="1" dirty="0">
                          <a:solidFill>
                            <a:srgbClr val="002060"/>
                          </a:solidFill>
                          <a:latin typeface="Arial" panose="020B0604020202020204" pitchFamily="34" charset="0"/>
                          <a:cs typeface="Arial" panose="020B0604020202020204" pitchFamily="34" charset="0"/>
                        </a:rPr>
                        <a:t>SSP-8.5</a:t>
                      </a:r>
                      <a:endParaRPr lang="ru-RU" sz="1600" b="1" dirty="0">
                        <a:solidFill>
                          <a:schemeClr val="accent5">
                            <a:lumMod val="50000"/>
                          </a:schemeClr>
                        </a:solidFill>
                        <a:latin typeface="Arial" panose="020B0604020202020204" pitchFamily="34" charset="0"/>
                        <a:ea typeface="Times New Roman"/>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8A5C"/>
                    </a:solid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6.4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8A5C"/>
                    </a:solid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5.8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8A5C"/>
                    </a:solid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6.1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8A5C"/>
                    </a:solidFill>
                  </a:tcPr>
                </a:tc>
                <a:tc>
                  <a:txBody>
                    <a:bodyPr/>
                    <a:lstStyle/>
                    <a:p>
                      <a:pPr algn="ctr">
                        <a:spcAft>
                          <a:spcPts val="0"/>
                        </a:spcAft>
                      </a:pPr>
                      <a:r>
                        <a:rPr lang="ru-RU" sz="1600" b="0" dirty="0">
                          <a:solidFill>
                            <a:schemeClr val="accent5">
                              <a:lumMod val="50000"/>
                            </a:schemeClr>
                          </a:solidFill>
                          <a:latin typeface="Arial" panose="020B0604020202020204" pitchFamily="34" charset="0"/>
                          <a:ea typeface="Times New Roman"/>
                          <a:cs typeface="Arial" panose="020B0604020202020204" pitchFamily="34" charset="0"/>
                        </a:rPr>
                        <a:t>5.6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8A5C"/>
                    </a:solidFill>
                  </a:tcPr>
                </a:tc>
                <a:extLst>
                  <a:ext uri="{0D108BD9-81ED-4DB2-BD59-A6C34878D82A}">
                    <a16:rowId xmlns:a16="http://schemas.microsoft.com/office/drawing/2014/main" val="10006"/>
                  </a:ext>
                </a:extLst>
              </a:tr>
            </a:tbl>
          </a:graphicData>
        </a:graphic>
      </p:graphicFrame>
      <p:sp>
        <p:nvSpPr>
          <p:cNvPr id="43" name="TextBox 42">
            <a:extLst>
              <a:ext uri="{FF2B5EF4-FFF2-40B4-BE49-F238E27FC236}">
                <a16:creationId xmlns:a16="http://schemas.microsoft.com/office/drawing/2014/main" id="{85653CC8-F7B1-4D87-911F-0E7FBE7ADE9E}"/>
              </a:ext>
            </a:extLst>
          </p:cNvPr>
          <p:cNvSpPr txBox="1"/>
          <p:nvPr/>
        </p:nvSpPr>
        <p:spPr>
          <a:xfrm>
            <a:off x="7439023" y="1760749"/>
            <a:ext cx="4452564" cy="646331"/>
          </a:xfrm>
          <a:prstGeom prst="rect">
            <a:avLst/>
          </a:prstGeom>
          <a:noFill/>
        </p:spPr>
        <p:txBody>
          <a:bodyPr wrap="square" rtlCol="0">
            <a:spAutoFit/>
          </a:bodyPr>
          <a:lstStyle/>
          <a:p>
            <a:pPr algn="ctr"/>
            <a:r>
              <a:rPr lang="en-US" b="1" dirty="0">
                <a:solidFill>
                  <a:srgbClr val="C00000"/>
                </a:solidFill>
                <a:latin typeface="Arial" panose="020B0604020202020204" pitchFamily="34" charset="0"/>
                <a:cs typeface="Arial" panose="020B0604020202020204" pitchFamily="34" charset="0"/>
              </a:rPr>
              <a:t>Change in air </a:t>
            </a:r>
            <a:r>
              <a:rPr lang="en-US" b="1" dirty="0" err="1">
                <a:solidFill>
                  <a:srgbClr val="C00000"/>
                </a:solidFill>
                <a:latin typeface="Arial" panose="020B0604020202020204" pitchFamily="34" charset="0"/>
                <a:cs typeface="Arial" panose="020B0604020202020204" pitchFamily="34" charset="0"/>
              </a:rPr>
              <a:t>temperature,in</a:t>
            </a:r>
            <a:r>
              <a:rPr lang="en-US" b="1" dirty="0">
                <a:solidFill>
                  <a:srgbClr val="C00000"/>
                </a:solidFill>
                <a:latin typeface="Arial" panose="020B0604020202020204" pitchFamily="34" charset="0"/>
                <a:cs typeface="Arial" panose="020B0604020202020204" pitchFamily="34" charset="0"/>
              </a:rPr>
              <a:t> °C from the norm</a:t>
            </a:r>
            <a:endParaRPr lang="ru-RU" b="1" dirty="0">
              <a:solidFill>
                <a:srgbClr val="C00000"/>
              </a:solidFill>
              <a:latin typeface="Arial" panose="020B0604020202020204" pitchFamily="34" charset="0"/>
              <a:cs typeface="Arial" panose="020B0604020202020204" pitchFamily="34" charset="0"/>
            </a:endParaRPr>
          </a:p>
        </p:txBody>
      </p:sp>
      <p:sp>
        <p:nvSpPr>
          <p:cNvPr id="44" name="TextBox 43">
            <a:extLst>
              <a:ext uri="{FF2B5EF4-FFF2-40B4-BE49-F238E27FC236}">
                <a16:creationId xmlns:a16="http://schemas.microsoft.com/office/drawing/2014/main" id="{BB0ACB65-1AFE-4D8E-B7D4-899D19A36DE0}"/>
              </a:ext>
            </a:extLst>
          </p:cNvPr>
          <p:cNvSpPr txBox="1"/>
          <p:nvPr/>
        </p:nvSpPr>
        <p:spPr>
          <a:xfrm>
            <a:off x="1495168" y="3302435"/>
            <a:ext cx="1136821" cy="523220"/>
          </a:xfrm>
          <a:prstGeom prst="rect">
            <a:avLst/>
          </a:prstGeom>
          <a:noFill/>
        </p:spPr>
        <p:txBody>
          <a:bodyPr wrap="square" rtlCol="0">
            <a:spAutoFit/>
          </a:bodyPr>
          <a:lstStyle/>
          <a:p>
            <a:pPr algn="ctr"/>
            <a:r>
              <a:rPr lang="en-US" sz="1400" b="1" dirty="0">
                <a:latin typeface="Arial" panose="020B0604020202020204" pitchFamily="34" charset="0"/>
                <a:cs typeface="Arial" panose="020B0604020202020204" pitchFamily="34" charset="0"/>
              </a:rPr>
              <a:t>SSP</a:t>
            </a:r>
            <a:r>
              <a:rPr lang="kk-KZ" sz="1400" b="1" dirty="0">
                <a:latin typeface="Arial" panose="020B0604020202020204" pitchFamily="34" charset="0"/>
                <a:cs typeface="Arial" panose="020B0604020202020204" pitchFamily="34" charset="0"/>
              </a:rPr>
              <a:t> </a:t>
            </a:r>
            <a:r>
              <a:rPr lang="en-US" sz="1400" b="1" dirty="0">
                <a:latin typeface="Arial" panose="020B0604020202020204" pitchFamily="34" charset="0"/>
                <a:cs typeface="Arial" panose="020B0604020202020204" pitchFamily="34" charset="0"/>
              </a:rPr>
              <a:t>4.5</a:t>
            </a:r>
          </a:p>
          <a:p>
            <a:pPr algn="ctr"/>
            <a:r>
              <a:rPr lang="en-US" sz="1400" b="1" dirty="0">
                <a:latin typeface="Arial" panose="020B0604020202020204" pitchFamily="34" charset="0"/>
                <a:cs typeface="Arial" panose="020B0604020202020204" pitchFamily="34" charset="0"/>
              </a:rPr>
              <a:t>by 20</a:t>
            </a:r>
            <a:r>
              <a:rPr lang="kk-KZ" sz="1400" b="1" dirty="0">
                <a:latin typeface="Arial" panose="020B0604020202020204" pitchFamily="34" charset="0"/>
                <a:cs typeface="Arial" panose="020B0604020202020204" pitchFamily="34" charset="0"/>
              </a:rPr>
              <a:t>9</a:t>
            </a:r>
            <a:r>
              <a:rPr lang="en-US" sz="1400" b="1" dirty="0">
                <a:latin typeface="Arial" panose="020B0604020202020204" pitchFamily="34" charset="0"/>
                <a:cs typeface="Arial" panose="020B0604020202020204" pitchFamily="34" charset="0"/>
              </a:rPr>
              <a:t>0</a:t>
            </a:r>
            <a:endParaRPr lang="ru-RU" sz="1400" b="1" dirty="0">
              <a:latin typeface="Arial" panose="020B0604020202020204" pitchFamily="34" charset="0"/>
              <a:cs typeface="Arial" panose="020B0604020202020204" pitchFamily="34" charset="0"/>
            </a:endParaRPr>
          </a:p>
        </p:txBody>
      </p:sp>
      <p:sp>
        <p:nvSpPr>
          <p:cNvPr id="45" name="TextBox 44">
            <a:extLst>
              <a:ext uri="{FF2B5EF4-FFF2-40B4-BE49-F238E27FC236}">
                <a16:creationId xmlns:a16="http://schemas.microsoft.com/office/drawing/2014/main" id="{96D2EAB2-2EFA-446A-8B36-31925FC65584}"/>
              </a:ext>
            </a:extLst>
          </p:cNvPr>
          <p:cNvSpPr txBox="1"/>
          <p:nvPr/>
        </p:nvSpPr>
        <p:spPr>
          <a:xfrm>
            <a:off x="4775757" y="975232"/>
            <a:ext cx="1136821" cy="523220"/>
          </a:xfrm>
          <a:prstGeom prst="rect">
            <a:avLst/>
          </a:prstGeom>
          <a:noFill/>
        </p:spPr>
        <p:txBody>
          <a:bodyPr wrap="square" rtlCol="0">
            <a:spAutoFit/>
          </a:bodyPr>
          <a:lstStyle/>
          <a:p>
            <a:pPr algn="ctr"/>
            <a:r>
              <a:rPr lang="en-US" sz="1400" b="1" dirty="0">
                <a:latin typeface="Arial" panose="020B0604020202020204" pitchFamily="34" charset="0"/>
                <a:cs typeface="Arial" panose="020B0604020202020204" pitchFamily="34" charset="0"/>
              </a:rPr>
              <a:t>SSP</a:t>
            </a:r>
            <a:r>
              <a:rPr lang="kk-KZ" sz="1400" b="1" dirty="0">
                <a:latin typeface="Arial" panose="020B0604020202020204" pitchFamily="34" charset="0"/>
                <a:cs typeface="Arial" panose="020B0604020202020204" pitchFamily="34" charset="0"/>
              </a:rPr>
              <a:t> 8</a:t>
            </a:r>
            <a:r>
              <a:rPr lang="en-US" sz="1400" b="1" dirty="0">
                <a:latin typeface="Arial" panose="020B0604020202020204" pitchFamily="34" charset="0"/>
                <a:cs typeface="Arial" panose="020B0604020202020204" pitchFamily="34" charset="0"/>
              </a:rPr>
              <a:t>.5</a:t>
            </a:r>
          </a:p>
          <a:p>
            <a:pPr algn="ctr"/>
            <a:r>
              <a:rPr lang="en-US" sz="1400" b="1" dirty="0">
                <a:latin typeface="Arial" panose="020B0604020202020204" pitchFamily="34" charset="0"/>
                <a:cs typeface="Arial" panose="020B0604020202020204" pitchFamily="34" charset="0"/>
              </a:rPr>
              <a:t>by 2050</a:t>
            </a:r>
            <a:endParaRPr lang="ru-RU" sz="1400" b="1" dirty="0">
              <a:latin typeface="Arial" panose="020B0604020202020204" pitchFamily="34" charset="0"/>
              <a:cs typeface="Arial" panose="020B0604020202020204" pitchFamily="34" charset="0"/>
            </a:endParaRPr>
          </a:p>
        </p:txBody>
      </p:sp>
      <p:sp>
        <p:nvSpPr>
          <p:cNvPr id="46" name="TextBox 45">
            <a:extLst>
              <a:ext uri="{FF2B5EF4-FFF2-40B4-BE49-F238E27FC236}">
                <a16:creationId xmlns:a16="http://schemas.microsoft.com/office/drawing/2014/main" id="{EF2D42AF-C84C-453C-A5D3-FD819DA485AF}"/>
              </a:ext>
            </a:extLst>
          </p:cNvPr>
          <p:cNvSpPr txBox="1"/>
          <p:nvPr/>
        </p:nvSpPr>
        <p:spPr>
          <a:xfrm>
            <a:off x="4775756" y="3298370"/>
            <a:ext cx="1136821" cy="523220"/>
          </a:xfrm>
          <a:prstGeom prst="rect">
            <a:avLst/>
          </a:prstGeom>
          <a:noFill/>
        </p:spPr>
        <p:txBody>
          <a:bodyPr wrap="square" rtlCol="0">
            <a:spAutoFit/>
          </a:bodyPr>
          <a:lstStyle/>
          <a:p>
            <a:pPr algn="ctr"/>
            <a:r>
              <a:rPr lang="en-US" sz="1400" b="1" dirty="0">
                <a:latin typeface="Arial" panose="020B0604020202020204" pitchFamily="34" charset="0"/>
                <a:cs typeface="Arial" panose="020B0604020202020204" pitchFamily="34" charset="0"/>
              </a:rPr>
              <a:t>SSP</a:t>
            </a:r>
            <a:r>
              <a:rPr lang="kk-KZ" sz="1400" b="1" dirty="0">
                <a:latin typeface="Arial" panose="020B0604020202020204" pitchFamily="34" charset="0"/>
                <a:cs typeface="Arial" panose="020B0604020202020204" pitchFamily="34" charset="0"/>
              </a:rPr>
              <a:t> 8</a:t>
            </a:r>
            <a:r>
              <a:rPr lang="en-US" sz="1400" b="1" dirty="0">
                <a:latin typeface="Arial" panose="020B0604020202020204" pitchFamily="34" charset="0"/>
                <a:cs typeface="Arial" panose="020B0604020202020204" pitchFamily="34" charset="0"/>
              </a:rPr>
              <a:t>.5</a:t>
            </a:r>
          </a:p>
          <a:p>
            <a:pPr algn="ctr"/>
            <a:r>
              <a:rPr lang="en-US" sz="1400" b="1" dirty="0">
                <a:latin typeface="Arial" panose="020B0604020202020204" pitchFamily="34" charset="0"/>
                <a:cs typeface="Arial" panose="020B0604020202020204" pitchFamily="34" charset="0"/>
              </a:rPr>
              <a:t>by 20</a:t>
            </a:r>
            <a:r>
              <a:rPr lang="kk-KZ" sz="1400" b="1" dirty="0">
                <a:latin typeface="Arial" panose="020B0604020202020204" pitchFamily="34" charset="0"/>
                <a:cs typeface="Arial" panose="020B0604020202020204" pitchFamily="34" charset="0"/>
              </a:rPr>
              <a:t>9</a:t>
            </a:r>
            <a:r>
              <a:rPr lang="en-US" sz="1400" b="1" dirty="0">
                <a:latin typeface="Arial" panose="020B0604020202020204" pitchFamily="34" charset="0"/>
                <a:cs typeface="Arial" panose="020B0604020202020204" pitchFamily="34" charset="0"/>
              </a:rPr>
              <a:t>0</a:t>
            </a:r>
            <a:endParaRPr lang="ru-RU"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2675149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9419</TotalTime>
  <Words>1322</Words>
  <Application>Microsoft Office PowerPoint</Application>
  <PresentationFormat>Широкоэкранный</PresentationFormat>
  <Paragraphs>239</Paragraphs>
  <Slides>12</Slides>
  <Notes>5</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12</vt:i4>
      </vt:variant>
    </vt:vector>
  </HeadingPairs>
  <TitlesOfParts>
    <vt:vector size="21" baseType="lpstr">
      <vt:lpstr>Arial</vt:lpstr>
      <vt:lpstr>Arial Cyr</vt:lpstr>
      <vt:lpstr>Calibri</vt:lpstr>
      <vt:lpstr>Calibri Light</vt:lpstr>
      <vt:lpstr>Gill Sans MT</vt:lpstr>
      <vt:lpstr>Tahoma</vt:lpstr>
      <vt:lpstr>Times New Roman</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Thank you for your attention!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Polzovatel</dc:creator>
  <cp:lastModifiedBy>Галия Турумова</cp:lastModifiedBy>
  <cp:revision>605</cp:revision>
  <dcterms:created xsi:type="dcterms:W3CDTF">2021-09-16T06:30:08Z</dcterms:created>
  <dcterms:modified xsi:type="dcterms:W3CDTF">2024-05-04T13:30:12Z</dcterms:modified>
</cp:coreProperties>
</file>