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5419" r:id="rId1"/>
  </p:sldMasterIdLst>
  <p:notesMasterIdLst>
    <p:notesMasterId r:id="rId18"/>
  </p:notesMasterIdLst>
  <p:handoutMasterIdLst>
    <p:handoutMasterId r:id="rId19"/>
  </p:handoutMasterIdLst>
  <p:sldIdLst>
    <p:sldId id="1427" r:id="rId2"/>
    <p:sldId id="1616" r:id="rId3"/>
    <p:sldId id="1599" r:id="rId4"/>
    <p:sldId id="1569" r:id="rId5"/>
    <p:sldId id="1600" r:id="rId6"/>
    <p:sldId id="1668" r:id="rId7"/>
    <p:sldId id="1673" r:id="rId8"/>
    <p:sldId id="1598" r:id="rId9"/>
    <p:sldId id="1674" r:id="rId10"/>
    <p:sldId id="1665" r:id="rId11"/>
    <p:sldId id="1682" r:id="rId12"/>
    <p:sldId id="1680" r:id="rId13"/>
    <p:sldId id="1681" r:id="rId14"/>
    <p:sldId id="1662" r:id="rId15"/>
    <p:sldId id="1683" r:id="rId16"/>
    <p:sldId id="1684" r:id="rId17"/>
  </p:sldIdLst>
  <p:sldSz cx="9906000" cy="6858000" type="A4"/>
  <p:notesSz cx="9939338" cy="6807200"/>
  <p:embeddedFontLst>
    <p:embeddedFont>
      <p:font typeface="맑은 고딕" panose="020B0503020000020004" pitchFamily="50" charset="-127"/>
      <p:regular r:id="rId20"/>
      <p:bold r:id="rId21"/>
    </p:embeddedFont>
    <p:embeddedFont>
      <p:font typeface="Sitka Text" panose="02000505000000020004" pitchFamily="2" charset="0"/>
      <p:regular r:id="rId22"/>
      <p:bold r:id="rId23"/>
      <p:italic r:id="rId24"/>
      <p:boldItalic r:id="rId25"/>
    </p:embeddedFont>
    <p:embeddedFont>
      <p:font typeface="Century Gothic" panose="020B0502020202020204" pitchFamily="34" charset="0"/>
      <p:regular r:id="rId26"/>
      <p:bold r:id="rId27"/>
      <p:italic r:id="rId28"/>
      <p:boldItalic r:id="rId29"/>
    </p:embeddedFont>
  </p:embeddedFontLst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148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296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445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592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40" algn="l" defTabSz="914296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2888" algn="l" defTabSz="914296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036" algn="l" defTabSz="914296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184" algn="l" defTabSz="914296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AC55B3D0-E278-48BE-A54D-6C235673FAE4}">
          <p14:sldIdLst>
            <p14:sldId id="1427"/>
            <p14:sldId id="1616"/>
            <p14:sldId id="1599"/>
            <p14:sldId id="1569"/>
            <p14:sldId id="1600"/>
            <p14:sldId id="1668"/>
            <p14:sldId id="1673"/>
            <p14:sldId id="1598"/>
            <p14:sldId id="1674"/>
            <p14:sldId id="1665"/>
            <p14:sldId id="1682"/>
            <p14:sldId id="1680"/>
            <p14:sldId id="1681"/>
            <p14:sldId id="1662"/>
            <p14:sldId id="1683"/>
            <p14:sldId id="1684"/>
          </p14:sldIdLst>
        </p14:section>
        <p14:section name="제목 없는 구역" id="{356783B7-17C4-4CF7-B495-9644D9A6D0C6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156">
          <p15:clr>
            <a:srgbClr val="A4A3A4"/>
          </p15:clr>
        </p15:guide>
        <p15:guide id="2" orient="horz" pos="1344">
          <p15:clr>
            <a:srgbClr val="A4A3A4"/>
          </p15:clr>
        </p15:guide>
        <p15:guide id="3" pos="2167">
          <p15:clr>
            <a:srgbClr val="A4A3A4"/>
          </p15:clr>
        </p15:guide>
        <p15:guide id="4" pos="5796">
          <p15:clr>
            <a:srgbClr val="A4A3A4"/>
          </p15:clr>
        </p15:guide>
        <p15:guide id="5" pos="67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4" userDrawn="1">
          <p15:clr>
            <a:srgbClr val="A4A3A4"/>
          </p15:clr>
        </p15:guide>
        <p15:guide id="2" pos="313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최정희" initials="최" lastIdx="1" clrIdx="0">
    <p:extLst>
      <p:ext uri="{19B8F6BF-5375-455C-9EA6-DF929625EA0E}">
        <p15:presenceInfo xmlns:p15="http://schemas.microsoft.com/office/powerpoint/2012/main" userId="최정희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00B0F0"/>
    <a:srgbClr val="254061"/>
    <a:srgbClr val="FF00FF"/>
    <a:srgbClr val="33CC33"/>
    <a:srgbClr val="FF6600"/>
    <a:srgbClr val="3333F0"/>
    <a:srgbClr val="C0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69" autoAdjust="0"/>
    <p:restoredTop sz="80788" autoAdjust="0"/>
  </p:normalViewPr>
  <p:slideViewPr>
    <p:cSldViewPr>
      <p:cViewPr varScale="1">
        <p:scale>
          <a:sx n="70" d="100"/>
          <a:sy n="70" d="100"/>
        </p:scale>
        <p:origin x="2006" y="62"/>
      </p:cViewPr>
      <p:guideLst>
        <p:guide orient="horz" pos="4156"/>
        <p:guide orient="horz" pos="1344"/>
        <p:guide pos="2167"/>
        <p:guide pos="5796"/>
        <p:guide pos="6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4092"/>
    </p:cViewPr>
  </p:sorterViewPr>
  <p:notesViewPr>
    <p:cSldViewPr>
      <p:cViewPr varScale="1">
        <p:scale>
          <a:sx n="78" d="100"/>
          <a:sy n="78" d="100"/>
        </p:scale>
        <p:origin x="-3954" y="-96"/>
      </p:cViewPr>
      <p:guideLst>
        <p:guide orient="horz" pos="2144"/>
        <p:guide pos="3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3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03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A8126E5-8A0E-43F8-B26F-5EE034632CB9}" type="datetimeFigureOut">
              <a:rPr lang="ko-KR" altLang="en-US"/>
              <a:pPr>
                <a:defRPr/>
              </a:pPr>
              <a:t>2024-05-10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5808"/>
            <a:ext cx="4307742" cy="3403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278" y="6465808"/>
            <a:ext cx="4307742" cy="3403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3D84AC6-3122-4E3C-96E4-04034253314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9179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03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278" y="0"/>
            <a:ext cx="4307742" cy="3403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E75EBBD-7427-4F65-AA13-5293E0E78CA2}" type="datetimeFigureOut">
              <a:rPr lang="ko-KR" altLang="en-US"/>
              <a:pPr>
                <a:defRPr/>
              </a:pPr>
              <a:t>2024-05-10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8963" y="511175"/>
            <a:ext cx="3684587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4632" y="3233447"/>
            <a:ext cx="7950077" cy="3062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6465808"/>
            <a:ext cx="4307742" cy="3403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278" y="6465808"/>
            <a:ext cx="4307742" cy="3403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6E042D4E-C34E-424C-8C60-C15EFC7ED5F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07128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8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6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5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2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914296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84F46-55E6-4046-A26E-AC5EA3392423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9126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월과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월에 매우 많은 비가 내렸습니다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월은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강수 중 역대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위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월은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강수 역대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위를 기록하였습니다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월과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모두 </a:t>
            </a:r>
            <a:r>
              <a:rPr lang="ko-KR" alt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남풍편차의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영향을 받았다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월은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일에서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일에 강수가 집중되었다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고기압과 저기압 사이에서 많은 수증기가 한국에서 합류하여 많은 비가 내렸다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월은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일에서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21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일 사이에 강수가 집중되었다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따뜻한 고기압과 찬 고기압 사이로 저기압이 통과하면서 성질이 다른 두 공기가 충돌하여 많은 비가 내렸다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rained very heavily in December and February. December ranked first on record for 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December precipitation, and February ranked third on record for February precipitation.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 December and February were affected by the southerly wind deviation.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December, precipitation was concentrated from the 11th to the 15th. Between the high and low pressure, a lot of water vapor converged in Korea and caused a lot of rain.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February, precipitation was concentrated between the 18th and the 21st. As a low pressure passed between warm and cold high pressures, two air of different property collided and caused a lot of rain.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468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월과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공통적으로 한국 동쪽에서 </a:t>
            </a:r>
            <a:r>
              <a:rPr lang="ko-KR" alt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고기압성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순환이 발달하여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한국에 많은 강수가 유도되었습니다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아래 그림은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월과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각각의 한국 강수량과 “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OLR”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과의 </a:t>
            </a:r>
            <a:r>
              <a:rPr lang="ko-KR" alt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회귀분포도입니다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월과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모두 한국 강수량 많을 때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빨간 원으로 표시한 지역에서 대류가 억제되고 북태평양에서 </a:t>
            </a:r>
            <a:r>
              <a:rPr lang="ko-KR" alt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고기압성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순환이 나타납니다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December and February, </a:t>
            </a:r>
            <a:r>
              <a:rPr lang="en-US" altLang="ko-KR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anticyclonic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circulation developed in the east of Korea, leading to a lot of precipitation in Korea.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figure located at the bottom is a regression distribution of Korean precipitation and "OLR" for December and February respectively.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there is a lot of precipitation in Korea in both December and February, convection is suppressed in the areas marked by red circles(maritime continent) and a high-pressure cycle appears in the North Pacific.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25124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54620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07191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373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68448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NPO -&gt;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하층 동아시아 </a:t>
            </a:r>
            <a:r>
              <a:rPr lang="ko-KR" alt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고기압성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순환의 남서쪽에 북동풍 편차가 형성됨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북서태평양 지역은 </a:t>
            </a:r>
            <a:r>
              <a:rPr lang="ko-KR" alt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고기압성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순환이 강화로 인하여 강수량이 </a:t>
            </a:r>
            <a:r>
              <a:rPr lang="ko-KR" alt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적어짐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상층 저기압성 순환이 형성됨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 1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월에 상층 동아시아 </a:t>
            </a:r>
            <a:r>
              <a:rPr lang="ko-KR" alt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고기압성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순환이 발생함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남풍 편차의 영향으로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월에 고온이 발생함 </a:t>
            </a:r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NPO -&gt;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상층과 하층에서 모두 동아시아 고기압이 발달함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 Mid-latitude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상층 제트가 약화됨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 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바람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증발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-SST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의 피드백의 영향으로 인하여 풍속과 증발이 약화됨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 1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월에 한국 주변으로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SST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가 상승함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-&gt;  1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월에 고온이 발생함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25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84F46-55E6-4046-A26E-AC5EA339242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6984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3742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겨울철 평균 기온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2.4℃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로 평년보다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1.9℃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높고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endParaRPr lang="ko-KR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1973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년 이래로 두 번째로 높은 기록입니다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▶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우리나라 동쪽에서 발달한 고기압 → 따뜻한 남풍이 우리나라로 유입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▶ 특히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12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상반기와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중순의 매우 높은 기온</a:t>
            </a:r>
            <a:endParaRPr lang="en-US" altLang="ko-KR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한편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12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말과 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말에 두 차례 한파가 있었습니다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▶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시베리아 지역에서는 상층 </a:t>
            </a:r>
            <a:r>
              <a:rPr lang="ko-KR" alt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기압능이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동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서로 빠르게 발달하면서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북극 주변의 찬 공기가 한국을 포함한 동아시아로 </a:t>
            </a:r>
            <a:r>
              <a:rPr lang="ko-KR" alt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흘러들어와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</a:t>
            </a:r>
            <a:r>
              <a:rPr lang="ko-KR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일시적으로 기온의 현저한 하락을 야기합니다</a:t>
            </a:r>
            <a:r>
              <a:rPr lang="en-US" altLang="ko-K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0963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겨울철 강수량은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236.7mm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로 평년 범위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(71.2~102.9mm)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의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270.8%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를 차지합니다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▶ 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중순에는 중국 남부에서 발생한 저기압과 우리나라 동쪽에 위치한 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고기 압 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사이에 많은 양의 수증기가 강하게 유입돼 폭우가 쏟아졌습니다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▶ 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지난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말 우리나라 남동쪽에 위치한 따뜻한 고기압과 북서쪽의 차가운 고기압 사이에 </a:t>
            </a:r>
            <a:r>
              <a:rPr lang="ko-KR" alt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저기압계가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우리나라 상공을 통과하면서 폭우가 내렸습니다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9892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7716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2023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년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</a:t>
            </a:r>
            <a:r>
              <a:rPr lang="ko-KR" alt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해면기압은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양의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NPO 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패턴을 보였다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좌상 그림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NPO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는 북태평양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SLP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의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EOF 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두번째 모드로 우측 상단의 그림처럼 표현됩니다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우상 그림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NPO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는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뿐만 아니라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월까지 우리나라에 영향을 준다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ko-KR" alt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좌하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표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우측 하단에 위치한 회귀분포도는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ENSO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보다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NPO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가 한국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일본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중국 북부 지역의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월과 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ko-KR" alt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기온에 영향을 주었다는 것을 설명합니다</a:t>
            </a: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December 2023, sea level pressure showed a positive NPO pattern (top left figure).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NPO is the second mode of EOF in the North Pacific SLP and is represented as shown in the upper right figure(top right).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December NPO affects Korea’s temperature not only in December but also in January(lower left table).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regression distribution chart located in the lower right explains that December NPO affected December and January temperatures in northern Korea, Japan, and China rather than December ENSO.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85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내 일평균기온이 가장 높았던 날과 가장 낮았던 날의 기온 차는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20.6℃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로 역대 가장 컸다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말에 대서양에서 발달한 고기압흐름이 점차 유라시아 지역으로 이동하였고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12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월 중순에 시베리아고기압으로 발달하여 동아시아에 한파를 유도하였다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temperature difference between the highest and lowest daily average temperatures in December was 20.6°C, the largest ever in December since 1973.</a:t>
            </a:r>
          </a:p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end of November, the high pressure flow developed in the North Atlantic Ocean gradually moved to the Eurasian region, and in mid-December, it developed into Siberian high pressure, inducing a cold wave in East Asia.</a:t>
            </a:r>
            <a:endParaRPr lang="en-US" altLang="ko-KR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4890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042D4E-C34E-424C-8C60-C15EFC7ED5F4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4354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1340769"/>
            <a:ext cx="8420100" cy="720079"/>
          </a:xfrm>
          <a:prstGeom prst="rect">
            <a:avLst/>
          </a:prstGeom>
        </p:spPr>
        <p:txBody>
          <a:bodyPr/>
          <a:lstStyle>
            <a:lvl1pPr>
              <a:defRPr sz="3400" b="1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4869160"/>
            <a:ext cx="6934200" cy="57606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26E0503B-D4BF-4EA7-8AD1-165486905FD3}" type="datetime1">
              <a:rPr lang="ko-KR" altLang="en-US" smtClean="0"/>
              <a:t>2024-05-10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69424" y="6356350"/>
            <a:ext cx="641276" cy="365125"/>
          </a:xfrm>
          <a:prstGeom prst="rect">
            <a:avLst/>
          </a:prstGeom>
        </p:spPr>
        <p:txBody>
          <a:bodyPr/>
          <a:lstStyle/>
          <a:p>
            <a:fld id="{0E22113E-3AEB-43DA-847B-6F369CB379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7" name="Picture 57"/>
          <p:cNvPicPr>
            <a:picLocks noChangeAspect="1" noChangeArrowheads="1"/>
          </p:cNvPicPr>
          <p:nvPr userDrawn="1"/>
        </p:nvPicPr>
        <p:blipFill>
          <a:blip r:embed="rId2">
            <a:lum bright="24000"/>
          </a:blip>
          <a:srcRect t="50450" r="-420"/>
          <a:stretch>
            <a:fillRect/>
          </a:stretch>
        </p:blipFill>
        <p:spPr bwMode="gray">
          <a:xfrm>
            <a:off x="546655" y="2580443"/>
            <a:ext cx="8505825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직사각형 7"/>
          <p:cNvSpPr/>
          <p:nvPr userDrawn="1"/>
        </p:nvSpPr>
        <p:spPr>
          <a:xfrm>
            <a:off x="-64138" y="2287496"/>
            <a:ext cx="10034278" cy="29637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1204392" y="1464271"/>
            <a:ext cx="7565032" cy="422005"/>
            <a:chOff x="1002983" y="2628503"/>
            <a:chExt cx="8497940" cy="465281"/>
          </a:xfrm>
        </p:grpSpPr>
        <p:grpSp>
          <p:nvGrpSpPr>
            <p:cNvPr id="10" name="그룹 9"/>
            <p:cNvGrpSpPr/>
            <p:nvPr/>
          </p:nvGrpSpPr>
          <p:grpSpPr>
            <a:xfrm>
              <a:off x="1002983" y="2628503"/>
              <a:ext cx="504055" cy="465281"/>
              <a:chOff x="6017680" y="1404367"/>
              <a:chExt cx="1245599" cy="864096"/>
            </a:xfrm>
            <a:solidFill>
              <a:srgbClr val="FFC000"/>
            </a:solidFill>
          </p:grpSpPr>
          <p:sp>
            <p:nvSpPr>
              <p:cNvPr id="14" name="갈매기형 수장 13"/>
              <p:cNvSpPr/>
              <p:nvPr/>
            </p:nvSpPr>
            <p:spPr>
              <a:xfrm>
                <a:off x="6017680" y="1404367"/>
                <a:ext cx="1245599" cy="864096"/>
              </a:xfrm>
              <a:prstGeom prst="chevron">
                <a:avLst/>
              </a:prstGeom>
              <a:solidFill>
                <a:srgbClr val="D30F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0147" tIns="40074" rIns="80147" bIns="40074" rtlCol="0" anchor="ctr"/>
              <a:lstStyle/>
              <a:p>
                <a:pPr lvl="0" algn="ctr"/>
                <a:endParaRPr lang="ko-KR" altLang="en-US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6688405" y="1404367"/>
                <a:ext cx="572534" cy="864096"/>
              </a:xfrm>
              <a:prstGeom prst="rect">
                <a:avLst/>
              </a:prstGeom>
              <a:solidFill>
                <a:srgbClr val="D30F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0147" tIns="40074" rIns="80147" bIns="40074" rtlCol="0" anchor="ctr"/>
              <a:lstStyle/>
              <a:p>
                <a:pPr lvl="0" algn="ctr"/>
                <a:endParaRPr lang="ko-KR" altLang="en-US"/>
              </a:p>
            </p:txBody>
          </p:sp>
        </p:grpSp>
        <p:grpSp>
          <p:nvGrpSpPr>
            <p:cNvPr id="11" name="그룹 10"/>
            <p:cNvGrpSpPr/>
            <p:nvPr/>
          </p:nvGrpSpPr>
          <p:grpSpPr>
            <a:xfrm flipH="1">
              <a:off x="8996867" y="2628503"/>
              <a:ext cx="504056" cy="465281"/>
              <a:chOff x="5821617" y="1404367"/>
              <a:chExt cx="1245599" cy="864096"/>
            </a:xfrm>
            <a:solidFill>
              <a:srgbClr val="FFC000"/>
            </a:solidFill>
          </p:grpSpPr>
          <p:sp>
            <p:nvSpPr>
              <p:cNvPr id="12" name="갈매기형 수장 11"/>
              <p:cNvSpPr/>
              <p:nvPr/>
            </p:nvSpPr>
            <p:spPr>
              <a:xfrm>
                <a:off x="5821617" y="1404367"/>
                <a:ext cx="1245599" cy="864096"/>
              </a:xfrm>
              <a:prstGeom prst="chevron">
                <a:avLst/>
              </a:prstGeom>
              <a:solidFill>
                <a:srgbClr val="D30F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0147" tIns="40074" rIns="80147" bIns="40074" rtlCol="0" anchor="ctr"/>
              <a:lstStyle/>
              <a:p>
                <a:pPr lvl="0" algn="ctr"/>
                <a:endParaRPr lang="ko-KR" altLang="en-US"/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6492329" y="1404367"/>
                <a:ext cx="572534" cy="864096"/>
              </a:xfrm>
              <a:prstGeom prst="rect">
                <a:avLst/>
              </a:prstGeom>
              <a:solidFill>
                <a:srgbClr val="D30F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0147" tIns="40074" rIns="80147" bIns="40074" rtlCol="0" anchor="ctr"/>
              <a:lstStyle/>
              <a:p>
                <a:pPr lvl="0" algn="ctr"/>
                <a:endParaRPr lang="ko-KR" altLang="en-US"/>
              </a:p>
            </p:txBody>
          </p:sp>
        </p:grpSp>
      </p:grpSp>
      <p:grpSp>
        <p:nvGrpSpPr>
          <p:cNvPr id="17" name="그룹 16"/>
          <p:cNvGrpSpPr/>
          <p:nvPr userDrawn="1"/>
        </p:nvGrpSpPr>
        <p:grpSpPr>
          <a:xfrm>
            <a:off x="3601658" y="3016231"/>
            <a:ext cx="2935518" cy="1447875"/>
            <a:chOff x="3871044" y="2982273"/>
            <a:chExt cx="5925334" cy="2922532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8" name="직사각형 17"/>
            <p:cNvSpPr/>
            <p:nvPr userDrawn="1"/>
          </p:nvSpPr>
          <p:spPr>
            <a:xfrm>
              <a:off x="4868946" y="4680669"/>
              <a:ext cx="328306" cy="1224136"/>
            </a:xfrm>
            <a:prstGeom prst="rect">
              <a:avLst/>
            </a:prstGeom>
            <a:solidFill>
              <a:srgbClr val="64B7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직사각형 18"/>
            <p:cNvSpPr/>
            <p:nvPr userDrawn="1"/>
          </p:nvSpPr>
          <p:spPr>
            <a:xfrm>
              <a:off x="5367897" y="4176613"/>
              <a:ext cx="328306" cy="1728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직사각형 19"/>
            <p:cNvSpPr/>
            <p:nvPr userDrawn="1"/>
          </p:nvSpPr>
          <p:spPr>
            <a:xfrm>
              <a:off x="5866848" y="4608661"/>
              <a:ext cx="328306" cy="1296144"/>
            </a:xfrm>
            <a:prstGeom prst="rect">
              <a:avLst/>
            </a:prstGeom>
            <a:solidFill>
              <a:srgbClr val="9EDC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직사각형 20"/>
            <p:cNvSpPr/>
            <p:nvPr userDrawn="1"/>
          </p:nvSpPr>
          <p:spPr>
            <a:xfrm>
              <a:off x="6365798" y="4464645"/>
              <a:ext cx="328306" cy="14401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직사각형 21"/>
            <p:cNvSpPr/>
            <p:nvPr userDrawn="1"/>
          </p:nvSpPr>
          <p:spPr>
            <a:xfrm>
              <a:off x="6864748" y="4896693"/>
              <a:ext cx="328306" cy="1008112"/>
            </a:xfrm>
            <a:prstGeom prst="rect">
              <a:avLst/>
            </a:prstGeom>
            <a:solidFill>
              <a:srgbClr val="E7D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 userDrawn="1"/>
          </p:nvSpPr>
          <p:spPr>
            <a:xfrm>
              <a:off x="7363698" y="5040709"/>
              <a:ext cx="328306" cy="86409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직사각형 23"/>
            <p:cNvSpPr/>
            <p:nvPr userDrawn="1"/>
          </p:nvSpPr>
          <p:spPr>
            <a:xfrm>
              <a:off x="4369995" y="5112717"/>
              <a:ext cx="328306" cy="7920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/>
            <p:cNvSpPr/>
            <p:nvPr userDrawn="1"/>
          </p:nvSpPr>
          <p:spPr>
            <a:xfrm>
              <a:off x="3871044" y="4608661"/>
              <a:ext cx="328306" cy="129614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26" name="그림 25" descr="Untitled-1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6042138" y="2982273"/>
              <a:ext cx="3754240" cy="2730193"/>
            </a:xfrm>
            <a:prstGeom prst="rect">
              <a:avLst/>
            </a:prstGeom>
          </p:spPr>
        </p:pic>
        <p:cxnSp>
          <p:nvCxnSpPr>
            <p:cNvPr id="27" name="직선 연결선 26"/>
            <p:cNvCxnSpPr>
              <a:stCxn id="26" idx="1"/>
            </p:cNvCxnSpPr>
            <p:nvPr userDrawn="1"/>
          </p:nvCxnSpPr>
          <p:spPr>
            <a:xfrm flipH="1" flipV="1">
              <a:off x="5238626" y="3744565"/>
              <a:ext cx="803512" cy="602805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도넛 27"/>
            <p:cNvSpPr/>
            <p:nvPr userDrawn="1"/>
          </p:nvSpPr>
          <p:spPr>
            <a:xfrm>
              <a:off x="5094626" y="3609205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도넛 28"/>
            <p:cNvSpPr/>
            <p:nvPr userDrawn="1"/>
          </p:nvSpPr>
          <p:spPr>
            <a:xfrm>
              <a:off x="4035197" y="4248621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30" name="직선 연결선 29"/>
            <p:cNvCxnSpPr>
              <a:stCxn id="28" idx="3"/>
              <a:endCxn id="29" idx="6"/>
            </p:cNvCxnSpPr>
            <p:nvPr userDrawn="1"/>
          </p:nvCxnSpPr>
          <p:spPr>
            <a:xfrm flipH="1">
              <a:off x="4215197" y="3762845"/>
              <a:ext cx="905789" cy="575776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그룹 30"/>
          <p:cNvGrpSpPr/>
          <p:nvPr userDrawn="1"/>
        </p:nvGrpSpPr>
        <p:grpSpPr>
          <a:xfrm>
            <a:off x="4499161" y="5795652"/>
            <a:ext cx="1313576" cy="441660"/>
            <a:chOff x="2536427" y="6227981"/>
            <a:chExt cx="1313576" cy="441660"/>
          </a:xfrm>
        </p:grpSpPr>
        <p:pic>
          <p:nvPicPr>
            <p:cNvPr id="32" name="그림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427" y="6227981"/>
              <a:ext cx="455091" cy="441660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3011312" y="6235228"/>
              <a:ext cx="83869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KMA</a:t>
              </a:r>
              <a:endParaRPr lang="ko-KR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8634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우리나라 기온 및 강수 요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-1937" y="0"/>
            <a:ext cx="9906000" cy="692696"/>
          </a:xfrm>
          <a:prstGeom prst="rect">
            <a:avLst/>
          </a:prstGeom>
          <a:solidFill>
            <a:srgbClr val="D9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hangingPunct="0"/>
            <a:endParaRPr lang="ko-KR" altLang="en-US"/>
          </a:p>
        </p:txBody>
      </p:sp>
      <p:sp>
        <p:nvSpPr>
          <p:cNvPr id="10" name="직사각형 9"/>
          <p:cNvSpPr/>
          <p:nvPr userDrawn="1"/>
        </p:nvSpPr>
        <p:spPr>
          <a:xfrm>
            <a:off x="920552" y="0"/>
            <a:ext cx="8983510" cy="692696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제목 1"/>
          <p:cNvSpPr txBox="1">
            <a:spLocks/>
          </p:cNvSpPr>
          <p:nvPr userDrawn="1"/>
        </p:nvSpPr>
        <p:spPr>
          <a:xfrm>
            <a:off x="951446" y="119541"/>
            <a:ext cx="5473697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239" rtl="0" eaLnBrk="1" latinLnBrk="1" hangingPunct="1"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n-ea"/>
                <a:ea typeface="+mn-ea"/>
                <a:cs typeface="+mj-cs"/>
              </a:defRPr>
            </a:lvl1pPr>
          </a:lstStyle>
          <a:p>
            <a:r>
              <a:rPr lang="ko-KR" altLang="en-US" dirty="0" smtClean="0"/>
              <a:t>우리나라 기온 및 강수 특성 요약</a:t>
            </a:r>
            <a:endParaRPr lang="ko-KR" altLang="en-US" dirty="0"/>
          </a:p>
        </p:txBody>
      </p:sp>
      <p:sp>
        <p:nvSpPr>
          <p:cNvPr id="3" name="직사각형 2"/>
          <p:cNvSpPr/>
          <p:nvPr userDrawn="1"/>
        </p:nvSpPr>
        <p:spPr>
          <a:xfrm>
            <a:off x="0" y="6747009"/>
            <a:ext cx="9906000" cy="135012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내용 개체 틀 2"/>
          <p:cNvSpPr>
            <a:spLocks noGrp="1"/>
          </p:cNvSpPr>
          <p:nvPr>
            <p:ph idx="1"/>
          </p:nvPr>
        </p:nvSpPr>
        <p:spPr>
          <a:xfrm>
            <a:off x="165100" y="4365104"/>
            <a:ext cx="9575800" cy="2340496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800" b="0"/>
            </a:lvl1pPr>
            <a:lvl2pPr>
              <a:lnSpc>
                <a:spcPct val="150000"/>
              </a:lnSpc>
              <a:defRPr sz="1800" b="0"/>
            </a:lvl2pPr>
            <a:lvl3pPr>
              <a:lnSpc>
                <a:spcPct val="150000"/>
              </a:lnSpc>
              <a:defRPr sz="1800" b="0"/>
            </a:lvl3pPr>
            <a:lvl4pPr>
              <a:lnSpc>
                <a:spcPct val="150000"/>
              </a:lnSpc>
              <a:defRPr b="1"/>
            </a:lvl4pPr>
            <a:lvl5pPr>
              <a:lnSpc>
                <a:spcPct val="150000"/>
              </a:lnSpc>
              <a:defRPr b="1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</a:t>
            </a:r>
            <a:r>
              <a:rPr lang="ko-KR" altLang="en-US" dirty="0" smtClean="0"/>
              <a:t>수준</a:t>
            </a:r>
            <a:endParaRPr lang="ko-KR" altLang="en-US" dirty="0"/>
          </a:p>
        </p:txBody>
      </p:sp>
      <p:grpSp>
        <p:nvGrpSpPr>
          <p:cNvPr id="8" name="그룹 7"/>
          <p:cNvGrpSpPr/>
          <p:nvPr userDrawn="1"/>
        </p:nvGrpSpPr>
        <p:grpSpPr>
          <a:xfrm>
            <a:off x="8600692" y="123982"/>
            <a:ext cx="1152128" cy="568260"/>
            <a:chOff x="3871044" y="2982273"/>
            <a:chExt cx="5925334" cy="2922532"/>
          </a:xfrm>
        </p:grpSpPr>
        <p:sp>
          <p:nvSpPr>
            <p:cNvPr id="14" name="직사각형 13"/>
            <p:cNvSpPr/>
            <p:nvPr userDrawn="1"/>
          </p:nvSpPr>
          <p:spPr>
            <a:xfrm>
              <a:off x="4868946" y="4680669"/>
              <a:ext cx="328306" cy="1224136"/>
            </a:xfrm>
            <a:prstGeom prst="rect">
              <a:avLst/>
            </a:prstGeom>
            <a:solidFill>
              <a:srgbClr val="64B7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직사각형 14"/>
            <p:cNvSpPr/>
            <p:nvPr userDrawn="1"/>
          </p:nvSpPr>
          <p:spPr>
            <a:xfrm>
              <a:off x="5367897" y="4176613"/>
              <a:ext cx="328306" cy="1728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5866848" y="4608661"/>
              <a:ext cx="328306" cy="1296144"/>
            </a:xfrm>
            <a:prstGeom prst="rect">
              <a:avLst/>
            </a:prstGeom>
            <a:solidFill>
              <a:srgbClr val="9EDC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/>
            <p:cNvSpPr/>
            <p:nvPr userDrawn="1"/>
          </p:nvSpPr>
          <p:spPr>
            <a:xfrm>
              <a:off x="6365798" y="4464645"/>
              <a:ext cx="328306" cy="14401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직사각형 17"/>
            <p:cNvSpPr/>
            <p:nvPr userDrawn="1"/>
          </p:nvSpPr>
          <p:spPr>
            <a:xfrm>
              <a:off x="6864748" y="4896693"/>
              <a:ext cx="328306" cy="1008112"/>
            </a:xfrm>
            <a:prstGeom prst="rect">
              <a:avLst/>
            </a:prstGeom>
            <a:solidFill>
              <a:srgbClr val="E7D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직사각형 18"/>
            <p:cNvSpPr/>
            <p:nvPr userDrawn="1"/>
          </p:nvSpPr>
          <p:spPr>
            <a:xfrm>
              <a:off x="7363698" y="5040709"/>
              <a:ext cx="328306" cy="86409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직사각형 19"/>
            <p:cNvSpPr/>
            <p:nvPr userDrawn="1"/>
          </p:nvSpPr>
          <p:spPr>
            <a:xfrm>
              <a:off x="4369995" y="5112717"/>
              <a:ext cx="328306" cy="7920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직사각형 20"/>
            <p:cNvSpPr/>
            <p:nvPr userDrawn="1"/>
          </p:nvSpPr>
          <p:spPr>
            <a:xfrm>
              <a:off x="3871044" y="4608661"/>
              <a:ext cx="328306" cy="129614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22" name="그림 21" descr="Untitled-1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6042138" y="2982273"/>
              <a:ext cx="3754240" cy="2730193"/>
            </a:xfrm>
            <a:prstGeom prst="rect">
              <a:avLst/>
            </a:prstGeom>
          </p:spPr>
        </p:pic>
        <p:cxnSp>
          <p:nvCxnSpPr>
            <p:cNvPr id="23" name="직선 연결선 22"/>
            <p:cNvCxnSpPr>
              <a:stCxn id="22" idx="1"/>
            </p:cNvCxnSpPr>
            <p:nvPr userDrawn="1"/>
          </p:nvCxnSpPr>
          <p:spPr>
            <a:xfrm flipH="1" flipV="1">
              <a:off x="5238626" y="3744565"/>
              <a:ext cx="803512" cy="602805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도넛 23"/>
            <p:cNvSpPr/>
            <p:nvPr userDrawn="1"/>
          </p:nvSpPr>
          <p:spPr>
            <a:xfrm>
              <a:off x="5094626" y="3609205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도넛 24"/>
            <p:cNvSpPr/>
            <p:nvPr userDrawn="1"/>
          </p:nvSpPr>
          <p:spPr>
            <a:xfrm>
              <a:off x="4035197" y="4248621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26" name="직선 연결선 25"/>
            <p:cNvCxnSpPr>
              <a:stCxn id="24" idx="3"/>
              <a:endCxn id="25" idx="6"/>
            </p:cNvCxnSpPr>
            <p:nvPr userDrawn="1"/>
          </p:nvCxnSpPr>
          <p:spPr>
            <a:xfrm flipH="1">
              <a:off x="4215197" y="3762845"/>
              <a:ext cx="905789" cy="575776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제목 1"/>
          <p:cNvSpPr txBox="1">
            <a:spLocks/>
          </p:cNvSpPr>
          <p:nvPr userDrawn="1"/>
        </p:nvSpPr>
        <p:spPr>
          <a:xfrm>
            <a:off x="416496" y="116632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239" rtl="0" eaLnBrk="1" latinLnBrk="1" hangingPunct="1"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n-ea"/>
                <a:ea typeface="+mn-ea"/>
                <a:cs typeface="+mj-cs"/>
              </a:defRPr>
            </a:lvl1pPr>
          </a:lstStyle>
          <a:p>
            <a:r>
              <a:rPr lang="ko-KR" altLang="en-US" dirty="0" smtClean="0"/>
              <a:t>월</a:t>
            </a:r>
            <a:endParaRPr lang="ko-KR" altLang="en-US" dirty="0"/>
          </a:p>
        </p:txBody>
      </p:sp>
      <p:sp>
        <p:nvSpPr>
          <p:cNvPr id="29" name="제목 1"/>
          <p:cNvSpPr>
            <a:spLocks noGrp="1"/>
          </p:cNvSpPr>
          <p:nvPr>
            <p:ph type="title" hasCustomPrompt="1"/>
          </p:nvPr>
        </p:nvSpPr>
        <p:spPr>
          <a:xfrm>
            <a:off x="77662" y="116632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400" b="1" baseline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en-US" altLang="ko-KR" dirty="0" smtClean="0"/>
              <a:t>??</a:t>
            </a:r>
            <a:endParaRPr lang="ko-KR" altLang="en-US" dirty="0"/>
          </a:p>
        </p:txBody>
      </p:sp>
      <p:sp>
        <p:nvSpPr>
          <p:cNvPr id="30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190345" y="6381328"/>
            <a:ext cx="667596" cy="3651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0E22113E-3AEB-43DA-847B-6F369CB379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35698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 userDrawn="1"/>
        </p:nvGrpSpPr>
        <p:grpSpPr>
          <a:xfrm flipH="1">
            <a:off x="2196802" y="2132856"/>
            <a:ext cx="5466794" cy="907941"/>
            <a:chOff x="2682404" y="1868278"/>
            <a:chExt cx="5279364" cy="895542"/>
          </a:xfrm>
        </p:grpSpPr>
        <p:sp>
          <p:nvSpPr>
            <p:cNvPr id="4" name="TextBox 3"/>
            <p:cNvSpPr txBox="1"/>
            <p:nvPr/>
          </p:nvSpPr>
          <p:spPr>
            <a:xfrm>
              <a:off x="3444195" y="1868278"/>
              <a:ext cx="3707379" cy="895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5300" b="1" spc="-131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THANK </a:t>
              </a:r>
              <a:r>
                <a:rPr lang="en-US" altLang="ko-KR" sz="5300" spc="-131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YOU</a:t>
              </a:r>
              <a:endParaRPr lang="ko-KR" altLang="en-US" sz="5300" spc="-13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" name="그룹 4"/>
            <p:cNvGrpSpPr/>
            <p:nvPr/>
          </p:nvGrpSpPr>
          <p:grpSpPr>
            <a:xfrm>
              <a:off x="2682404" y="2037209"/>
              <a:ext cx="484388" cy="465281"/>
              <a:chOff x="6786859" y="1404367"/>
              <a:chExt cx="1245599" cy="864096"/>
            </a:xfrm>
            <a:solidFill>
              <a:srgbClr val="FFC000"/>
            </a:solidFill>
          </p:grpSpPr>
          <p:sp>
            <p:nvSpPr>
              <p:cNvPr id="9" name="갈매기형 수장 8"/>
              <p:cNvSpPr/>
              <p:nvPr/>
            </p:nvSpPr>
            <p:spPr>
              <a:xfrm>
                <a:off x="6786859" y="1404367"/>
                <a:ext cx="1245599" cy="864096"/>
              </a:xfrm>
              <a:prstGeom prst="chevron">
                <a:avLst/>
              </a:prstGeom>
              <a:solidFill>
                <a:srgbClr val="D30F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0147" tIns="40074" rIns="80147" bIns="40074" rtlCol="0" anchor="ctr"/>
              <a:lstStyle/>
              <a:p>
                <a:pPr lvl="0" algn="ctr"/>
                <a:endParaRPr lang="ko-KR" altLang="en-US"/>
              </a:p>
            </p:txBody>
          </p:sp>
          <p:sp>
            <p:nvSpPr>
              <p:cNvPr id="10" name="직사각형 9"/>
              <p:cNvSpPr/>
              <p:nvPr/>
            </p:nvSpPr>
            <p:spPr>
              <a:xfrm>
                <a:off x="7457570" y="1404367"/>
                <a:ext cx="572534" cy="864096"/>
              </a:xfrm>
              <a:prstGeom prst="rect">
                <a:avLst/>
              </a:prstGeom>
              <a:solidFill>
                <a:srgbClr val="D30F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0147" tIns="40074" rIns="80147" bIns="40074" rtlCol="0" anchor="ctr"/>
              <a:lstStyle/>
              <a:p>
                <a:pPr lvl="0" algn="ctr"/>
                <a:endParaRPr lang="ko-KR" altLang="en-US"/>
              </a:p>
            </p:txBody>
          </p:sp>
        </p:grpSp>
        <p:grpSp>
          <p:nvGrpSpPr>
            <p:cNvPr id="6" name="그룹 5"/>
            <p:cNvGrpSpPr/>
            <p:nvPr/>
          </p:nvGrpSpPr>
          <p:grpSpPr>
            <a:xfrm flipH="1">
              <a:off x="7477380" y="2037209"/>
              <a:ext cx="484388" cy="465281"/>
              <a:chOff x="6786859" y="1404367"/>
              <a:chExt cx="1245599" cy="864096"/>
            </a:xfrm>
            <a:solidFill>
              <a:srgbClr val="FFC000"/>
            </a:solidFill>
          </p:grpSpPr>
          <p:sp>
            <p:nvSpPr>
              <p:cNvPr id="7" name="갈매기형 수장 6"/>
              <p:cNvSpPr/>
              <p:nvPr/>
            </p:nvSpPr>
            <p:spPr>
              <a:xfrm>
                <a:off x="6786859" y="1404367"/>
                <a:ext cx="1245599" cy="864096"/>
              </a:xfrm>
              <a:prstGeom prst="chevron">
                <a:avLst/>
              </a:prstGeom>
              <a:solidFill>
                <a:srgbClr val="D30F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0147" tIns="40074" rIns="80147" bIns="40074" rtlCol="0" anchor="ctr"/>
              <a:lstStyle/>
              <a:p>
                <a:pPr lvl="0" algn="ctr"/>
                <a:endParaRPr lang="ko-KR" altLang="en-US"/>
              </a:p>
            </p:txBody>
          </p:sp>
          <p:sp>
            <p:nvSpPr>
              <p:cNvPr id="8" name="직사각형 7"/>
              <p:cNvSpPr/>
              <p:nvPr/>
            </p:nvSpPr>
            <p:spPr>
              <a:xfrm>
                <a:off x="7457570" y="1404367"/>
                <a:ext cx="572534" cy="864096"/>
              </a:xfrm>
              <a:prstGeom prst="rect">
                <a:avLst/>
              </a:prstGeom>
              <a:solidFill>
                <a:srgbClr val="D30F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0147" tIns="40074" rIns="80147" bIns="40074" rtlCol="0" anchor="ctr"/>
              <a:lstStyle/>
              <a:p>
                <a:pPr lvl="0" algn="ctr"/>
                <a:endParaRPr lang="ko-KR" altLang="en-US"/>
              </a:p>
            </p:txBody>
          </p:sp>
        </p:grpSp>
      </p:grpSp>
      <p:pic>
        <p:nvPicPr>
          <p:cNvPr id="12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92" y="6013104"/>
            <a:ext cx="1632082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1561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빈화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F468B9C0-9434-4F7E-A893-2B6FDF9A696F}" type="datetime1">
              <a:rPr lang="ko-KR" altLang="en-US" smtClean="0"/>
              <a:t>2024-05-10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5A073F76-FBB5-410F-AD44-1DBD0325E74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4972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1A2568FE-AD57-4838-93A1-F91B53481187}" type="datetime1">
              <a:rPr lang="ko-KR" altLang="en-US" smtClean="0"/>
              <a:t>2024-05-10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15096821-C6B7-43E0-8328-077F7C5AD1D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4138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발표순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그룹 39"/>
          <p:cNvGrpSpPr/>
          <p:nvPr userDrawn="1"/>
        </p:nvGrpSpPr>
        <p:grpSpPr>
          <a:xfrm>
            <a:off x="7660523" y="692696"/>
            <a:ext cx="1724725" cy="850680"/>
            <a:chOff x="3871044" y="2982273"/>
            <a:chExt cx="5925334" cy="2922532"/>
          </a:xfrm>
        </p:grpSpPr>
        <p:sp>
          <p:nvSpPr>
            <p:cNvPr id="41" name="직사각형 40"/>
            <p:cNvSpPr/>
            <p:nvPr userDrawn="1"/>
          </p:nvSpPr>
          <p:spPr>
            <a:xfrm>
              <a:off x="4868946" y="4680669"/>
              <a:ext cx="328306" cy="1224136"/>
            </a:xfrm>
            <a:prstGeom prst="rect">
              <a:avLst/>
            </a:prstGeom>
            <a:solidFill>
              <a:srgbClr val="64B7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직사각형 41"/>
            <p:cNvSpPr/>
            <p:nvPr userDrawn="1"/>
          </p:nvSpPr>
          <p:spPr>
            <a:xfrm>
              <a:off x="5367897" y="4176613"/>
              <a:ext cx="328306" cy="1728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직사각형 42"/>
            <p:cNvSpPr/>
            <p:nvPr userDrawn="1"/>
          </p:nvSpPr>
          <p:spPr>
            <a:xfrm>
              <a:off x="5866848" y="4608661"/>
              <a:ext cx="328306" cy="1296144"/>
            </a:xfrm>
            <a:prstGeom prst="rect">
              <a:avLst/>
            </a:prstGeom>
            <a:solidFill>
              <a:srgbClr val="9EDC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직사각형 43"/>
            <p:cNvSpPr/>
            <p:nvPr userDrawn="1"/>
          </p:nvSpPr>
          <p:spPr>
            <a:xfrm>
              <a:off x="6365798" y="4464645"/>
              <a:ext cx="328306" cy="14401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직사각형 44"/>
            <p:cNvSpPr/>
            <p:nvPr userDrawn="1"/>
          </p:nvSpPr>
          <p:spPr>
            <a:xfrm>
              <a:off x="6864748" y="4896693"/>
              <a:ext cx="328306" cy="1008112"/>
            </a:xfrm>
            <a:prstGeom prst="rect">
              <a:avLst/>
            </a:prstGeom>
            <a:solidFill>
              <a:srgbClr val="E7D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직사각형 45"/>
            <p:cNvSpPr/>
            <p:nvPr userDrawn="1"/>
          </p:nvSpPr>
          <p:spPr>
            <a:xfrm>
              <a:off x="7363698" y="5040709"/>
              <a:ext cx="328306" cy="86409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직사각형 46"/>
            <p:cNvSpPr/>
            <p:nvPr userDrawn="1"/>
          </p:nvSpPr>
          <p:spPr>
            <a:xfrm>
              <a:off x="4369995" y="5112717"/>
              <a:ext cx="328306" cy="7920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직사각형 47"/>
            <p:cNvSpPr/>
            <p:nvPr userDrawn="1"/>
          </p:nvSpPr>
          <p:spPr>
            <a:xfrm>
              <a:off x="3871044" y="4608661"/>
              <a:ext cx="328306" cy="129614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49" name="그림 48" descr="Untitled-1.png"/>
            <p:cNvPicPr>
              <a:picLocks noChangeAspect="1"/>
            </p:cNvPicPr>
            <p:nvPr userDrawn="1"/>
          </p:nvPicPr>
          <p:blipFill>
            <a:blip r:embed="rId2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42138" y="2982273"/>
              <a:ext cx="3754240" cy="2730193"/>
            </a:xfrm>
            <a:prstGeom prst="rect">
              <a:avLst/>
            </a:prstGeom>
          </p:spPr>
        </p:pic>
        <p:cxnSp>
          <p:nvCxnSpPr>
            <p:cNvPr id="50" name="직선 연결선 49"/>
            <p:cNvCxnSpPr>
              <a:stCxn id="49" idx="1"/>
            </p:cNvCxnSpPr>
            <p:nvPr userDrawn="1"/>
          </p:nvCxnSpPr>
          <p:spPr>
            <a:xfrm flipH="1" flipV="1">
              <a:off x="5238626" y="3744565"/>
              <a:ext cx="803512" cy="602805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도넛 50"/>
            <p:cNvSpPr/>
            <p:nvPr userDrawn="1"/>
          </p:nvSpPr>
          <p:spPr>
            <a:xfrm>
              <a:off x="5094626" y="3609205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도넛 51"/>
            <p:cNvSpPr/>
            <p:nvPr userDrawn="1"/>
          </p:nvSpPr>
          <p:spPr>
            <a:xfrm>
              <a:off x="4035197" y="4248621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53" name="직선 연결선 52"/>
            <p:cNvCxnSpPr>
              <a:stCxn id="51" idx="3"/>
              <a:endCxn id="52" idx="6"/>
            </p:cNvCxnSpPr>
            <p:nvPr userDrawn="1"/>
          </p:nvCxnSpPr>
          <p:spPr>
            <a:xfrm flipH="1">
              <a:off x="4215197" y="3762845"/>
              <a:ext cx="905789" cy="575776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57"/>
          <p:cNvPicPr>
            <a:picLocks noChangeAspect="1" noChangeArrowheads="1"/>
          </p:cNvPicPr>
          <p:nvPr userDrawn="1"/>
        </p:nvPicPr>
        <p:blipFill>
          <a:blip r:embed="rId4">
            <a:lum bright="24000"/>
          </a:blip>
          <a:srcRect t="50450" r="-420"/>
          <a:stretch>
            <a:fillRect/>
          </a:stretch>
        </p:blipFill>
        <p:spPr bwMode="gray">
          <a:xfrm>
            <a:off x="546655" y="1705451"/>
            <a:ext cx="8505825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8"/>
          <p:cNvSpPr/>
          <p:nvPr userDrawn="1"/>
        </p:nvSpPr>
        <p:spPr>
          <a:xfrm>
            <a:off x="0" y="1529773"/>
            <a:ext cx="9906000" cy="179700"/>
          </a:xfrm>
          <a:prstGeom prst="rect">
            <a:avLst/>
          </a:prstGeom>
          <a:solidFill>
            <a:srgbClr val="E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hangingPunct="0"/>
            <a:endParaRPr lang="ko-KR" altLang="en-US"/>
          </a:p>
        </p:txBody>
      </p:sp>
      <p:sp>
        <p:nvSpPr>
          <p:cNvPr id="10" name="직사각형 9"/>
          <p:cNvSpPr/>
          <p:nvPr userDrawn="1"/>
        </p:nvSpPr>
        <p:spPr>
          <a:xfrm>
            <a:off x="3435449" y="1529773"/>
            <a:ext cx="6470551" cy="179700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내용 개체 틀 2"/>
          <p:cNvSpPr>
            <a:spLocks noGrp="1"/>
          </p:cNvSpPr>
          <p:nvPr>
            <p:ph idx="1"/>
          </p:nvPr>
        </p:nvSpPr>
        <p:spPr>
          <a:xfrm>
            <a:off x="165100" y="1916832"/>
            <a:ext cx="9575800" cy="4788767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50000"/>
              </a:lnSpc>
              <a:buFont typeface="+mj-lt"/>
              <a:buAutoNum type="arabicPeriod"/>
              <a:defRPr sz="2400" b="1"/>
            </a:lvl1pPr>
            <a:lvl2pPr marL="914319" indent="-457200">
              <a:lnSpc>
                <a:spcPct val="150000"/>
              </a:lnSpc>
              <a:buFont typeface="+mj-lt"/>
              <a:buAutoNum type="arabicPeriod"/>
              <a:defRPr sz="2400" b="1"/>
            </a:lvl2pPr>
            <a:lvl3pPr marL="1371438" indent="-457200">
              <a:lnSpc>
                <a:spcPct val="150000"/>
              </a:lnSpc>
              <a:buFont typeface="+mj-lt"/>
              <a:buAutoNum type="arabicPeriod"/>
              <a:defRPr sz="2200" b="1"/>
            </a:lvl3pPr>
            <a:lvl4pPr marL="1828558" indent="-457200">
              <a:lnSpc>
                <a:spcPct val="150000"/>
              </a:lnSpc>
              <a:buFont typeface="+mj-lt"/>
              <a:buAutoNum type="arabicPeriod"/>
              <a:defRPr b="1"/>
            </a:lvl4pPr>
            <a:lvl5pPr marL="2285677" indent="-457200">
              <a:lnSpc>
                <a:spcPct val="150000"/>
              </a:lnSpc>
              <a:buFont typeface="+mj-lt"/>
              <a:buAutoNum type="arabicPeriod"/>
              <a:defRPr b="1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25" name="제목 1"/>
          <p:cNvSpPr>
            <a:spLocks noGrp="1"/>
          </p:cNvSpPr>
          <p:nvPr>
            <p:ph type="title" hasCustomPrompt="1"/>
          </p:nvPr>
        </p:nvSpPr>
        <p:spPr>
          <a:xfrm>
            <a:off x="272480" y="808378"/>
            <a:ext cx="3589444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800" b="1"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발표순서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4836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-1937" y="0"/>
            <a:ext cx="9906000" cy="692696"/>
          </a:xfrm>
          <a:prstGeom prst="rect">
            <a:avLst/>
          </a:prstGeom>
          <a:solidFill>
            <a:srgbClr val="D9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hangingPunct="0"/>
            <a:endParaRPr lang="ko-KR" altLang="en-US"/>
          </a:p>
        </p:txBody>
      </p:sp>
      <p:sp>
        <p:nvSpPr>
          <p:cNvPr id="10" name="직사각형 9"/>
          <p:cNvSpPr/>
          <p:nvPr userDrawn="1"/>
        </p:nvSpPr>
        <p:spPr>
          <a:xfrm>
            <a:off x="704528" y="0"/>
            <a:ext cx="9199535" cy="692696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0" y="6747009"/>
            <a:ext cx="9906000" cy="135012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내용 개체 틀 2"/>
          <p:cNvSpPr>
            <a:spLocks noGrp="1"/>
          </p:cNvSpPr>
          <p:nvPr>
            <p:ph idx="1"/>
          </p:nvPr>
        </p:nvSpPr>
        <p:spPr>
          <a:xfrm>
            <a:off x="165100" y="838200"/>
            <a:ext cx="9575800" cy="58674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 b="1"/>
            </a:lvl1pPr>
            <a:lvl2pPr>
              <a:lnSpc>
                <a:spcPct val="150000"/>
              </a:lnSpc>
              <a:defRPr sz="2000" b="1"/>
            </a:lvl2pPr>
            <a:lvl3pPr>
              <a:lnSpc>
                <a:spcPct val="150000"/>
              </a:lnSpc>
              <a:defRPr sz="2000" b="1"/>
            </a:lvl3pPr>
            <a:lvl4pPr>
              <a:lnSpc>
                <a:spcPct val="150000"/>
              </a:lnSpc>
              <a:defRPr sz="1800" b="1"/>
            </a:lvl4pPr>
            <a:lvl5pPr>
              <a:lnSpc>
                <a:spcPct val="150000"/>
              </a:lnSpc>
              <a:defRPr sz="1800" b="1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776536" y="115515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4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8295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-1937" y="0"/>
            <a:ext cx="9906000" cy="692696"/>
          </a:xfrm>
          <a:prstGeom prst="rect">
            <a:avLst/>
          </a:prstGeom>
          <a:solidFill>
            <a:srgbClr val="E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hangingPunct="0"/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704528" y="0"/>
            <a:ext cx="9199535" cy="692696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0" y="6747009"/>
            <a:ext cx="9906000" cy="135012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내용 개체 틀 2"/>
          <p:cNvSpPr>
            <a:spLocks noGrp="1"/>
          </p:cNvSpPr>
          <p:nvPr>
            <p:ph idx="1"/>
          </p:nvPr>
        </p:nvSpPr>
        <p:spPr>
          <a:xfrm>
            <a:off x="165100" y="838200"/>
            <a:ext cx="9575800" cy="58674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 b="1"/>
            </a:lvl1pPr>
            <a:lvl2pPr>
              <a:lnSpc>
                <a:spcPct val="150000"/>
              </a:lnSpc>
              <a:defRPr sz="2000" b="1"/>
            </a:lvl2pPr>
            <a:lvl3pPr>
              <a:lnSpc>
                <a:spcPct val="150000"/>
              </a:lnSpc>
              <a:defRPr sz="2000" b="1"/>
            </a:lvl3pPr>
            <a:lvl4pPr>
              <a:lnSpc>
                <a:spcPct val="150000"/>
              </a:lnSpc>
              <a:defRPr sz="1800" b="1"/>
            </a:lvl4pPr>
            <a:lvl5pPr>
              <a:lnSpc>
                <a:spcPct val="150000"/>
              </a:lnSpc>
              <a:defRPr sz="1800" b="1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776536" y="115515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4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833782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-1937" y="0"/>
            <a:ext cx="9906000" cy="69269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hangingPunct="0"/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704528" y="0"/>
            <a:ext cx="9199535" cy="692696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560512" y="0"/>
            <a:ext cx="9343551" cy="692696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3" name="직사각형 2"/>
          <p:cNvSpPr/>
          <p:nvPr userDrawn="1"/>
        </p:nvSpPr>
        <p:spPr>
          <a:xfrm>
            <a:off x="0" y="6747009"/>
            <a:ext cx="9906000" cy="135012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내용 개체 틀 2"/>
          <p:cNvSpPr>
            <a:spLocks noGrp="1"/>
          </p:cNvSpPr>
          <p:nvPr>
            <p:ph idx="1"/>
          </p:nvPr>
        </p:nvSpPr>
        <p:spPr>
          <a:xfrm>
            <a:off x="165100" y="838200"/>
            <a:ext cx="9575800" cy="58674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 b="1"/>
            </a:lvl1pPr>
            <a:lvl2pPr>
              <a:lnSpc>
                <a:spcPct val="150000"/>
              </a:lnSpc>
              <a:defRPr sz="2000" b="1"/>
            </a:lvl2pPr>
            <a:lvl3pPr>
              <a:lnSpc>
                <a:spcPct val="150000"/>
              </a:lnSpc>
              <a:defRPr sz="2000" b="1"/>
            </a:lvl3pPr>
            <a:lvl4pPr>
              <a:lnSpc>
                <a:spcPct val="150000"/>
              </a:lnSpc>
              <a:defRPr sz="1800" b="1"/>
            </a:lvl4pPr>
            <a:lvl5pPr>
              <a:lnSpc>
                <a:spcPct val="150000"/>
              </a:lnSpc>
              <a:defRPr sz="1800" b="1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776536" y="115515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4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2484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및 내용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그룹 39"/>
          <p:cNvGrpSpPr/>
          <p:nvPr userDrawn="1"/>
        </p:nvGrpSpPr>
        <p:grpSpPr>
          <a:xfrm>
            <a:off x="8024352" y="-1983"/>
            <a:ext cx="1360896" cy="671230"/>
            <a:chOff x="3871044" y="2982273"/>
            <a:chExt cx="5925334" cy="2922532"/>
          </a:xfrm>
        </p:grpSpPr>
        <p:sp>
          <p:nvSpPr>
            <p:cNvPr id="41" name="직사각형 40"/>
            <p:cNvSpPr/>
            <p:nvPr userDrawn="1"/>
          </p:nvSpPr>
          <p:spPr>
            <a:xfrm>
              <a:off x="4868946" y="4680669"/>
              <a:ext cx="328306" cy="1224136"/>
            </a:xfrm>
            <a:prstGeom prst="rect">
              <a:avLst/>
            </a:prstGeom>
            <a:solidFill>
              <a:srgbClr val="64B7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직사각형 41"/>
            <p:cNvSpPr/>
            <p:nvPr userDrawn="1"/>
          </p:nvSpPr>
          <p:spPr>
            <a:xfrm>
              <a:off x="5367897" y="4176613"/>
              <a:ext cx="328306" cy="1728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직사각형 42"/>
            <p:cNvSpPr/>
            <p:nvPr userDrawn="1"/>
          </p:nvSpPr>
          <p:spPr>
            <a:xfrm>
              <a:off x="5866848" y="4608661"/>
              <a:ext cx="328306" cy="1296144"/>
            </a:xfrm>
            <a:prstGeom prst="rect">
              <a:avLst/>
            </a:prstGeom>
            <a:solidFill>
              <a:srgbClr val="9EDC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직사각형 43"/>
            <p:cNvSpPr/>
            <p:nvPr userDrawn="1"/>
          </p:nvSpPr>
          <p:spPr>
            <a:xfrm>
              <a:off x="6365798" y="4464645"/>
              <a:ext cx="328306" cy="14401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직사각형 44"/>
            <p:cNvSpPr/>
            <p:nvPr userDrawn="1"/>
          </p:nvSpPr>
          <p:spPr>
            <a:xfrm>
              <a:off x="6864748" y="4896693"/>
              <a:ext cx="328306" cy="1008112"/>
            </a:xfrm>
            <a:prstGeom prst="rect">
              <a:avLst/>
            </a:prstGeom>
            <a:solidFill>
              <a:srgbClr val="E7D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직사각형 45"/>
            <p:cNvSpPr/>
            <p:nvPr userDrawn="1"/>
          </p:nvSpPr>
          <p:spPr>
            <a:xfrm>
              <a:off x="7363698" y="5040709"/>
              <a:ext cx="328306" cy="86409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직사각형 46"/>
            <p:cNvSpPr/>
            <p:nvPr userDrawn="1"/>
          </p:nvSpPr>
          <p:spPr>
            <a:xfrm>
              <a:off x="4369995" y="5112717"/>
              <a:ext cx="328306" cy="7920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직사각형 47"/>
            <p:cNvSpPr/>
            <p:nvPr userDrawn="1"/>
          </p:nvSpPr>
          <p:spPr>
            <a:xfrm>
              <a:off x="3871044" y="4608661"/>
              <a:ext cx="328306" cy="129614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49" name="그림 48" descr="Untitled-1.png"/>
            <p:cNvPicPr>
              <a:picLocks noChangeAspect="1"/>
            </p:cNvPicPr>
            <p:nvPr userDrawn="1"/>
          </p:nvPicPr>
          <p:blipFill>
            <a:blip r:embed="rId2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42138" y="2982273"/>
              <a:ext cx="3754240" cy="2730193"/>
            </a:xfrm>
            <a:prstGeom prst="rect">
              <a:avLst/>
            </a:prstGeom>
          </p:spPr>
        </p:pic>
        <p:cxnSp>
          <p:nvCxnSpPr>
            <p:cNvPr id="50" name="직선 연결선 49"/>
            <p:cNvCxnSpPr>
              <a:stCxn id="49" idx="1"/>
            </p:cNvCxnSpPr>
            <p:nvPr userDrawn="1"/>
          </p:nvCxnSpPr>
          <p:spPr>
            <a:xfrm flipH="1" flipV="1">
              <a:off x="5238626" y="3744565"/>
              <a:ext cx="803512" cy="602805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도넛 50"/>
            <p:cNvSpPr/>
            <p:nvPr userDrawn="1"/>
          </p:nvSpPr>
          <p:spPr>
            <a:xfrm>
              <a:off x="5094626" y="3609205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도넛 51"/>
            <p:cNvSpPr/>
            <p:nvPr userDrawn="1"/>
          </p:nvSpPr>
          <p:spPr>
            <a:xfrm>
              <a:off x="4035197" y="4248621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53" name="직선 연결선 52"/>
            <p:cNvCxnSpPr>
              <a:stCxn id="51" idx="3"/>
              <a:endCxn id="52" idx="6"/>
            </p:cNvCxnSpPr>
            <p:nvPr userDrawn="1"/>
          </p:nvCxnSpPr>
          <p:spPr>
            <a:xfrm flipH="1">
              <a:off x="4215197" y="3762845"/>
              <a:ext cx="905789" cy="575776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57"/>
          <p:cNvPicPr>
            <a:picLocks noChangeAspect="1" noChangeArrowheads="1"/>
          </p:cNvPicPr>
          <p:nvPr userDrawn="1"/>
        </p:nvPicPr>
        <p:blipFill>
          <a:blip r:embed="rId4">
            <a:lum bright="24000"/>
          </a:blip>
          <a:srcRect t="50450" r="-420"/>
          <a:stretch>
            <a:fillRect/>
          </a:stretch>
        </p:blipFill>
        <p:spPr bwMode="gray">
          <a:xfrm>
            <a:off x="546655" y="763586"/>
            <a:ext cx="8505825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2520" y="89815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2400" b="1">
                <a:latin typeface="+mn-ea"/>
                <a:ea typeface="+mn-ea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128464" y="129293"/>
            <a:ext cx="424611" cy="399331"/>
            <a:chOff x="6786859" y="1404367"/>
            <a:chExt cx="1245599" cy="864096"/>
          </a:xfrm>
          <a:solidFill>
            <a:srgbClr val="63834D"/>
          </a:solidFill>
        </p:grpSpPr>
        <p:sp>
          <p:nvSpPr>
            <p:cNvPr id="7" name="갈매기형 수장 6"/>
            <p:cNvSpPr/>
            <p:nvPr/>
          </p:nvSpPr>
          <p:spPr>
            <a:xfrm>
              <a:off x="6786859" y="1404367"/>
              <a:ext cx="1245599" cy="864096"/>
            </a:xfrm>
            <a:prstGeom prst="chevron">
              <a:avLst/>
            </a:prstGeom>
            <a:solidFill>
              <a:srgbClr val="D30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147" tIns="40074" rIns="80147" bIns="40074"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7457570" y="1404367"/>
              <a:ext cx="572534" cy="864096"/>
            </a:xfrm>
            <a:prstGeom prst="rect">
              <a:avLst/>
            </a:prstGeom>
            <a:solidFill>
              <a:srgbClr val="D30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147" tIns="40074" rIns="80147" bIns="40074"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9" name="직사각형 8"/>
          <p:cNvSpPr/>
          <p:nvPr userDrawn="1"/>
        </p:nvSpPr>
        <p:spPr>
          <a:xfrm>
            <a:off x="0" y="655643"/>
            <a:ext cx="9906000" cy="134671"/>
          </a:xfrm>
          <a:prstGeom prst="rect">
            <a:avLst/>
          </a:prstGeom>
          <a:solidFill>
            <a:srgbClr val="E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hangingPunct="0"/>
            <a:endParaRPr lang="ko-KR" altLang="en-US"/>
          </a:p>
        </p:txBody>
      </p:sp>
      <p:sp>
        <p:nvSpPr>
          <p:cNvPr id="10" name="직사각형 9"/>
          <p:cNvSpPr/>
          <p:nvPr userDrawn="1"/>
        </p:nvSpPr>
        <p:spPr>
          <a:xfrm>
            <a:off x="3435449" y="655644"/>
            <a:ext cx="6470551" cy="134671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23" name="내용 개체 틀 2"/>
          <p:cNvSpPr>
            <a:spLocks noGrp="1"/>
          </p:cNvSpPr>
          <p:nvPr>
            <p:ph idx="1"/>
          </p:nvPr>
        </p:nvSpPr>
        <p:spPr>
          <a:xfrm>
            <a:off x="165100" y="997738"/>
            <a:ext cx="9575800" cy="5707861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800" b="1"/>
            </a:lvl1pPr>
            <a:lvl2pPr>
              <a:lnSpc>
                <a:spcPct val="150000"/>
              </a:lnSpc>
              <a:defRPr sz="1800" b="1"/>
            </a:lvl2pPr>
            <a:lvl3pPr>
              <a:lnSpc>
                <a:spcPct val="150000"/>
              </a:lnSpc>
              <a:defRPr sz="1800" b="1"/>
            </a:lvl3pPr>
            <a:lvl4pPr>
              <a:lnSpc>
                <a:spcPct val="150000"/>
              </a:lnSpc>
              <a:defRPr sz="1600" b="1"/>
            </a:lvl4pPr>
            <a:lvl5pPr>
              <a:lnSpc>
                <a:spcPct val="150000"/>
              </a:lnSpc>
              <a:defRPr sz="1600" b="1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494614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중간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 userDrawn="1"/>
        </p:nvGrpSpPr>
        <p:grpSpPr>
          <a:xfrm>
            <a:off x="6658622" y="1340768"/>
            <a:ext cx="2542850" cy="1254201"/>
            <a:chOff x="3871044" y="2982273"/>
            <a:chExt cx="5925334" cy="2922532"/>
          </a:xfrm>
        </p:grpSpPr>
        <p:sp>
          <p:nvSpPr>
            <p:cNvPr id="12" name="직사각형 11"/>
            <p:cNvSpPr/>
            <p:nvPr userDrawn="1"/>
          </p:nvSpPr>
          <p:spPr>
            <a:xfrm>
              <a:off x="4868946" y="4680669"/>
              <a:ext cx="328306" cy="1224136"/>
            </a:xfrm>
            <a:prstGeom prst="rect">
              <a:avLst/>
            </a:prstGeom>
            <a:solidFill>
              <a:srgbClr val="64B7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직사각형 12"/>
            <p:cNvSpPr/>
            <p:nvPr userDrawn="1"/>
          </p:nvSpPr>
          <p:spPr>
            <a:xfrm>
              <a:off x="5367897" y="4176613"/>
              <a:ext cx="328306" cy="1728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직사각형 13"/>
            <p:cNvSpPr/>
            <p:nvPr userDrawn="1"/>
          </p:nvSpPr>
          <p:spPr>
            <a:xfrm>
              <a:off x="5866848" y="4608661"/>
              <a:ext cx="328306" cy="1296144"/>
            </a:xfrm>
            <a:prstGeom prst="rect">
              <a:avLst/>
            </a:prstGeom>
            <a:solidFill>
              <a:srgbClr val="9EDC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직사각형 14"/>
            <p:cNvSpPr/>
            <p:nvPr userDrawn="1"/>
          </p:nvSpPr>
          <p:spPr>
            <a:xfrm>
              <a:off x="6365798" y="4464645"/>
              <a:ext cx="328306" cy="14401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6864748" y="4896693"/>
              <a:ext cx="328306" cy="1008112"/>
            </a:xfrm>
            <a:prstGeom prst="rect">
              <a:avLst/>
            </a:prstGeom>
            <a:solidFill>
              <a:srgbClr val="E7D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/>
            <p:cNvSpPr/>
            <p:nvPr userDrawn="1"/>
          </p:nvSpPr>
          <p:spPr>
            <a:xfrm>
              <a:off x="7363698" y="5040709"/>
              <a:ext cx="328306" cy="86409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직사각형 17"/>
            <p:cNvSpPr/>
            <p:nvPr userDrawn="1"/>
          </p:nvSpPr>
          <p:spPr>
            <a:xfrm>
              <a:off x="4369995" y="5112717"/>
              <a:ext cx="328306" cy="7920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직사각형 18"/>
            <p:cNvSpPr/>
            <p:nvPr userDrawn="1"/>
          </p:nvSpPr>
          <p:spPr>
            <a:xfrm>
              <a:off x="3871044" y="4608661"/>
              <a:ext cx="328306" cy="129614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20" name="그림 19" descr="Untitled-1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6042138" y="2982273"/>
              <a:ext cx="3754240" cy="2730193"/>
            </a:xfrm>
            <a:prstGeom prst="rect">
              <a:avLst/>
            </a:prstGeom>
          </p:spPr>
        </p:pic>
        <p:cxnSp>
          <p:nvCxnSpPr>
            <p:cNvPr id="21" name="직선 연결선 20"/>
            <p:cNvCxnSpPr>
              <a:stCxn id="20" idx="1"/>
            </p:cNvCxnSpPr>
            <p:nvPr userDrawn="1"/>
          </p:nvCxnSpPr>
          <p:spPr>
            <a:xfrm flipH="1" flipV="1">
              <a:off x="5238626" y="3744565"/>
              <a:ext cx="803512" cy="602805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도넛 22"/>
            <p:cNvSpPr/>
            <p:nvPr userDrawn="1"/>
          </p:nvSpPr>
          <p:spPr>
            <a:xfrm>
              <a:off x="5094626" y="3609205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도넛 23"/>
            <p:cNvSpPr/>
            <p:nvPr userDrawn="1"/>
          </p:nvSpPr>
          <p:spPr>
            <a:xfrm>
              <a:off x="4035197" y="4248621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25" name="직선 연결선 24"/>
            <p:cNvCxnSpPr>
              <a:stCxn id="23" idx="3"/>
              <a:endCxn id="24" idx="6"/>
            </p:cNvCxnSpPr>
            <p:nvPr userDrawn="1"/>
          </p:nvCxnSpPr>
          <p:spPr>
            <a:xfrm flipH="1">
              <a:off x="4215197" y="3762845"/>
              <a:ext cx="905789" cy="575776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57"/>
          <p:cNvPicPr>
            <a:picLocks noChangeAspect="1" noChangeArrowheads="1"/>
          </p:cNvPicPr>
          <p:nvPr userDrawn="1"/>
        </p:nvPicPr>
        <p:blipFill>
          <a:blip r:embed="rId3">
            <a:lum bright="24000"/>
          </a:blip>
          <a:srcRect t="50450" r="-420"/>
          <a:stretch>
            <a:fillRect/>
          </a:stretch>
        </p:blipFill>
        <p:spPr bwMode="gray">
          <a:xfrm>
            <a:off x="546655" y="3617195"/>
            <a:ext cx="8505825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5"/>
          <p:cNvSpPr/>
          <p:nvPr userDrawn="1"/>
        </p:nvSpPr>
        <p:spPr>
          <a:xfrm>
            <a:off x="-1" y="2581843"/>
            <a:ext cx="9906000" cy="1048958"/>
          </a:xfrm>
          <a:prstGeom prst="rect">
            <a:avLst/>
          </a:prstGeom>
          <a:solidFill>
            <a:srgbClr val="D9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hangingPunct="0"/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1620043" y="2581843"/>
            <a:ext cx="8285956" cy="1048958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1620043" y="2811384"/>
            <a:ext cx="7698060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lang="ko-KR" altLang="en-US" sz="3200" b="1" kern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22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190345" y="6381328"/>
            <a:ext cx="667596" cy="3651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0E22113E-3AEB-43DA-847B-6F369CB379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7192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중간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 userDrawn="1"/>
        </p:nvGrpSpPr>
        <p:grpSpPr>
          <a:xfrm>
            <a:off x="6658622" y="1340768"/>
            <a:ext cx="2542850" cy="1254201"/>
            <a:chOff x="3871044" y="2982273"/>
            <a:chExt cx="5925334" cy="2922532"/>
          </a:xfrm>
        </p:grpSpPr>
        <p:sp>
          <p:nvSpPr>
            <p:cNvPr id="12" name="직사각형 11"/>
            <p:cNvSpPr/>
            <p:nvPr userDrawn="1"/>
          </p:nvSpPr>
          <p:spPr>
            <a:xfrm>
              <a:off x="4868946" y="4680669"/>
              <a:ext cx="328306" cy="1224136"/>
            </a:xfrm>
            <a:prstGeom prst="rect">
              <a:avLst/>
            </a:prstGeom>
            <a:solidFill>
              <a:srgbClr val="64B7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직사각형 12"/>
            <p:cNvSpPr/>
            <p:nvPr userDrawn="1"/>
          </p:nvSpPr>
          <p:spPr>
            <a:xfrm>
              <a:off x="5367897" y="4176613"/>
              <a:ext cx="328306" cy="1728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직사각형 13"/>
            <p:cNvSpPr/>
            <p:nvPr userDrawn="1"/>
          </p:nvSpPr>
          <p:spPr>
            <a:xfrm>
              <a:off x="5866848" y="4608661"/>
              <a:ext cx="328306" cy="1296144"/>
            </a:xfrm>
            <a:prstGeom prst="rect">
              <a:avLst/>
            </a:prstGeom>
            <a:solidFill>
              <a:srgbClr val="9EDC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직사각형 14"/>
            <p:cNvSpPr/>
            <p:nvPr userDrawn="1"/>
          </p:nvSpPr>
          <p:spPr>
            <a:xfrm>
              <a:off x="6365798" y="4464645"/>
              <a:ext cx="328306" cy="14401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6864748" y="4896693"/>
              <a:ext cx="328306" cy="1008112"/>
            </a:xfrm>
            <a:prstGeom prst="rect">
              <a:avLst/>
            </a:prstGeom>
            <a:solidFill>
              <a:srgbClr val="E7D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/>
            <p:cNvSpPr/>
            <p:nvPr userDrawn="1"/>
          </p:nvSpPr>
          <p:spPr>
            <a:xfrm>
              <a:off x="7363698" y="5040709"/>
              <a:ext cx="328306" cy="86409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직사각형 17"/>
            <p:cNvSpPr/>
            <p:nvPr userDrawn="1"/>
          </p:nvSpPr>
          <p:spPr>
            <a:xfrm>
              <a:off x="4369995" y="5112717"/>
              <a:ext cx="328306" cy="7920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직사각형 18"/>
            <p:cNvSpPr/>
            <p:nvPr userDrawn="1"/>
          </p:nvSpPr>
          <p:spPr>
            <a:xfrm>
              <a:off x="3871044" y="4608661"/>
              <a:ext cx="328306" cy="129614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20" name="그림 19" descr="Untitled-1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6042138" y="2982273"/>
              <a:ext cx="3754240" cy="2730193"/>
            </a:xfrm>
            <a:prstGeom prst="rect">
              <a:avLst/>
            </a:prstGeom>
          </p:spPr>
        </p:pic>
        <p:cxnSp>
          <p:nvCxnSpPr>
            <p:cNvPr id="21" name="직선 연결선 20"/>
            <p:cNvCxnSpPr>
              <a:stCxn id="20" idx="1"/>
            </p:cNvCxnSpPr>
            <p:nvPr userDrawn="1"/>
          </p:nvCxnSpPr>
          <p:spPr>
            <a:xfrm flipH="1" flipV="1">
              <a:off x="5238626" y="3744565"/>
              <a:ext cx="803512" cy="602805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도넛 22"/>
            <p:cNvSpPr/>
            <p:nvPr userDrawn="1"/>
          </p:nvSpPr>
          <p:spPr>
            <a:xfrm>
              <a:off x="5094626" y="3609205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도넛 23"/>
            <p:cNvSpPr/>
            <p:nvPr userDrawn="1"/>
          </p:nvSpPr>
          <p:spPr>
            <a:xfrm>
              <a:off x="4035197" y="4248621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25" name="직선 연결선 24"/>
            <p:cNvCxnSpPr>
              <a:stCxn id="23" idx="3"/>
              <a:endCxn id="24" idx="6"/>
            </p:cNvCxnSpPr>
            <p:nvPr userDrawn="1"/>
          </p:nvCxnSpPr>
          <p:spPr>
            <a:xfrm flipH="1">
              <a:off x="4215197" y="3762845"/>
              <a:ext cx="905789" cy="575776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57"/>
          <p:cNvPicPr>
            <a:picLocks noChangeAspect="1" noChangeArrowheads="1"/>
          </p:cNvPicPr>
          <p:nvPr userDrawn="1"/>
        </p:nvPicPr>
        <p:blipFill>
          <a:blip r:embed="rId3">
            <a:lum bright="24000"/>
          </a:blip>
          <a:srcRect t="50450" r="-420"/>
          <a:stretch>
            <a:fillRect/>
          </a:stretch>
        </p:blipFill>
        <p:spPr bwMode="gray">
          <a:xfrm>
            <a:off x="546655" y="3617195"/>
            <a:ext cx="8505825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5"/>
          <p:cNvSpPr/>
          <p:nvPr userDrawn="1"/>
        </p:nvSpPr>
        <p:spPr>
          <a:xfrm>
            <a:off x="-1" y="2581843"/>
            <a:ext cx="9906000" cy="1048958"/>
          </a:xfrm>
          <a:prstGeom prst="rect">
            <a:avLst/>
          </a:prstGeom>
          <a:solidFill>
            <a:srgbClr val="E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hangingPunct="0"/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1620043" y="2581843"/>
            <a:ext cx="8285956" cy="1048958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1620043" y="2811384"/>
            <a:ext cx="7698060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lang="ko-KR" altLang="en-US" sz="3200" b="1" kern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78302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중간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 userDrawn="1"/>
        </p:nvGrpSpPr>
        <p:grpSpPr>
          <a:xfrm>
            <a:off x="6658622" y="1340768"/>
            <a:ext cx="2542850" cy="1254201"/>
            <a:chOff x="3871044" y="2982273"/>
            <a:chExt cx="5925334" cy="2922532"/>
          </a:xfrm>
        </p:grpSpPr>
        <p:sp>
          <p:nvSpPr>
            <p:cNvPr id="12" name="직사각형 11"/>
            <p:cNvSpPr/>
            <p:nvPr userDrawn="1"/>
          </p:nvSpPr>
          <p:spPr>
            <a:xfrm>
              <a:off x="4868946" y="4680669"/>
              <a:ext cx="328306" cy="1224136"/>
            </a:xfrm>
            <a:prstGeom prst="rect">
              <a:avLst/>
            </a:prstGeom>
            <a:solidFill>
              <a:srgbClr val="64B7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직사각형 12"/>
            <p:cNvSpPr/>
            <p:nvPr userDrawn="1"/>
          </p:nvSpPr>
          <p:spPr>
            <a:xfrm>
              <a:off x="5367897" y="4176613"/>
              <a:ext cx="328306" cy="172819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직사각형 13"/>
            <p:cNvSpPr/>
            <p:nvPr userDrawn="1"/>
          </p:nvSpPr>
          <p:spPr>
            <a:xfrm>
              <a:off x="5866848" y="4608661"/>
              <a:ext cx="328306" cy="1296144"/>
            </a:xfrm>
            <a:prstGeom prst="rect">
              <a:avLst/>
            </a:prstGeom>
            <a:solidFill>
              <a:srgbClr val="9EDC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직사각형 14"/>
            <p:cNvSpPr/>
            <p:nvPr userDrawn="1"/>
          </p:nvSpPr>
          <p:spPr>
            <a:xfrm>
              <a:off x="6365798" y="4464645"/>
              <a:ext cx="328306" cy="14401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6864748" y="4896693"/>
              <a:ext cx="328306" cy="1008112"/>
            </a:xfrm>
            <a:prstGeom prst="rect">
              <a:avLst/>
            </a:prstGeom>
            <a:solidFill>
              <a:srgbClr val="E7D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/>
            <p:cNvSpPr/>
            <p:nvPr userDrawn="1"/>
          </p:nvSpPr>
          <p:spPr>
            <a:xfrm>
              <a:off x="7363698" y="5040709"/>
              <a:ext cx="328306" cy="86409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직사각형 17"/>
            <p:cNvSpPr/>
            <p:nvPr userDrawn="1"/>
          </p:nvSpPr>
          <p:spPr>
            <a:xfrm>
              <a:off x="4369995" y="5112717"/>
              <a:ext cx="328306" cy="7920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직사각형 18"/>
            <p:cNvSpPr/>
            <p:nvPr userDrawn="1"/>
          </p:nvSpPr>
          <p:spPr>
            <a:xfrm>
              <a:off x="3871044" y="4608661"/>
              <a:ext cx="328306" cy="129614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pic>
          <p:nvPicPr>
            <p:cNvPr id="20" name="그림 19" descr="Untitled-1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6042138" y="2982273"/>
              <a:ext cx="3754240" cy="2730193"/>
            </a:xfrm>
            <a:prstGeom prst="rect">
              <a:avLst/>
            </a:prstGeom>
          </p:spPr>
        </p:pic>
        <p:cxnSp>
          <p:nvCxnSpPr>
            <p:cNvPr id="21" name="직선 연결선 20"/>
            <p:cNvCxnSpPr>
              <a:stCxn id="20" idx="1"/>
            </p:cNvCxnSpPr>
            <p:nvPr userDrawn="1"/>
          </p:nvCxnSpPr>
          <p:spPr>
            <a:xfrm flipH="1" flipV="1">
              <a:off x="5238626" y="3744565"/>
              <a:ext cx="803512" cy="602805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도넛 22"/>
            <p:cNvSpPr/>
            <p:nvPr userDrawn="1"/>
          </p:nvSpPr>
          <p:spPr>
            <a:xfrm>
              <a:off x="5094626" y="3609205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도넛 23"/>
            <p:cNvSpPr/>
            <p:nvPr userDrawn="1"/>
          </p:nvSpPr>
          <p:spPr>
            <a:xfrm>
              <a:off x="4035197" y="4248621"/>
              <a:ext cx="180000" cy="180000"/>
            </a:xfrm>
            <a:prstGeom prst="donut">
              <a:avLst>
                <a:gd name="adj" fmla="val 2703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25" name="직선 연결선 24"/>
            <p:cNvCxnSpPr>
              <a:stCxn id="23" idx="3"/>
              <a:endCxn id="24" idx="6"/>
            </p:cNvCxnSpPr>
            <p:nvPr userDrawn="1"/>
          </p:nvCxnSpPr>
          <p:spPr>
            <a:xfrm flipH="1">
              <a:off x="4215197" y="3762845"/>
              <a:ext cx="905789" cy="575776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57"/>
          <p:cNvPicPr>
            <a:picLocks noChangeAspect="1" noChangeArrowheads="1"/>
          </p:cNvPicPr>
          <p:nvPr userDrawn="1"/>
        </p:nvPicPr>
        <p:blipFill>
          <a:blip r:embed="rId3">
            <a:lum bright="24000"/>
          </a:blip>
          <a:srcRect t="50450" r="-420"/>
          <a:stretch>
            <a:fillRect/>
          </a:stretch>
        </p:blipFill>
        <p:spPr bwMode="gray">
          <a:xfrm>
            <a:off x="546655" y="3617195"/>
            <a:ext cx="8505825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5"/>
          <p:cNvSpPr/>
          <p:nvPr userDrawn="1"/>
        </p:nvSpPr>
        <p:spPr>
          <a:xfrm>
            <a:off x="-1" y="2581843"/>
            <a:ext cx="9906000" cy="104895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hangingPunct="0"/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1620043" y="2581843"/>
            <a:ext cx="8285956" cy="1048958"/>
          </a:xfrm>
          <a:prstGeom prst="rect">
            <a:avLst/>
          </a:prstGeom>
          <a:solidFill>
            <a:srgbClr val="35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lvl="0" algn="ctr"/>
            <a:endParaRPr lang="ko-KR" altLang="en-US"/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1620043" y="2811384"/>
            <a:ext cx="7698060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lang="ko-KR" altLang="en-US" sz="3200" b="1" kern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78302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-9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906000" cy="684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368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35" r:id="rId1"/>
    <p:sldLayoutId id="2147485427" r:id="rId2"/>
    <p:sldLayoutId id="2147485421" r:id="rId3"/>
    <p:sldLayoutId id="2147485436" r:id="rId4"/>
    <p:sldLayoutId id="2147485437" r:id="rId5"/>
    <p:sldLayoutId id="2147485430" r:id="rId6"/>
    <p:sldLayoutId id="2147485426" r:id="rId7"/>
    <p:sldLayoutId id="2147485438" r:id="rId8"/>
    <p:sldLayoutId id="2147485439" r:id="rId9"/>
    <p:sldLayoutId id="2147485433" r:id="rId10"/>
    <p:sldLayoutId id="2147485428" r:id="rId11"/>
    <p:sldLayoutId id="2147485432" r:id="rId12"/>
    <p:sldLayoutId id="2147485440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239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9" indent="-342839" algn="l" defTabSz="914239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19" indent="-285700" algn="l" defTabSz="914239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98" indent="-228560" algn="l" defTabSz="914239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18" indent="-228560" algn="l" defTabSz="914239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37" indent="-228560" algn="l" defTabSz="914239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56" indent="-228560" algn="l" defTabSz="914239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239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71612" y="1124744"/>
            <a:ext cx="8996396" cy="1296144"/>
          </a:xfrm>
        </p:spPr>
        <p:txBody>
          <a:bodyPr/>
          <a:lstStyle/>
          <a:p>
            <a:r>
              <a:rPr lang="en-US" altLang="ko-K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Overview of Winter Climate </a:t>
            </a:r>
            <a:br>
              <a:rPr lang="en-US" altLang="ko-K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 South Korea 2023</a:t>
            </a:r>
            <a:endParaRPr lang="ko-KR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>
          <a:xfrm>
            <a:off x="5451112" y="188640"/>
            <a:ext cx="4016896" cy="792088"/>
          </a:xfrm>
          <a:prstGeom prst="rect">
            <a:avLst/>
          </a:prstGeom>
          <a:noFill/>
        </p:spPr>
        <p:txBody>
          <a:bodyPr>
            <a:normAutofit fontScale="92500" lnSpcReduction="10000"/>
          </a:bodyPr>
          <a:lstStyle>
            <a:lvl1pPr marL="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2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239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30000"/>
              </a:lnSpc>
              <a:spcAft>
                <a:spcPts val="0"/>
              </a:spcAft>
            </a:pPr>
            <a:r>
              <a:rPr kumimoji="0" lang="en-US" altLang="ko-KR" sz="1800" i="1" dirty="0" smtClean="0">
                <a:solidFill>
                  <a:srgbClr val="2528A5"/>
                </a:solidFill>
              </a:rPr>
              <a:t>10 MAY 2024 Qingdao, China</a:t>
            </a:r>
          </a:p>
          <a:p>
            <a:pPr algn="r" fontAlgn="auto">
              <a:lnSpc>
                <a:spcPct val="130000"/>
              </a:lnSpc>
              <a:spcAft>
                <a:spcPts val="0"/>
              </a:spcAft>
            </a:pPr>
            <a:r>
              <a:rPr kumimoji="0" lang="en-US" altLang="ko-KR" sz="1800" i="1" dirty="0" smtClean="0">
                <a:solidFill>
                  <a:srgbClr val="FF0000"/>
                </a:solidFill>
              </a:rPr>
              <a:t>FORCRAII</a:t>
            </a:r>
            <a:endParaRPr kumimoji="0" lang="en-US" altLang="ko-KR" sz="1800" b="0" i="1" dirty="0">
              <a:solidFill>
                <a:srgbClr val="FF0000"/>
              </a:solidFill>
            </a:endParaRPr>
          </a:p>
        </p:txBody>
      </p:sp>
      <p:sp>
        <p:nvSpPr>
          <p:cNvPr id="7" name="부제목 2"/>
          <p:cNvSpPr txBox="1">
            <a:spLocks/>
          </p:cNvSpPr>
          <p:nvPr/>
        </p:nvSpPr>
        <p:spPr>
          <a:xfrm>
            <a:off x="106968" y="5013176"/>
            <a:ext cx="9361040" cy="1348202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buNone/>
            </a:pPr>
            <a:r>
              <a:rPr lang="en-US" altLang="ko-KR" sz="2400" b="1" dirty="0" smtClean="0"/>
              <a:t>HA </a:t>
            </a:r>
            <a:r>
              <a:rPr lang="en-US" altLang="ko-KR" sz="2400" b="1" dirty="0" err="1" smtClean="0"/>
              <a:t>Wonsil</a:t>
            </a:r>
            <a:r>
              <a:rPr lang="en-US" altLang="ko-KR" sz="2400" dirty="0" smtClean="0"/>
              <a:t>, IM </a:t>
            </a:r>
            <a:r>
              <a:rPr lang="en-US" altLang="ko-KR" sz="2400" dirty="0" err="1" smtClean="0"/>
              <a:t>Gyosun</a:t>
            </a:r>
            <a:r>
              <a:rPr lang="en-US" altLang="ko-KR" sz="2400" dirty="0" smtClean="0"/>
              <a:t>, Park Mina</a:t>
            </a:r>
          </a:p>
          <a:p>
            <a:pPr marL="0" indent="0" algn="r">
              <a:lnSpc>
                <a:spcPct val="130000"/>
              </a:lnSpc>
              <a:buNone/>
            </a:pPr>
            <a:r>
              <a:rPr lang="en-US" altLang="ko-KR" sz="2200" i="1" dirty="0" smtClean="0">
                <a:solidFill>
                  <a:schemeClr val="accent6">
                    <a:lumMod val="75000"/>
                  </a:schemeClr>
                </a:solidFill>
              </a:rPr>
              <a:t>Climate Prediction Division, KMA</a:t>
            </a:r>
          </a:p>
          <a:p>
            <a:pPr marL="0" indent="0" algn="r">
              <a:lnSpc>
                <a:spcPct val="130000"/>
              </a:lnSpc>
              <a:buNone/>
            </a:pPr>
            <a:r>
              <a:rPr lang="en-US" altLang="ko-KR" sz="2200" i="1" dirty="0" smtClean="0">
                <a:solidFill>
                  <a:schemeClr val="accent2">
                    <a:lumMod val="75000"/>
                  </a:schemeClr>
                </a:solidFill>
              </a:rPr>
              <a:t>E-mail: </a:t>
            </a:r>
            <a:r>
              <a:rPr lang="en-US" altLang="ko-KR" sz="2200" i="1" dirty="0">
                <a:solidFill>
                  <a:schemeClr val="accent2">
                    <a:lumMod val="75000"/>
                  </a:schemeClr>
                </a:solidFill>
              </a:rPr>
              <a:t>haws@korea.kr</a:t>
            </a:r>
            <a:endParaRPr lang="en-US" altLang="ko-KR" sz="22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60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212" y="4525794"/>
            <a:ext cx="3461702" cy="2074567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226" y="1387652"/>
            <a:ext cx="3466688" cy="2213347"/>
          </a:xfrm>
          <a:prstGeom prst="rect">
            <a:avLst/>
          </a:prstGeom>
        </p:spPr>
      </p:pic>
      <p:sp>
        <p:nvSpPr>
          <p:cNvPr id="26" name="제목 2"/>
          <p:cNvSpPr>
            <a:spLocks noGrp="1"/>
          </p:cNvSpPr>
          <p:nvPr>
            <p:ph type="title"/>
          </p:nvPr>
        </p:nvSpPr>
        <p:spPr>
          <a:xfrm>
            <a:off x="776536" y="115515"/>
            <a:ext cx="7200800" cy="461665"/>
          </a:xfrm>
        </p:spPr>
        <p:txBody>
          <a:bodyPr/>
          <a:lstStyle/>
          <a:p>
            <a:r>
              <a:rPr lang="en-US" altLang="ko-KR" dirty="0" smtClean="0">
                <a:latin typeface="+mn-lt"/>
              </a:rPr>
              <a:t>Heavy rain</a:t>
            </a:r>
            <a:r>
              <a:rPr lang="ko-KR" altLang="en-US" dirty="0">
                <a:latin typeface="+mn-lt"/>
              </a:rPr>
              <a:t> </a:t>
            </a:r>
            <a:r>
              <a:rPr lang="en-US" altLang="ko-KR" sz="2000" dirty="0" smtClean="0">
                <a:latin typeface="+mn-lt"/>
              </a:rPr>
              <a:t>(</a:t>
            </a:r>
            <a:r>
              <a:rPr lang="en-US" altLang="ko-KR" sz="2000" dirty="0">
                <a:latin typeface="+mn-lt"/>
              </a:rPr>
              <a:t>Dec. &amp; Feb</a:t>
            </a:r>
            <a:r>
              <a:rPr lang="en-US" altLang="ko-KR" sz="2000" dirty="0" smtClean="0">
                <a:latin typeface="+mn-lt"/>
              </a:rPr>
              <a:t>.)</a:t>
            </a:r>
            <a:endParaRPr lang="ko-KR" altLang="en-US" sz="2000" dirty="0">
              <a:latin typeface="+mn-lt"/>
            </a:endParaRPr>
          </a:p>
        </p:txBody>
      </p:sp>
      <p:sp>
        <p:nvSpPr>
          <p:cNvPr id="27" name="슬라이드 번호 개체 틀 3"/>
          <p:cNvSpPr txBox="1">
            <a:spLocks/>
          </p:cNvSpPr>
          <p:nvPr/>
        </p:nvSpPr>
        <p:spPr>
          <a:xfrm>
            <a:off x="9147370" y="6381328"/>
            <a:ext cx="641276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148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296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445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592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5740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2888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036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184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fld id="{0E22113E-3AEB-43DA-847B-6F369CB379D8}" type="slidenum">
              <a:rPr lang="ko-KR" altLang="en-US" smtClean="0">
                <a:latin typeface="+mn-lt"/>
              </a:rPr>
              <a:pPr algn="ctr"/>
              <a:t>10</a:t>
            </a:fld>
            <a:endParaRPr lang="ko-KR" altLang="en-US" dirty="0">
              <a:latin typeface="+mn-lt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44" y="4343221"/>
            <a:ext cx="2071080" cy="237643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81" y="1291660"/>
            <a:ext cx="2071635" cy="2377068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414481" y="743852"/>
            <a:ext cx="2071635" cy="523220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Precipitation ratio</a:t>
            </a:r>
          </a:p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(2023. Dec.)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15671" y="3791302"/>
            <a:ext cx="2071635" cy="523220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Precipitation ratio</a:t>
            </a:r>
          </a:p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(2024. Feb.)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12382" y="1289506"/>
            <a:ext cx="2859532" cy="477830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6205227" y="861268"/>
            <a:ext cx="3466240" cy="3077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latin typeface="+mn-lt"/>
                <a:ea typeface="+mn-ea"/>
              </a:rPr>
              <a:t>Daily precipitation(2023. Dec.)</a:t>
            </a:r>
            <a:endParaRPr lang="ko-KR" altLang="en-US" sz="1400" b="1" dirty="0">
              <a:latin typeface="+mn-lt"/>
              <a:ea typeface="+mn-ea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7689304" y="1192332"/>
            <a:ext cx="576064" cy="34494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6205226" y="3875253"/>
            <a:ext cx="3466240" cy="3077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latin typeface="+mn-lt"/>
                <a:ea typeface="+mn-ea"/>
              </a:rPr>
              <a:t>Daily precipitation(2024. Feb.)</a:t>
            </a:r>
            <a:endParaRPr lang="ko-KR" altLang="en-US" sz="1400" b="1" dirty="0">
              <a:latin typeface="+mn-lt"/>
              <a:ea typeface="+mn-ea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16388" y="4385502"/>
            <a:ext cx="2855078" cy="491106"/>
          </a:xfrm>
          <a:prstGeom prst="rect">
            <a:avLst/>
          </a:prstGeom>
        </p:spPr>
      </p:pic>
      <p:sp>
        <p:nvSpPr>
          <p:cNvPr id="22" name="타원 21"/>
          <p:cNvSpPr/>
          <p:nvPr/>
        </p:nvSpPr>
        <p:spPr>
          <a:xfrm>
            <a:off x="8405797" y="4314089"/>
            <a:ext cx="576064" cy="34494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0772" y="1331293"/>
            <a:ext cx="3131874" cy="228177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71163" y="4347267"/>
            <a:ext cx="3123428" cy="2254535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28" name="직사각형 27"/>
          <p:cNvSpPr/>
          <p:nvPr/>
        </p:nvSpPr>
        <p:spPr>
          <a:xfrm>
            <a:off x="2881522" y="747430"/>
            <a:ext cx="3131874" cy="523220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850hPa wind anomaly</a:t>
            </a:r>
          </a:p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(2023. Dec.)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2881522" y="3786451"/>
            <a:ext cx="3131874" cy="523220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850hPa wind anomaly</a:t>
            </a:r>
          </a:p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(2024. Feb.)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19945" y="1279855"/>
            <a:ext cx="2066171" cy="30777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latin typeface="+mn-lt"/>
                <a:ea typeface="+mn-ea"/>
              </a:rPr>
              <a:t>382.1%, Dec. rank 1st</a:t>
            </a:r>
            <a:endParaRPr lang="ko-KR" altLang="en-US" sz="1400" b="1" dirty="0">
              <a:latin typeface="+mn-lt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419945" y="4323765"/>
            <a:ext cx="2066171" cy="30777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latin typeface="+mn-lt"/>
                <a:ea typeface="+mn-ea"/>
              </a:rPr>
              <a:t>287.0%, Feb. rank 3rd</a:t>
            </a:r>
            <a:endParaRPr lang="ko-KR" altLang="en-US" sz="1400" b="1" dirty="0">
              <a:latin typeface="+mn-lt"/>
              <a:ea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242148" y="1229501"/>
            <a:ext cx="7312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latin typeface="+mn-lt"/>
              </a:rPr>
              <a:t>11~15</a:t>
            </a:r>
            <a:endParaRPr lang="ko-KR" altLang="en-US" sz="1400" dirty="0">
              <a:latin typeface="+mn-lt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8981861" y="4218017"/>
            <a:ext cx="7312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latin typeface="+mn-lt"/>
              </a:rPr>
              <a:t>18~21</a:t>
            </a:r>
            <a:endParaRPr lang="ko-KR" altLang="en-US" sz="1400" dirty="0">
              <a:latin typeface="+mn-lt"/>
            </a:endParaRPr>
          </a:p>
        </p:txBody>
      </p:sp>
      <p:sp>
        <p:nvSpPr>
          <p:cNvPr id="36" name="자유형 35"/>
          <p:cNvSpPr/>
          <p:nvPr/>
        </p:nvSpPr>
        <p:spPr>
          <a:xfrm rot="20198245">
            <a:off x="4496972" y="2221040"/>
            <a:ext cx="383764" cy="615020"/>
          </a:xfrm>
          <a:custGeom>
            <a:avLst/>
            <a:gdLst>
              <a:gd name="connsiteX0" fmla="*/ 313143 w 398868"/>
              <a:gd name="connsiteY0" fmla="*/ 204247 h 204247"/>
              <a:gd name="connsiteX1" fmla="*/ 8343 w 398868"/>
              <a:gd name="connsiteY1" fmla="*/ 156622 h 204247"/>
              <a:gd name="connsiteX2" fmla="*/ 113118 w 398868"/>
              <a:gd name="connsiteY2" fmla="*/ 13747 h 204247"/>
              <a:gd name="connsiteX3" fmla="*/ 398868 w 398868"/>
              <a:gd name="connsiteY3" fmla="*/ 13747 h 204247"/>
              <a:gd name="connsiteX0" fmla="*/ 271150 w 356875"/>
              <a:gd name="connsiteY0" fmla="*/ 204247 h 204247"/>
              <a:gd name="connsiteX1" fmla="*/ 14848 w 356875"/>
              <a:gd name="connsiteY1" fmla="*/ 136091 h 204247"/>
              <a:gd name="connsiteX2" fmla="*/ 71125 w 356875"/>
              <a:gd name="connsiteY2" fmla="*/ 13747 h 204247"/>
              <a:gd name="connsiteX3" fmla="*/ 356875 w 356875"/>
              <a:gd name="connsiteY3" fmla="*/ 13747 h 204247"/>
              <a:gd name="connsiteX0" fmla="*/ 301729 w 387454"/>
              <a:gd name="connsiteY0" fmla="*/ 208052 h 208052"/>
              <a:gd name="connsiteX1" fmla="*/ 45427 w 387454"/>
              <a:gd name="connsiteY1" fmla="*/ 139896 h 208052"/>
              <a:gd name="connsiteX2" fmla="*/ 38374 w 387454"/>
              <a:gd name="connsiteY2" fmla="*/ 11795 h 208052"/>
              <a:gd name="connsiteX3" fmla="*/ 387454 w 387454"/>
              <a:gd name="connsiteY3" fmla="*/ 17552 h 208052"/>
              <a:gd name="connsiteX0" fmla="*/ 301729 w 383764"/>
              <a:gd name="connsiteY0" fmla="*/ 263563 h 263563"/>
              <a:gd name="connsiteX1" fmla="*/ 45427 w 383764"/>
              <a:gd name="connsiteY1" fmla="*/ 195407 h 263563"/>
              <a:gd name="connsiteX2" fmla="*/ 38374 w 383764"/>
              <a:gd name="connsiteY2" fmla="*/ 67306 h 263563"/>
              <a:gd name="connsiteX3" fmla="*/ 383764 w 383764"/>
              <a:gd name="connsiteY3" fmla="*/ 1700 h 263563"/>
              <a:gd name="connsiteX0" fmla="*/ 301729 w 383764"/>
              <a:gd name="connsiteY0" fmla="*/ 261863 h 261863"/>
              <a:gd name="connsiteX1" fmla="*/ 45427 w 383764"/>
              <a:gd name="connsiteY1" fmla="*/ 193707 h 261863"/>
              <a:gd name="connsiteX2" fmla="*/ 38374 w 383764"/>
              <a:gd name="connsiteY2" fmla="*/ 65606 h 261863"/>
              <a:gd name="connsiteX3" fmla="*/ 383764 w 383764"/>
              <a:gd name="connsiteY3" fmla="*/ 0 h 26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764" h="261863">
                <a:moveTo>
                  <a:pt x="301729" y="261863"/>
                </a:moveTo>
                <a:cubicBezTo>
                  <a:pt x="165997" y="253925"/>
                  <a:pt x="89319" y="226416"/>
                  <a:pt x="45427" y="193707"/>
                </a:cubicBezTo>
                <a:cubicBezTo>
                  <a:pt x="1535" y="160998"/>
                  <a:pt x="-26713" y="89418"/>
                  <a:pt x="38374" y="65606"/>
                </a:cubicBezTo>
                <a:cubicBezTo>
                  <a:pt x="103461" y="41794"/>
                  <a:pt x="209825" y="23518"/>
                  <a:pt x="383764" y="0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자유형 36"/>
          <p:cNvSpPr/>
          <p:nvPr/>
        </p:nvSpPr>
        <p:spPr>
          <a:xfrm rot="20781032">
            <a:off x="4407528" y="5045163"/>
            <a:ext cx="399230" cy="541537"/>
          </a:xfrm>
          <a:custGeom>
            <a:avLst/>
            <a:gdLst>
              <a:gd name="connsiteX0" fmla="*/ 313143 w 398868"/>
              <a:gd name="connsiteY0" fmla="*/ 204247 h 204247"/>
              <a:gd name="connsiteX1" fmla="*/ 8343 w 398868"/>
              <a:gd name="connsiteY1" fmla="*/ 156622 h 204247"/>
              <a:gd name="connsiteX2" fmla="*/ 113118 w 398868"/>
              <a:gd name="connsiteY2" fmla="*/ 13747 h 204247"/>
              <a:gd name="connsiteX3" fmla="*/ 398868 w 398868"/>
              <a:gd name="connsiteY3" fmla="*/ 13747 h 204247"/>
              <a:gd name="connsiteX0" fmla="*/ 317544 w 403269"/>
              <a:gd name="connsiteY0" fmla="*/ 204247 h 204247"/>
              <a:gd name="connsiteX1" fmla="*/ 7981 w 403269"/>
              <a:gd name="connsiteY1" fmla="*/ 133975 h 204247"/>
              <a:gd name="connsiteX2" fmla="*/ 117519 w 403269"/>
              <a:gd name="connsiteY2" fmla="*/ 13747 h 204247"/>
              <a:gd name="connsiteX3" fmla="*/ 403269 w 403269"/>
              <a:gd name="connsiteY3" fmla="*/ 13747 h 204247"/>
              <a:gd name="connsiteX0" fmla="*/ 327387 w 413112"/>
              <a:gd name="connsiteY0" fmla="*/ 200421 h 200421"/>
              <a:gd name="connsiteX1" fmla="*/ 17824 w 413112"/>
              <a:gd name="connsiteY1" fmla="*/ 130149 h 200421"/>
              <a:gd name="connsiteX2" fmla="*/ 77356 w 413112"/>
              <a:gd name="connsiteY2" fmla="*/ 16890 h 200421"/>
              <a:gd name="connsiteX3" fmla="*/ 413112 w 413112"/>
              <a:gd name="connsiteY3" fmla="*/ 9921 h 200421"/>
              <a:gd name="connsiteX0" fmla="*/ 327387 w 327387"/>
              <a:gd name="connsiteY0" fmla="*/ 205769 h 205769"/>
              <a:gd name="connsiteX1" fmla="*/ 17824 w 327387"/>
              <a:gd name="connsiteY1" fmla="*/ 135497 h 205769"/>
              <a:gd name="connsiteX2" fmla="*/ 77356 w 327387"/>
              <a:gd name="connsiteY2" fmla="*/ 22238 h 205769"/>
              <a:gd name="connsiteX3" fmla="*/ 265474 w 327387"/>
              <a:gd name="connsiteY3" fmla="*/ 6559 h 205769"/>
              <a:gd name="connsiteX0" fmla="*/ 207304 w 257309"/>
              <a:gd name="connsiteY0" fmla="*/ 202284 h 202284"/>
              <a:gd name="connsiteX1" fmla="*/ 9659 w 257309"/>
              <a:gd name="connsiteY1" fmla="*/ 135497 h 202284"/>
              <a:gd name="connsiteX2" fmla="*/ 69191 w 257309"/>
              <a:gd name="connsiteY2" fmla="*/ 22238 h 202284"/>
              <a:gd name="connsiteX3" fmla="*/ 257309 w 257309"/>
              <a:gd name="connsiteY3" fmla="*/ 6559 h 2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309" h="202284">
                <a:moveTo>
                  <a:pt x="207304" y="202284"/>
                </a:moveTo>
                <a:cubicBezTo>
                  <a:pt x="71572" y="194346"/>
                  <a:pt x="32678" y="165505"/>
                  <a:pt x="9659" y="135497"/>
                </a:cubicBezTo>
                <a:cubicBezTo>
                  <a:pt x="-13360" y="105489"/>
                  <a:pt x="4104" y="46050"/>
                  <a:pt x="69191" y="22238"/>
                </a:cubicBezTo>
                <a:cubicBezTo>
                  <a:pt x="134278" y="-1574"/>
                  <a:pt x="146977" y="-5347"/>
                  <a:pt x="257309" y="6559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자유형 37"/>
          <p:cNvSpPr/>
          <p:nvPr/>
        </p:nvSpPr>
        <p:spPr>
          <a:xfrm rot="3331822" flipH="1">
            <a:off x="4144031" y="2437962"/>
            <a:ext cx="245471" cy="430575"/>
          </a:xfrm>
          <a:custGeom>
            <a:avLst/>
            <a:gdLst>
              <a:gd name="connsiteX0" fmla="*/ 313143 w 398868"/>
              <a:gd name="connsiteY0" fmla="*/ 204247 h 204247"/>
              <a:gd name="connsiteX1" fmla="*/ 8343 w 398868"/>
              <a:gd name="connsiteY1" fmla="*/ 156622 h 204247"/>
              <a:gd name="connsiteX2" fmla="*/ 113118 w 398868"/>
              <a:gd name="connsiteY2" fmla="*/ 13747 h 204247"/>
              <a:gd name="connsiteX3" fmla="*/ 398868 w 398868"/>
              <a:gd name="connsiteY3" fmla="*/ 13747 h 204247"/>
              <a:gd name="connsiteX0" fmla="*/ 257293 w 343018"/>
              <a:gd name="connsiteY0" fmla="*/ 204247 h 204247"/>
              <a:gd name="connsiteX1" fmla="*/ 20070 w 343018"/>
              <a:gd name="connsiteY1" fmla="*/ 158642 h 204247"/>
              <a:gd name="connsiteX2" fmla="*/ 57268 w 343018"/>
              <a:gd name="connsiteY2" fmla="*/ 13747 h 204247"/>
              <a:gd name="connsiteX3" fmla="*/ 343018 w 343018"/>
              <a:gd name="connsiteY3" fmla="*/ 13747 h 204247"/>
              <a:gd name="connsiteX0" fmla="*/ 255216 w 340941"/>
              <a:gd name="connsiteY0" fmla="*/ 194665 h 194665"/>
              <a:gd name="connsiteX1" fmla="*/ 17993 w 340941"/>
              <a:gd name="connsiteY1" fmla="*/ 149060 h 194665"/>
              <a:gd name="connsiteX2" fmla="*/ 60502 w 340941"/>
              <a:gd name="connsiteY2" fmla="*/ 31128 h 194665"/>
              <a:gd name="connsiteX3" fmla="*/ 340941 w 340941"/>
              <a:gd name="connsiteY3" fmla="*/ 4165 h 194665"/>
              <a:gd name="connsiteX0" fmla="*/ 255216 w 264471"/>
              <a:gd name="connsiteY0" fmla="*/ 228971 h 228971"/>
              <a:gd name="connsiteX1" fmla="*/ 17993 w 264471"/>
              <a:gd name="connsiteY1" fmla="*/ 183366 h 228971"/>
              <a:gd name="connsiteX2" fmla="*/ 60502 w 264471"/>
              <a:gd name="connsiteY2" fmla="*/ 65434 h 228971"/>
              <a:gd name="connsiteX3" fmla="*/ 264471 w 264471"/>
              <a:gd name="connsiteY3" fmla="*/ 1753 h 228971"/>
              <a:gd name="connsiteX0" fmla="*/ 249376 w 258631"/>
              <a:gd name="connsiteY0" fmla="*/ 228682 h 228682"/>
              <a:gd name="connsiteX1" fmla="*/ 12153 w 258631"/>
              <a:gd name="connsiteY1" fmla="*/ 183077 h 228682"/>
              <a:gd name="connsiteX2" fmla="*/ 73114 w 258631"/>
              <a:gd name="connsiteY2" fmla="*/ 77323 h 228682"/>
              <a:gd name="connsiteX3" fmla="*/ 258631 w 258631"/>
              <a:gd name="connsiteY3" fmla="*/ 1464 h 228682"/>
              <a:gd name="connsiteX0" fmla="*/ 233139 w 242394"/>
              <a:gd name="connsiteY0" fmla="*/ 228682 h 228682"/>
              <a:gd name="connsiteX1" fmla="*/ 17678 w 242394"/>
              <a:gd name="connsiteY1" fmla="*/ 169408 h 228682"/>
              <a:gd name="connsiteX2" fmla="*/ 56877 w 242394"/>
              <a:gd name="connsiteY2" fmla="*/ 77323 h 228682"/>
              <a:gd name="connsiteX3" fmla="*/ 242394 w 242394"/>
              <a:gd name="connsiteY3" fmla="*/ 1464 h 228682"/>
              <a:gd name="connsiteX0" fmla="*/ 193888 w 239732"/>
              <a:gd name="connsiteY0" fmla="*/ 243143 h 243143"/>
              <a:gd name="connsiteX1" fmla="*/ 15016 w 239732"/>
              <a:gd name="connsiteY1" fmla="*/ 169408 h 243143"/>
              <a:gd name="connsiteX2" fmla="*/ 54215 w 239732"/>
              <a:gd name="connsiteY2" fmla="*/ 77323 h 243143"/>
              <a:gd name="connsiteX3" fmla="*/ 239732 w 239732"/>
              <a:gd name="connsiteY3" fmla="*/ 1464 h 243143"/>
              <a:gd name="connsiteX0" fmla="*/ 193888 w 239732"/>
              <a:gd name="connsiteY0" fmla="*/ 243143 h 243143"/>
              <a:gd name="connsiteX1" fmla="*/ 15016 w 239732"/>
              <a:gd name="connsiteY1" fmla="*/ 169408 h 243143"/>
              <a:gd name="connsiteX2" fmla="*/ 54215 w 239732"/>
              <a:gd name="connsiteY2" fmla="*/ 77323 h 243143"/>
              <a:gd name="connsiteX3" fmla="*/ 239732 w 239732"/>
              <a:gd name="connsiteY3" fmla="*/ 1464 h 243143"/>
              <a:gd name="connsiteX0" fmla="*/ 192454 w 238298"/>
              <a:gd name="connsiteY0" fmla="*/ 242923 h 242923"/>
              <a:gd name="connsiteX1" fmla="*/ 13582 w 238298"/>
              <a:gd name="connsiteY1" fmla="*/ 169188 h 242923"/>
              <a:gd name="connsiteX2" fmla="*/ 56405 w 238298"/>
              <a:gd name="connsiteY2" fmla="*/ 90073 h 242923"/>
              <a:gd name="connsiteX3" fmla="*/ 238298 w 238298"/>
              <a:gd name="connsiteY3" fmla="*/ 1244 h 242923"/>
              <a:gd name="connsiteX0" fmla="*/ 192454 w 207789"/>
              <a:gd name="connsiteY0" fmla="*/ 223238 h 223238"/>
              <a:gd name="connsiteX1" fmla="*/ 13582 w 207789"/>
              <a:gd name="connsiteY1" fmla="*/ 149503 h 223238"/>
              <a:gd name="connsiteX2" fmla="*/ 56405 w 207789"/>
              <a:gd name="connsiteY2" fmla="*/ 70388 h 223238"/>
              <a:gd name="connsiteX3" fmla="*/ 207789 w 207789"/>
              <a:gd name="connsiteY3" fmla="*/ 1620 h 223238"/>
              <a:gd name="connsiteX0" fmla="*/ 192454 w 207789"/>
              <a:gd name="connsiteY0" fmla="*/ 221618 h 221618"/>
              <a:gd name="connsiteX1" fmla="*/ 13582 w 207789"/>
              <a:gd name="connsiteY1" fmla="*/ 147883 h 221618"/>
              <a:gd name="connsiteX2" fmla="*/ 56405 w 207789"/>
              <a:gd name="connsiteY2" fmla="*/ 68768 h 221618"/>
              <a:gd name="connsiteX3" fmla="*/ 207789 w 207789"/>
              <a:gd name="connsiteY3" fmla="*/ 0 h 221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789" h="221618">
                <a:moveTo>
                  <a:pt x="192454" y="221618"/>
                </a:moveTo>
                <a:cubicBezTo>
                  <a:pt x="43395" y="182142"/>
                  <a:pt x="36257" y="173358"/>
                  <a:pt x="13582" y="147883"/>
                </a:cubicBezTo>
                <a:cubicBezTo>
                  <a:pt x="-9093" y="122408"/>
                  <a:pt x="-8682" y="92580"/>
                  <a:pt x="56405" y="68768"/>
                </a:cubicBezTo>
                <a:cubicBezTo>
                  <a:pt x="121492" y="44956"/>
                  <a:pt x="108117" y="31621"/>
                  <a:pt x="207789" y="0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자유형 38"/>
          <p:cNvSpPr/>
          <p:nvPr/>
        </p:nvSpPr>
        <p:spPr>
          <a:xfrm flipH="1">
            <a:off x="4142773" y="5370339"/>
            <a:ext cx="247989" cy="495761"/>
          </a:xfrm>
          <a:custGeom>
            <a:avLst/>
            <a:gdLst>
              <a:gd name="connsiteX0" fmla="*/ 313143 w 398868"/>
              <a:gd name="connsiteY0" fmla="*/ 204247 h 204247"/>
              <a:gd name="connsiteX1" fmla="*/ 8343 w 398868"/>
              <a:gd name="connsiteY1" fmla="*/ 156622 h 204247"/>
              <a:gd name="connsiteX2" fmla="*/ 113118 w 398868"/>
              <a:gd name="connsiteY2" fmla="*/ 13747 h 204247"/>
              <a:gd name="connsiteX3" fmla="*/ 398868 w 398868"/>
              <a:gd name="connsiteY3" fmla="*/ 13747 h 204247"/>
              <a:gd name="connsiteX0" fmla="*/ 317544 w 403269"/>
              <a:gd name="connsiteY0" fmla="*/ 204247 h 204247"/>
              <a:gd name="connsiteX1" fmla="*/ 7981 w 403269"/>
              <a:gd name="connsiteY1" fmla="*/ 133975 h 204247"/>
              <a:gd name="connsiteX2" fmla="*/ 117519 w 403269"/>
              <a:gd name="connsiteY2" fmla="*/ 13747 h 204247"/>
              <a:gd name="connsiteX3" fmla="*/ 403269 w 403269"/>
              <a:gd name="connsiteY3" fmla="*/ 13747 h 204247"/>
              <a:gd name="connsiteX0" fmla="*/ 327387 w 413112"/>
              <a:gd name="connsiteY0" fmla="*/ 200421 h 200421"/>
              <a:gd name="connsiteX1" fmla="*/ 17824 w 413112"/>
              <a:gd name="connsiteY1" fmla="*/ 130149 h 200421"/>
              <a:gd name="connsiteX2" fmla="*/ 77356 w 413112"/>
              <a:gd name="connsiteY2" fmla="*/ 16890 h 200421"/>
              <a:gd name="connsiteX3" fmla="*/ 413112 w 413112"/>
              <a:gd name="connsiteY3" fmla="*/ 9921 h 200421"/>
              <a:gd name="connsiteX0" fmla="*/ 327387 w 327387"/>
              <a:gd name="connsiteY0" fmla="*/ 205769 h 205769"/>
              <a:gd name="connsiteX1" fmla="*/ 17824 w 327387"/>
              <a:gd name="connsiteY1" fmla="*/ 135497 h 205769"/>
              <a:gd name="connsiteX2" fmla="*/ 77356 w 327387"/>
              <a:gd name="connsiteY2" fmla="*/ 22238 h 205769"/>
              <a:gd name="connsiteX3" fmla="*/ 265474 w 327387"/>
              <a:gd name="connsiteY3" fmla="*/ 6559 h 205769"/>
              <a:gd name="connsiteX0" fmla="*/ 207304 w 257309"/>
              <a:gd name="connsiteY0" fmla="*/ 202284 h 202284"/>
              <a:gd name="connsiteX1" fmla="*/ 9659 w 257309"/>
              <a:gd name="connsiteY1" fmla="*/ 135497 h 202284"/>
              <a:gd name="connsiteX2" fmla="*/ 69191 w 257309"/>
              <a:gd name="connsiteY2" fmla="*/ 22238 h 202284"/>
              <a:gd name="connsiteX3" fmla="*/ 257309 w 257309"/>
              <a:gd name="connsiteY3" fmla="*/ 6559 h 202284"/>
              <a:gd name="connsiteX0" fmla="*/ 207304 w 209937"/>
              <a:gd name="connsiteY0" fmla="*/ 232369 h 232369"/>
              <a:gd name="connsiteX1" fmla="*/ 9659 w 209937"/>
              <a:gd name="connsiteY1" fmla="*/ 165582 h 232369"/>
              <a:gd name="connsiteX2" fmla="*/ 69191 w 209937"/>
              <a:gd name="connsiteY2" fmla="*/ 52323 h 232369"/>
              <a:gd name="connsiteX3" fmla="*/ 209937 w 209937"/>
              <a:gd name="connsiteY3" fmla="*/ 2246 h 232369"/>
              <a:gd name="connsiteX0" fmla="*/ 207304 w 209937"/>
              <a:gd name="connsiteY0" fmla="*/ 230123 h 230123"/>
              <a:gd name="connsiteX1" fmla="*/ 9659 w 209937"/>
              <a:gd name="connsiteY1" fmla="*/ 163336 h 230123"/>
              <a:gd name="connsiteX2" fmla="*/ 69191 w 209937"/>
              <a:gd name="connsiteY2" fmla="*/ 50077 h 230123"/>
              <a:gd name="connsiteX3" fmla="*/ 209937 w 209937"/>
              <a:gd name="connsiteY3" fmla="*/ 0 h 230123"/>
              <a:gd name="connsiteX0" fmla="*/ 213784 w 216417"/>
              <a:gd name="connsiteY0" fmla="*/ 230123 h 230123"/>
              <a:gd name="connsiteX1" fmla="*/ 16139 w 216417"/>
              <a:gd name="connsiteY1" fmla="*/ 163336 h 230123"/>
              <a:gd name="connsiteX2" fmla="*/ 55933 w 216417"/>
              <a:gd name="connsiteY2" fmla="*/ 68839 h 230123"/>
              <a:gd name="connsiteX3" fmla="*/ 216417 w 216417"/>
              <a:gd name="connsiteY3" fmla="*/ 0 h 230123"/>
              <a:gd name="connsiteX0" fmla="*/ 197648 w 200281"/>
              <a:gd name="connsiteY0" fmla="*/ 230123 h 230123"/>
              <a:gd name="connsiteX1" fmla="*/ 3 w 200281"/>
              <a:gd name="connsiteY1" fmla="*/ 163336 h 230123"/>
              <a:gd name="connsiteX2" fmla="*/ 200281 w 200281"/>
              <a:gd name="connsiteY2" fmla="*/ 0 h 230123"/>
              <a:gd name="connsiteX0" fmla="*/ 197648 w 200281"/>
              <a:gd name="connsiteY0" fmla="*/ 230123 h 230123"/>
              <a:gd name="connsiteX1" fmla="*/ 3 w 200281"/>
              <a:gd name="connsiteY1" fmla="*/ 119558 h 230123"/>
              <a:gd name="connsiteX2" fmla="*/ 200281 w 200281"/>
              <a:gd name="connsiteY2" fmla="*/ 0 h 230123"/>
              <a:gd name="connsiteX0" fmla="*/ 162121 w 164754"/>
              <a:gd name="connsiteY0" fmla="*/ 230123 h 230123"/>
              <a:gd name="connsiteX1" fmla="*/ 6 w 164754"/>
              <a:gd name="connsiteY1" fmla="*/ 116431 h 230123"/>
              <a:gd name="connsiteX2" fmla="*/ 164754 w 164754"/>
              <a:gd name="connsiteY2" fmla="*/ 0 h 230123"/>
              <a:gd name="connsiteX0" fmla="*/ 209793 w 209793"/>
              <a:gd name="connsiteY0" fmla="*/ 233250 h 233250"/>
              <a:gd name="connsiteX1" fmla="*/ 306 w 209793"/>
              <a:gd name="connsiteY1" fmla="*/ 116431 h 233250"/>
              <a:gd name="connsiteX2" fmla="*/ 165054 w 209793"/>
              <a:gd name="connsiteY2" fmla="*/ 0 h 233250"/>
              <a:gd name="connsiteX0" fmla="*/ 209644 w 209644"/>
              <a:gd name="connsiteY0" fmla="*/ 242631 h 242631"/>
              <a:gd name="connsiteX1" fmla="*/ 157 w 209644"/>
              <a:gd name="connsiteY1" fmla="*/ 125812 h 242631"/>
              <a:gd name="connsiteX2" fmla="*/ 176747 w 209644"/>
              <a:gd name="connsiteY2" fmla="*/ 0 h 242631"/>
              <a:gd name="connsiteX0" fmla="*/ 189776 w 189776"/>
              <a:gd name="connsiteY0" fmla="*/ 208233 h 208233"/>
              <a:gd name="connsiteX1" fmla="*/ 27 w 189776"/>
              <a:gd name="connsiteY1" fmla="*/ 125812 h 208233"/>
              <a:gd name="connsiteX2" fmla="*/ 176617 w 189776"/>
              <a:gd name="connsiteY2" fmla="*/ 0 h 208233"/>
              <a:gd name="connsiteX0" fmla="*/ 162148 w 162148"/>
              <a:gd name="connsiteY0" fmla="*/ 208233 h 208233"/>
              <a:gd name="connsiteX1" fmla="*/ 33 w 162148"/>
              <a:gd name="connsiteY1" fmla="*/ 125812 h 208233"/>
              <a:gd name="connsiteX2" fmla="*/ 148989 w 162148"/>
              <a:gd name="connsiteY2" fmla="*/ 0 h 208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148" h="208233">
                <a:moveTo>
                  <a:pt x="162148" y="208233"/>
                </a:moveTo>
                <a:cubicBezTo>
                  <a:pt x="26416" y="200295"/>
                  <a:pt x="2226" y="160518"/>
                  <a:pt x="33" y="125812"/>
                </a:cubicBezTo>
                <a:cubicBezTo>
                  <a:pt x="-2160" y="91107"/>
                  <a:pt x="107265" y="34028"/>
                  <a:pt x="148989" y="0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810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슬라이드 번호 개체 틀 3"/>
          <p:cNvSpPr txBox="1">
            <a:spLocks/>
          </p:cNvSpPr>
          <p:nvPr/>
        </p:nvSpPr>
        <p:spPr>
          <a:xfrm>
            <a:off x="9147370" y="6381328"/>
            <a:ext cx="641276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148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296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445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592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5740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2888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036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184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fld id="{0E22113E-3AEB-43DA-847B-6F369CB379D8}" type="slidenum">
              <a:rPr lang="ko-KR" altLang="en-US" smtClean="0">
                <a:latin typeface="+mn-lt"/>
              </a:rPr>
              <a:pPr algn="ctr"/>
              <a:t>11</a:t>
            </a:fld>
            <a:endParaRPr lang="ko-KR" altLang="en-US" dirty="0">
              <a:latin typeface="+mn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544" y="1129021"/>
            <a:ext cx="3320825" cy="194231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240" y="1129021"/>
            <a:ext cx="3312368" cy="1942316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848545" y="821243"/>
            <a:ext cx="3339184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OLR anomaly(2023. Dec.)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421231" y="821243"/>
            <a:ext cx="3321377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OLR anomaly(2024. Feb.)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2404182" y="1864069"/>
            <a:ext cx="648072" cy="3374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/>
        </p:nvSpPr>
        <p:spPr>
          <a:xfrm>
            <a:off x="6865895" y="1853436"/>
            <a:ext cx="648072" cy="3374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C5E0D774-8E05-4623-8366-3ECF614DF77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99" t="44222" r="5900" b="28658"/>
          <a:stretch/>
        </p:blipFill>
        <p:spPr>
          <a:xfrm>
            <a:off x="565245" y="3498344"/>
            <a:ext cx="3677874" cy="2177799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61FF493-AC54-43ED-8B8A-12C2687F508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4" t="44251" r="5900" b="29340"/>
          <a:stretch/>
        </p:blipFill>
        <p:spPr>
          <a:xfrm>
            <a:off x="5175649" y="3501895"/>
            <a:ext cx="3631875" cy="2089325"/>
          </a:xfrm>
          <a:prstGeom prst="rect">
            <a:avLst/>
          </a:prstGeom>
        </p:spPr>
      </p:pic>
      <p:sp>
        <p:nvSpPr>
          <p:cNvPr id="17" name="타원 16"/>
          <p:cNvSpPr/>
          <p:nvPr/>
        </p:nvSpPr>
        <p:spPr>
          <a:xfrm>
            <a:off x="1803925" y="4317062"/>
            <a:ext cx="468052" cy="3374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타원 17"/>
          <p:cNvSpPr/>
          <p:nvPr/>
        </p:nvSpPr>
        <p:spPr>
          <a:xfrm>
            <a:off x="6364741" y="4337812"/>
            <a:ext cx="468052" cy="3374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직사각형 20"/>
          <p:cNvSpPr/>
          <p:nvPr/>
        </p:nvSpPr>
        <p:spPr>
          <a:xfrm>
            <a:off x="848545" y="3176941"/>
            <a:ext cx="3339184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REGR. OLR vs Korea PRCP.(Dec.)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430240" y="3176941"/>
            <a:ext cx="3339184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REGR. OLR vs Korea PRCP.(Feb.)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6" name="자유형 5"/>
          <p:cNvSpPr/>
          <p:nvPr/>
        </p:nvSpPr>
        <p:spPr>
          <a:xfrm>
            <a:off x="2101839" y="4013323"/>
            <a:ext cx="368388" cy="293613"/>
          </a:xfrm>
          <a:custGeom>
            <a:avLst/>
            <a:gdLst>
              <a:gd name="connsiteX0" fmla="*/ 313143 w 398868"/>
              <a:gd name="connsiteY0" fmla="*/ 204247 h 204247"/>
              <a:gd name="connsiteX1" fmla="*/ 8343 w 398868"/>
              <a:gd name="connsiteY1" fmla="*/ 156622 h 204247"/>
              <a:gd name="connsiteX2" fmla="*/ 113118 w 398868"/>
              <a:gd name="connsiteY2" fmla="*/ 13747 h 204247"/>
              <a:gd name="connsiteX3" fmla="*/ 398868 w 398868"/>
              <a:gd name="connsiteY3" fmla="*/ 13747 h 204247"/>
              <a:gd name="connsiteX0" fmla="*/ 363660 w 401760"/>
              <a:gd name="connsiteY0" fmla="*/ 200891 h 200891"/>
              <a:gd name="connsiteX1" fmla="*/ 11235 w 401760"/>
              <a:gd name="connsiteY1" fmla="*/ 156622 h 200891"/>
              <a:gd name="connsiteX2" fmla="*/ 116010 w 401760"/>
              <a:gd name="connsiteY2" fmla="*/ 13747 h 200891"/>
              <a:gd name="connsiteX3" fmla="*/ 401760 w 401760"/>
              <a:gd name="connsiteY3" fmla="*/ 13747 h 200891"/>
              <a:gd name="connsiteX0" fmla="*/ 279681 w 317781"/>
              <a:gd name="connsiteY0" fmla="*/ 200891 h 202975"/>
              <a:gd name="connsiteX1" fmla="*/ 55844 w 317781"/>
              <a:gd name="connsiteY1" fmla="*/ 186830 h 202975"/>
              <a:gd name="connsiteX2" fmla="*/ 32031 w 317781"/>
              <a:gd name="connsiteY2" fmla="*/ 13747 h 202975"/>
              <a:gd name="connsiteX3" fmla="*/ 317781 w 317781"/>
              <a:gd name="connsiteY3" fmla="*/ 13747 h 202975"/>
              <a:gd name="connsiteX0" fmla="*/ 352320 w 390420"/>
              <a:gd name="connsiteY0" fmla="*/ 188105 h 188105"/>
              <a:gd name="connsiteX1" fmla="*/ 128483 w 390420"/>
              <a:gd name="connsiteY1" fmla="*/ 174044 h 188105"/>
              <a:gd name="connsiteX2" fmla="*/ 18945 w 390420"/>
              <a:gd name="connsiteY2" fmla="*/ 115077 h 188105"/>
              <a:gd name="connsiteX3" fmla="*/ 390420 w 390420"/>
              <a:gd name="connsiteY3" fmla="*/ 961 h 188105"/>
              <a:gd name="connsiteX0" fmla="*/ 422847 w 422847"/>
              <a:gd name="connsiteY0" fmla="*/ 104060 h 104060"/>
              <a:gd name="connsiteX1" fmla="*/ 199010 w 422847"/>
              <a:gd name="connsiteY1" fmla="*/ 89999 h 104060"/>
              <a:gd name="connsiteX2" fmla="*/ 89472 w 422847"/>
              <a:gd name="connsiteY2" fmla="*/ 31032 h 104060"/>
              <a:gd name="connsiteX3" fmla="*/ 29941 w 422847"/>
              <a:gd name="connsiteY3" fmla="*/ 4182 h 104060"/>
              <a:gd name="connsiteX0" fmla="*/ 392906 w 392906"/>
              <a:gd name="connsiteY0" fmla="*/ 99878 h 99878"/>
              <a:gd name="connsiteX1" fmla="*/ 169069 w 392906"/>
              <a:gd name="connsiteY1" fmla="*/ 85817 h 99878"/>
              <a:gd name="connsiteX2" fmla="*/ 0 w 392906"/>
              <a:gd name="connsiteY2" fmla="*/ 0 h 99878"/>
              <a:gd name="connsiteX0" fmla="*/ 411956 w 411956"/>
              <a:gd name="connsiteY0" fmla="*/ 103234 h 103234"/>
              <a:gd name="connsiteX1" fmla="*/ 188119 w 411956"/>
              <a:gd name="connsiteY1" fmla="*/ 89173 h 103234"/>
              <a:gd name="connsiteX2" fmla="*/ 0 w 411956"/>
              <a:gd name="connsiteY2" fmla="*/ 0 h 103234"/>
              <a:gd name="connsiteX0" fmla="*/ 411956 w 411956"/>
              <a:gd name="connsiteY0" fmla="*/ 103234 h 103234"/>
              <a:gd name="connsiteX1" fmla="*/ 173831 w 411956"/>
              <a:gd name="connsiteY1" fmla="*/ 87494 h 103234"/>
              <a:gd name="connsiteX2" fmla="*/ 0 w 411956"/>
              <a:gd name="connsiteY2" fmla="*/ 0 h 103234"/>
              <a:gd name="connsiteX0" fmla="*/ 411956 w 411956"/>
              <a:gd name="connsiteY0" fmla="*/ 103234 h 104052"/>
              <a:gd name="connsiteX1" fmla="*/ 173831 w 411956"/>
              <a:gd name="connsiteY1" fmla="*/ 87494 h 104052"/>
              <a:gd name="connsiteX2" fmla="*/ 0 w 411956"/>
              <a:gd name="connsiteY2" fmla="*/ 0 h 104052"/>
              <a:gd name="connsiteX0" fmla="*/ 411956 w 411956"/>
              <a:gd name="connsiteY0" fmla="*/ 103234 h 113961"/>
              <a:gd name="connsiteX1" fmla="*/ 173831 w 411956"/>
              <a:gd name="connsiteY1" fmla="*/ 87494 h 113961"/>
              <a:gd name="connsiteX2" fmla="*/ 0 w 411956"/>
              <a:gd name="connsiteY2" fmla="*/ 0 h 113961"/>
              <a:gd name="connsiteX0" fmla="*/ 411956 w 411956"/>
              <a:gd name="connsiteY0" fmla="*/ 103234 h 117810"/>
              <a:gd name="connsiteX1" fmla="*/ 62071 w 411956"/>
              <a:gd name="connsiteY1" fmla="*/ 96487 h 117810"/>
              <a:gd name="connsiteX2" fmla="*/ 0 w 411956"/>
              <a:gd name="connsiteY2" fmla="*/ 0 h 117810"/>
              <a:gd name="connsiteX0" fmla="*/ 362907 w 362907"/>
              <a:gd name="connsiteY0" fmla="*/ 64266 h 78842"/>
              <a:gd name="connsiteX1" fmla="*/ 13022 w 362907"/>
              <a:gd name="connsiteY1" fmla="*/ 57519 h 78842"/>
              <a:gd name="connsiteX2" fmla="*/ 255751 w 362907"/>
              <a:gd name="connsiteY2" fmla="*/ 0 h 78842"/>
              <a:gd name="connsiteX0" fmla="*/ 338349 w 338349"/>
              <a:gd name="connsiteY0" fmla="*/ 64266 h 76758"/>
              <a:gd name="connsiteX1" fmla="*/ 13864 w 338349"/>
              <a:gd name="connsiteY1" fmla="*/ 53023 h 76758"/>
              <a:gd name="connsiteX2" fmla="*/ 231193 w 338349"/>
              <a:gd name="connsiteY2" fmla="*/ 0 h 76758"/>
              <a:gd name="connsiteX0" fmla="*/ 337050 w 337050"/>
              <a:gd name="connsiteY0" fmla="*/ 73259 h 85751"/>
              <a:gd name="connsiteX1" fmla="*/ 12565 w 337050"/>
              <a:gd name="connsiteY1" fmla="*/ 62016 h 85751"/>
              <a:gd name="connsiteX2" fmla="*/ 270534 w 337050"/>
              <a:gd name="connsiteY2" fmla="*/ 0 h 85751"/>
              <a:gd name="connsiteX0" fmla="*/ 348068 w 348068"/>
              <a:gd name="connsiteY0" fmla="*/ 73259 h 85751"/>
              <a:gd name="connsiteX1" fmla="*/ 23583 w 348068"/>
              <a:gd name="connsiteY1" fmla="*/ 62016 h 85751"/>
              <a:gd name="connsiteX2" fmla="*/ 281552 w 348068"/>
              <a:gd name="connsiteY2" fmla="*/ 0 h 85751"/>
              <a:gd name="connsiteX0" fmla="*/ 368388 w 368388"/>
              <a:gd name="connsiteY0" fmla="*/ 74758 h 86626"/>
              <a:gd name="connsiteX1" fmla="*/ 23583 w 368388"/>
              <a:gd name="connsiteY1" fmla="*/ 62016 h 86626"/>
              <a:gd name="connsiteX2" fmla="*/ 281552 w 368388"/>
              <a:gd name="connsiteY2" fmla="*/ 0 h 8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388" h="86626">
                <a:moveTo>
                  <a:pt x="368388" y="74758"/>
                </a:moveTo>
                <a:cubicBezTo>
                  <a:pt x="244562" y="91993"/>
                  <a:pt x="108911" y="92647"/>
                  <a:pt x="23583" y="62016"/>
                </a:cubicBezTo>
                <a:cubicBezTo>
                  <a:pt x="-61745" y="31385"/>
                  <a:pt x="98335" y="16380"/>
                  <a:pt x="281552" y="0"/>
                </a:cubicBezTo>
              </a:path>
            </a:pathLst>
          </a:custGeom>
          <a:noFill/>
          <a:ln w="3810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자유형 29"/>
          <p:cNvSpPr/>
          <p:nvPr/>
        </p:nvSpPr>
        <p:spPr>
          <a:xfrm>
            <a:off x="6673560" y="3975872"/>
            <a:ext cx="439679" cy="341340"/>
          </a:xfrm>
          <a:custGeom>
            <a:avLst/>
            <a:gdLst>
              <a:gd name="connsiteX0" fmla="*/ 313143 w 398868"/>
              <a:gd name="connsiteY0" fmla="*/ 204247 h 204247"/>
              <a:gd name="connsiteX1" fmla="*/ 8343 w 398868"/>
              <a:gd name="connsiteY1" fmla="*/ 156622 h 204247"/>
              <a:gd name="connsiteX2" fmla="*/ 113118 w 398868"/>
              <a:gd name="connsiteY2" fmla="*/ 13747 h 204247"/>
              <a:gd name="connsiteX3" fmla="*/ 398868 w 398868"/>
              <a:gd name="connsiteY3" fmla="*/ 13747 h 204247"/>
              <a:gd name="connsiteX0" fmla="*/ 269364 w 355089"/>
              <a:gd name="connsiteY0" fmla="*/ 204247 h 204247"/>
              <a:gd name="connsiteX1" fmla="*/ 15364 w 355089"/>
              <a:gd name="connsiteY1" fmla="*/ 123058 h 204247"/>
              <a:gd name="connsiteX2" fmla="*/ 69339 w 355089"/>
              <a:gd name="connsiteY2" fmla="*/ 13747 h 204247"/>
              <a:gd name="connsiteX3" fmla="*/ 355089 w 355089"/>
              <a:gd name="connsiteY3" fmla="*/ 13747 h 204247"/>
              <a:gd name="connsiteX0" fmla="*/ 269364 w 355089"/>
              <a:gd name="connsiteY0" fmla="*/ 204247 h 204247"/>
              <a:gd name="connsiteX1" fmla="*/ 15364 w 355089"/>
              <a:gd name="connsiteY1" fmla="*/ 123058 h 204247"/>
              <a:gd name="connsiteX2" fmla="*/ 69339 w 355089"/>
              <a:gd name="connsiteY2" fmla="*/ 13747 h 204247"/>
              <a:gd name="connsiteX3" fmla="*/ 355089 w 355089"/>
              <a:gd name="connsiteY3" fmla="*/ 13747 h 204247"/>
              <a:gd name="connsiteX0" fmla="*/ 269364 w 269364"/>
              <a:gd name="connsiteY0" fmla="*/ 219646 h 219646"/>
              <a:gd name="connsiteX1" fmla="*/ 15364 w 269364"/>
              <a:gd name="connsiteY1" fmla="*/ 138457 h 219646"/>
              <a:gd name="connsiteX2" fmla="*/ 69339 w 269364"/>
              <a:gd name="connsiteY2" fmla="*/ 29146 h 219646"/>
              <a:gd name="connsiteX3" fmla="*/ 145539 w 269364"/>
              <a:gd name="connsiteY3" fmla="*/ 4532 h 219646"/>
              <a:gd name="connsiteX0" fmla="*/ 256311 w 256311"/>
              <a:gd name="connsiteY0" fmla="*/ 215114 h 215114"/>
              <a:gd name="connsiteX1" fmla="*/ 2311 w 256311"/>
              <a:gd name="connsiteY1" fmla="*/ 133925 h 215114"/>
              <a:gd name="connsiteX2" fmla="*/ 132486 w 256311"/>
              <a:gd name="connsiteY2" fmla="*/ 0 h 215114"/>
              <a:gd name="connsiteX0" fmla="*/ 261366 w 261366"/>
              <a:gd name="connsiteY0" fmla="*/ 210639 h 210639"/>
              <a:gd name="connsiteX1" fmla="*/ 7366 w 261366"/>
              <a:gd name="connsiteY1" fmla="*/ 129450 h 210639"/>
              <a:gd name="connsiteX2" fmla="*/ 77216 w 261366"/>
              <a:gd name="connsiteY2" fmla="*/ 0 h 210639"/>
              <a:gd name="connsiteX0" fmla="*/ 238499 w 238499"/>
              <a:gd name="connsiteY0" fmla="*/ 210639 h 210639"/>
              <a:gd name="connsiteX1" fmla="*/ 9899 w 238499"/>
              <a:gd name="connsiteY1" fmla="*/ 140638 h 210639"/>
              <a:gd name="connsiteX2" fmla="*/ 54349 w 238499"/>
              <a:gd name="connsiteY2" fmla="*/ 0 h 210639"/>
              <a:gd name="connsiteX0" fmla="*/ 248672 w 248672"/>
              <a:gd name="connsiteY0" fmla="*/ 190501 h 190501"/>
              <a:gd name="connsiteX1" fmla="*/ 10547 w 248672"/>
              <a:gd name="connsiteY1" fmla="*/ 140638 h 190501"/>
              <a:gd name="connsiteX2" fmla="*/ 54997 w 248672"/>
              <a:gd name="connsiteY2" fmla="*/ 0 h 190501"/>
              <a:gd name="connsiteX0" fmla="*/ 248672 w 248672"/>
              <a:gd name="connsiteY0" fmla="*/ 190501 h 191295"/>
              <a:gd name="connsiteX1" fmla="*/ 10547 w 248672"/>
              <a:gd name="connsiteY1" fmla="*/ 140638 h 191295"/>
              <a:gd name="connsiteX2" fmla="*/ 54997 w 248672"/>
              <a:gd name="connsiteY2" fmla="*/ 0 h 191295"/>
              <a:gd name="connsiteX0" fmla="*/ 240761 w 240761"/>
              <a:gd name="connsiteY0" fmla="*/ 190501 h 195174"/>
              <a:gd name="connsiteX1" fmla="*/ 11973 w 240761"/>
              <a:gd name="connsiteY1" fmla="*/ 171062 h 195174"/>
              <a:gd name="connsiteX2" fmla="*/ 47086 w 240761"/>
              <a:gd name="connsiteY2" fmla="*/ 0 h 195174"/>
              <a:gd name="connsiteX0" fmla="*/ 234719 w 234719"/>
              <a:gd name="connsiteY0" fmla="*/ 179438 h 184111"/>
              <a:gd name="connsiteX1" fmla="*/ 5931 w 234719"/>
              <a:gd name="connsiteY1" fmla="*/ 159999 h 184111"/>
              <a:gd name="connsiteX2" fmla="*/ 109516 w 234719"/>
              <a:gd name="connsiteY2" fmla="*/ 0 h 184111"/>
              <a:gd name="connsiteX0" fmla="*/ 258683 w 258683"/>
              <a:gd name="connsiteY0" fmla="*/ 179438 h 180314"/>
              <a:gd name="connsiteX1" fmla="*/ 4996 w 258683"/>
              <a:gd name="connsiteY1" fmla="*/ 132340 h 180314"/>
              <a:gd name="connsiteX2" fmla="*/ 133480 w 258683"/>
              <a:gd name="connsiteY2" fmla="*/ 0 h 180314"/>
              <a:gd name="connsiteX0" fmla="*/ 261903 w 261903"/>
              <a:gd name="connsiteY0" fmla="*/ 184970 h 185846"/>
              <a:gd name="connsiteX1" fmla="*/ 8216 w 261903"/>
              <a:gd name="connsiteY1" fmla="*/ 137872 h 185846"/>
              <a:gd name="connsiteX2" fmla="*/ 74453 w 261903"/>
              <a:gd name="connsiteY2" fmla="*/ 0 h 185846"/>
              <a:gd name="connsiteX0" fmla="*/ 269377 w 269377"/>
              <a:gd name="connsiteY0" fmla="*/ 184970 h 185846"/>
              <a:gd name="connsiteX1" fmla="*/ 15690 w 269377"/>
              <a:gd name="connsiteY1" fmla="*/ 137872 h 185846"/>
              <a:gd name="connsiteX2" fmla="*/ 81927 w 269377"/>
              <a:gd name="connsiteY2" fmla="*/ 0 h 185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9377" h="185846">
                <a:moveTo>
                  <a:pt x="269377" y="184970"/>
                </a:moveTo>
                <a:cubicBezTo>
                  <a:pt x="149520" y="190457"/>
                  <a:pt x="47969" y="169622"/>
                  <a:pt x="15690" y="137872"/>
                </a:cubicBezTo>
                <a:cubicBezTo>
                  <a:pt x="-16589" y="106122"/>
                  <a:pt x="-1215" y="50028"/>
                  <a:pt x="81927" y="0"/>
                </a:cubicBezTo>
              </a:path>
            </a:pathLst>
          </a:custGeom>
          <a:noFill/>
          <a:ln w="3810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149059" y="5894164"/>
            <a:ext cx="9196429" cy="722754"/>
          </a:xfrm>
          <a:prstGeom prst="roundRect">
            <a:avLst>
              <a:gd name="adj" fmla="val 3503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04612" y="5977424"/>
            <a:ext cx="9145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rgbClr val="C00000"/>
                </a:solidFill>
                <a:latin typeface="+mn-lt"/>
              </a:rPr>
              <a:t>Both of December and February, </a:t>
            </a:r>
            <a:r>
              <a:rPr lang="en-US" altLang="ko-KR" sz="1600" dirty="0" err="1">
                <a:solidFill>
                  <a:srgbClr val="C00000"/>
                </a:solidFill>
                <a:latin typeface="+mn-lt"/>
              </a:rPr>
              <a:t>anticyclonic</a:t>
            </a:r>
            <a:r>
              <a:rPr lang="en-US" altLang="ko-KR" sz="1600" dirty="0">
                <a:solidFill>
                  <a:srgbClr val="C00000"/>
                </a:solidFill>
                <a:latin typeface="+mn-lt"/>
              </a:rPr>
              <a:t> circulation developed east of Korea last winter </a:t>
            </a:r>
            <a:endParaRPr lang="en-US" altLang="ko-KR" sz="1600" dirty="0" smtClean="0">
              <a:solidFill>
                <a:srgbClr val="C00000"/>
              </a:solidFill>
              <a:latin typeface="+mn-lt"/>
            </a:endParaRPr>
          </a:p>
          <a:p>
            <a:r>
              <a:rPr lang="en-US" altLang="ko-KR" sz="1600" b="1" dirty="0">
                <a:solidFill>
                  <a:srgbClr val="C00000"/>
                </a:solidFill>
                <a:latin typeface="+mn-lt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solidFill>
                  <a:srgbClr val="C00000"/>
                </a:solidFill>
                <a:latin typeface="+mn-lt"/>
                <a:ea typeface="맑은 고딕" panose="020B0503020000020004" pitchFamily="50" charset="-127"/>
              </a:rPr>
              <a:t>→</a:t>
            </a:r>
            <a:r>
              <a:rPr lang="en-US" altLang="ko-KR" sz="1600" b="1" dirty="0" smtClean="0">
                <a:solidFill>
                  <a:srgbClr val="C00000"/>
                </a:solidFill>
                <a:latin typeface="+mn-lt"/>
              </a:rPr>
              <a:t> Heavy rainfall in</a:t>
            </a:r>
            <a:r>
              <a:rPr lang="ko-KR" altLang="en-US" sz="16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en-US" altLang="ko-KR" sz="1600" b="1" dirty="0" smtClean="0">
                <a:solidFill>
                  <a:srgbClr val="C00000"/>
                </a:solidFill>
                <a:latin typeface="+mn-lt"/>
              </a:rPr>
              <a:t>South Korea</a:t>
            </a:r>
            <a:endParaRPr lang="en-US" altLang="ko-KR" sz="1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7" name="제목 2"/>
          <p:cNvSpPr txBox="1">
            <a:spLocks/>
          </p:cNvSpPr>
          <p:nvPr/>
        </p:nvSpPr>
        <p:spPr>
          <a:xfrm>
            <a:off x="776536" y="115515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239" rtl="0" eaLnBrk="1" latinLnBrk="1" hangingPunct="1"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n-ea"/>
                <a:ea typeface="+mn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kumimoji="0" lang="en-US" altLang="ko-KR" dirty="0" smtClean="0">
                <a:latin typeface="+mn-lt"/>
              </a:rPr>
              <a:t>Heavy rain </a:t>
            </a:r>
            <a:r>
              <a:rPr lang="en-US" altLang="ko-KR" sz="2000" dirty="0" smtClean="0">
                <a:latin typeface="+mn-lt"/>
              </a:rPr>
              <a:t>(Dec</a:t>
            </a:r>
            <a:r>
              <a:rPr lang="en-US" altLang="ko-KR" sz="2000" dirty="0">
                <a:latin typeface="+mn-lt"/>
              </a:rPr>
              <a:t>. &amp; Feb.)</a:t>
            </a:r>
            <a:endParaRPr kumimoji="0" lang="ko-KR" altLang="en-US" dirty="0">
              <a:latin typeface="+mn-lt"/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C5E0D774-8E05-4623-8366-3ECF614DF7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58" t="70676" r="5901" b="24149"/>
          <a:stretch/>
        </p:blipFill>
        <p:spPr>
          <a:xfrm>
            <a:off x="1856656" y="5584877"/>
            <a:ext cx="1512168" cy="213011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5E0D774-8E05-4623-8366-3ECF614DF7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58" t="70676" r="5901" b="24149"/>
          <a:stretch/>
        </p:blipFill>
        <p:spPr>
          <a:xfrm>
            <a:off x="6465168" y="5569637"/>
            <a:ext cx="1512168" cy="21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0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620042" y="2811384"/>
            <a:ext cx="8619370" cy="584775"/>
          </a:xfrm>
        </p:spPr>
        <p:txBody>
          <a:bodyPr/>
          <a:lstStyle/>
          <a:p>
            <a:r>
              <a:rPr lang="ko-KR" altLang="en-US" dirty="0" smtClean="0"/>
              <a:t> </a:t>
            </a:r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제목 3"/>
          <p:cNvSpPr txBox="1">
            <a:spLocks/>
          </p:cNvSpPr>
          <p:nvPr/>
        </p:nvSpPr>
        <p:spPr>
          <a:xfrm>
            <a:off x="340296" y="2811384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239" rtl="0" eaLnBrk="1" fontAlgn="base" latinLnBrk="1" hangingPunct="1">
              <a:spcBef>
                <a:spcPct val="0"/>
              </a:spcBef>
              <a:spcAft>
                <a:spcPct val="0"/>
              </a:spcAft>
              <a:buNone/>
              <a:defRPr kumimoji="1" lang="ko-KR" altLang="en-US" sz="3200" b="1" kern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</a:lstStyle>
          <a:p>
            <a:pPr algn="ctr"/>
            <a:r>
              <a:rPr lang="en-US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83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모서리가 둥근 직사각형 20"/>
          <p:cNvSpPr/>
          <p:nvPr/>
        </p:nvSpPr>
        <p:spPr>
          <a:xfrm>
            <a:off x="340057" y="1604715"/>
            <a:ext cx="9149447" cy="908103"/>
          </a:xfrm>
          <a:prstGeom prst="roundRect">
            <a:avLst>
              <a:gd name="adj" fmla="val 1831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26" name="제목 2"/>
          <p:cNvSpPr>
            <a:spLocks noGrp="1"/>
          </p:cNvSpPr>
          <p:nvPr>
            <p:ph type="title"/>
          </p:nvPr>
        </p:nvSpPr>
        <p:spPr>
          <a:xfrm>
            <a:off x="776536" y="115515"/>
            <a:ext cx="7200800" cy="461665"/>
          </a:xfrm>
        </p:spPr>
        <p:txBody>
          <a:bodyPr/>
          <a:lstStyle/>
          <a:p>
            <a:r>
              <a:rPr lang="en-US" altLang="ko-KR" b="0" dirty="0" smtClean="0">
                <a:latin typeface="+mn-lt"/>
              </a:rPr>
              <a:t>Summary</a:t>
            </a:r>
            <a:endParaRPr lang="ko-KR" altLang="en-US" b="0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8504" y="1590873"/>
            <a:ext cx="8064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C00000"/>
                </a:solidFill>
                <a:latin typeface="+mn-lt"/>
                <a:ea typeface="맑은 고딕" panose="020B0503020000020004" pitchFamily="50" charset="-127"/>
              </a:rPr>
              <a:t>▶ Temperature: 2.4℃, 1.9℃ above the normal(0.1~0.9℃</a:t>
            </a:r>
            <a:r>
              <a:rPr lang="en-US" altLang="ko-KR" b="1" dirty="0">
                <a:solidFill>
                  <a:srgbClr val="C00000"/>
                </a:solidFill>
                <a:latin typeface="+mn-lt"/>
                <a:ea typeface="맑은 고딕" panose="020B0503020000020004" pitchFamily="50" charset="-127"/>
              </a:rPr>
              <a:t>) </a:t>
            </a:r>
            <a:endParaRPr lang="en-US" altLang="ko-KR" b="1" dirty="0" smtClean="0">
              <a:solidFill>
                <a:srgbClr val="C00000"/>
              </a:solidFill>
              <a:latin typeface="+mn-lt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C00000"/>
                </a:solidFill>
                <a:latin typeface="+mn-lt"/>
                <a:ea typeface="맑은 고딕" panose="020B0503020000020004" pitchFamily="50" charset="-127"/>
              </a:rPr>
              <a:t>▶ Precipitation: 236.7㎜, 270.8% of the normal(71.2~102.9㎜</a:t>
            </a:r>
            <a:r>
              <a:rPr lang="en-US" altLang="ko-KR" b="1" dirty="0" smtClean="0">
                <a:solidFill>
                  <a:srgbClr val="C00000"/>
                </a:solidFill>
                <a:latin typeface="+mn-lt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2" name="L 도형 1"/>
          <p:cNvSpPr/>
          <p:nvPr/>
        </p:nvSpPr>
        <p:spPr>
          <a:xfrm rot="18901827">
            <a:off x="189342" y="1036400"/>
            <a:ext cx="512819" cy="266860"/>
          </a:xfrm>
          <a:prstGeom prst="corner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L 도형 23"/>
          <p:cNvSpPr/>
          <p:nvPr/>
        </p:nvSpPr>
        <p:spPr>
          <a:xfrm rot="18901827">
            <a:off x="189342" y="2747903"/>
            <a:ext cx="512819" cy="266860"/>
          </a:xfrm>
          <a:prstGeom prst="corner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669909" y="2764995"/>
            <a:ext cx="6875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solidFill>
                  <a:srgbClr val="0000FF"/>
                </a:solidFill>
                <a:latin typeface="+mn-lt"/>
                <a:ea typeface="+mn-ea"/>
              </a:rPr>
              <a:t>Main characteristics</a:t>
            </a:r>
            <a:endParaRPr lang="en-US" altLang="ko-KR" sz="20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9909" y="1061422"/>
            <a:ext cx="7667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solidFill>
                  <a:srgbClr val="0000FF"/>
                </a:solidFill>
                <a:latin typeface="+mn-lt"/>
                <a:ea typeface="+mn-ea"/>
              </a:rPr>
              <a:t>2023/24 Winter Temperature &amp; Precipitation</a:t>
            </a:r>
            <a:r>
              <a:rPr lang="en-US" altLang="ko-KR" sz="2000" b="1" dirty="0" smtClean="0">
                <a:solidFill>
                  <a:srgbClr val="0000FF"/>
                </a:solidFill>
                <a:latin typeface="+mn-lt"/>
                <a:ea typeface="맑은 고딕" panose="020B0503020000020004" pitchFamily="50" charset="-127"/>
              </a:rPr>
              <a:t>  </a:t>
            </a:r>
            <a:endParaRPr lang="en-US" altLang="ko-KR" sz="20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8" name="슬라이드 번호 개체 틀 3"/>
          <p:cNvSpPr txBox="1">
            <a:spLocks/>
          </p:cNvSpPr>
          <p:nvPr/>
        </p:nvSpPr>
        <p:spPr>
          <a:xfrm>
            <a:off x="9147370" y="6381328"/>
            <a:ext cx="641276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148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296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445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592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5740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2888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036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184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fld id="{0E22113E-3AEB-43DA-847B-6F369CB379D8}" type="slidenum">
              <a:rPr lang="ko-KR" altLang="en-US" smtClean="0">
                <a:latin typeface="+mn-lt"/>
              </a:rPr>
              <a:pPr algn="ctr"/>
              <a:t>13</a:t>
            </a:fld>
            <a:endParaRPr lang="ko-KR" altLang="en-US" dirty="0">
              <a:latin typeface="+mn-lt"/>
            </a:endParaRPr>
          </a:p>
        </p:txBody>
      </p:sp>
      <p:sp>
        <p:nvSpPr>
          <p:cNvPr id="48" name="모서리가 둥근 직사각형 47"/>
          <p:cNvSpPr/>
          <p:nvPr/>
        </p:nvSpPr>
        <p:spPr>
          <a:xfrm>
            <a:off x="340057" y="3262242"/>
            <a:ext cx="9149447" cy="1291887"/>
          </a:xfrm>
          <a:prstGeom prst="roundRect">
            <a:avLst>
              <a:gd name="adj" fmla="val 1831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38" name="TextBox 37"/>
          <p:cNvSpPr txBox="1"/>
          <p:nvPr/>
        </p:nvSpPr>
        <p:spPr>
          <a:xfrm>
            <a:off x="546084" y="3295802"/>
            <a:ext cx="8943420" cy="1152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C00000"/>
                </a:solidFill>
                <a:latin typeface="+mn-lt"/>
              </a:rPr>
              <a:t>‘North Pacific Oscillation(NPO)’ in December 2023 affected Korea’s temperature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C00000"/>
                </a:solidFill>
                <a:latin typeface="+mn-lt"/>
              </a:rPr>
              <a:t> not only in December but also in January. 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C00000"/>
                </a:solidFill>
                <a:latin typeface="+mn-lt"/>
              </a:rPr>
              <a:t>     </a:t>
            </a:r>
            <a:r>
              <a:rPr lang="en-US" altLang="ko-KR" sz="1600" b="1" dirty="0" err="1">
                <a:solidFill>
                  <a:srgbClr val="C00000"/>
                </a:solidFill>
                <a:latin typeface="+mn-lt"/>
              </a:rPr>
              <a:t>Anticyclonic</a:t>
            </a:r>
            <a:r>
              <a:rPr lang="en-US" altLang="ko-KR" sz="1600" b="1" dirty="0">
                <a:solidFill>
                  <a:srgbClr val="C00000"/>
                </a:solidFill>
                <a:latin typeface="+mn-lt"/>
              </a:rPr>
              <a:t> circulation maintained east of Korea until January.       High temperature</a:t>
            </a:r>
          </a:p>
        </p:txBody>
      </p:sp>
      <p:sp>
        <p:nvSpPr>
          <p:cNvPr id="41" name="아래쪽 화살표 40"/>
          <p:cNvSpPr/>
          <p:nvPr/>
        </p:nvSpPr>
        <p:spPr>
          <a:xfrm rot="16200000">
            <a:off x="644977" y="4121458"/>
            <a:ext cx="152958" cy="294469"/>
          </a:xfrm>
          <a:prstGeom prst="downArrow">
            <a:avLst>
              <a:gd name="adj1" fmla="val 40658"/>
              <a:gd name="adj2" fmla="val 8144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340057" y="4913596"/>
            <a:ext cx="9149447" cy="1650931"/>
          </a:xfrm>
          <a:prstGeom prst="roundRect">
            <a:avLst>
              <a:gd name="adj" fmla="val 2028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30" name="TextBox 29"/>
          <p:cNvSpPr txBox="1"/>
          <p:nvPr/>
        </p:nvSpPr>
        <p:spPr>
          <a:xfrm>
            <a:off x="546084" y="4913596"/>
            <a:ext cx="89536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C00000"/>
                </a:solidFill>
                <a:latin typeface="+mn-lt"/>
                <a:ea typeface="+mj-ea"/>
              </a:rPr>
              <a:t>Related to the El Niño response, convection was suppressed around Maritime Continent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C00000"/>
                </a:solidFill>
                <a:latin typeface="+mn-lt"/>
                <a:ea typeface="+mj-ea"/>
              </a:rPr>
              <a:t>in Dec. and Feb., and </a:t>
            </a:r>
            <a:r>
              <a:rPr lang="en-US" altLang="ko-KR" sz="1600" dirty="0" err="1">
                <a:solidFill>
                  <a:srgbClr val="C00000"/>
                </a:solidFill>
                <a:latin typeface="+mn-lt"/>
                <a:ea typeface="+mj-ea"/>
              </a:rPr>
              <a:t>anticyclonic</a:t>
            </a:r>
            <a:r>
              <a:rPr lang="en-US" altLang="ko-KR" sz="1600" dirty="0">
                <a:solidFill>
                  <a:srgbClr val="C00000"/>
                </a:solidFill>
                <a:latin typeface="+mn-lt"/>
                <a:ea typeface="+mj-ea"/>
              </a:rPr>
              <a:t> circulation developed east of Korea.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C00000"/>
                </a:solidFill>
                <a:latin typeface="+mn-lt"/>
                <a:ea typeface="+mj-ea"/>
              </a:rPr>
              <a:t>     </a:t>
            </a:r>
            <a:r>
              <a:rPr lang="en-US" altLang="ko-KR" sz="1600" b="1" dirty="0" smtClean="0">
                <a:solidFill>
                  <a:srgbClr val="C00000"/>
                </a:solidFill>
                <a:latin typeface="+mn-lt"/>
                <a:ea typeface="+mj-ea"/>
              </a:rPr>
              <a:t>A </a:t>
            </a:r>
            <a:r>
              <a:rPr lang="en-US" altLang="ko-KR" sz="1600" b="1" dirty="0">
                <a:solidFill>
                  <a:srgbClr val="C00000"/>
                </a:solidFill>
                <a:latin typeface="+mn-lt"/>
                <a:ea typeface="+mj-ea"/>
              </a:rPr>
              <a:t>lot of precipitation was recorded in Korea as the low pressure crossed the edge </a:t>
            </a:r>
            <a:r>
              <a:rPr lang="en-US" altLang="ko-KR" sz="1600" b="1" dirty="0" smtClean="0">
                <a:solidFill>
                  <a:srgbClr val="C00000"/>
                </a:solidFill>
                <a:latin typeface="+mn-lt"/>
                <a:ea typeface="+mj-ea"/>
              </a:rPr>
              <a:t>of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C00000"/>
                </a:solidFill>
                <a:latin typeface="+mn-lt"/>
                <a:ea typeface="+mj-ea"/>
              </a:rPr>
              <a:t> </a:t>
            </a:r>
            <a:r>
              <a:rPr lang="en-US" altLang="ko-KR" sz="1600" b="1" dirty="0" smtClean="0">
                <a:solidFill>
                  <a:srgbClr val="C00000"/>
                </a:solidFill>
                <a:latin typeface="+mn-lt"/>
                <a:ea typeface="+mj-ea"/>
              </a:rPr>
              <a:t>    </a:t>
            </a:r>
            <a:r>
              <a:rPr lang="en-US" altLang="ko-KR" sz="1600" b="1" dirty="0">
                <a:solidFill>
                  <a:srgbClr val="C00000"/>
                </a:solidFill>
                <a:latin typeface="+mn-lt"/>
                <a:ea typeface="+mj-ea"/>
              </a:rPr>
              <a:t>this high pressure.</a:t>
            </a:r>
          </a:p>
        </p:txBody>
      </p:sp>
      <p:sp>
        <p:nvSpPr>
          <p:cNvPr id="23" name="아래쪽 화살표 22"/>
          <p:cNvSpPr/>
          <p:nvPr/>
        </p:nvSpPr>
        <p:spPr>
          <a:xfrm rot="16200000">
            <a:off x="7296175" y="4121459"/>
            <a:ext cx="152958" cy="294469"/>
          </a:xfrm>
          <a:prstGeom prst="downArrow">
            <a:avLst>
              <a:gd name="adj1" fmla="val 40658"/>
              <a:gd name="adj2" fmla="val 8144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31" name="아래쪽 화살표 30"/>
          <p:cNvSpPr/>
          <p:nvPr/>
        </p:nvSpPr>
        <p:spPr>
          <a:xfrm rot="16200000">
            <a:off x="644978" y="5775452"/>
            <a:ext cx="152958" cy="294469"/>
          </a:xfrm>
          <a:prstGeom prst="downArrow">
            <a:avLst>
              <a:gd name="adj1" fmla="val 40658"/>
              <a:gd name="adj2" fmla="val 8144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</p:spTree>
    <p:extLst>
      <p:ext uri="{BB962C8B-B14F-4D97-AF65-F5344CB8AC3E}">
        <p14:creationId xmlns:p14="http://schemas.microsoft.com/office/powerpoint/2010/main" val="159532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96816" y="3068960"/>
            <a:ext cx="3764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ko-KR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74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슬라이드 번호 개체 틀 3"/>
          <p:cNvSpPr txBox="1">
            <a:spLocks/>
          </p:cNvSpPr>
          <p:nvPr/>
        </p:nvSpPr>
        <p:spPr>
          <a:xfrm>
            <a:off x="9147370" y="6381328"/>
            <a:ext cx="641276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148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296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445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592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5740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2888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036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184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fld id="{0E22113E-3AEB-43DA-847B-6F369CB379D8}" type="slidenum">
              <a:rPr lang="ko-KR" altLang="en-US" smtClean="0">
                <a:latin typeface="+mn-lt"/>
              </a:rPr>
              <a:pPr algn="ctr"/>
              <a:t>15</a:t>
            </a:fld>
            <a:endParaRPr lang="ko-KR" altLang="en-US" dirty="0">
              <a:latin typeface="+mn-lt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5" y="908720"/>
            <a:ext cx="9906000" cy="3362325"/>
          </a:xfrm>
          <a:prstGeom prst="rect">
            <a:avLst/>
          </a:prstGeom>
        </p:spPr>
      </p:pic>
      <p:sp>
        <p:nvSpPr>
          <p:cNvPr id="32" name="제목 2"/>
          <p:cNvSpPr>
            <a:spLocks noGrp="1"/>
          </p:cNvSpPr>
          <p:nvPr>
            <p:ph type="title"/>
          </p:nvPr>
        </p:nvSpPr>
        <p:spPr>
          <a:xfrm>
            <a:off x="776536" y="115515"/>
            <a:ext cx="7200800" cy="461665"/>
          </a:xfrm>
        </p:spPr>
        <p:txBody>
          <a:bodyPr/>
          <a:lstStyle/>
          <a:p>
            <a:r>
              <a:rPr lang="ko-KR" altLang="en-US" dirty="0" smtClean="0">
                <a:latin typeface="+mn-lt"/>
              </a:rPr>
              <a:t>참고</a:t>
            </a:r>
            <a:r>
              <a:rPr lang="en-US" altLang="ko-KR" dirty="0" smtClean="0">
                <a:latin typeface="+mn-lt"/>
              </a:rPr>
              <a:t>(NPO </a:t>
            </a:r>
            <a:r>
              <a:rPr lang="ko-KR" altLang="en-US" dirty="0" smtClean="0">
                <a:latin typeface="+mn-lt"/>
              </a:rPr>
              <a:t>지연 원리</a:t>
            </a:r>
            <a:r>
              <a:rPr lang="en-US" altLang="ko-KR" dirty="0" smtClean="0">
                <a:latin typeface="+mn-lt"/>
              </a:rPr>
              <a:t>)</a:t>
            </a:r>
            <a:endParaRPr lang="ko-KR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781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슬라이드 번호 개체 틀 3"/>
          <p:cNvSpPr txBox="1">
            <a:spLocks/>
          </p:cNvSpPr>
          <p:nvPr/>
        </p:nvSpPr>
        <p:spPr>
          <a:xfrm>
            <a:off x="9147370" y="6381328"/>
            <a:ext cx="641276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148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296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445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592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5740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2888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036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184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fld id="{0E22113E-3AEB-43DA-847B-6F369CB379D8}" type="slidenum">
              <a:rPr lang="ko-KR" altLang="en-US" smtClean="0">
                <a:latin typeface="+mn-lt"/>
              </a:rPr>
              <a:pPr algn="ctr"/>
              <a:t>16</a:t>
            </a:fld>
            <a:endParaRPr lang="ko-KR" altLang="en-US" dirty="0">
              <a:latin typeface="+mn-lt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rcRect t="12099" b="23557"/>
          <a:stretch/>
        </p:blipFill>
        <p:spPr>
          <a:xfrm>
            <a:off x="15552" y="1814851"/>
            <a:ext cx="9906000" cy="2163457"/>
          </a:xfrm>
          <a:prstGeom prst="rect">
            <a:avLst/>
          </a:prstGeom>
        </p:spPr>
      </p:pic>
      <p:sp>
        <p:nvSpPr>
          <p:cNvPr id="32" name="제목 2"/>
          <p:cNvSpPr>
            <a:spLocks noGrp="1"/>
          </p:cNvSpPr>
          <p:nvPr>
            <p:ph type="title"/>
          </p:nvPr>
        </p:nvSpPr>
        <p:spPr>
          <a:xfrm>
            <a:off x="776536" y="115515"/>
            <a:ext cx="7200800" cy="461665"/>
          </a:xfrm>
        </p:spPr>
        <p:txBody>
          <a:bodyPr/>
          <a:lstStyle/>
          <a:p>
            <a:r>
              <a:rPr lang="en-US" altLang="ko-KR" dirty="0" smtClean="0">
                <a:latin typeface="+mn-lt"/>
              </a:rPr>
              <a:t>Reference (NPO mechanism)</a:t>
            </a:r>
            <a:endParaRPr lang="ko-KR" altLang="en-US" dirty="0">
              <a:latin typeface="+mn-lt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76536" y="5544293"/>
            <a:ext cx="4867528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endParaRPr lang="ko-KR" altLang="en-US" dirty="0">
              <a:latin typeface="+mn-lt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496616" y="911042"/>
            <a:ext cx="8012845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b="1" dirty="0" err="1">
                <a:solidFill>
                  <a:srgbClr val="00B0F0"/>
                </a:solidFill>
                <a:latin typeface="+mn-lt"/>
              </a:rPr>
              <a:t>December</a:t>
            </a:r>
            <a:r>
              <a:rPr lang="ko-KR" altLang="en-US" b="1" dirty="0">
                <a:latin typeface="+mn-lt"/>
              </a:rPr>
              <a:t> </a:t>
            </a:r>
            <a:r>
              <a:rPr lang="ko-KR" altLang="en-US" b="1" dirty="0" smtClean="0">
                <a:latin typeface="+mn-lt"/>
              </a:rPr>
              <a:t>NPO </a:t>
            </a:r>
            <a:r>
              <a:rPr lang="en-US" altLang="ko-KR" b="1" dirty="0" smtClean="0">
                <a:latin typeface="+mn-lt"/>
                <a:sym typeface="Wingdings" panose="05000000000000000000" pitchFamily="2" charset="2"/>
              </a:rPr>
              <a:t> </a:t>
            </a:r>
            <a:r>
              <a:rPr lang="en-US" altLang="ko-KR" b="1" dirty="0" smtClean="0">
                <a:latin typeface="+mn-lt"/>
              </a:rPr>
              <a:t>H</a:t>
            </a:r>
            <a:r>
              <a:rPr lang="ko-KR" altLang="en-US" b="1" dirty="0" err="1" smtClean="0">
                <a:latin typeface="+mn-lt"/>
              </a:rPr>
              <a:t>igh</a:t>
            </a:r>
            <a:r>
              <a:rPr lang="ko-KR" altLang="en-US" b="1" dirty="0" smtClean="0">
                <a:latin typeface="+mn-lt"/>
              </a:rPr>
              <a:t> </a:t>
            </a:r>
            <a:r>
              <a:rPr lang="ko-KR" altLang="en-US" b="1" dirty="0" err="1">
                <a:latin typeface="+mn-lt"/>
              </a:rPr>
              <a:t>temperature</a:t>
            </a:r>
            <a:r>
              <a:rPr lang="ko-KR" altLang="en-US" b="1" dirty="0">
                <a:latin typeface="+mn-lt"/>
              </a:rPr>
              <a:t> </a:t>
            </a:r>
            <a:r>
              <a:rPr lang="ko-KR" altLang="en-US" b="1" dirty="0" err="1">
                <a:latin typeface="+mn-lt"/>
              </a:rPr>
              <a:t>mechanism</a:t>
            </a:r>
            <a:r>
              <a:rPr lang="ko-KR" altLang="en-US" b="1" dirty="0">
                <a:latin typeface="+mn-lt"/>
              </a:rPr>
              <a:t> </a:t>
            </a:r>
            <a:r>
              <a:rPr lang="ko-KR" altLang="en-US" b="1" dirty="0" err="1" smtClean="0">
                <a:latin typeface="+mn-lt"/>
              </a:rPr>
              <a:t>in</a:t>
            </a:r>
            <a:r>
              <a:rPr lang="ko-KR" altLang="en-US" b="1" dirty="0" smtClean="0">
                <a:latin typeface="+mn-lt"/>
              </a:rPr>
              <a:t> </a:t>
            </a:r>
            <a:r>
              <a:rPr lang="ko-KR" altLang="en-US" b="1" dirty="0" err="1" smtClean="0">
                <a:solidFill>
                  <a:srgbClr val="0000FF"/>
                </a:solidFill>
                <a:latin typeface="+mn-lt"/>
              </a:rPr>
              <a:t>January</a:t>
            </a:r>
            <a:r>
              <a:rPr lang="ko-KR" altLang="en-US" b="1" dirty="0" smtClean="0">
                <a:latin typeface="+mn-lt"/>
              </a:rPr>
              <a:t> </a:t>
            </a:r>
            <a:r>
              <a:rPr lang="en-US" altLang="ko-KR" b="1" dirty="0" smtClean="0">
                <a:latin typeface="+mn-lt"/>
              </a:rPr>
              <a:t>over </a:t>
            </a:r>
            <a:r>
              <a:rPr lang="ko-KR" altLang="en-US" b="1" dirty="0" err="1" smtClean="0">
                <a:latin typeface="+mn-lt"/>
              </a:rPr>
              <a:t>Korea</a:t>
            </a:r>
            <a:endParaRPr lang="en-US" altLang="ko-KR" b="1" dirty="0" smtClean="0">
              <a:latin typeface="+mn-lt"/>
            </a:endParaRPr>
          </a:p>
          <a:p>
            <a:pPr algn="ctr"/>
            <a:r>
              <a:rPr lang="ko-KR" altLang="en-US" sz="1400" dirty="0">
                <a:latin typeface="+mn-lt"/>
              </a:rPr>
              <a:t>(One </a:t>
            </a:r>
            <a:r>
              <a:rPr lang="ko-KR" altLang="en-US" sz="1400" dirty="0" err="1">
                <a:latin typeface="+mn-lt"/>
              </a:rPr>
              <a:t>month</a:t>
            </a:r>
            <a:r>
              <a:rPr lang="ko-KR" altLang="en-US" sz="1400" dirty="0">
                <a:latin typeface="+mn-lt"/>
              </a:rPr>
              <a:t> </a:t>
            </a:r>
            <a:r>
              <a:rPr lang="ko-KR" altLang="en-US" sz="1400" dirty="0" err="1">
                <a:latin typeface="+mn-lt"/>
              </a:rPr>
              <a:t>delay</a:t>
            </a:r>
            <a:r>
              <a:rPr lang="ko-KR" altLang="en-US" sz="1400" dirty="0">
                <a:latin typeface="+mn-lt"/>
              </a:rPr>
              <a:t>) </a:t>
            </a:r>
            <a:endParaRPr lang="en-US" altLang="ko-KR" sz="1400" dirty="0">
              <a:latin typeface="+mn-lt"/>
            </a:endParaRPr>
          </a:p>
        </p:txBody>
      </p:sp>
      <p:sp>
        <p:nvSpPr>
          <p:cNvPr id="3" name="오른쪽 화살표 2"/>
          <p:cNvSpPr/>
          <p:nvPr/>
        </p:nvSpPr>
        <p:spPr>
          <a:xfrm>
            <a:off x="4947443" y="2954623"/>
            <a:ext cx="593612" cy="763373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361860" y="4101677"/>
            <a:ext cx="461624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atin typeface="+mn-lt"/>
              </a:rPr>
              <a:t>&lt;Influence </a:t>
            </a:r>
            <a:r>
              <a:rPr lang="en-US" altLang="ko-KR" sz="1400" b="1" dirty="0">
                <a:latin typeface="+mn-lt"/>
              </a:rPr>
              <a:t>of south wind </a:t>
            </a:r>
            <a:r>
              <a:rPr lang="en-US" altLang="ko-KR" sz="1400" b="1" dirty="0" smtClean="0">
                <a:latin typeface="+mn-lt"/>
              </a:rPr>
              <a:t>deviation&gt;</a:t>
            </a:r>
          </a:p>
          <a:p>
            <a:r>
              <a:rPr lang="ko-KR" altLang="en-US" sz="1400" dirty="0" smtClean="0">
                <a:latin typeface="+mn-lt"/>
              </a:rPr>
              <a:t>ⓐ </a:t>
            </a:r>
            <a:r>
              <a:rPr lang="en-US" altLang="ko-KR" sz="1400" dirty="0" smtClean="0">
                <a:latin typeface="+mn-lt"/>
              </a:rPr>
              <a:t>Northeast </a:t>
            </a:r>
            <a:r>
              <a:rPr lang="en-US" altLang="ko-KR" sz="1400" dirty="0">
                <a:latin typeface="+mn-lt"/>
              </a:rPr>
              <a:t>wind deviation forms </a:t>
            </a:r>
            <a:endParaRPr lang="en-US" altLang="ko-KR" sz="1400" dirty="0" smtClean="0">
              <a:latin typeface="+mn-lt"/>
            </a:endParaRPr>
          </a:p>
          <a:p>
            <a:r>
              <a:rPr lang="en-US" altLang="ko-KR" sz="1400" dirty="0">
                <a:latin typeface="+mn-lt"/>
              </a:rPr>
              <a:t> </a:t>
            </a:r>
            <a:r>
              <a:rPr lang="en-US" altLang="ko-KR" sz="1400" dirty="0" smtClean="0">
                <a:latin typeface="+mn-lt"/>
              </a:rPr>
              <a:t>   southwest </a:t>
            </a:r>
            <a:r>
              <a:rPr lang="en-US" altLang="ko-KR" sz="1400" dirty="0">
                <a:latin typeface="+mn-lt"/>
              </a:rPr>
              <a:t>of </a:t>
            </a:r>
            <a:r>
              <a:rPr lang="en-US" altLang="ko-KR" sz="1400" dirty="0" smtClean="0">
                <a:latin typeface="+mn-lt"/>
              </a:rPr>
              <a:t>lower East </a:t>
            </a:r>
            <a:r>
              <a:rPr lang="en-US" altLang="ko-KR" sz="1400" dirty="0">
                <a:latin typeface="+mn-lt"/>
              </a:rPr>
              <a:t>Asian high pressure cycle</a:t>
            </a:r>
          </a:p>
          <a:p>
            <a:r>
              <a:rPr lang="ko-KR" altLang="en-US" sz="1400" dirty="0" smtClean="0">
                <a:latin typeface="+mn-lt"/>
              </a:rPr>
              <a:t>ⓑ</a:t>
            </a:r>
            <a:r>
              <a:rPr lang="en-US" altLang="ko-KR" sz="1400" dirty="0" smtClean="0">
                <a:latin typeface="+mn-lt"/>
              </a:rPr>
              <a:t> </a:t>
            </a:r>
            <a:r>
              <a:rPr lang="en-US" altLang="ko-KR" sz="1400" dirty="0">
                <a:latin typeface="+mn-lt"/>
              </a:rPr>
              <a:t>In the northwest Pacific region, precipitation </a:t>
            </a:r>
            <a:r>
              <a:rPr lang="en-US" altLang="ko-KR" sz="1400" dirty="0" smtClean="0">
                <a:latin typeface="+mn-lt"/>
              </a:rPr>
              <a:t>is</a:t>
            </a:r>
          </a:p>
          <a:p>
            <a:r>
              <a:rPr lang="en-US" altLang="ko-KR" sz="1400" dirty="0">
                <a:latin typeface="+mn-lt"/>
              </a:rPr>
              <a:t> </a:t>
            </a:r>
            <a:r>
              <a:rPr lang="en-US" altLang="ko-KR" sz="1400" dirty="0" smtClean="0">
                <a:latin typeface="+mn-lt"/>
              </a:rPr>
              <a:t>   reduced </a:t>
            </a:r>
            <a:r>
              <a:rPr lang="en-US" altLang="ko-KR" sz="1400" dirty="0">
                <a:latin typeface="+mn-lt"/>
              </a:rPr>
              <a:t>due to the strengthening of the </a:t>
            </a:r>
            <a:endParaRPr lang="en-US" altLang="ko-KR" sz="1400" dirty="0" smtClean="0">
              <a:latin typeface="+mn-lt"/>
            </a:endParaRPr>
          </a:p>
          <a:p>
            <a:r>
              <a:rPr lang="en-US" altLang="ko-KR" sz="1400" dirty="0">
                <a:latin typeface="+mn-lt"/>
              </a:rPr>
              <a:t> </a:t>
            </a:r>
            <a:r>
              <a:rPr lang="en-US" altLang="ko-KR" sz="1400" dirty="0" smtClean="0">
                <a:latin typeface="+mn-lt"/>
              </a:rPr>
              <a:t>   high-pressure </a:t>
            </a:r>
            <a:r>
              <a:rPr lang="en-US" altLang="ko-KR" sz="1400" dirty="0">
                <a:latin typeface="+mn-lt"/>
              </a:rPr>
              <a:t>cycle </a:t>
            </a:r>
            <a:endParaRPr lang="en-US" altLang="ko-KR" sz="1400" dirty="0" smtClean="0">
              <a:latin typeface="+mn-lt"/>
            </a:endParaRPr>
          </a:p>
          <a:p>
            <a:r>
              <a:rPr lang="ko-KR" altLang="en-US" sz="1400" dirty="0" smtClean="0">
                <a:latin typeface="+mn-lt"/>
              </a:rPr>
              <a:t>ⓒ </a:t>
            </a:r>
            <a:r>
              <a:rPr lang="en-US" altLang="ko-KR" sz="1400" dirty="0" smtClean="0">
                <a:latin typeface="+mn-lt"/>
              </a:rPr>
              <a:t>An </a:t>
            </a:r>
            <a:r>
              <a:rPr lang="en-US" altLang="ko-KR" sz="1400" dirty="0">
                <a:latin typeface="+mn-lt"/>
              </a:rPr>
              <a:t>upper low-pressure cycle is formed</a:t>
            </a:r>
          </a:p>
          <a:p>
            <a:r>
              <a:rPr lang="ko-KR" altLang="en-US" sz="1400" dirty="0" smtClean="0">
                <a:latin typeface="+mn-lt"/>
              </a:rPr>
              <a:t>ⓓ </a:t>
            </a:r>
            <a:r>
              <a:rPr lang="en-US" altLang="ko-KR" sz="1400" dirty="0" smtClean="0">
                <a:latin typeface="+mn-lt"/>
              </a:rPr>
              <a:t>Upper </a:t>
            </a:r>
            <a:r>
              <a:rPr lang="en-US" altLang="ko-KR" sz="1400" dirty="0">
                <a:latin typeface="+mn-lt"/>
              </a:rPr>
              <a:t>East Asian high pressure circulation </a:t>
            </a:r>
            <a:r>
              <a:rPr lang="en-US" altLang="ko-KR" sz="1400" dirty="0" smtClean="0">
                <a:latin typeface="+mn-lt"/>
              </a:rPr>
              <a:t>occurs</a:t>
            </a:r>
          </a:p>
          <a:p>
            <a:r>
              <a:rPr lang="en-US" altLang="ko-KR" sz="1400" dirty="0">
                <a:latin typeface="+mn-lt"/>
              </a:rPr>
              <a:t> </a:t>
            </a:r>
            <a:r>
              <a:rPr lang="en-US" altLang="ko-KR" sz="1400" dirty="0" smtClean="0">
                <a:latin typeface="+mn-lt"/>
              </a:rPr>
              <a:t>   </a:t>
            </a:r>
            <a:r>
              <a:rPr lang="en-US" altLang="ko-KR" sz="1400" dirty="0">
                <a:latin typeface="+mn-lt"/>
              </a:rPr>
              <a:t>in </a:t>
            </a:r>
            <a:r>
              <a:rPr lang="en-US" altLang="ko-KR" sz="1400" dirty="0" smtClean="0">
                <a:latin typeface="+mn-lt"/>
              </a:rPr>
              <a:t>January</a:t>
            </a:r>
          </a:p>
          <a:p>
            <a:r>
              <a:rPr lang="ko-KR" altLang="en-US" sz="1400" b="1" dirty="0" smtClean="0">
                <a:solidFill>
                  <a:srgbClr val="FF0000"/>
                </a:solidFill>
                <a:latin typeface="+mn-lt"/>
              </a:rPr>
              <a:t>ⓔ </a:t>
            </a:r>
            <a:r>
              <a:rPr lang="en-US" altLang="ko-KR" sz="1400" b="1" dirty="0" smtClean="0">
                <a:solidFill>
                  <a:srgbClr val="FF0000"/>
                </a:solidFill>
                <a:latin typeface="+mn-lt"/>
              </a:rPr>
              <a:t>High </a:t>
            </a:r>
            <a:r>
              <a:rPr lang="en-US" altLang="ko-KR" sz="1400" b="1" dirty="0">
                <a:solidFill>
                  <a:srgbClr val="FF0000"/>
                </a:solidFill>
                <a:latin typeface="+mn-lt"/>
              </a:rPr>
              <a:t>temperature occur in January due </a:t>
            </a:r>
            <a:r>
              <a:rPr lang="en-US" altLang="ko-KR" sz="1400" b="1" dirty="0" smtClean="0">
                <a:solidFill>
                  <a:srgbClr val="FF0000"/>
                </a:solidFill>
                <a:latin typeface="+mn-lt"/>
              </a:rPr>
              <a:t>to</a:t>
            </a:r>
          </a:p>
          <a:p>
            <a:r>
              <a:rPr lang="en-US" altLang="ko-KR" sz="1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ko-KR" sz="1400" b="1" dirty="0" smtClean="0">
                <a:solidFill>
                  <a:srgbClr val="FF0000"/>
                </a:solidFill>
                <a:latin typeface="+mn-lt"/>
              </a:rPr>
              <a:t>   </a:t>
            </a:r>
            <a:r>
              <a:rPr lang="en-US" altLang="ko-KR" sz="1400" b="1" dirty="0">
                <a:solidFill>
                  <a:srgbClr val="FF0000"/>
                </a:solidFill>
                <a:latin typeface="+mn-lt"/>
              </a:rPr>
              <a:t>influence of south wind deviation</a:t>
            </a:r>
            <a:endParaRPr lang="ko-KR" altLang="en-US" sz="1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422761" y="4101677"/>
            <a:ext cx="43658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latin typeface="+mn-lt"/>
              </a:rPr>
              <a:t>&lt;Influence of </a:t>
            </a:r>
            <a:r>
              <a:rPr lang="en-US" altLang="ko-KR" sz="1400" b="1" dirty="0" smtClean="0">
                <a:latin typeface="+mn-lt"/>
              </a:rPr>
              <a:t>SST&gt;</a:t>
            </a:r>
            <a:endParaRPr lang="en-US" altLang="ko-KR" sz="1400" b="1" dirty="0">
              <a:latin typeface="+mn-lt"/>
            </a:endParaRPr>
          </a:p>
          <a:p>
            <a:r>
              <a:rPr lang="ko-KR" altLang="en-US" sz="1400" dirty="0" smtClean="0"/>
              <a:t>ⓐ </a:t>
            </a:r>
            <a:r>
              <a:rPr lang="en-US" altLang="ko-KR" sz="1400" dirty="0" smtClean="0">
                <a:latin typeface="+mn-lt"/>
              </a:rPr>
              <a:t>East </a:t>
            </a:r>
            <a:r>
              <a:rPr lang="en-US" altLang="ko-KR" sz="1400" dirty="0">
                <a:latin typeface="+mn-lt"/>
              </a:rPr>
              <a:t>Asian high pressure develops in both </a:t>
            </a:r>
            <a:endParaRPr lang="en-US" altLang="ko-KR" sz="1400" dirty="0" smtClean="0">
              <a:latin typeface="+mn-lt"/>
            </a:endParaRPr>
          </a:p>
          <a:p>
            <a:r>
              <a:rPr lang="en-US" altLang="ko-KR" sz="1400" dirty="0">
                <a:latin typeface="+mn-lt"/>
              </a:rPr>
              <a:t> </a:t>
            </a:r>
            <a:r>
              <a:rPr lang="en-US" altLang="ko-KR" sz="1400" dirty="0" smtClean="0">
                <a:latin typeface="+mn-lt"/>
              </a:rPr>
              <a:t>   upper </a:t>
            </a:r>
            <a:r>
              <a:rPr lang="en-US" altLang="ko-KR" sz="1400" dirty="0">
                <a:latin typeface="+mn-lt"/>
              </a:rPr>
              <a:t>and lower levels</a:t>
            </a:r>
          </a:p>
          <a:p>
            <a:r>
              <a:rPr lang="ko-KR" altLang="en-US" sz="1400" dirty="0"/>
              <a:t>ⓑ </a:t>
            </a:r>
            <a:r>
              <a:rPr lang="en-US" altLang="ko-KR" sz="1400" dirty="0" smtClean="0">
                <a:latin typeface="+mn-lt"/>
              </a:rPr>
              <a:t>Mid-latitude </a:t>
            </a:r>
            <a:r>
              <a:rPr lang="en-US" altLang="ko-KR" sz="1400" dirty="0">
                <a:latin typeface="+mn-lt"/>
              </a:rPr>
              <a:t>upper jet </a:t>
            </a:r>
            <a:r>
              <a:rPr lang="en-US" altLang="ko-KR" sz="1400" dirty="0" smtClean="0">
                <a:latin typeface="+mn-lt"/>
              </a:rPr>
              <a:t>weakens</a:t>
            </a:r>
          </a:p>
          <a:p>
            <a:r>
              <a:rPr lang="ko-KR" altLang="en-US" sz="1400" dirty="0" smtClean="0"/>
              <a:t>ⓒ </a:t>
            </a:r>
            <a:r>
              <a:rPr lang="en-US" altLang="ko-KR" sz="1400" dirty="0" smtClean="0">
                <a:latin typeface="+mn-lt"/>
              </a:rPr>
              <a:t>Wind </a:t>
            </a:r>
            <a:r>
              <a:rPr lang="en-US" altLang="ko-KR" sz="1400" dirty="0">
                <a:latin typeface="+mn-lt"/>
              </a:rPr>
              <a:t>speed and evaporation are </a:t>
            </a:r>
            <a:r>
              <a:rPr lang="en-US" altLang="ko-KR" sz="1400" dirty="0" smtClean="0">
                <a:latin typeface="+mn-lt"/>
              </a:rPr>
              <a:t>weakened</a:t>
            </a:r>
          </a:p>
          <a:p>
            <a:r>
              <a:rPr lang="en-US" altLang="ko-KR" sz="1400" dirty="0">
                <a:latin typeface="+mn-lt"/>
              </a:rPr>
              <a:t> </a:t>
            </a:r>
            <a:r>
              <a:rPr lang="en-US" altLang="ko-KR" sz="1400" dirty="0" smtClean="0">
                <a:latin typeface="+mn-lt"/>
              </a:rPr>
              <a:t>   due to </a:t>
            </a:r>
            <a:r>
              <a:rPr lang="en-US" altLang="ko-KR" sz="1400" dirty="0">
                <a:latin typeface="+mn-lt"/>
              </a:rPr>
              <a:t>feedback from wind-evaporation-SST</a:t>
            </a:r>
          </a:p>
          <a:p>
            <a:r>
              <a:rPr lang="ko-KR" altLang="en-US" sz="1400" dirty="0"/>
              <a:t>ⓓ </a:t>
            </a:r>
            <a:r>
              <a:rPr lang="en-US" altLang="ko-KR" sz="1400" dirty="0" smtClean="0">
                <a:latin typeface="+mn-lt"/>
              </a:rPr>
              <a:t>SST </a:t>
            </a:r>
            <a:r>
              <a:rPr lang="en-US" altLang="ko-KR" sz="1400" dirty="0">
                <a:latin typeface="+mn-lt"/>
              </a:rPr>
              <a:t>rises around South Korea in </a:t>
            </a:r>
            <a:r>
              <a:rPr lang="en-US" altLang="ko-KR" sz="1400" dirty="0" smtClean="0">
                <a:latin typeface="+mn-lt"/>
              </a:rPr>
              <a:t>January</a:t>
            </a:r>
          </a:p>
          <a:p>
            <a:r>
              <a:rPr lang="ko-KR" altLang="en-US" sz="1400" b="1" dirty="0">
                <a:solidFill>
                  <a:srgbClr val="FF0000"/>
                </a:solidFill>
              </a:rPr>
              <a:t>ⓔ </a:t>
            </a:r>
            <a:r>
              <a:rPr lang="en-US" altLang="ko-KR" sz="1400" b="1" dirty="0" smtClean="0">
                <a:solidFill>
                  <a:srgbClr val="FF0000"/>
                </a:solidFill>
                <a:latin typeface="+mn-lt"/>
              </a:rPr>
              <a:t>High </a:t>
            </a:r>
            <a:r>
              <a:rPr lang="en-US" altLang="ko-KR" sz="1400" b="1" dirty="0">
                <a:solidFill>
                  <a:srgbClr val="FF0000"/>
                </a:solidFill>
                <a:latin typeface="+mn-lt"/>
              </a:rPr>
              <a:t>temperature in January</a:t>
            </a:r>
            <a:endParaRPr lang="ko-KR" altLang="en-US" sz="1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838463" y="361094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anose="02000505000000020004" pitchFamily="2" charset="0"/>
              </a:rPr>
              <a:t>ⓑ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240408" y="247141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anose="02000505000000020004" pitchFamily="2" charset="0"/>
              </a:rPr>
              <a:t>ⓒ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2576736" y="210208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anose="02000505000000020004" pitchFamily="2" charset="0"/>
              </a:rPr>
              <a:t>ⓓ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1359848" y="305721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anose="02000505000000020004" pitchFamily="2" charset="0"/>
              </a:rPr>
              <a:t>ⓔ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2076872" y="3351261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anose="02000505000000020004" pitchFamily="2" charset="0"/>
              </a:rPr>
              <a:t>ⓐ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502821" y="2612841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anose="02000505000000020004" pitchFamily="2" charset="0"/>
              </a:rPr>
              <a:t>ⓑ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7057335" y="281828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anose="02000505000000020004" pitchFamily="2" charset="0"/>
              </a:rPr>
              <a:t>ⓒ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6839634" y="342654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anose="02000505000000020004" pitchFamily="2" charset="0"/>
              </a:rPr>
              <a:t>ⓓ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6121544" y="339583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anose="02000505000000020004" pitchFamily="2" charset="0"/>
              </a:rPr>
              <a:t>ⓔ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7900714" y="211507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anose="02000505000000020004" pitchFamily="2" charset="0"/>
              </a:rPr>
              <a:t>ⓐ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7905328" y="305721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Text" panose="02000505000000020004" pitchFamily="2" charset="0"/>
              </a:rPr>
              <a:t>ⓐ</a:t>
            </a:r>
          </a:p>
        </p:txBody>
      </p:sp>
    </p:spTree>
    <p:extLst>
      <p:ext uri="{BB962C8B-B14F-4D97-AF65-F5344CB8AC3E}">
        <p14:creationId xmlns:p14="http://schemas.microsoft.com/office/powerpoint/2010/main" val="322506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90557" y="808378"/>
            <a:ext cx="3589444" cy="584775"/>
          </a:xfrm>
          <a:prstGeom prst="rect">
            <a:avLst/>
          </a:prstGeom>
        </p:spPr>
        <p:txBody>
          <a:bodyPr/>
          <a:lstStyle/>
          <a:p>
            <a:r>
              <a:rPr lang="en-US" altLang="ko-KR" sz="32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Contents</a:t>
            </a:r>
            <a:endParaRPr lang="ko-KR" altLang="en-US" sz="3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슬라이드 번호 개체 틀 3"/>
          <p:cNvSpPr txBox="1">
            <a:spLocks/>
          </p:cNvSpPr>
          <p:nvPr/>
        </p:nvSpPr>
        <p:spPr>
          <a:xfrm>
            <a:off x="9345488" y="6309320"/>
            <a:ext cx="425252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148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296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445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592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5740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2888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036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184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fld id="{0E22113E-3AEB-43DA-847B-6F369CB379D8}" type="slidenum">
              <a:rPr lang="ko-KR" altLang="en-US" smtClean="0">
                <a:latin typeface="+mn-lt"/>
              </a:rPr>
              <a:pPr algn="ctr"/>
              <a:t>2</a:t>
            </a:fld>
            <a:endParaRPr lang="ko-KR" altLang="en-US" dirty="0">
              <a:latin typeface="+mn-lt"/>
            </a:endParaRPr>
          </a:p>
        </p:txBody>
      </p:sp>
      <p:sp>
        <p:nvSpPr>
          <p:cNvPr id="5" name="제목 3"/>
          <p:cNvSpPr txBox="1">
            <a:spLocks/>
          </p:cNvSpPr>
          <p:nvPr/>
        </p:nvSpPr>
        <p:spPr>
          <a:xfrm>
            <a:off x="695286" y="1979192"/>
            <a:ext cx="8619370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239" rtl="0" eaLnBrk="1" latinLnBrk="1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ea"/>
                <a:ea typeface="+mn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kumimoji="0" lang="en-US" altLang="ko-KR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1. 2023/24 Winter Temperature &amp; Precipitation</a:t>
            </a:r>
            <a:endParaRPr kumimoji="0" lang="ko-KR" altLang="en-US" sz="24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제목 3"/>
          <p:cNvSpPr txBox="1">
            <a:spLocks/>
          </p:cNvSpPr>
          <p:nvPr/>
        </p:nvSpPr>
        <p:spPr>
          <a:xfrm>
            <a:off x="695286" y="2580084"/>
            <a:ext cx="8619370" cy="156966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239" rtl="0" eaLnBrk="1" latinLnBrk="1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ea"/>
                <a:ea typeface="+mn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0" lang="en-US" altLang="ko-KR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2. Main Characteristics of Temperature </a:t>
            </a:r>
          </a:p>
          <a:p>
            <a:pPr>
              <a:lnSpc>
                <a:spcPct val="150000"/>
              </a:lnSpc>
            </a:pPr>
            <a:r>
              <a:rPr lang="en-US" altLang="ko-KR" sz="2000" b="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</a:t>
            </a:r>
            <a:r>
              <a:rPr lang="en-US" altLang="ko-KR" sz="2000" b="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 </a:t>
            </a:r>
            <a:r>
              <a:rPr lang="en-US" altLang="ko-KR" sz="2000" b="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굴림" panose="020B0600000101010101" pitchFamily="50" charset="-127"/>
              </a:rPr>
              <a:t>- Influence of </a:t>
            </a:r>
            <a:r>
              <a:rPr lang="en-US" altLang="ko-KR" sz="2000" b="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North Pacific Oscillation </a:t>
            </a:r>
            <a:r>
              <a:rPr lang="en-US" altLang="ko-KR" sz="2000" b="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 </a:t>
            </a:r>
            <a:r>
              <a:rPr lang="en-US" altLang="ko-KR" sz="2000" b="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Dec. affect Dec. and Jan.</a:t>
            </a:r>
            <a:endParaRPr lang="en-US" altLang="ko-KR" sz="2000" b="0" dirty="0" smtClean="0">
              <a:solidFill>
                <a:schemeClr val="tx2">
                  <a:lumMod val="50000"/>
                </a:schemeClr>
              </a:solidFill>
              <a:latin typeface="+mn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2000" b="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+mj-ea"/>
              </a:rPr>
              <a:t>  </a:t>
            </a:r>
            <a:r>
              <a:rPr lang="en-US" altLang="ko-KR" sz="20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굴림" panose="020B0600000101010101" pitchFamily="50" charset="-127"/>
              </a:rPr>
              <a:t>- </a:t>
            </a:r>
            <a:r>
              <a:rPr lang="en-US" altLang="ko-KR" sz="2000" b="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+mj-ea"/>
              </a:rPr>
              <a:t>Large fluctuations of </a:t>
            </a:r>
            <a:r>
              <a:rPr lang="en-US" altLang="ko-KR" sz="2000" b="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temperature in Dec.</a:t>
            </a:r>
          </a:p>
        </p:txBody>
      </p:sp>
      <p:sp>
        <p:nvSpPr>
          <p:cNvPr id="12" name="제목 3"/>
          <p:cNvSpPr txBox="1">
            <a:spLocks/>
          </p:cNvSpPr>
          <p:nvPr/>
        </p:nvSpPr>
        <p:spPr>
          <a:xfrm>
            <a:off x="695286" y="5465514"/>
            <a:ext cx="8619370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239" rtl="0" eaLnBrk="1" latinLnBrk="1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ea"/>
                <a:ea typeface="+mn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kumimoji="0" lang="en-US" altLang="ko-KR" sz="24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4</a:t>
            </a:r>
            <a:r>
              <a:rPr kumimoji="0" lang="en-US" altLang="ko-KR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. Summary</a:t>
            </a:r>
            <a:endParaRPr kumimoji="0" lang="ko-KR" altLang="en-US" sz="24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제목 3"/>
          <p:cNvSpPr txBox="1">
            <a:spLocks/>
          </p:cNvSpPr>
          <p:nvPr/>
        </p:nvSpPr>
        <p:spPr>
          <a:xfrm>
            <a:off x="695286" y="4204538"/>
            <a:ext cx="8619370" cy="110799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239" rtl="0" eaLnBrk="1" latinLnBrk="1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ea"/>
                <a:ea typeface="+mn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0" lang="en-US" altLang="ko-KR" sz="24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3</a:t>
            </a:r>
            <a:r>
              <a:rPr kumimoji="0" lang="en-US" altLang="ko-KR" sz="24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. Main Characteristics of Precipitation </a:t>
            </a:r>
          </a:p>
          <a:p>
            <a:pPr>
              <a:lnSpc>
                <a:spcPct val="150000"/>
              </a:lnSpc>
            </a:pPr>
            <a:r>
              <a:rPr lang="en-US" altLang="ko-KR" sz="2000" b="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굴림" panose="020B0600000101010101" pitchFamily="50" charset="-127"/>
              </a:rPr>
              <a:t>  - </a:t>
            </a:r>
            <a:r>
              <a:rPr lang="en-US" altLang="ko-KR" sz="2000" b="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El </a:t>
            </a:r>
            <a:r>
              <a:rPr lang="en-US" altLang="ko-KR" sz="2000" b="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Niño </a:t>
            </a:r>
            <a:r>
              <a:rPr lang="en-US" altLang="ko-KR" sz="2000" b="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response </a:t>
            </a:r>
            <a:r>
              <a:rPr lang="en-US" altLang="ko-KR" sz="1800" b="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(</a:t>
            </a:r>
            <a:r>
              <a:rPr lang="en-US" altLang="ko-KR" sz="1800" b="0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anticyclonic</a:t>
            </a:r>
            <a:r>
              <a:rPr lang="en-US" altLang="ko-KR" sz="1800" b="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</a:t>
            </a:r>
            <a:r>
              <a:rPr lang="en-US" altLang="ko-KR" sz="1800" b="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circulation eastern part of Korea)</a:t>
            </a:r>
            <a:endParaRPr lang="en-US" altLang="ko-KR" sz="2000" b="0" dirty="0" smtClean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855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584874" y="2811384"/>
            <a:ext cx="8619370" cy="553998"/>
          </a:xfrm>
        </p:spPr>
        <p:txBody>
          <a:bodyPr/>
          <a:lstStyle/>
          <a:p>
            <a:r>
              <a:rPr lang="en-US" altLang="ko-KR" sz="3000" dirty="0" smtClean="0"/>
              <a:t>2023/24 Winter Temperature &amp; Precipitation</a:t>
            </a:r>
            <a:endParaRPr lang="ko-KR" altLang="en-US" sz="3000" dirty="0"/>
          </a:p>
        </p:txBody>
      </p:sp>
      <p:sp>
        <p:nvSpPr>
          <p:cNvPr id="3" name="제목 3"/>
          <p:cNvSpPr txBox="1">
            <a:spLocks/>
          </p:cNvSpPr>
          <p:nvPr/>
        </p:nvSpPr>
        <p:spPr>
          <a:xfrm>
            <a:off x="340296" y="2811384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239" rtl="0" eaLnBrk="1" fontAlgn="base" latinLnBrk="1" hangingPunct="1">
              <a:spcBef>
                <a:spcPct val="0"/>
              </a:spcBef>
              <a:spcAft>
                <a:spcPct val="0"/>
              </a:spcAft>
              <a:buNone/>
              <a:defRPr kumimoji="1" lang="ko-KR" altLang="en-US" sz="3200" b="1" kern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</a:lstStyle>
          <a:p>
            <a:pPr algn="ctr"/>
            <a:r>
              <a:rPr lang="en-US" altLang="ko-KR" dirty="0" smtClean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07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제목 2"/>
          <p:cNvSpPr>
            <a:spLocks noGrp="1"/>
          </p:cNvSpPr>
          <p:nvPr>
            <p:ph type="title"/>
          </p:nvPr>
        </p:nvSpPr>
        <p:spPr>
          <a:xfrm>
            <a:off x="776536" y="115515"/>
            <a:ext cx="7200800" cy="461665"/>
          </a:xfrm>
        </p:spPr>
        <p:txBody>
          <a:bodyPr/>
          <a:lstStyle/>
          <a:p>
            <a:r>
              <a:rPr lang="en-US" altLang="ko-KR" dirty="0" smtClean="0">
                <a:latin typeface="+mn-lt"/>
              </a:rPr>
              <a:t>Temperature</a:t>
            </a:r>
            <a:endParaRPr lang="ko-KR" altLang="en-US" dirty="0">
              <a:latin typeface="+mn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+mn-lt"/>
            </a:endParaRPr>
          </a:p>
        </p:txBody>
      </p:sp>
      <p:sp>
        <p:nvSpPr>
          <p:cNvPr id="6" name="슬라이드 번호 개체 틀 3"/>
          <p:cNvSpPr txBox="1">
            <a:spLocks/>
          </p:cNvSpPr>
          <p:nvPr/>
        </p:nvSpPr>
        <p:spPr>
          <a:xfrm>
            <a:off x="9147370" y="6381328"/>
            <a:ext cx="641276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148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296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445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592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5740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2888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036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184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fld id="{0E22113E-3AEB-43DA-847B-6F369CB379D8}" type="slidenum">
              <a:rPr lang="ko-KR" altLang="en-US" smtClean="0">
                <a:latin typeface="+mn-lt"/>
              </a:rPr>
              <a:pPr algn="ctr"/>
              <a:t>4</a:t>
            </a:fld>
            <a:endParaRPr lang="ko-KR" altLang="en-US" dirty="0">
              <a:latin typeface="+mn-lt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55" y="1242510"/>
            <a:ext cx="2069663" cy="2261147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369977" y="737723"/>
            <a:ext cx="2033027" cy="523220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Temp. anomaly</a:t>
            </a:r>
          </a:p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(2023.12.~2024.2.)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093837" y="861548"/>
            <a:ext cx="6404111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Daily temperature(2023.12.~2024.2.)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341943" y="3694648"/>
            <a:ext cx="9291577" cy="1350032"/>
          </a:xfrm>
          <a:prstGeom prst="roundRect">
            <a:avLst>
              <a:gd name="adj" fmla="val 1637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88504" y="3814628"/>
            <a:ext cx="914501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C00000"/>
                </a:solidFill>
                <a:latin typeface="+mn-lt"/>
              </a:rPr>
              <a:t>Mean winter temperature 2.4</a:t>
            </a:r>
            <a:r>
              <a:rPr lang="en-US" altLang="ko-KR" sz="1600" dirty="0" smtClean="0">
                <a:solidFill>
                  <a:srgbClr val="C00000"/>
                </a:solidFill>
                <a:latin typeface="+mn-lt"/>
                <a:ea typeface="맑은 고딕" panose="020B0503020000020004" pitchFamily="50" charset="-127"/>
              </a:rPr>
              <a:t>℃, which is 1.9℃ above the normal </a:t>
            </a:r>
          </a:p>
          <a:p>
            <a:r>
              <a:rPr lang="en-US" altLang="ko-KR" sz="1600" dirty="0" smtClean="0">
                <a:solidFill>
                  <a:srgbClr val="C00000"/>
                </a:solidFill>
                <a:latin typeface="+mn-lt"/>
                <a:ea typeface="맑은 고딕" panose="020B0503020000020004" pitchFamily="50" charset="-127"/>
              </a:rPr>
              <a:t>&amp; </a:t>
            </a:r>
            <a:r>
              <a:rPr lang="en-US" altLang="ko-KR" sz="1600" dirty="0" smtClean="0">
                <a:solidFill>
                  <a:srgbClr val="C00000"/>
                </a:solidFill>
                <a:latin typeface="+mn-lt"/>
              </a:rPr>
              <a:t>the second highest ever recorded since 1973.</a:t>
            </a:r>
          </a:p>
          <a:p>
            <a:endParaRPr lang="en-US" altLang="ko-KR" sz="300" dirty="0" smtClean="0">
              <a:solidFill>
                <a:srgbClr val="C00000"/>
              </a:solidFill>
              <a:latin typeface="+mn-lt"/>
            </a:endParaRPr>
          </a:p>
          <a:p>
            <a:r>
              <a:rPr lang="en-US" altLang="ko-KR" sz="1600" dirty="0">
                <a:latin typeface="+mn-lt"/>
                <a:ea typeface="맑은 고딕" panose="020B0503020000020004" pitchFamily="50" charset="-127"/>
              </a:rPr>
              <a:t>▶ Anticyclone developed in the </a:t>
            </a:r>
            <a:r>
              <a:rPr lang="en-US" altLang="ko-KR" sz="1600" dirty="0" smtClean="0">
                <a:latin typeface="+mn-lt"/>
                <a:ea typeface="맑은 고딕" panose="020B0503020000020004" pitchFamily="50" charset="-127"/>
              </a:rPr>
              <a:t>eastern part </a:t>
            </a:r>
            <a:r>
              <a:rPr lang="en-US" altLang="ko-KR" sz="1600" dirty="0">
                <a:latin typeface="+mn-lt"/>
                <a:ea typeface="맑은 고딕" panose="020B0503020000020004" pitchFamily="50" charset="-127"/>
              </a:rPr>
              <a:t>of </a:t>
            </a:r>
            <a:r>
              <a:rPr lang="en-US" altLang="ko-KR" sz="1600" dirty="0" err="1" smtClean="0">
                <a:latin typeface="+mn-lt"/>
                <a:ea typeface="맑은 고딕" panose="020B0503020000020004" pitchFamily="50" charset="-127"/>
              </a:rPr>
              <a:t>Korea→Flowed</a:t>
            </a:r>
            <a:r>
              <a:rPr lang="en-US" altLang="ko-KR" sz="1600" dirty="0" smtClean="0">
                <a:latin typeface="+mn-lt"/>
                <a:ea typeface="맑은 고딕" panose="020B0503020000020004" pitchFamily="50" charset="-127"/>
              </a:rPr>
              <a:t> </a:t>
            </a:r>
            <a:r>
              <a:rPr lang="en-US" altLang="ko-KR" sz="1600" dirty="0">
                <a:latin typeface="+mn-lt"/>
                <a:ea typeface="맑은 고딕" panose="020B0503020000020004" pitchFamily="50" charset="-127"/>
              </a:rPr>
              <a:t>warm southerly wind into Korea </a:t>
            </a:r>
            <a:endParaRPr lang="en-US" altLang="ko-KR" sz="1600" dirty="0" smtClean="0">
              <a:latin typeface="+mn-lt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+mn-lt"/>
                <a:ea typeface="맑은 고딕" panose="020B0503020000020004" pitchFamily="50" charset="-127"/>
              </a:rPr>
              <a:t>▶ Especially, </a:t>
            </a:r>
            <a:r>
              <a:rPr lang="en-US" altLang="ko-KR" sz="1600" dirty="0" smtClean="0">
                <a:latin typeface="+mn-lt"/>
                <a:ea typeface="맑은 고딕" panose="020B0503020000020004" pitchFamily="50" charset="-127"/>
              </a:rPr>
              <a:t>very </a:t>
            </a:r>
            <a:r>
              <a:rPr lang="en-US" altLang="ko-KR" sz="1600" dirty="0">
                <a:latin typeface="+mn-lt"/>
                <a:ea typeface="맑은 고딕" panose="020B0503020000020004" pitchFamily="50" charset="-127"/>
              </a:rPr>
              <a:t>high temperature in First half-Dec. and mid-Feb.  </a:t>
            </a:r>
            <a:endParaRPr lang="en-US" altLang="ko-KR" sz="16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341943" y="5179025"/>
            <a:ext cx="9291577" cy="1350032"/>
          </a:xfrm>
          <a:prstGeom prst="roundRect">
            <a:avLst>
              <a:gd name="adj" fmla="val 1539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88504" y="5315432"/>
            <a:ext cx="914501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rgbClr val="C00000"/>
                </a:solidFill>
                <a:latin typeface="+mn-lt"/>
              </a:rPr>
              <a:t>Meanwhile, there were two cold spells in late December and late January</a:t>
            </a:r>
            <a:r>
              <a:rPr lang="en-US" altLang="ko-KR" sz="1600" dirty="0" smtClean="0">
                <a:solidFill>
                  <a:srgbClr val="C00000"/>
                </a:solidFill>
                <a:latin typeface="+mn-lt"/>
              </a:rPr>
              <a:t>.</a:t>
            </a:r>
          </a:p>
          <a:p>
            <a:endParaRPr lang="en-US" altLang="ko-KR" sz="300" dirty="0" smtClean="0">
              <a:solidFill>
                <a:srgbClr val="C00000"/>
              </a:solidFill>
              <a:latin typeface="+mn-lt"/>
            </a:endParaRPr>
          </a:p>
          <a:p>
            <a:r>
              <a:rPr lang="en-US" altLang="ko-KR" sz="1600" dirty="0">
                <a:latin typeface="+mn-lt"/>
                <a:ea typeface="맑은 고딕" panose="020B0503020000020004" pitchFamily="50" charset="-127"/>
              </a:rPr>
              <a:t>▶ </a:t>
            </a:r>
            <a:r>
              <a:rPr lang="en-US" altLang="ko-KR" sz="1600" dirty="0">
                <a:latin typeface="+mn-lt"/>
              </a:rPr>
              <a:t>As the upper-level ridge developed rapidly from </a:t>
            </a:r>
            <a:r>
              <a:rPr lang="en-US" altLang="ko-KR" sz="1600" dirty="0" smtClean="0">
                <a:latin typeface="+mn-lt"/>
              </a:rPr>
              <a:t>west </a:t>
            </a:r>
            <a:r>
              <a:rPr lang="en-US" altLang="ko-KR" sz="1600" dirty="0">
                <a:latin typeface="+mn-lt"/>
              </a:rPr>
              <a:t>to </a:t>
            </a:r>
            <a:r>
              <a:rPr lang="en-US" altLang="ko-KR" sz="1600" dirty="0" smtClean="0">
                <a:latin typeface="+mn-lt"/>
              </a:rPr>
              <a:t>east </a:t>
            </a:r>
            <a:r>
              <a:rPr lang="en-US" altLang="ko-KR" sz="1600" dirty="0">
                <a:latin typeface="+mn-lt"/>
              </a:rPr>
              <a:t>in the Siberian region, </a:t>
            </a:r>
          </a:p>
          <a:p>
            <a:r>
              <a:rPr lang="en-US" altLang="ko-KR" sz="1600" dirty="0">
                <a:latin typeface="+mn-lt"/>
              </a:rPr>
              <a:t>    cold air from around the Arctic flowed into East </a:t>
            </a:r>
            <a:r>
              <a:rPr lang="en-US" altLang="ko-KR" sz="1600" dirty="0" smtClean="0">
                <a:latin typeface="+mn-lt"/>
              </a:rPr>
              <a:t>Asia including </a:t>
            </a:r>
            <a:r>
              <a:rPr lang="en-US" altLang="ko-KR" sz="1600" dirty="0">
                <a:latin typeface="+mn-lt"/>
              </a:rPr>
              <a:t>Korea, </a:t>
            </a:r>
          </a:p>
          <a:p>
            <a:r>
              <a:rPr lang="en-US" altLang="ko-KR" sz="1600" dirty="0">
                <a:latin typeface="+mn-lt"/>
              </a:rPr>
              <a:t>    </a:t>
            </a:r>
            <a:r>
              <a:rPr lang="en-US" altLang="ko-KR" sz="1600" dirty="0" err="1" smtClean="0">
                <a:latin typeface="+mn-lt"/>
              </a:rPr>
              <a:t>causied</a:t>
            </a:r>
            <a:r>
              <a:rPr lang="en-US" altLang="ko-KR" sz="1600" dirty="0" smtClean="0">
                <a:latin typeface="+mn-lt"/>
              </a:rPr>
              <a:t> a </a:t>
            </a:r>
            <a:r>
              <a:rPr lang="en-US" altLang="ko-KR" sz="1600" dirty="0">
                <a:latin typeface="+mn-lt"/>
              </a:rPr>
              <a:t>temporary significant drop in temperature</a:t>
            </a:r>
            <a:r>
              <a:rPr lang="en-US" altLang="ko-KR" sz="1600" dirty="0" smtClean="0">
                <a:latin typeface="+mn-lt"/>
              </a:rPr>
              <a:t>.</a:t>
            </a:r>
            <a:endParaRPr lang="en-US" altLang="ko-KR" sz="16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6324" y="1169325"/>
            <a:ext cx="6777196" cy="244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5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제목 2"/>
          <p:cNvSpPr>
            <a:spLocks noGrp="1"/>
          </p:cNvSpPr>
          <p:nvPr>
            <p:ph type="title"/>
          </p:nvPr>
        </p:nvSpPr>
        <p:spPr>
          <a:xfrm>
            <a:off x="776536" y="115515"/>
            <a:ext cx="7200800" cy="461665"/>
          </a:xfrm>
        </p:spPr>
        <p:txBody>
          <a:bodyPr/>
          <a:lstStyle/>
          <a:p>
            <a:r>
              <a:rPr lang="en-US" altLang="ko-KR" dirty="0" smtClean="0">
                <a:latin typeface="+mn-lt"/>
              </a:rPr>
              <a:t>Precipitation</a:t>
            </a:r>
            <a:endParaRPr lang="ko-KR" altLang="en-US" dirty="0">
              <a:latin typeface="+mn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+mn-lt"/>
            </a:endParaRPr>
          </a:p>
        </p:txBody>
      </p:sp>
      <p:sp>
        <p:nvSpPr>
          <p:cNvPr id="6" name="슬라이드 번호 개체 틀 3"/>
          <p:cNvSpPr txBox="1">
            <a:spLocks/>
          </p:cNvSpPr>
          <p:nvPr/>
        </p:nvSpPr>
        <p:spPr>
          <a:xfrm>
            <a:off x="9147370" y="6381328"/>
            <a:ext cx="641276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148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296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445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592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5740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2888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036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184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fld id="{0E22113E-3AEB-43DA-847B-6F369CB379D8}" type="slidenum">
              <a:rPr lang="ko-KR" altLang="en-US" smtClean="0">
                <a:latin typeface="+mn-lt"/>
              </a:rPr>
              <a:pPr algn="ctr"/>
              <a:t>5</a:t>
            </a:fld>
            <a:endParaRPr lang="ko-KR" altLang="en-US" dirty="0">
              <a:latin typeface="+mn-lt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1433189"/>
            <a:ext cx="2098971" cy="2408434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369977" y="912556"/>
            <a:ext cx="2033027" cy="523220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Precipitation ratio</a:t>
            </a:r>
          </a:p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(2023.12.~2024.2.)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683607" y="1036381"/>
            <a:ext cx="7092788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Daily precipitation(2023.12.~2024.2.)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8525" y="1436240"/>
            <a:ext cx="7161237" cy="2201649"/>
          </a:xfrm>
          <a:prstGeom prst="rect">
            <a:avLst/>
          </a:prstGeom>
        </p:spPr>
      </p:pic>
      <p:sp>
        <p:nvSpPr>
          <p:cNvPr id="17" name="모서리가 둥근 직사각형 16"/>
          <p:cNvSpPr/>
          <p:nvPr/>
        </p:nvSpPr>
        <p:spPr>
          <a:xfrm>
            <a:off x="343675" y="4147283"/>
            <a:ext cx="9291577" cy="2234045"/>
          </a:xfrm>
          <a:prstGeom prst="roundRect">
            <a:avLst>
              <a:gd name="adj" fmla="val 942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63174" y="4366450"/>
            <a:ext cx="9145016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C00000"/>
                </a:solidFill>
                <a:latin typeface="+mn-lt"/>
              </a:rPr>
              <a:t>Winter precipitation 236.7</a:t>
            </a:r>
            <a:r>
              <a:rPr lang="en-US" altLang="ko-KR" sz="1600" dirty="0" smtClean="0">
                <a:solidFill>
                  <a:srgbClr val="C00000"/>
                </a:solidFill>
                <a:latin typeface="+mn-lt"/>
                <a:ea typeface="맑은 고딕" panose="020B0503020000020004" pitchFamily="50" charset="-127"/>
              </a:rPr>
              <a:t>mm, </a:t>
            </a:r>
            <a:r>
              <a:rPr lang="en-US" altLang="ko-KR" sz="1600" dirty="0">
                <a:solidFill>
                  <a:srgbClr val="C00000"/>
                </a:solidFill>
                <a:latin typeface="+mn-lt"/>
              </a:rPr>
              <a:t>accounting for 270.8% of the normal </a:t>
            </a:r>
            <a:r>
              <a:rPr lang="en-US" altLang="ko-KR" sz="1600" dirty="0" smtClean="0">
                <a:solidFill>
                  <a:srgbClr val="C00000"/>
                </a:solidFill>
                <a:latin typeface="+mn-lt"/>
              </a:rPr>
              <a:t>range </a:t>
            </a:r>
            <a:r>
              <a:rPr lang="en-US" altLang="ko-KR" sz="1400" dirty="0" smtClean="0">
                <a:solidFill>
                  <a:srgbClr val="C00000"/>
                </a:solidFill>
                <a:latin typeface="+mn-lt"/>
              </a:rPr>
              <a:t>(71.2~102.9mm)</a:t>
            </a:r>
            <a:r>
              <a:rPr lang="en-US" altLang="ko-KR" sz="1600" dirty="0" smtClean="0">
                <a:solidFill>
                  <a:srgbClr val="C00000"/>
                </a:solidFill>
                <a:latin typeface="+mn-lt"/>
              </a:rPr>
              <a:t>.</a:t>
            </a:r>
          </a:p>
          <a:p>
            <a:endParaRPr lang="en-US" altLang="ko-KR" sz="300" dirty="0" smtClean="0">
              <a:solidFill>
                <a:srgbClr val="C00000"/>
              </a:solidFill>
              <a:latin typeface="+mn-lt"/>
            </a:endParaRPr>
          </a:p>
          <a:p>
            <a:r>
              <a:rPr lang="en-US" altLang="ko-KR" sz="1600" dirty="0">
                <a:latin typeface="+mn-lt"/>
                <a:ea typeface="맑은 고딕" panose="020B0503020000020004" pitchFamily="50" charset="-127"/>
              </a:rPr>
              <a:t>▶ </a:t>
            </a:r>
            <a:r>
              <a:rPr lang="en-US" altLang="ko-KR" sz="1600" dirty="0">
                <a:latin typeface="+mn-lt"/>
              </a:rPr>
              <a:t>In mid-December, </a:t>
            </a:r>
            <a:r>
              <a:rPr lang="en-US" altLang="ko-KR" sz="1600" dirty="0" smtClean="0">
                <a:latin typeface="+mn-lt"/>
              </a:rPr>
              <a:t>water </a:t>
            </a:r>
            <a:r>
              <a:rPr lang="en-US" altLang="ko-KR" sz="1600" dirty="0">
                <a:latin typeface="+mn-lt"/>
              </a:rPr>
              <a:t>vapor was strongly flowed between low pressure that occurred in southern China and high pressure located to the east of Korea, resulting in heavy rain.</a:t>
            </a:r>
          </a:p>
          <a:p>
            <a:r>
              <a:rPr lang="en-US" altLang="ko-KR" sz="1600" dirty="0">
                <a:latin typeface="+mn-lt"/>
                <a:ea typeface="맑은 고딕" panose="020B0503020000020004" pitchFamily="50" charset="-127"/>
              </a:rPr>
              <a:t>▶ </a:t>
            </a:r>
            <a:r>
              <a:rPr lang="en-US" altLang="ko-KR" sz="1600" dirty="0">
                <a:latin typeface="+mn-lt"/>
              </a:rPr>
              <a:t>In late February, heavy rain fell when a low pressure system passed over Korea </a:t>
            </a:r>
            <a:r>
              <a:rPr lang="en-US" altLang="ko-KR" sz="1600" dirty="0" smtClean="0">
                <a:latin typeface="+mn-lt"/>
              </a:rPr>
              <a:t>along </a:t>
            </a:r>
            <a:r>
              <a:rPr lang="en-US" altLang="ko-KR" sz="1600" dirty="0">
                <a:latin typeface="+mn-lt"/>
              </a:rPr>
              <a:t>the warm high pressure located in the southeast of Korea and the cold high pressure in the northwest</a:t>
            </a:r>
            <a:r>
              <a:rPr lang="en-US" altLang="ko-KR" sz="1600" dirty="0" smtClean="0">
                <a:latin typeface="+mn-lt"/>
              </a:rPr>
              <a:t>.</a:t>
            </a:r>
            <a:endParaRPr lang="en-US" altLang="ko-KR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327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620042" y="2811384"/>
            <a:ext cx="8619370" cy="584775"/>
          </a:xfrm>
        </p:spPr>
        <p:txBody>
          <a:bodyPr/>
          <a:lstStyle/>
          <a:p>
            <a:r>
              <a:rPr lang="en-US" altLang="ko-KR" dirty="0" smtClean="0"/>
              <a:t> Main Characteristics of Temperature</a:t>
            </a:r>
            <a:endParaRPr lang="ko-KR" altLang="en-US" dirty="0"/>
          </a:p>
        </p:txBody>
      </p:sp>
      <p:sp>
        <p:nvSpPr>
          <p:cNvPr id="3" name="제목 3"/>
          <p:cNvSpPr txBox="1">
            <a:spLocks/>
          </p:cNvSpPr>
          <p:nvPr/>
        </p:nvSpPr>
        <p:spPr>
          <a:xfrm>
            <a:off x="340296" y="2811384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239" rtl="0" eaLnBrk="1" fontAlgn="base" latinLnBrk="1" hangingPunct="1">
              <a:spcBef>
                <a:spcPct val="0"/>
              </a:spcBef>
              <a:spcAft>
                <a:spcPct val="0"/>
              </a:spcAft>
              <a:buNone/>
              <a:defRPr kumimoji="1" lang="ko-KR" altLang="en-US" sz="3200" b="1" kern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</a:lstStyle>
          <a:p>
            <a:pPr algn="ctr"/>
            <a:r>
              <a:rPr lang="en-US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82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3"/>
          <a:srcRect l="74793" t="76226" r="3466" b="3956"/>
          <a:stretch/>
        </p:blipFill>
        <p:spPr>
          <a:xfrm>
            <a:off x="7005583" y="4019623"/>
            <a:ext cx="2618101" cy="1612676"/>
          </a:xfrm>
          <a:prstGeom prst="rect">
            <a:avLst/>
          </a:prstGeom>
        </p:spPr>
      </p:pic>
      <p:sp>
        <p:nvSpPr>
          <p:cNvPr id="26" name="제목 2"/>
          <p:cNvSpPr>
            <a:spLocks noGrp="1"/>
          </p:cNvSpPr>
          <p:nvPr>
            <p:ph type="title"/>
          </p:nvPr>
        </p:nvSpPr>
        <p:spPr>
          <a:xfrm>
            <a:off x="776536" y="115515"/>
            <a:ext cx="7200800" cy="461665"/>
          </a:xfrm>
        </p:spPr>
        <p:txBody>
          <a:bodyPr/>
          <a:lstStyle/>
          <a:p>
            <a:r>
              <a:rPr lang="en-US" altLang="ko-KR" dirty="0" smtClean="0">
                <a:latin typeface="+mn-lt"/>
              </a:rPr>
              <a:t>Positive</a:t>
            </a:r>
            <a:r>
              <a:rPr lang="ko-KR" altLang="en-US" dirty="0" smtClean="0">
                <a:latin typeface="+mn-lt"/>
              </a:rPr>
              <a:t> </a:t>
            </a:r>
            <a:r>
              <a:rPr lang="en-US" altLang="ko-KR" dirty="0" smtClean="0">
                <a:latin typeface="+mn-lt"/>
              </a:rPr>
              <a:t>NPO </a:t>
            </a:r>
            <a:r>
              <a:rPr lang="en-US" altLang="ko-KR" sz="2000" dirty="0" smtClean="0">
                <a:latin typeface="+mn-lt"/>
              </a:rPr>
              <a:t>(Dec.)</a:t>
            </a:r>
            <a:endParaRPr lang="ko-KR" altLang="en-US" dirty="0">
              <a:latin typeface="+mn-lt"/>
            </a:endParaRPr>
          </a:p>
        </p:txBody>
      </p:sp>
      <p:sp>
        <p:nvSpPr>
          <p:cNvPr id="27" name="슬라이드 번호 개체 틀 3"/>
          <p:cNvSpPr txBox="1">
            <a:spLocks/>
          </p:cNvSpPr>
          <p:nvPr/>
        </p:nvSpPr>
        <p:spPr>
          <a:xfrm>
            <a:off x="9147370" y="6381328"/>
            <a:ext cx="641276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148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296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445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592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5740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2888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036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184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fld id="{0E22113E-3AEB-43DA-847B-6F369CB379D8}" type="slidenum">
              <a:rPr lang="ko-KR" altLang="en-US" smtClean="0">
                <a:latin typeface="+mn-lt"/>
              </a:rPr>
              <a:pPr algn="ctr"/>
              <a:t>7</a:t>
            </a:fld>
            <a:endParaRPr lang="ko-KR" altLang="en-US" dirty="0">
              <a:latin typeface="+mn-lt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rcRect l="51105" t="58900" r="25277" b="24175"/>
          <a:stretch/>
        </p:blipFill>
        <p:spPr>
          <a:xfrm>
            <a:off x="4376936" y="4080294"/>
            <a:ext cx="2764913" cy="133887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rcRect t="4458"/>
          <a:stretch/>
        </p:blipFill>
        <p:spPr>
          <a:xfrm>
            <a:off x="560512" y="1376320"/>
            <a:ext cx="3597095" cy="316064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628309" y="993084"/>
            <a:ext cx="3529298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SLP anomaly(2023.12.)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5214" y="1085627"/>
            <a:ext cx="4195014" cy="22574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07002" y="1637078"/>
            <a:ext cx="716682" cy="461665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+mn-lt"/>
                <a:ea typeface="맑은 고딕" panose="020B0503020000020004" pitchFamily="50" charset="-127"/>
              </a:rPr>
              <a:t>EOF 2</a:t>
            </a:r>
            <a:r>
              <a:rPr lang="en-US" altLang="ko-KR" sz="1200" baseline="30000" dirty="0" smtClean="0">
                <a:latin typeface="+mn-lt"/>
                <a:ea typeface="맑은 고딕" panose="020B0503020000020004" pitchFamily="50" charset="-127"/>
              </a:rPr>
              <a:t>nd</a:t>
            </a:r>
            <a:r>
              <a:rPr lang="en-US" altLang="ko-KR" sz="1200" dirty="0" smtClean="0">
                <a:latin typeface="+mn-lt"/>
                <a:ea typeface="맑은 고딕" panose="020B0503020000020004" pitchFamily="50" charset="-127"/>
              </a:rPr>
              <a:t> </a:t>
            </a:r>
          </a:p>
          <a:p>
            <a:pPr algn="ctr"/>
            <a:r>
              <a:rPr lang="en-US" altLang="ko-KR" sz="1200" dirty="0" smtClean="0">
                <a:latin typeface="+mn-lt"/>
                <a:ea typeface="맑은 고딕" panose="020B0503020000020004" pitchFamily="50" charset="-127"/>
              </a:rPr>
              <a:t>Mode</a:t>
            </a:r>
            <a:endParaRPr lang="en-US" altLang="ko-KR" sz="1200" dirty="0">
              <a:latin typeface="+mn-lt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798554" y="3800306"/>
            <a:ext cx="4414058" cy="354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7286235" y="3831860"/>
            <a:ext cx="2275277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err="1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Regr</a:t>
            </a:r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.(Dec. NPO vs SAT)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798554" y="3831860"/>
            <a:ext cx="2181773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err="1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Regr</a:t>
            </a:r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.(NDJ ENSO vs SAT)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/>
          <a:srcRect b="38357"/>
          <a:stretch/>
        </p:blipFill>
        <p:spPr>
          <a:xfrm>
            <a:off x="628309" y="5085184"/>
            <a:ext cx="3597095" cy="936104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4975214" y="993084"/>
            <a:ext cx="4192704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North Pacific </a:t>
            </a:r>
            <a:r>
              <a:rPr lang="en-US" altLang="ko-KR" sz="1400" b="1" dirty="0" err="1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Scillation</a:t>
            </a:r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 (NPO)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57267" y="4903906"/>
            <a:ext cx="1191611" cy="3139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900" b="1" dirty="0" smtClean="0">
                <a:latin typeface="+mn-lt"/>
              </a:rPr>
              <a:t>High Temperature due to NPO </a:t>
            </a:r>
            <a:endParaRPr lang="ko-KR" altLang="en-US" sz="900" b="1" dirty="0">
              <a:latin typeface="+mn-lt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/>
          <a:srcRect l="74793" t="92959" r="3466" b="3956"/>
          <a:stretch/>
        </p:blipFill>
        <p:spPr>
          <a:xfrm>
            <a:off x="4624908" y="5699001"/>
            <a:ext cx="4893315" cy="4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74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슬라이드 번호 개체 틀 3"/>
          <p:cNvSpPr txBox="1">
            <a:spLocks/>
          </p:cNvSpPr>
          <p:nvPr/>
        </p:nvSpPr>
        <p:spPr>
          <a:xfrm>
            <a:off x="9147370" y="6381328"/>
            <a:ext cx="641276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148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296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445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592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5740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2888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036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184" algn="l" defTabSz="914296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fld id="{0E22113E-3AEB-43DA-847B-6F369CB379D8}" type="slidenum">
              <a:rPr lang="ko-KR" altLang="en-US" smtClean="0">
                <a:latin typeface="+mn-lt"/>
              </a:rPr>
              <a:pPr algn="ctr"/>
              <a:t>8</a:t>
            </a:fld>
            <a:endParaRPr lang="ko-KR" altLang="en-US" dirty="0">
              <a:latin typeface="+mn-lt"/>
            </a:endParaRPr>
          </a:p>
        </p:txBody>
      </p:sp>
      <p:sp>
        <p:nvSpPr>
          <p:cNvPr id="9" name="제목 2"/>
          <p:cNvSpPr>
            <a:spLocks noGrp="1"/>
          </p:cNvSpPr>
          <p:nvPr>
            <p:ph type="title"/>
          </p:nvPr>
        </p:nvSpPr>
        <p:spPr>
          <a:xfrm>
            <a:off x="776536" y="115515"/>
            <a:ext cx="7200800" cy="461665"/>
          </a:xfrm>
        </p:spPr>
        <p:txBody>
          <a:bodyPr/>
          <a:lstStyle/>
          <a:p>
            <a:r>
              <a:rPr lang="en-US" altLang="ko-KR" dirty="0" smtClean="0">
                <a:latin typeface="+mn-lt"/>
              </a:rPr>
              <a:t>Highest Temperature </a:t>
            </a:r>
            <a:r>
              <a:rPr lang="en-US" altLang="ko-KR" dirty="0">
                <a:latin typeface="+mn-lt"/>
              </a:rPr>
              <a:t>Drop</a:t>
            </a:r>
            <a:r>
              <a:rPr lang="en-US" altLang="ko-KR" sz="2000" dirty="0">
                <a:latin typeface="+mn-lt"/>
              </a:rPr>
              <a:t> (</a:t>
            </a:r>
            <a:r>
              <a:rPr lang="en-US" altLang="ko-KR" sz="2000" dirty="0" smtClean="0">
                <a:latin typeface="+mn-lt"/>
              </a:rPr>
              <a:t>Dec.)</a:t>
            </a:r>
            <a:endParaRPr lang="ko-KR" altLang="en-US" dirty="0">
              <a:latin typeface="+mn-lt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001974" y="878741"/>
            <a:ext cx="3606142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Daily Temperature </a:t>
            </a:r>
            <a:r>
              <a:rPr lang="en-US" altLang="ko-KR" sz="12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(Dec. 2023)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532" y="3996470"/>
            <a:ext cx="2178980" cy="2463827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6268" y="3996470"/>
            <a:ext cx="2178980" cy="2463827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0005" y="3993923"/>
            <a:ext cx="2175040" cy="2448780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162" y="3980166"/>
            <a:ext cx="2178980" cy="2460065"/>
          </a:xfrm>
          <a:prstGeom prst="rect">
            <a:avLst/>
          </a:prstGeom>
        </p:spPr>
      </p:pic>
      <p:sp>
        <p:nvSpPr>
          <p:cNvPr id="35" name="타원 34"/>
          <p:cNvSpPr/>
          <p:nvPr/>
        </p:nvSpPr>
        <p:spPr>
          <a:xfrm>
            <a:off x="992560" y="4732106"/>
            <a:ext cx="43204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3224808" y="4948130"/>
            <a:ext cx="505591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 rot="17675562">
            <a:off x="5643229" y="5090405"/>
            <a:ext cx="482759" cy="6864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 rot="17675562">
            <a:off x="8048413" y="5387454"/>
            <a:ext cx="614578" cy="5172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73501" y="4132313"/>
            <a:ext cx="1728192" cy="338554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맑은 고딕" pitchFamily="50" charset="-127"/>
              </a:rPr>
              <a:t>11.29.~12.5.</a:t>
            </a:r>
            <a:endParaRPr lang="en-US" altLang="ko-KR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맑은 고딕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45814" y="4132313"/>
            <a:ext cx="1728192" cy="338554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맑은 고딕" pitchFamily="50" charset="-127"/>
              </a:rPr>
              <a:t>12.5.~12.11.</a:t>
            </a:r>
            <a:endParaRPr lang="en-US" altLang="ko-KR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맑은 고딕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22141" y="4132313"/>
            <a:ext cx="1728192" cy="338554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맑은 고딕" pitchFamily="50" charset="-127"/>
              </a:rPr>
              <a:t>12.11.~12.17.</a:t>
            </a:r>
            <a:endParaRPr lang="en-US" altLang="ko-KR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맑은 고딕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99019" y="4132313"/>
            <a:ext cx="1728192" cy="338554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맑은 고딕" pitchFamily="50" charset="-127"/>
              </a:rPr>
              <a:t>12.17.~12.23.</a:t>
            </a:r>
            <a:endParaRPr lang="en-US" altLang="ko-KR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맑은 고딕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28464" y="3739930"/>
            <a:ext cx="9577064" cy="282396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3001973" y="3586042"/>
            <a:ext cx="3606143" cy="307777"/>
          </a:xfrm>
          <a:prstGeom prst="rect">
            <a:avLst/>
          </a:prstGeom>
          <a:solidFill>
            <a:srgbClr val="00206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MSLP anomaly </a:t>
            </a:r>
            <a:r>
              <a:rPr lang="en-US" altLang="ko-KR" sz="1200" b="1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latin typeface="+mn-lt"/>
                <a:ea typeface="+mn-ea"/>
              </a:rPr>
              <a:t>(2023.11.29.~12.23.)</a:t>
            </a:r>
            <a:endParaRPr lang="ko-KR" altLang="en-US" sz="14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7652" y="1252606"/>
            <a:ext cx="6977218" cy="218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0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620042" y="2811384"/>
            <a:ext cx="8619370" cy="584775"/>
          </a:xfrm>
        </p:spPr>
        <p:txBody>
          <a:bodyPr/>
          <a:lstStyle/>
          <a:p>
            <a:r>
              <a:rPr lang="en-US" altLang="ko-KR" dirty="0" smtClean="0"/>
              <a:t> Main Characteristics of Precipitation</a:t>
            </a:r>
            <a:endParaRPr lang="ko-KR" altLang="en-US" dirty="0"/>
          </a:p>
        </p:txBody>
      </p:sp>
      <p:sp>
        <p:nvSpPr>
          <p:cNvPr id="3" name="제목 3"/>
          <p:cNvSpPr txBox="1">
            <a:spLocks/>
          </p:cNvSpPr>
          <p:nvPr/>
        </p:nvSpPr>
        <p:spPr>
          <a:xfrm>
            <a:off x="340296" y="2811384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239" rtl="0" eaLnBrk="1" fontAlgn="base" latinLnBrk="1" hangingPunct="1">
              <a:spcBef>
                <a:spcPct val="0"/>
              </a:spcBef>
              <a:spcAft>
                <a:spcPct val="0"/>
              </a:spcAft>
              <a:buNone/>
              <a:defRPr kumimoji="1" lang="ko-KR" altLang="en-US" sz="3200" b="1" kern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</a:lstStyle>
          <a:p>
            <a:pPr algn="ctr"/>
            <a:r>
              <a:rPr lang="en-US" dirty="0" smtClean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46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53998</TotalTime>
  <Words>1643</Words>
  <Application>Microsoft Office PowerPoint</Application>
  <PresentationFormat>A4 용지(210x297mm)</PresentationFormat>
  <Paragraphs>207</Paragraphs>
  <Slides>16</Slides>
  <Notes>16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3" baseType="lpstr">
      <vt:lpstr>굴림</vt:lpstr>
      <vt:lpstr>맑은 고딕</vt:lpstr>
      <vt:lpstr>Arial</vt:lpstr>
      <vt:lpstr>Wingdings</vt:lpstr>
      <vt:lpstr>Sitka Text</vt:lpstr>
      <vt:lpstr>Century Gothic</vt:lpstr>
      <vt:lpstr>Office 테마</vt:lpstr>
      <vt:lpstr>Overview of Winter Climate  over South Korea 2023</vt:lpstr>
      <vt:lpstr>Contents</vt:lpstr>
      <vt:lpstr>2023/24 Winter Temperature &amp; Precipitation</vt:lpstr>
      <vt:lpstr>Temperature</vt:lpstr>
      <vt:lpstr>Precipitation</vt:lpstr>
      <vt:lpstr> Main Characteristics of Temperature</vt:lpstr>
      <vt:lpstr>Positive NPO (Dec.)</vt:lpstr>
      <vt:lpstr>Highest Temperature Drop (Dec.)</vt:lpstr>
      <vt:lpstr> Main Characteristics of Precipitation</vt:lpstr>
      <vt:lpstr>Heavy rain (Dec. &amp; Feb.)</vt:lpstr>
      <vt:lpstr>PowerPoint 프레젠테이션</vt:lpstr>
      <vt:lpstr> Summary</vt:lpstr>
      <vt:lpstr>Summary</vt:lpstr>
      <vt:lpstr>PowerPoint 프레젠테이션</vt:lpstr>
      <vt:lpstr>참고(NPO 지연 원리)</vt:lpstr>
      <vt:lpstr>Reference (NPO mechanism)</vt:lpstr>
    </vt:vector>
  </TitlesOfParts>
  <Company>x4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</dc:creator>
  <cp:lastModifiedBy>user</cp:lastModifiedBy>
  <cp:revision>4115</cp:revision>
  <cp:lastPrinted>2021-10-27T05:29:15Z</cp:lastPrinted>
  <dcterms:created xsi:type="dcterms:W3CDTF">2008-10-15T11:47:55Z</dcterms:created>
  <dcterms:modified xsi:type="dcterms:W3CDTF">2024-05-10T02:18:17Z</dcterms:modified>
</cp:coreProperties>
</file>