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1591" r:id="rId2"/>
    <p:sldId id="1671" r:id="rId3"/>
    <p:sldId id="1642" r:id="rId4"/>
    <p:sldId id="1672" r:id="rId5"/>
    <p:sldId id="1673" r:id="rId6"/>
    <p:sldId id="1669" r:id="rId7"/>
    <p:sldId id="1658" r:id="rId8"/>
    <p:sldId id="1675" r:id="rId9"/>
    <p:sldId id="162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A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3883" autoAdjust="0"/>
  </p:normalViewPr>
  <p:slideViewPr>
    <p:cSldViewPr snapToGrid="0">
      <p:cViewPr varScale="1">
        <p:scale>
          <a:sx n="60" d="100"/>
          <a:sy n="60" d="100"/>
        </p:scale>
        <p:origin x="800" y="7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229224-3099-489B-9D8D-CDD3D1CAD157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D163E-0121-43F2-B87B-C1132CBBB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61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0296B8-1273-450D-B7D8-D8E78646D3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D163E-0121-43F2-B87B-C1132CBBB8F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501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5D4BF-0C91-461D-9128-3614E084554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128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5D4BF-0C91-461D-9128-3614E084554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511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5D4BF-0C91-461D-9128-3614E084554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933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5D4BF-0C91-461D-9128-3614E084554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935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5D4BF-0C91-461D-9128-3614E084554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433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5D4BF-0C91-461D-9128-3614E084554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038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83164-5351-3C46-24CD-FBC9FF8594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C66FF3-9E02-35C5-48C6-679D053CA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842FA-5756-660A-D582-628A3DC6A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3B58B-080C-0D9E-E253-921316D2D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3B295-BC84-A24C-55B7-0BE1E3403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28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F15CA-6B0E-AC54-D6E7-68CDF8238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1B97C2-C182-92C8-509A-31835A3883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083D7-BEB8-8F81-D397-113772F55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08995-8A50-DDEB-7289-49EA79DCA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7D48B-5423-433C-B771-412E5FD1C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215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0E52C3-A069-5CF1-784C-ECCF7E8C7C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38B1AD-120D-FDEF-5629-2C816A7070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E53538-0B41-E6D7-4FCC-3587292D3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26C442-FDAD-051A-D268-CCDAFCA0D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9E6A0D-AFF4-DB16-4B61-19D686ABE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55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87E78-0F46-5A77-B198-45EDD1F33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6A290C-0C33-8A8E-D74C-1297799A11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9669BC-22A3-FAC0-9105-2C44B7413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FF004-698D-8A50-5294-46A1FBB7A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07B95-3329-13A9-DBE0-768F4B948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970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6B8D2-DD6E-0518-B1E4-5647545DB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7F5387-A4C3-B5F7-5D7B-00138F72DE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DB546-D14A-81D1-6A28-C40E46301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73662-ADF9-3D72-2AAC-6FBE22E65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32AD4-9B5A-025F-9195-0F5A96326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732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7F057-58C9-1C10-89F6-A20613A56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0C6A8-5CFA-2A64-5074-66A3EFD093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311092-0CD1-CA2F-0911-CA40AE6F00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B2BB26-E393-CB88-406F-436046FC3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FCD930-E329-E0D7-3B75-EBB2BE6D0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881E03-E550-2E46-DEE2-43C7FBD2E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91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391B3-B653-9A54-1F6D-7DB2AFE60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48A35-3575-7198-E21F-A26A3D2E1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C47970-9027-88E3-881D-45696D28F0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4EB69-538C-FF4D-DE9D-6F090A1E98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811506-4D30-DDC7-C6D3-E0EE51EE7F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755EB2-F18A-4307-4760-A0F073185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92B78D-0771-7293-26CE-37756B492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67D4AC-38AD-38D3-1B7C-BCE4FFC85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309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AE355-9591-DEA1-B844-9F055814B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8A6C70-E7B5-6B29-0756-18B0A8AB2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5B2F1B-64CB-6205-6793-F66ABE442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9AE881-A296-A8E8-FE18-978AD0D8A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54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05013F-F3B7-40DF-FE26-57626A4CB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E95ACF-8E03-692B-ED03-0C51F3AD5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4E3982-BBA8-7E79-B623-5427C3899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60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F52C3-472E-24F4-7515-BA936E1AC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958F7-84BE-579C-AC8B-83F7F13B2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6145CC-4C81-6D09-D49D-044D9CE6A4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EC2927-BD73-C5D6-1EF1-BAB7A3BFF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896A0A-A67E-DCC0-DF0C-FF1858366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55FBC6-387D-0897-8343-289E3D1A7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88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822CE-6951-4B9B-B2BA-739ADAFDF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6EFE3A-C1C2-754E-1290-ACFF5F6912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CD9EB5-2AD5-036B-B718-CDF57AFD71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E02D0C-8E74-8286-8F82-A833090BE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88DA7E-F88F-4871-ECD3-4312AF160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5A6E43-51BC-0E5C-4488-9308186DE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027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102973-877B-DDAF-5ACB-6D938679B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284535-40FE-167D-BFE5-206ED166C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33E787-19DF-84A5-CDF0-E7F2F0BA1A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EA132-22F2-4B5C-8A0B-9A20422E397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8C82F9-9EAF-CF7B-06F8-ECCB659696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5C4D03-7956-5882-58CB-255AC217B5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DE3FC-492B-48B2-BAE8-F0A2A735F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325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572" y="2305050"/>
            <a:ext cx="10920447" cy="1455093"/>
          </a:xfrm>
        </p:spPr>
        <p:txBody>
          <a:bodyPr>
            <a:noAutofit/>
          </a:bodyPr>
          <a:lstStyle/>
          <a:p>
            <a:r>
              <a:rPr lang="en-US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2023/</a:t>
            </a:r>
            <a:r>
              <a:rPr lang="mn-MN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2024 </a:t>
            </a:r>
            <a:r>
              <a:rPr lang="en-US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winter – spring climate feature and </a:t>
            </a:r>
            <a:br>
              <a:rPr lang="en-US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en-US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SUMMER SEASONAL OUTLOOK</a:t>
            </a:r>
            <a:r>
              <a:rPr lang="mn-MN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2024</a:t>
            </a:r>
            <a:r>
              <a:rPr lang="en-US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en-US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en-US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in Mongolia</a:t>
            </a:r>
            <a:endParaRPr lang="en-US" sz="3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103" y="4077270"/>
            <a:ext cx="9789177" cy="1881502"/>
          </a:xfrm>
        </p:spPr>
        <p:txBody>
          <a:bodyPr>
            <a:normAutofit/>
          </a:bodyPr>
          <a:lstStyle/>
          <a:p>
            <a:r>
              <a:rPr lang="en-US" sz="20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Research Division of General </a:t>
            </a:r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Circulation </a:t>
            </a:r>
            <a:r>
              <a:rPr lang="en-US" sz="20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and Long range </a:t>
            </a:r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Prediction</a:t>
            </a:r>
            <a:endParaRPr lang="en-US" sz="200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ko-KR" sz="20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Information and Research Institute of Meteorology, Hydrology </a:t>
            </a:r>
          </a:p>
          <a:p>
            <a:r>
              <a:rPr lang="en-US" altLang="ko-KR" sz="20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and Environment, MONGOLIA</a:t>
            </a:r>
            <a:endParaRPr lang="mn-MN" altLang="ko-KR" sz="200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D916E65-F475-D1C5-F787-D25E1CB43102}"/>
              </a:ext>
            </a:extLst>
          </p:cNvPr>
          <p:cNvGrpSpPr/>
          <p:nvPr/>
        </p:nvGrpSpPr>
        <p:grpSpPr>
          <a:xfrm>
            <a:off x="227084" y="3744426"/>
            <a:ext cx="11658600" cy="51569"/>
            <a:chOff x="304800" y="1241286"/>
            <a:chExt cx="11658600" cy="51569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2E9BFE4-D83C-53A9-2084-35149A042CBB}"/>
                </a:ext>
              </a:extLst>
            </p:cNvPr>
            <p:cNvCxnSpPr/>
            <p:nvPr/>
          </p:nvCxnSpPr>
          <p:spPr>
            <a:xfrm>
              <a:off x="304800" y="1241286"/>
              <a:ext cx="1165860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346F9EE-6346-489A-38A1-2CBC606ACD32}"/>
                </a:ext>
              </a:extLst>
            </p:cNvPr>
            <p:cNvCxnSpPr/>
            <p:nvPr/>
          </p:nvCxnSpPr>
          <p:spPr>
            <a:xfrm>
              <a:off x="304800" y="1292855"/>
              <a:ext cx="116586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7D7EFA4C-C5DE-8BB0-B4BD-1E20E55B65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162" y="67847"/>
            <a:ext cx="1558229" cy="150492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0E6559A-8F5E-86A0-6B48-9BE6D3C57AB8}"/>
              </a:ext>
            </a:extLst>
          </p:cNvPr>
          <p:cNvSpPr txBox="1"/>
          <p:nvPr/>
        </p:nvSpPr>
        <p:spPr>
          <a:xfrm>
            <a:off x="5209336" y="6343184"/>
            <a:ext cx="2032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09-11 May 2024</a:t>
            </a:r>
            <a:endParaRPr lang="mn-MN" sz="200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C235BEB-7D05-4B8C-9772-D15CFFB389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84" y="67847"/>
            <a:ext cx="2197088" cy="123002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12673EA-EFD8-44BD-AB50-8E2E0B6A843B}"/>
              </a:ext>
            </a:extLst>
          </p:cNvPr>
          <p:cNvSpPr/>
          <p:nvPr/>
        </p:nvSpPr>
        <p:spPr>
          <a:xfrm>
            <a:off x="2372293" y="0"/>
            <a:ext cx="80958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Twentieth </a:t>
            </a:r>
            <a:r>
              <a:rPr lang="en-US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Session of the East Asia Winter Climate Outlook Forum</a:t>
            </a:r>
          </a:p>
        </p:txBody>
      </p:sp>
    </p:spTree>
    <p:extLst>
      <p:ext uri="{BB962C8B-B14F-4D97-AF65-F5344CB8AC3E}">
        <p14:creationId xmlns:p14="http://schemas.microsoft.com/office/powerpoint/2010/main" val="118754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65491" y="163286"/>
            <a:ext cx="1186101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mn-MN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994375C-06BA-24BD-912E-452A30058375}"/>
              </a:ext>
            </a:extLst>
          </p:cNvPr>
          <p:cNvGrpSpPr/>
          <p:nvPr/>
        </p:nvGrpSpPr>
        <p:grpSpPr>
          <a:xfrm>
            <a:off x="166540" y="764490"/>
            <a:ext cx="11658600" cy="51569"/>
            <a:chOff x="304800" y="1241286"/>
            <a:chExt cx="11658600" cy="51569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57BE9951-D565-C46C-8554-77B633DC9449}"/>
                </a:ext>
              </a:extLst>
            </p:cNvPr>
            <p:cNvCxnSpPr/>
            <p:nvPr/>
          </p:nvCxnSpPr>
          <p:spPr>
            <a:xfrm>
              <a:off x="304800" y="1241286"/>
              <a:ext cx="1165860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EFF43F2-C408-A8C1-73EC-D561BBECA09E}"/>
                </a:ext>
              </a:extLst>
            </p:cNvPr>
            <p:cNvCxnSpPr/>
            <p:nvPr/>
          </p:nvCxnSpPr>
          <p:spPr>
            <a:xfrm>
              <a:off x="304800" y="1292855"/>
              <a:ext cx="116586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2" descr="http://119.40.97.103/climateservice/uploads/images/trend_anom_t_20.png">
            <a:extLst>
              <a:ext uri="{FF2B5EF4-FFF2-40B4-BE49-F238E27FC236}">
                <a16:creationId xmlns:a16="http://schemas.microsoft.com/office/drawing/2014/main" id="{A5E9FAED-E109-627C-7775-73F38A5D43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"/>
          <a:stretch/>
        </p:blipFill>
        <p:spPr bwMode="auto">
          <a:xfrm>
            <a:off x="4407408" y="892035"/>
            <a:ext cx="3995159" cy="262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119.40.97.103/climateservice/uploads/images/trend_anom_p_20.png">
            <a:extLst>
              <a:ext uri="{FF2B5EF4-FFF2-40B4-BE49-F238E27FC236}">
                <a16:creationId xmlns:a16="http://schemas.microsoft.com/office/drawing/2014/main" id="{B605E765-A464-16C4-C0A7-6E9CAEEEF5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" t="4874"/>
          <a:stretch/>
        </p:blipFill>
        <p:spPr bwMode="auto">
          <a:xfrm>
            <a:off x="4389288" y="3426688"/>
            <a:ext cx="4013279" cy="255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EDB1B3-0F44-5ACB-4AA0-FD4763F4D8A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053" b="3141"/>
          <a:stretch/>
        </p:blipFill>
        <p:spPr>
          <a:xfrm>
            <a:off x="8311897" y="1225295"/>
            <a:ext cx="3801262" cy="236863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DBB020E-9DB9-F071-3C25-9CE35EAF6448}"/>
              </a:ext>
            </a:extLst>
          </p:cNvPr>
          <p:cNvSpPr txBox="1"/>
          <p:nvPr/>
        </p:nvSpPr>
        <p:spPr>
          <a:xfrm>
            <a:off x="40687" y="5960250"/>
            <a:ext cx="12151313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712788" indent="-350838">
              <a:buFont typeface="Arial" panose="020B0604020202020204" pitchFamily="34" charset="0"/>
              <a:buChar char="•"/>
            </a:pPr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Average annual air temperature increased by </a:t>
            </a:r>
            <a:r>
              <a:rPr kumimoji="1"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2.52°С/84</a:t>
            </a:r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year (1940-2023)</a:t>
            </a:r>
          </a:p>
          <a:p>
            <a:pPr marL="712788" indent="-350838">
              <a:buFont typeface="Arial" panose="020B0604020202020204" pitchFamily="34" charset="0"/>
              <a:buChar char="•"/>
            </a:pPr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 precipitation decreased by 10-40 percent over central part of country.</a:t>
            </a:r>
            <a:endParaRPr kumimoji="1" lang="en-U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CD7F10-B7FF-8AC1-E307-62A64DF8DED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b="2835"/>
          <a:stretch/>
        </p:blipFill>
        <p:spPr>
          <a:xfrm>
            <a:off x="8311897" y="3593929"/>
            <a:ext cx="3727167" cy="2358559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5943815F-DABA-915C-2D70-5A562E15FFE6}"/>
              </a:ext>
            </a:extLst>
          </p:cNvPr>
          <p:cNvSpPr/>
          <p:nvPr/>
        </p:nvSpPr>
        <p:spPr>
          <a:xfrm rot="1036539">
            <a:off x="9234170" y="4298487"/>
            <a:ext cx="1807886" cy="621389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18F704C-2145-3710-10F6-448978AD3052}"/>
              </a:ext>
            </a:extLst>
          </p:cNvPr>
          <p:cNvSpPr/>
          <p:nvPr/>
        </p:nvSpPr>
        <p:spPr>
          <a:xfrm>
            <a:off x="0" y="6566246"/>
            <a:ext cx="54470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http://119.40.97.103/climateservice/index.php?menuitem=2&amp;product=21</a:t>
            </a:r>
            <a:endParaRPr lang="en-US" sz="14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926" y="1279028"/>
            <a:ext cx="4028482" cy="23149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6597" y="3593930"/>
            <a:ext cx="4110811" cy="2358558"/>
          </a:xfrm>
          <a:prstGeom prst="rect">
            <a:avLst/>
          </a:prstGeom>
        </p:spPr>
      </p:pic>
      <p:sp>
        <p:nvSpPr>
          <p:cNvPr id="28" name="テキスト ボックス 10">
            <a:extLst>
              <a:ext uri="{FF2B5EF4-FFF2-40B4-BE49-F238E27FC236}">
                <a16:creationId xmlns:a16="http://schemas.microsoft.com/office/drawing/2014/main" id="{E834A645-3548-34AF-667C-3B35C6C1AC53}"/>
              </a:ext>
            </a:extLst>
          </p:cNvPr>
          <p:cNvSpPr txBox="1"/>
          <p:nvPr/>
        </p:nvSpPr>
        <p:spPr>
          <a:xfrm rot="16200000">
            <a:off x="-634733" y="4517495"/>
            <a:ext cx="1567791" cy="29549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Precipitation</a:t>
            </a:r>
            <a:endParaRPr lang="ja-JP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テキスト ボックス 10">
            <a:extLst>
              <a:ext uri="{FF2B5EF4-FFF2-40B4-BE49-F238E27FC236}">
                <a16:creationId xmlns:a16="http://schemas.microsoft.com/office/drawing/2014/main" id="{E44571B6-621D-DD31-FF21-3E891446D5B9}"/>
              </a:ext>
            </a:extLst>
          </p:cNvPr>
          <p:cNvSpPr txBox="1"/>
          <p:nvPr/>
        </p:nvSpPr>
        <p:spPr>
          <a:xfrm rot="16200000">
            <a:off x="-905665" y="2016633"/>
            <a:ext cx="2094249" cy="2954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 temperature</a:t>
            </a:r>
            <a:endParaRPr lang="ja-JP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1545" y="852516"/>
            <a:ext cx="2871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 of climate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635313" y="858411"/>
            <a:ext cx="324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 map of the Changes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800" y="1473200"/>
            <a:ext cx="1485900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500" dirty="0"/>
          </a:p>
        </p:txBody>
      </p:sp>
      <p:sp>
        <p:nvSpPr>
          <p:cNvPr id="23" name="TextBox 22"/>
          <p:cNvSpPr txBox="1"/>
          <p:nvPr/>
        </p:nvSpPr>
        <p:spPr>
          <a:xfrm>
            <a:off x="2550577" y="3761172"/>
            <a:ext cx="1485900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500" dirty="0"/>
          </a:p>
        </p:txBody>
      </p:sp>
      <p:sp>
        <p:nvSpPr>
          <p:cNvPr id="10" name="Rectangle 9"/>
          <p:cNvSpPr/>
          <p:nvPr/>
        </p:nvSpPr>
        <p:spPr>
          <a:xfrm>
            <a:off x="6815470" y="1295916"/>
            <a:ext cx="1414130" cy="1606771"/>
          </a:xfrm>
          <a:prstGeom prst="rect">
            <a:avLst/>
          </a:prstGeom>
          <a:solidFill>
            <a:srgbClr val="FF000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38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A06403E-8D61-1066-E79B-8852E064D282}"/>
              </a:ext>
            </a:extLst>
          </p:cNvPr>
          <p:cNvSpPr/>
          <p:nvPr/>
        </p:nvSpPr>
        <p:spPr>
          <a:xfrm>
            <a:off x="7631416" y="651891"/>
            <a:ext cx="283064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Precipitation anomaly, [mm]</a:t>
            </a:r>
            <a:endParaRPr kumimoji="1" lang="en-U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テキスト ボックス 13">
            <a:extLst>
              <a:ext uri="{FF2B5EF4-FFF2-40B4-BE49-F238E27FC236}">
                <a16:creationId xmlns:a16="http://schemas.microsoft.com/office/drawing/2014/main" id="{61A1DEC8-CFFA-35FD-162B-10E51356D01B}"/>
              </a:ext>
            </a:extLst>
          </p:cNvPr>
          <p:cNvSpPr txBox="1"/>
          <p:nvPr/>
        </p:nvSpPr>
        <p:spPr>
          <a:xfrm>
            <a:off x="1455404" y="655765"/>
            <a:ext cx="2943434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 temperature anomaly [ºC</a:t>
            </a: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kumimoji="1" lang="ja-JP" altLang="en-U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659C00D-833F-DF2B-F61D-919C7C5D27A2}"/>
              </a:ext>
            </a:extLst>
          </p:cNvPr>
          <p:cNvSpPr txBox="1"/>
          <p:nvPr/>
        </p:nvSpPr>
        <p:spPr>
          <a:xfrm>
            <a:off x="9873787" y="5494296"/>
            <a:ext cx="2295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en-US" baseline="30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wetter autumn from </a:t>
            </a:r>
            <a:r>
              <a:rPr lang="mn-MN" dirty="0" smtClean="0">
                <a:solidFill>
                  <a:schemeClr val="accent6">
                    <a:lumMod val="50000"/>
                  </a:schemeClr>
                </a:solidFill>
              </a:rPr>
              <a:t>19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8</a:t>
            </a:r>
            <a:r>
              <a:rPr lang="mn-MN" dirty="0" smtClean="0">
                <a:solidFill>
                  <a:schemeClr val="accent6">
                    <a:lumMod val="50000"/>
                  </a:schemeClr>
                </a:solidFill>
              </a:rPr>
              <a:t>1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4CECF85-F2DC-8607-7F44-C5F7CCC637D4}"/>
              </a:ext>
            </a:extLst>
          </p:cNvPr>
          <p:cNvSpPr txBox="1"/>
          <p:nvPr/>
        </p:nvSpPr>
        <p:spPr>
          <a:xfrm>
            <a:off x="0" y="5494297"/>
            <a:ext cx="2130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warmest autumn from </a:t>
            </a:r>
            <a:r>
              <a:rPr lang="mn-M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1981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622710-D1B6-6A55-E27B-1E3B11DB8A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1" t="34464" r="28826" b="36528"/>
          <a:stretch/>
        </p:blipFill>
        <p:spPr>
          <a:xfrm>
            <a:off x="6709199" y="1090501"/>
            <a:ext cx="4675082" cy="24394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EF4B62-8D27-3606-FBB2-1DA8F395E9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1" t="34790" r="28674" b="35590"/>
          <a:stretch/>
        </p:blipFill>
        <p:spPr>
          <a:xfrm>
            <a:off x="549861" y="1017771"/>
            <a:ext cx="4702098" cy="2490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D944CB-A411-E6A3-91C7-8E6A9E8B2B96}"/>
              </a:ext>
            </a:extLst>
          </p:cNvPr>
          <p:cNvSpPr txBox="1"/>
          <p:nvPr/>
        </p:nvSpPr>
        <p:spPr>
          <a:xfrm>
            <a:off x="1716982" y="2219832"/>
            <a:ext cx="827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Above</a:t>
            </a:r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A1F9D07-9A63-DDF7-745B-4D44EF8A88BF}"/>
              </a:ext>
            </a:extLst>
          </p:cNvPr>
          <p:cNvSpPr/>
          <p:nvPr/>
        </p:nvSpPr>
        <p:spPr>
          <a:xfrm rot="1751851">
            <a:off x="459303" y="1692160"/>
            <a:ext cx="3177820" cy="145492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30815C5-64DB-B48B-E594-4838E997B929}"/>
              </a:ext>
            </a:extLst>
          </p:cNvPr>
          <p:cNvSpPr/>
          <p:nvPr/>
        </p:nvSpPr>
        <p:spPr>
          <a:xfrm>
            <a:off x="6495794" y="1200632"/>
            <a:ext cx="4900257" cy="1388532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E50F0BE-202E-840B-EC10-9AF5442E84B9}"/>
              </a:ext>
            </a:extLst>
          </p:cNvPr>
          <p:cNvSpPr txBox="1"/>
          <p:nvPr/>
        </p:nvSpPr>
        <p:spPr>
          <a:xfrm>
            <a:off x="71312" y="3625986"/>
            <a:ext cx="6321059" cy="923330"/>
          </a:xfrm>
          <a:prstGeom prst="rect">
            <a:avLst/>
          </a:prstGeom>
          <a:noFill/>
          <a:ln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 normal over the eastern part in </a:t>
            </a:r>
            <a:r>
              <a:rPr kumimoji="1" lang="en-US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eptember</a:t>
            </a:r>
          </a:p>
          <a:p>
            <a:pPr marL="342900" indent="-342900">
              <a:buFontTx/>
              <a:buChar char="-"/>
            </a:pPr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 normal over whole country in October</a:t>
            </a:r>
            <a:endParaRPr kumimoji="1" lang="en-U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Colder than normal over central and eastern part in November, </a:t>
            </a:r>
            <a:endParaRPr lang="en-US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A9DCAFB-9537-9767-39CF-8C627DDD06B8}"/>
              </a:ext>
            </a:extLst>
          </p:cNvPr>
          <p:cNvSpPr txBox="1"/>
          <p:nvPr/>
        </p:nvSpPr>
        <p:spPr>
          <a:xfrm>
            <a:off x="6709199" y="3692966"/>
            <a:ext cx="5197051" cy="646331"/>
          </a:xfrm>
          <a:prstGeom prst="rect">
            <a:avLst/>
          </a:prstGeom>
          <a:noFill/>
          <a:ln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r>
              <a:rPr lang="mn-M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 in September and November</a:t>
            </a:r>
            <a:endParaRPr kumimoji="1" lang="mn-MN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mn-MN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1"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Dry in October</a:t>
            </a:r>
            <a:endParaRPr kumimoji="1" lang="en-US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06500C4-CD8D-DEE3-9725-83DBE4D941CB}"/>
              </a:ext>
            </a:extLst>
          </p:cNvPr>
          <p:cNvGrpSpPr/>
          <p:nvPr/>
        </p:nvGrpSpPr>
        <p:grpSpPr>
          <a:xfrm>
            <a:off x="147982" y="443393"/>
            <a:ext cx="11658600" cy="51569"/>
            <a:chOff x="304800" y="1241286"/>
            <a:chExt cx="11658600" cy="51569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04D24A5-AB8A-720E-653E-8B7D74BC85C9}"/>
                </a:ext>
              </a:extLst>
            </p:cNvPr>
            <p:cNvCxnSpPr/>
            <p:nvPr/>
          </p:nvCxnSpPr>
          <p:spPr>
            <a:xfrm>
              <a:off x="304800" y="1241286"/>
              <a:ext cx="1165860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B2997A6-8CCD-F3E4-114A-BF0B96C074F9}"/>
                </a:ext>
              </a:extLst>
            </p:cNvPr>
            <p:cNvCxnSpPr/>
            <p:nvPr/>
          </p:nvCxnSpPr>
          <p:spPr>
            <a:xfrm>
              <a:off x="304800" y="1292855"/>
              <a:ext cx="116586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BDDFD92B-DE95-3AF7-D3AF-EFEF405395D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3333"/>
          <a:stretch/>
        </p:blipFill>
        <p:spPr>
          <a:xfrm>
            <a:off x="2054516" y="4703471"/>
            <a:ext cx="3871757" cy="198206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8B42AC5-14AB-B6EB-C05B-4179F95D994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9276"/>
          <a:stretch/>
        </p:blipFill>
        <p:spPr>
          <a:xfrm>
            <a:off x="5762155" y="4633717"/>
            <a:ext cx="4145384" cy="2110792"/>
          </a:xfrm>
          <a:prstGeom prst="rect">
            <a:avLst/>
          </a:prstGeom>
        </p:spPr>
      </p:pic>
      <p:sp>
        <p:nvSpPr>
          <p:cNvPr id="21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175325" y="87978"/>
            <a:ext cx="10095916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 of last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mn-MN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mn-MN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D944CB-A411-E6A3-91C7-8E6A9E8B2B96}"/>
              </a:ext>
            </a:extLst>
          </p:cNvPr>
          <p:cNvSpPr txBox="1"/>
          <p:nvPr/>
        </p:nvSpPr>
        <p:spPr>
          <a:xfrm>
            <a:off x="8216113" y="1829564"/>
            <a:ext cx="827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Above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40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0" b="17713"/>
          <a:stretch/>
        </p:blipFill>
        <p:spPr>
          <a:xfrm>
            <a:off x="659068" y="4109483"/>
            <a:ext cx="4625312" cy="26274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B86A78-B670-D9BD-EA9E-836B8FD0042F}"/>
              </a:ext>
            </a:extLst>
          </p:cNvPr>
          <p:cNvGrpSpPr/>
          <p:nvPr/>
        </p:nvGrpSpPr>
        <p:grpSpPr>
          <a:xfrm>
            <a:off x="175325" y="523967"/>
            <a:ext cx="11658600" cy="34317"/>
            <a:chOff x="304800" y="1241286"/>
            <a:chExt cx="11658600" cy="34317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8ADC02CF-2BB4-ED74-0F59-CE92F8829F7C}"/>
                </a:ext>
              </a:extLst>
            </p:cNvPr>
            <p:cNvCxnSpPr/>
            <p:nvPr/>
          </p:nvCxnSpPr>
          <p:spPr>
            <a:xfrm>
              <a:off x="304800" y="1241286"/>
              <a:ext cx="1165860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2BAD0A4-2DA8-01A1-A71C-A3C514822084}"/>
                </a:ext>
              </a:extLst>
            </p:cNvPr>
            <p:cNvCxnSpPr/>
            <p:nvPr/>
          </p:nvCxnSpPr>
          <p:spPr>
            <a:xfrm>
              <a:off x="304800" y="1275603"/>
              <a:ext cx="116586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AFAD2AE-481D-036A-41F6-47EBB7AE2657}"/>
              </a:ext>
            </a:extLst>
          </p:cNvPr>
          <p:cNvSpPr txBox="1"/>
          <p:nvPr/>
        </p:nvSpPr>
        <p:spPr>
          <a:xfrm>
            <a:off x="175325" y="611447"/>
            <a:ext cx="2844322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imeseries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/SON/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023947"/>
            <a:ext cx="7325674" cy="2927845"/>
          </a:xfrm>
          <a:prstGeom prst="rect">
            <a:avLst/>
          </a:prstGeom>
        </p:spPr>
      </p:pic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175325" y="87978"/>
            <a:ext cx="10095916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 of last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mn-MN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mn-MN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4061637" y="3072809"/>
            <a:ext cx="531628" cy="1552354"/>
          </a:xfrm>
          <a:prstGeom prst="straightConnector1">
            <a:avLst/>
          </a:prstGeom>
          <a:ln w="38100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" name="Picture 4" descr="Шуурганд төөрч, тусламж хүсэхэд &quot;Машин байхгүй&quot; гэсэн&quot; | News.M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706" y="3887285"/>
            <a:ext cx="4597793" cy="2759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АНУ-аас зудын эсрэг хариу арга хэмжээ авахад зориулж $200,000-ын тусламж  үзүүлнэ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706" y="1023947"/>
            <a:ext cx="4597793" cy="275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ight Arrow 19"/>
          <p:cNvSpPr/>
          <p:nvPr/>
        </p:nvSpPr>
        <p:spPr>
          <a:xfrm>
            <a:off x="5362412" y="4451771"/>
            <a:ext cx="1963264" cy="1215382"/>
          </a:xfrm>
          <a:prstGeom prst="rightArrow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 snow cover persisted</a:t>
            </a:r>
          </a:p>
        </p:txBody>
      </p:sp>
    </p:spTree>
    <p:extLst>
      <p:ext uri="{BB962C8B-B14F-4D97-AF65-F5344CB8AC3E}">
        <p14:creationId xmlns:p14="http://schemas.microsoft.com/office/powerpoint/2010/main" val="51706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4330BCAE-A58B-E6FF-CDD4-10FF5B07C740}"/>
              </a:ext>
            </a:extLst>
          </p:cNvPr>
          <p:cNvGrpSpPr/>
          <p:nvPr/>
        </p:nvGrpSpPr>
        <p:grpSpPr>
          <a:xfrm>
            <a:off x="147982" y="443393"/>
            <a:ext cx="11658600" cy="51569"/>
            <a:chOff x="304800" y="1241286"/>
            <a:chExt cx="11658600" cy="51569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BC267CB-7440-A293-853C-9EA2A4B6599D}"/>
                </a:ext>
              </a:extLst>
            </p:cNvPr>
            <p:cNvCxnSpPr/>
            <p:nvPr/>
          </p:nvCxnSpPr>
          <p:spPr>
            <a:xfrm>
              <a:off x="304800" y="1241286"/>
              <a:ext cx="1165860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A4E5D1D-04C3-282A-D252-19D6BBAB44BC}"/>
                </a:ext>
              </a:extLst>
            </p:cNvPr>
            <p:cNvCxnSpPr/>
            <p:nvPr/>
          </p:nvCxnSpPr>
          <p:spPr>
            <a:xfrm>
              <a:off x="304800" y="1292855"/>
              <a:ext cx="116586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A06403E-8D61-1066-E79B-8852E064D282}"/>
              </a:ext>
            </a:extLst>
          </p:cNvPr>
          <p:cNvSpPr/>
          <p:nvPr/>
        </p:nvSpPr>
        <p:spPr>
          <a:xfrm rot="16200000">
            <a:off x="-1057712" y="1985799"/>
            <a:ext cx="3115918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en-US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Precipitation </a:t>
            </a:r>
            <a:r>
              <a:rPr kumimoji="1"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anomaly </a:t>
            </a:r>
            <a:r>
              <a:rPr kumimoji="1" lang="en-US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[mm]</a:t>
            </a:r>
          </a:p>
        </p:txBody>
      </p:sp>
      <p:sp>
        <p:nvSpPr>
          <p:cNvPr id="28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175325" y="87978"/>
            <a:ext cx="10095916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 of last winter </a:t>
            </a:r>
            <a:r>
              <a:rPr lang="mn-MN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/2024</a:t>
            </a:r>
            <a:endParaRPr lang="mn-MN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テキスト ボックス 13">
            <a:extLst>
              <a:ext uri="{FF2B5EF4-FFF2-40B4-BE49-F238E27FC236}">
                <a16:creationId xmlns:a16="http://schemas.microsoft.com/office/drawing/2014/main" id="{61A1DEC8-CFFA-35FD-162B-10E51356D01B}"/>
              </a:ext>
            </a:extLst>
          </p:cNvPr>
          <p:cNvSpPr txBox="1"/>
          <p:nvPr/>
        </p:nvSpPr>
        <p:spPr>
          <a:xfrm rot="5400000">
            <a:off x="10150199" y="1996155"/>
            <a:ext cx="2943434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 temperature anomaly [ºC</a:t>
            </a: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kumimoji="1" lang="ja-JP" altLang="en-U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698" y="546531"/>
            <a:ext cx="5042144" cy="31922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6711" y="546530"/>
            <a:ext cx="5005710" cy="3192249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605" y="3847742"/>
            <a:ext cx="10551816" cy="2790468"/>
          </a:xfrm>
          <a:prstGeom prst="rect">
            <a:avLst/>
          </a:prstGeom>
        </p:spPr>
      </p:pic>
      <p:cxnSp>
        <p:nvCxnSpPr>
          <p:cNvPr id="68" name="Straight Arrow Connector 67"/>
          <p:cNvCxnSpPr/>
          <p:nvPr/>
        </p:nvCxnSpPr>
        <p:spPr>
          <a:xfrm flipV="1">
            <a:off x="5219993" y="2157121"/>
            <a:ext cx="1514578" cy="9525"/>
          </a:xfrm>
          <a:prstGeom prst="straightConnector1">
            <a:avLst/>
          </a:prstGeom>
          <a:ln w="28575"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328033" y="1534490"/>
            <a:ext cx="1298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Albedo feedback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AFAD2AE-481D-036A-41F6-47EBB7AE2657}"/>
              </a:ext>
            </a:extLst>
          </p:cNvPr>
          <p:cNvSpPr txBox="1"/>
          <p:nvPr/>
        </p:nvSpPr>
        <p:spPr>
          <a:xfrm rot="16200000">
            <a:off x="-904680" y="4998688"/>
            <a:ext cx="2809852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timeseries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/DJF/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309045" y="3201410"/>
                <a:ext cx="133647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Tmax</a:t>
                </a:r>
                <a:r>
                  <a:rPr lang="en-US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+9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˚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</a:p>
              <a:p>
                <a:r>
                  <a:rPr lang="en-US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Tmin -49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˚</m:t>
                    </m:r>
                  </m:oMath>
                </a14:m>
                <a:r>
                  <a:rPr lang="en-US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endPara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9045" y="3201410"/>
                <a:ext cx="1336473" cy="646331"/>
              </a:xfrm>
              <a:prstGeom prst="rect">
                <a:avLst/>
              </a:prstGeom>
              <a:blipFill>
                <a:blip r:embed="rId6"/>
                <a:stretch>
                  <a:fillRect l="-4110" t="-4717" r="-2283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240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4330BCAE-A58B-E6FF-CDD4-10FF5B07C740}"/>
              </a:ext>
            </a:extLst>
          </p:cNvPr>
          <p:cNvGrpSpPr/>
          <p:nvPr/>
        </p:nvGrpSpPr>
        <p:grpSpPr>
          <a:xfrm>
            <a:off x="147982" y="443393"/>
            <a:ext cx="11658600" cy="51569"/>
            <a:chOff x="304800" y="1241286"/>
            <a:chExt cx="11658600" cy="51569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BC267CB-7440-A293-853C-9EA2A4B6599D}"/>
                </a:ext>
              </a:extLst>
            </p:cNvPr>
            <p:cNvCxnSpPr/>
            <p:nvPr/>
          </p:nvCxnSpPr>
          <p:spPr>
            <a:xfrm>
              <a:off x="304800" y="1241286"/>
              <a:ext cx="1165860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A4E5D1D-04C3-282A-D252-19D6BBAB44BC}"/>
                </a:ext>
              </a:extLst>
            </p:cNvPr>
            <p:cNvCxnSpPr/>
            <p:nvPr/>
          </p:nvCxnSpPr>
          <p:spPr>
            <a:xfrm>
              <a:off x="304800" y="1292855"/>
              <a:ext cx="116586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12903"/>
          <a:stretch/>
        </p:blipFill>
        <p:spPr>
          <a:xfrm>
            <a:off x="517316" y="588462"/>
            <a:ext cx="3367481" cy="6163614"/>
          </a:xfrm>
          <a:prstGeom prst="rect">
            <a:avLst/>
          </a:prstGeom>
        </p:spPr>
      </p:pic>
      <p:sp>
        <p:nvSpPr>
          <p:cNvPr id="28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175325" y="87978"/>
            <a:ext cx="10095916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 of last winter </a:t>
            </a:r>
            <a:r>
              <a:rPr lang="mn-MN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/2024</a:t>
            </a:r>
            <a:endParaRPr lang="mn-MN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3783" t="1354" r="12657"/>
          <a:stretch/>
        </p:blipFill>
        <p:spPr>
          <a:xfrm>
            <a:off x="4203252" y="581625"/>
            <a:ext cx="3505354" cy="61898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85696" y="3485603"/>
            <a:ext cx="1230719" cy="36933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9–24 /Dec/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63207" y="3485603"/>
            <a:ext cx="1279118" cy="36933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19–31 /Jan/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1399" r="11926"/>
          <a:stretch/>
        </p:blipFill>
        <p:spPr>
          <a:xfrm>
            <a:off x="8102010" y="588462"/>
            <a:ext cx="3561906" cy="616361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9238203" y="3485603"/>
            <a:ext cx="1329270" cy="36933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17–29 /Feb/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テキスト ボックス 10">
            <a:extLst>
              <a:ext uri="{FF2B5EF4-FFF2-40B4-BE49-F238E27FC236}">
                <a16:creationId xmlns:a16="http://schemas.microsoft.com/office/drawing/2014/main" id="{E834A645-3548-34AF-667C-3B35C6C1AC53}"/>
              </a:ext>
            </a:extLst>
          </p:cNvPr>
          <p:cNvSpPr txBox="1"/>
          <p:nvPr/>
        </p:nvSpPr>
        <p:spPr>
          <a:xfrm rot="16200000">
            <a:off x="-376281" y="5013035"/>
            <a:ext cx="1567791" cy="29549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SLP</a:t>
            </a:r>
            <a:endParaRPr lang="ja-JP" altLang="en-US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テキスト ボックス 10">
            <a:extLst>
              <a:ext uri="{FF2B5EF4-FFF2-40B4-BE49-F238E27FC236}">
                <a16:creationId xmlns:a16="http://schemas.microsoft.com/office/drawing/2014/main" id="{E44571B6-621D-DD31-FF21-3E891446D5B9}"/>
              </a:ext>
            </a:extLst>
          </p:cNvPr>
          <p:cNvSpPr txBox="1"/>
          <p:nvPr/>
        </p:nvSpPr>
        <p:spPr>
          <a:xfrm rot="16200000">
            <a:off x="-635384" y="2205295"/>
            <a:ext cx="2094249" cy="2954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ja-JP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Z500</a:t>
            </a:r>
            <a:endParaRPr lang="ja-JP" altLang="en-US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lowchart: Manual Operation 9"/>
          <p:cNvSpPr/>
          <p:nvPr/>
        </p:nvSpPr>
        <p:spPr>
          <a:xfrm rot="10800000">
            <a:off x="1775637" y="2254102"/>
            <a:ext cx="850605" cy="489098"/>
          </a:xfrm>
          <a:prstGeom prst="flowChartManualOperation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lowchart: Manual Operation 23"/>
          <p:cNvSpPr/>
          <p:nvPr/>
        </p:nvSpPr>
        <p:spPr>
          <a:xfrm rot="10800000">
            <a:off x="9420636" y="2254102"/>
            <a:ext cx="850605" cy="489098"/>
          </a:xfrm>
          <a:prstGeom prst="flowChartManualOperation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Manual Operation 24"/>
          <p:cNvSpPr/>
          <p:nvPr/>
        </p:nvSpPr>
        <p:spPr>
          <a:xfrm rot="10800000">
            <a:off x="5504937" y="2318599"/>
            <a:ext cx="795658" cy="489098"/>
          </a:xfrm>
          <a:prstGeom prst="flowChartManualOperation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lowchart: Manual Operation 25"/>
          <p:cNvSpPr/>
          <p:nvPr/>
        </p:nvSpPr>
        <p:spPr>
          <a:xfrm>
            <a:off x="1775637" y="2807697"/>
            <a:ext cx="850605" cy="413968"/>
          </a:xfrm>
          <a:prstGeom prst="flowChartManualOperation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Manual Operation 26"/>
          <p:cNvSpPr/>
          <p:nvPr/>
        </p:nvSpPr>
        <p:spPr>
          <a:xfrm>
            <a:off x="9420635" y="2807697"/>
            <a:ext cx="850605" cy="413968"/>
          </a:xfrm>
          <a:prstGeom prst="flowChartManualOperation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2979856" y="3347101"/>
            <a:ext cx="2128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 anomaly</a:t>
            </a:r>
          </a:p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Negative anomaly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97339" y="3347102"/>
            <a:ext cx="2382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 anomaly</a:t>
            </a:r>
          </a:p>
          <a:p>
            <a:pPr algn="ctr"/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Negative anomaly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Arrow Connector 11"/>
          <p:cNvCxnSpPr>
            <a:stCxn id="32" idx="0"/>
          </p:cNvCxnSpPr>
          <p:nvPr/>
        </p:nvCxnSpPr>
        <p:spPr>
          <a:xfrm flipH="1" flipV="1">
            <a:off x="2626242" y="2563147"/>
            <a:ext cx="1417783" cy="783954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32" idx="0"/>
            <a:endCxn id="25" idx="3"/>
          </p:cNvCxnSpPr>
          <p:nvPr/>
        </p:nvCxnSpPr>
        <p:spPr>
          <a:xfrm flipV="1">
            <a:off x="4044025" y="2563148"/>
            <a:ext cx="1540478" cy="783953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2183879" y="3207223"/>
            <a:ext cx="950991" cy="533014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33" idx="0"/>
            <a:endCxn id="25" idx="1"/>
          </p:cNvCxnSpPr>
          <p:nvPr/>
        </p:nvCxnSpPr>
        <p:spPr>
          <a:xfrm flipH="1" flipV="1">
            <a:off x="6221029" y="2563148"/>
            <a:ext cx="1667743" cy="783954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3" idx="0"/>
            <a:endCxn id="24" idx="3"/>
          </p:cNvCxnSpPr>
          <p:nvPr/>
        </p:nvCxnSpPr>
        <p:spPr>
          <a:xfrm flipV="1">
            <a:off x="7888772" y="2498651"/>
            <a:ext cx="1616924" cy="848451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8748438" y="3207223"/>
            <a:ext cx="1047307" cy="647712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3266103" y="6368902"/>
            <a:ext cx="1555844" cy="383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Siberian high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 flipH="1" flipV="1">
            <a:off x="2534806" y="5952488"/>
            <a:ext cx="1449044" cy="503066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3983849" y="5944677"/>
            <a:ext cx="1600654" cy="510878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110850" y="6417625"/>
            <a:ext cx="1555844" cy="383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Siberian high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 flipV="1">
            <a:off x="6221029" y="5993400"/>
            <a:ext cx="1607568" cy="510877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7828596" y="5993400"/>
            <a:ext cx="1600654" cy="510878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309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4330BCAE-A58B-E6FF-CDD4-10FF5B07C740}"/>
              </a:ext>
            </a:extLst>
          </p:cNvPr>
          <p:cNvGrpSpPr/>
          <p:nvPr/>
        </p:nvGrpSpPr>
        <p:grpSpPr>
          <a:xfrm>
            <a:off x="147982" y="443393"/>
            <a:ext cx="11658600" cy="51569"/>
            <a:chOff x="304800" y="1241286"/>
            <a:chExt cx="11658600" cy="51569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BC267CB-7440-A293-853C-9EA2A4B6599D}"/>
                </a:ext>
              </a:extLst>
            </p:cNvPr>
            <p:cNvCxnSpPr/>
            <p:nvPr/>
          </p:nvCxnSpPr>
          <p:spPr>
            <a:xfrm>
              <a:off x="304800" y="1241286"/>
              <a:ext cx="1165860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A4E5D1D-04C3-282A-D252-19D6BBAB44BC}"/>
                </a:ext>
              </a:extLst>
            </p:cNvPr>
            <p:cNvCxnSpPr/>
            <p:nvPr/>
          </p:nvCxnSpPr>
          <p:spPr>
            <a:xfrm>
              <a:off x="304800" y="1292855"/>
              <a:ext cx="116586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43D4F58-7D4C-4210-CFA1-D63F5467C74E}"/>
              </a:ext>
            </a:extLst>
          </p:cNvPr>
          <p:cNvSpPr txBox="1"/>
          <p:nvPr/>
        </p:nvSpPr>
        <p:spPr>
          <a:xfrm>
            <a:off x="4273783" y="3238349"/>
            <a:ext cx="3409064" cy="3139321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 warm condition observed at spring months.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kumimoji="1" lang="en-US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kumimoji="1" lang="en-US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kumimoji="1" lang="en-U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 cover quickly melted.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kumimoji="1" lang="en-US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kumimoji="1" lang="en-US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kumimoji="1" lang="en-US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kumimoji="1" lang="en-U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Flash flood</a:t>
            </a:r>
            <a:endParaRPr lang="mn-MN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D944CB-A411-E6A3-91C7-8E6A9E8B2B96}"/>
              </a:ext>
            </a:extLst>
          </p:cNvPr>
          <p:cNvSpPr txBox="1"/>
          <p:nvPr/>
        </p:nvSpPr>
        <p:spPr>
          <a:xfrm>
            <a:off x="4717890" y="600926"/>
            <a:ext cx="257300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MODIS snow cover</a:t>
            </a:r>
            <a:endParaRPr kumimoji="1" lang="en-U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Freeform: Shape 36">
            <a:extLst>
              <a:ext uri="{FF2B5EF4-FFF2-40B4-BE49-F238E27FC236}">
                <a16:creationId xmlns:a16="http://schemas.microsoft.com/office/drawing/2014/main" id="{3A44C685-1120-C422-486D-21004A78B09F}"/>
              </a:ext>
            </a:extLst>
          </p:cNvPr>
          <p:cNvSpPr/>
          <p:nvPr/>
        </p:nvSpPr>
        <p:spPr>
          <a:xfrm>
            <a:off x="175325" y="87978"/>
            <a:ext cx="10095916" cy="435988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 of last spring /2024/</a:t>
            </a:r>
            <a:endParaRPr lang="mn-MN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テキスト ボックス 13">
            <a:extLst>
              <a:ext uri="{FF2B5EF4-FFF2-40B4-BE49-F238E27FC236}">
                <a16:creationId xmlns:a16="http://schemas.microsoft.com/office/drawing/2014/main" id="{61A1DEC8-CFFA-35FD-162B-10E51356D01B}"/>
              </a:ext>
            </a:extLst>
          </p:cNvPr>
          <p:cNvSpPr txBox="1"/>
          <p:nvPr/>
        </p:nvSpPr>
        <p:spPr>
          <a:xfrm>
            <a:off x="667283" y="595981"/>
            <a:ext cx="2943434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 temperature anomaly [ºC</a:t>
            </a: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kumimoji="1" lang="ja-JP" altLang="en-U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9819" y="1098799"/>
            <a:ext cx="4078164" cy="2716029"/>
            <a:chOff x="175325" y="715191"/>
            <a:chExt cx="4677060" cy="2498559"/>
          </a:xfrm>
        </p:grpSpPr>
        <p:pic>
          <p:nvPicPr>
            <p:cNvPr id="2050" name="Picture 2" descr="http://192.168.100.115/Long/LongRange/Anomal_10day/Temp_202403-4.png"/>
            <p:cNvPicPr>
              <a:picLocks noChangeAspect="1" noChangeArrowheads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93" t="17668" r="11094" b="30371"/>
            <a:stretch/>
          </p:blipFill>
          <p:spPr bwMode="auto">
            <a:xfrm>
              <a:off x="175325" y="715191"/>
              <a:ext cx="4677060" cy="2498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009880" y="926519"/>
              <a:ext cx="832183" cy="311446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MAR</a:t>
              </a:r>
              <a:endParaRPr 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9818" y="3734257"/>
            <a:ext cx="4163527" cy="2845783"/>
            <a:chOff x="133304" y="3210178"/>
            <a:chExt cx="4410075" cy="247993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3304" y="3210178"/>
              <a:ext cx="4410075" cy="2479933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A1F9D07-9A63-DDF7-745B-4D44EF8A88BF}"/>
                </a:ext>
              </a:extLst>
            </p:cNvPr>
            <p:cNvSpPr/>
            <p:nvPr/>
          </p:nvSpPr>
          <p:spPr>
            <a:xfrm rot="697245">
              <a:off x="550652" y="3751614"/>
              <a:ext cx="3177820" cy="16351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847138" y="3421506"/>
              <a:ext cx="672707" cy="338554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APR</a:t>
              </a:r>
              <a:endParaRPr 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2" name="Picture 8" descr="https://icc.mn/upload/modis_2/sno/2024/04/sno-modis-2024-04-1-aqua-terra-8391.jpg"/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1" b="16806"/>
          <a:stretch/>
        </p:blipFill>
        <p:spPr bwMode="auto">
          <a:xfrm>
            <a:off x="4273783" y="1179546"/>
            <a:ext cx="3461215" cy="1881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151" y="575535"/>
            <a:ext cx="4252429" cy="281359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036" y="3389133"/>
            <a:ext cx="4254544" cy="3190907"/>
          </a:xfrm>
          <a:prstGeom prst="rect">
            <a:avLst/>
          </a:prstGeom>
        </p:spPr>
      </p:pic>
      <p:sp>
        <p:nvSpPr>
          <p:cNvPr id="11" name="Down Arrow 10"/>
          <p:cNvSpPr/>
          <p:nvPr/>
        </p:nvSpPr>
        <p:spPr>
          <a:xfrm>
            <a:off x="5743583" y="3976761"/>
            <a:ext cx="521616" cy="567212"/>
          </a:xfrm>
          <a:prstGeom prst="downArrow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own Arrow 38"/>
          <p:cNvSpPr/>
          <p:nvPr/>
        </p:nvSpPr>
        <p:spPr>
          <a:xfrm>
            <a:off x="5716474" y="5177215"/>
            <a:ext cx="521616" cy="567212"/>
          </a:xfrm>
          <a:prstGeom prst="downArrow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A1F9D07-9A63-DDF7-745B-4D44EF8A88BF}"/>
              </a:ext>
            </a:extLst>
          </p:cNvPr>
          <p:cNvSpPr/>
          <p:nvPr/>
        </p:nvSpPr>
        <p:spPr>
          <a:xfrm rot="1491370">
            <a:off x="93684" y="1832699"/>
            <a:ext cx="3000162" cy="1470941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73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4330BCAE-A58B-E6FF-CDD4-10FF5B07C740}"/>
              </a:ext>
            </a:extLst>
          </p:cNvPr>
          <p:cNvGrpSpPr/>
          <p:nvPr/>
        </p:nvGrpSpPr>
        <p:grpSpPr>
          <a:xfrm>
            <a:off x="147982" y="443393"/>
            <a:ext cx="11658600" cy="51569"/>
            <a:chOff x="304800" y="1241286"/>
            <a:chExt cx="11658600" cy="51569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BC267CB-7440-A293-853C-9EA2A4B6599D}"/>
                </a:ext>
              </a:extLst>
            </p:cNvPr>
            <p:cNvCxnSpPr/>
            <p:nvPr/>
          </p:nvCxnSpPr>
          <p:spPr>
            <a:xfrm>
              <a:off x="304800" y="1241286"/>
              <a:ext cx="1165860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A4E5D1D-04C3-282A-D252-19D6BBAB44BC}"/>
                </a:ext>
              </a:extLst>
            </p:cNvPr>
            <p:cNvCxnSpPr/>
            <p:nvPr/>
          </p:nvCxnSpPr>
          <p:spPr>
            <a:xfrm>
              <a:off x="304800" y="1292855"/>
              <a:ext cx="116586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: Shape 2">
            <a:extLst>
              <a:ext uri="{FF2B5EF4-FFF2-40B4-BE49-F238E27FC236}">
                <a16:creationId xmlns:a16="http://schemas.microsoft.com/office/drawing/2014/main" id="{76193112-C69F-CDFB-096E-519CB288752B}"/>
              </a:ext>
            </a:extLst>
          </p:cNvPr>
          <p:cNvSpPr/>
          <p:nvPr/>
        </p:nvSpPr>
        <p:spPr>
          <a:xfrm>
            <a:off x="929127" y="-173324"/>
            <a:ext cx="5364096" cy="959877"/>
          </a:xfrm>
          <a:custGeom>
            <a:avLst/>
            <a:gdLst>
              <a:gd name="connsiteX0" fmla="*/ 0 w 4743882"/>
              <a:gd name="connsiteY0" fmla="*/ 0 h 959877"/>
              <a:gd name="connsiteX1" fmla="*/ 4743882 w 4743882"/>
              <a:gd name="connsiteY1" fmla="*/ 0 h 959877"/>
              <a:gd name="connsiteX2" fmla="*/ 4743882 w 4743882"/>
              <a:gd name="connsiteY2" fmla="*/ 959877 h 959877"/>
              <a:gd name="connsiteX3" fmla="*/ 0 w 4743882"/>
              <a:gd name="connsiteY3" fmla="*/ 959877 h 959877"/>
              <a:gd name="connsiteX4" fmla="*/ 0 w 4743882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3882" h="959877">
                <a:moveTo>
                  <a:pt x="0" y="0"/>
                </a:moveTo>
                <a:lnTo>
                  <a:pt x="4743882" y="0"/>
                </a:lnTo>
                <a:lnTo>
                  <a:pt x="4743882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pPr marL="0" lvl="0" indent="0" algn="l" defTabSz="10668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sp>
        <p:nvSpPr>
          <p:cNvPr id="32" name="Freeform: Shape 8">
            <a:extLst>
              <a:ext uri="{FF2B5EF4-FFF2-40B4-BE49-F238E27FC236}">
                <a16:creationId xmlns:a16="http://schemas.microsoft.com/office/drawing/2014/main" id="{8DF48A46-F9F4-4545-AE91-3257997473AA}"/>
              </a:ext>
            </a:extLst>
          </p:cNvPr>
          <p:cNvSpPr/>
          <p:nvPr/>
        </p:nvSpPr>
        <p:spPr>
          <a:xfrm>
            <a:off x="147982" y="0"/>
            <a:ext cx="9314602" cy="558284"/>
          </a:xfrm>
          <a:custGeom>
            <a:avLst/>
            <a:gdLst>
              <a:gd name="connsiteX0" fmla="*/ 0 w 5097728"/>
              <a:gd name="connsiteY0" fmla="*/ 0 h 959877"/>
              <a:gd name="connsiteX1" fmla="*/ 5097728 w 5097728"/>
              <a:gd name="connsiteY1" fmla="*/ 0 h 959877"/>
              <a:gd name="connsiteX2" fmla="*/ 5097728 w 5097728"/>
              <a:gd name="connsiteY2" fmla="*/ 959877 h 959877"/>
              <a:gd name="connsiteX3" fmla="*/ 0 w 5097728"/>
              <a:gd name="connsiteY3" fmla="*/ 959877 h 959877"/>
              <a:gd name="connsiteX4" fmla="*/ 0 w 5097728"/>
              <a:gd name="connsiteY4" fmla="*/ 0 h 95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7728" h="959877">
                <a:moveTo>
                  <a:pt x="0" y="0"/>
                </a:moveTo>
                <a:lnTo>
                  <a:pt x="5097728" y="0"/>
                </a:lnTo>
                <a:lnTo>
                  <a:pt x="5097728" y="959877"/>
                </a:lnTo>
                <a:lnTo>
                  <a:pt x="0" y="9598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bg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587" tIns="101587" rIns="101587" bIns="101587" numCol="1" spcCol="1270" anchor="ctr" anchorCtr="0">
            <a:noAutofit/>
          </a:bodyPr>
          <a:lstStyle/>
          <a:p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Outlook for 2024 summer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6038" y="633000"/>
            <a:ext cx="11796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 of dynamical models output data from climate prediction centers.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 of some statistical models and analysis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Climate change</a:t>
            </a:r>
            <a:endParaRPr lang="mn-M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6" b="20000"/>
          <a:stretch/>
        </p:blipFill>
        <p:spPr>
          <a:xfrm>
            <a:off x="147982" y="1971367"/>
            <a:ext cx="5996540" cy="40829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28" b="20000"/>
          <a:stretch/>
        </p:blipFill>
        <p:spPr>
          <a:xfrm>
            <a:off x="5777609" y="1971368"/>
            <a:ext cx="6240731" cy="40829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00030" y="3070459"/>
            <a:ext cx="9541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B/N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18732" y="3999109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11546" y="3320340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94440" y="3177017"/>
            <a:ext cx="979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A/N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07404" y="4103383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41173" y="3174732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97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8055" y="2987561"/>
            <a:ext cx="6343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Thank you for your attention</a:t>
            </a:r>
            <a:endParaRPr lang="en-US" sz="4000" b="1" i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5763358-1022-EA49-4B79-316F3920B51E}"/>
              </a:ext>
            </a:extLst>
          </p:cNvPr>
          <p:cNvGrpSpPr/>
          <p:nvPr/>
        </p:nvGrpSpPr>
        <p:grpSpPr>
          <a:xfrm>
            <a:off x="384395" y="1627704"/>
            <a:ext cx="11658600" cy="34317"/>
            <a:chOff x="304800" y="1241286"/>
            <a:chExt cx="11658600" cy="3431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0570898-3756-107C-0492-FB93FBA68656}"/>
                </a:ext>
              </a:extLst>
            </p:cNvPr>
            <p:cNvCxnSpPr/>
            <p:nvPr/>
          </p:nvCxnSpPr>
          <p:spPr>
            <a:xfrm>
              <a:off x="304800" y="1241286"/>
              <a:ext cx="1165860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20B1E48-F18A-8DF2-42EC-46BD335F112C}"/>
                </a:ext>
              </a:extLst>
            </p:cNvPr>
            <p:cNvCxnSpPr/>
            <p:nvPr/>
          </p:nvCxnSpPr>
          <p:spPr>
            <a:xfrm>
              <a:off x="304800" y="1275603"/>
              <a:ext cx="116586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B92DB3C5-EABB-299B-8354-CEC0454C5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710" y="146626"/>
            <a:ext cx="1037441" cy="10019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7F797E-E3D5-D24E-41EE-E4D1E3391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7173" y="67847"/>
            <a:ext cx="1384481" cy="1337117"/>
          </a:xfrm>
          <a:prstGeom prst="rect">
            <a:avLst/>
          </a:prstGeom>
        </p:spPr>
      </p:pic>
      <p:sp>
        <p:nvSpPr>
          <p:cNvPr id="5" name="Text Box 59">
            <a:extLst>
              <a:ext uri="{FF2B5EF4-FFF2-40B4-BE49-F238E27FC236}">
                <a16:creationId xmlns:a16="http://schemas.microsoft.com/office/drawing/2014/main" id="{7135CA8E-CA55-BE3C-B3B1-3476672E9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124" y="297026"/>
            <a:ext cx="82110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Information and Research Institute of Meteorology, Hydrology </a:t>
            </a:r>
          </a:p>
          <a:p>
            <a:pPr algn="r"/>
            <a:r>
              <a:rPr lang="en-US" altLang="ko-KR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and Environment, MONGOLIA</a:t>
            </a:r>
            <a:endParaRPr lang="mn-MN" altLang="ko-KR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altLang="ko-KR" sz="2000" b="1" i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endParaRPr lang="en-US" altLang="ko-KR" sz="2000" b="1" i="1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34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9000</TotalTime>
  <Words>318</Words>
  <Application>Microsoft Office PowerPoint</Application>
  <PresentationFormat>Widescreen</PresentationFormat>
  <Paragraphs>86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맑은 고딕</vt:lpstr>
      <vt:lpstr>游ゴシック</vt:lpstr>
      <vt:lpstr>Arial</vt:lpstr>
      <vt:lpstr>Calibri</vt:lpstr>
      <vt:lpstr>Calibri Light</vt:lpstr>
      <vt:lpstr>Cambria Math</vt:lpstr>
      <vt:lpstr>Tahoma</vt:lpstr>
      <vt:lpstr>Times New Roman</vt:lpstr>
      <vt:lpstr>Office Theme</vt:lpstr>
      <vt:lpstr>2023/2024 winter – spring climate feature and  SUMMER SEASONAL OUTLOOK 2024  in Mongolia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Монголын газар нутаг дээрх 2023-2024 зун-өвлийн улирлын уур амьсгалын өнгө төрх,   хаврын улирлын урьдчилсан ерөнхий төлөв</dc:title>
  <dc:creator>Munkhjargal Erdenebadrakh</dc:creator>
  <cp:lastModifiedBy>Munkhjargal Erdenebadrakh</cp:lastModifiedBy>
  <cp:revision>100</cp:revision>
  <dcterms:created xsi:type="dcterms:W3CDTF">2024-03-14T09:21:49Z</dcterms:created>
  <dcterms:modified xsi:type="dcterms:W3CDTF">2024-05-10T02:44:54Z</dcterms:modified>
</cp:coreProperties>
</file>