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25"/>
  </p:notesMasterIdLst>
  <p:sldIdLst>
    <p:sldId id="256" r:id="rId5"/>
    <p:sldId id="257" r:id="rId6"/>
    <p:sldId id="261" r:id="rId7"/>
    <p:sldId id="260" r:id="rId8"/>
    <p:sldId id="265" r:id="rId9"/>
    <p:sldId id="278" r:id="rId10"/>
    <p:sldId id="267" r:id="rId11"/>
    <p:sldId id="269" r:id="rId12"/>
    <p:sldId id="279" r:id="rId13"/>
    <p:sldId id="268" r:id="rId14"/>
    <p:sldId id="270" r:id="rId15"/>
    <p:sldId id="274" r:id="rId16"/>
    <p:sldId id="277" r:id="rId17"/>
    <p:sldId id="258" r:id="rId18"/>
    <p:sldId id="266" r:id="rId19"/>
    <p:sldId id="273" r:id="rId20"/>
    <p:sldId id="264" r:id="rId21"/>
    <p:sldId id="271" r:id="rId22"/>
    <p:sldId id="259" r:id="rId23"/>
    <p:sldId id="276" r:id="rId2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00"/>
    <a:srgbClr val="0000FF"/>
    <a:srgbClr val="D883FF"/>
    <a:srgbClr val="FF00FF"/>
    <a:srgbClr val="993300"/>
    <a:srgbClr val="0099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248" autoAdjust="0"/>
    <p:restoredTop sz="95073" autoAdjust="0"/>
  </p:normalViewPr>
  <p:slideViewPr>
    <p:cSldViewPr snapToGrid="0">
      <p:cViewPr varScale="1">
        <p:scale>
          <a:sx n="86" d="100"/>
          <a:sy n="86" d="100"/>
        </p:scale>
        <p:origin x="138"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1D36F13-0CF2-4B45-9F66-CF1CEA2A2C8A}" type="datetimeFigureOut">
              <a:rPr kumimoji="1" lang="ja-JP" altLang="en-US" smtClean="0"/>
              <a:t>2024/4/22</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45945A3-9830-49D9-BA34-32856C138C81}" type="slidenum">
              <a:rPr kumimoji="1" lang="ja-JP" altLang="en-US" smtClean="0"/>
              <a:t>‹#›</a:t>
            </a:fld>
            <a:endParaRPr kumimoji="1" lang="ja-JP" altLang="en-US"/>
          </a:p>
        </p:txBody>
      </p:sp>
    </p:spTree>
    <p:extLst>
      <p:ext uri="{BB962C8B-B14F-4D97-AF65-F5344CB8AC3E}">
        <p14:creationId xmlns:p14="http://schemas.microsoft.com/office/powerpoint/2010/main" val="3551515289"/>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A45945A3-9830-49D9-BA34-32856C138C81}" type="slidenum">
              <a:rPr kumimoji="1" lang="ja-JP" altLang="en-US" smtClean="0"/>
              <a:t>3</a:t>
            </a:fld>
            <a:endParaRPr kumimoji="1" lang="ja-JP" altLang="en-US"/>
          </a:p>
        </p:txBody>
      </p:sp>
    </p:spTree>
    <p:extLst>
      <p:ext uri="{BB962C8B-B14F-4D97-AF65-F5344CB8AC3E}">
        <p14:creationId xmlns:p14="http://schemas.microsoft.com/office/powerpoint/2010/main" val="24270874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indent="0">
              <a:buNone/>
            </a:pPr>
            <a:endParaRPr kumimoji="1" lang="ja-JP" altLang="en-US" dirty="0"/>
          </a:p>
        </p:txBody>
      </p:sp>
      <p:sp>
        <p:nvSpPr>
          <p:cNvPr id="4" name="スライド番号プレースホルダー 3"/>
          <p:cNvSpPr>
            <a:spLocks noGrp="1"/>
          </p:cNvSpPr>
          <p:nvPr>
            <p:ph type="sldNum" sz="quarter" idx="10"/>
          </p:nvPr>
        </p:nvSpPr>
        <p:spPr/>
        <p:txBody>
          <a:bodyPr/>
          <a:lstStyle/>
          <a:p>
            <a:fld id="{A45945A3-9830-49D9-BA34-32856C138C81}" type="slidenum">
              <a:rPr kumimoji="1" lang="ja-JP" altLang="en-US" smtClean="0"/>
              <a:t>11</a:t>
            </a:fld>
            <a:endParaRPr kumimoji="1" lang="ja-JP" altLang="en-US"/>
          </a:p>
        </p:txBody>
      </p:sp>
    </p:spTree>
    <p:extLst>
      <p:ext uri="{BB962C8B-B14F-4D97-AF65-F5344CB8AC3E}">
        <p14:creationId xmlns:p14="http://schemas.microsoft.com/office/powerpoint/2010/main" val="40233976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342900" indent="-342900">
              <a:buAutoNum type="arabicPeriod"/>
            </a:pPr>
            <a:r>
              <a:rPr lang="ja-JP" altLang="en-US" dirty="0"/>
              <a:t>日本の冬は記録的に暖かった。</a:t>
            </a:r>
            <a:endParaRPr lang="en-US" altLang="ja-JP" dirty="0"/>
          </a:p>
          <a:p>
            <a:pPr marL="666900" lvl="1" indent="-342900">
              <a:buAutoNum type="arabicPeriod"/>
            </a:pPr>
            <a:r>
              <a:rPr lang="ja-JP" altLang="en-US" dirty="0"/>
              <a:t>温暖化影響</a:t>
            </a:r>
            <a:endParaRPr lang="en-US" altLang="ja-JP" dirty="0"/>
          </a:p>
          <a:p>
            <a:pPr marL="666900" lvl="1" indent="-342900">
              <a:buAutoNum type="arabicPeriod"/>
            </a:pPr>
            <a:r>
              <a:rPr lang="en-US" altLang="ja-JP" dirty="0"/>
              <a:t>El-Nino</a:t>
            </a:r>
            <a:r>
              <a:rPr lang="ja-JP" altLang="en-US" dirty="0"/>
              <a:t>と</a:t>
            </a:r>
            <a:r>
              <a:rPr lang="en-US" altLang="ja-JP" dirty="0"/>
              <a:t>IOD</a:t>
            </a:r>
            <a:r>
              <a:rPr lang="ja-JP" altLang="en-US" dirty="0"/>
              <a:t>の影響（高気圧性偏差）</a:t>
            </a:r>
            <a:endParaRPr lang="en-US" altLang="ja-JP" dirty="0"/>
          </a:p>
          <a:p>
            <a:pPr marL="666900" lvl="1" indent="-342900">
              <a:buAutoNum type="arabicPeriod"/>
            </a:pPr>
            <a:r>
              <a:rPr lang="ja-JP" altLang="en-US" dirty="0"/>
              <a:t>近海の記録的高水温（下層加熱や極前線ジェットの維持）</a:t>
            </a:r>
            <a:endParaRPr lang="en-US" altLang="ja-JP" dirty="0"/>
          </a:p>
          <a:p>
            <a:pPr marL="342900" indent="-342900">
              <a:buAutoNum type="arabicPeriod"/>
            </a:pPr>
            <a:r>
              <a:rPr lang="ja-JP" altLang="en-US" dirty="0"/>
              <a:t>少雪だったが一時的な寒気により、日本海側では記録的な積雪量となった地点もあった。</a:t>
            </a:r>
            <a:endParaRPr lang="en-US" altLang="ja-JP" dirty="0"/>
          </a:p>
          <a:p>
            <a:pPr marL="666900" lvl="1" indent="-342900">
              <a:buAutoNum type="arabicPeriod"/>
            </a:pPr>
            <a:r>
              <a:rPr lang="ja-JP" altLang="en-US" dirty="0"/>
              <a:t>例えば</a:t>
            </a:r>
            <a:r>
              <a:rPr lang="en-US" altLang="ja-JP" dirty="0"/>
              <a:t>12</a:t>
            </a:r>
            <a:r>
              <a:rPr lang="ja-JP" altLang="en-US" dirty="0"/>
              <a:t>月後半の寒波は、亜熱帯ジェットと極前線ジェットを伝わる波列の位相が同期したことによる。</a:t>
            </a:r>
            <a:r>
              <a:rPr lang="en-US" altLang="ja-JP" dirty="0"/>
              <a:t>2</a:t>
            </a:r>
            <a:r>
              <a:rPr lang="ja-JP" altLang="en-US" dirty="0" err="1"/>
              <a:t>つの</a:t>
            </a:r>
            <a:r>
              <a:rPr lang="ja-JP" altLang="en-US" dirty="0"/>
              <a:t>伝播経路が明確だったことも今年の特徴。</a:t>
            </a:r>
            <a:endParaRPr lang="en-US" altLang="ja-JP" dirty="0"/>
          </a:p>
          <a:p>
            <a:pPr marL="342900" indent="-342900">
              <a:buAutoNum type="arabicPeriod"/>
            </a:pPr>
            <a:r>
              <a:rPr lang="ja-JP" altLang="en-US" dirty="0"/>
              <a:t>成層圏突然昇温が</a:t>
            </a:r>
            <a:r>
              <a:rPr lang="en-US" altLang="ja-JP" dirty="0"/>
              <a:t>2</a:t>
            </a:r>
            <a:r>
              <a:rPr lang="ja-JP" altLang="en-US" dirty="0"/>
              <a:t>回起きたことも今年の特徴</a:t>
            </a:r>
            <a:endParaRPr lang="en-US" altLang="ja-JP" dirty="0"/>
          </a:p>
          <a:p>
            <a:pPr marL="666900" lvl="1" indent="-342900">
              <a:buAutoNum type="arabicPeriod"/>
            </a:pPr>
            <a:r>
              <a:rPr lang="en-US" altLang="ja-JP" dirty="0"/>
              <a:t>2</a:t>
            </a:r>
            <a:r>
              <a:rPr lang="ja-JP" altLang="en-US" dirty="0"/>
              <a:t>度目の昇温は長く持続し、</a:t>
            </a:r>
            <a:r>
              <a:rPr lang="en-US" altLang="ja-JP" dirty="0"/>
              <a:t>3</a:t>
            </a:r>
            <a:r>
              <a:rPr lang="ja-JP" altLang="en-US" dirty="0"/>
              <a:t>月の日本の低温（</a:t>
            </a:r>
            <a:r>
              <a:rPr lang="en-US" altLang="ja-JP" dirty="0"/>
              <a:t>7</a:t>
            </a:r>
            <a:r>
              <a:rPr lang="ja-JP" altLang="en-US" dirty="0"/>
              <a:t>年ぶり）に影響した可能性がある。</a:t>
            </a:r>
            <a:endParaRPr lang="en-US" altLang="ja-JP" dirty="0"/>
          </a:p>
          <a:p>
            <a:endParaRPr kumimoji="1" lang="ja-JP" altLang="en-US" dirty="0"/>
          </a:p>
        </p:txBody>
      </p:sp>
      <p:sp>
        <p:nvSpPr>
          <p:cNvPr id="4" name="スライド番号プレースホルダー 3"/>
          <p:cNvSpPr>
            <a:spLocks noGrp="1"/>
          </p:cNvSpPr>
          <p:nvPr>
            <p:ph type="sldNum" sz="quarter" idx="10"/>
          </p:nvPr>
        </p:nvSpPr>
        <p:spPr/>
        <p:txBody>
          <a:bodyPr/>
          <a:lstStyle/>
          <a:p>
            <a:fld id="{A45945A3-9830-49D9-BA34-32856C138C81}" type="slidenum">
              <a:rPr kumimoji="1" lang="ja-JP" altLang="en-US" smtClean="0"/>
              <a:t>12</a:t>
            </a:fld>
            <a:endParaRPr kumimoji="1" lang="ja-JP" altLang="en-US"/>
          </a:p>
        </p:txBody>
      </p:sp>
    </p:spTree>
    <p:extLst>
      <p:ext uri="{BB962C8B-B14F-4D97-AF65-F5344CB8AC3E}">
        <p14:creationId xmlns:p14="http://schemas.microsoft.com/office/powerpoint/2010/main" val="11889441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A45945A3-9830-49D9-BA34-32856C138C81}" type="slidenum">
              <a:rPr kumimoji="1" lang="ja-JP" altLang="en-US" smtClean="0"/>
              <a:t>14</a:t>
            </a:fld>
            <a:endParaRPr kumimoji="1" lang="ja-JP" altLang="en-US"/>
          </a:p>
        </p:txBody>
      </p:sp>
    </p:spTree>
    <p:extLst>
      <p:ext uri="{BB962C8B-B14F-4D97-AF65-F5344CB8AC3E}">
        <p14:creationId xmlns:p14="http://schemas.microsoft.com/office/powerpoint/2010/main" val="26329998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1EC36D12-67A3-4E24-A4A1-BD6D3287124F}" type="slidenum">
              <a:rPr kumimoji="1" lang="ja-JP" altLang="en-US" smtClean="0"/>
              <a:t>16</a:t>
            </a:fld>
            <a:endParaRPr kumimoji="1" lang="ja-JP" altLang="en-US"/>
          </a:p>
        </p:txBody>
      </p:sp>
    </p:spTree>
    <p:extLst>
      <p:ext uri="{BB962C8B-B14F-4D97-AF65-F5344CB8AC3E}">
        <p14:creationId xmlns:p14="http://schemas.microsoft.com/office/powerpoint/2010/main" val="39634022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スライド イメージ プレースホルダ 1"/>
          <p:cNvSpPr>
            <a:spLocks noGrp="1" noRot="1" noChangeAspect="1" noTextEdit="1"/>
          </p:cNvSpPr>
          <p:nvPr>
            <p:ph type="sldImg"/>
          </p:nvPr>
        </p:nvSpPr>
        <p:spPr>
          <a:xfrm>
            <a:off x="84138" y="744538"/>
            <a:ext cx="6567487" cy="3695700"/>
          </a:xfrm>
          <a:ln/>
        </p:spPr>
      </p:sp>
      <p:sp>
        <p:nvSpPr>
          <p:cNvPr id="19459"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dirty="0"/>
          </a:p>
        </p:txBody>
      </p:sp>
      <p:sp>
        <p:nvSpPr>
          <p:cNvPr id="19460" name="スライド番号プレースホルダ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7427" eaLnBrk="0" hangingPunct="0">
              <a:defRPr kumimoji="1" sz="2400">
                <a:solidFill>
                  <a:schemeClr val="tx1"/>
                </a:solidFill>
                <a:latin typeface="Times New Roman" pitchFamily="18" charset="0"/>
                <a:ea typeface="ＭＳ Ｐゴシック" pitchFamily="50" charset="-128"/>
              </a:defRPr>
            </a:lvl1pPr>
            <a:lvl2pPr marL="736007" indent="-283079" defTabSz="907427" eaLnBrk="0" hangingPunct="0">
              <a:defRPr kumimoji="1" sz="2400">
                <a:solidFill>
                  <a:schemeClr val="tx1"/>
                </a:solidFill>
                <a:latin typeface="Times New Roman" pitchFamily="18" charset="0"/>
                <a:ea typeface="ＭＳ Ｐゴシック" pitchFamily="50" charset="-128"/>
              </a:defRPr>
            </a:lvl2pPr>
            <a:lvl3pPr marL="1132318" indent="-226463" defTabSz="907427" eaLnBrk="0" hangingPunct="0">
              <a:defRPr kumimoji="1" sz="2400">
                <a:solidFill>
                  <a:schemeClr val="tx1"/>
                </a:solidFill>
                <a:latin typeface="Times New Roman" pitchFamily="18" charset="0"/>
                <a:ea typeface="ＭＳ Ｐゴシック" pitchFamily="50" charset="-128"/>
              </a:defRPr>
            </a:lvl3pPr>
            <a:lvl4pPr marL="1585244" indent="-226463" defTabSz="907427" eaLnBrk="0" hangingPunct="0">
              <a:defRPr kumimoji="1" sz="2400">
                <a:solidFill>
                  <a:schemeClr val="tx1"/>
                </a:solidFill>
                <a:latin typeface="Times New Roman" pitchFamily="18" charset="0"/>
                <a:ea typeface="ＭＳ Ｐゴシック" pitchFamily="50" charset="-128"/>
              </a:defRPr>
            </a:lvl4pPr>
            <a:lvl5pPr marL="2038172" indent="-226463" defTabSz="907427" eaLnBrk="0" hangingPunct="0">
              <a:defRPr kumimoji="1" sz="2400">
                <a:solidFill>
                  <a:schemeClr val="tx1"/>
                </a:solidFill>
                <a:latin typeface="Times New Roman" pitchFamily="18" charset="0"/>
                <a:ea typeface="ＭＳ Ｐゴシック" pitchFamily="50" charset="-128"/>
              </a:defRPr>
            </a:lvl5pPr>
            <a:lvl6pPr marL="2491098" indent="-226463" defTabSz="907427"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44026" indent="-226463" defTabSz="907427"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396953" indent="-226463" defTabSz="907427"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49881" indent="-226463" defTabSz="907427"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eaLnBrk="1" hangingPunct="1"/>
            <a:fld id="{5CC01019-8E10-4CF8-9840-36663CB9D07A}" type="slidenum">
              <a:rPr lang="en-US" altLang="ja-JP" sz="1200">
                <a:solidFill>
                  <a:prstClr val="black"/>
                </a:solidFill>
              </a:rPr>
              <a:pPr eaLnBrk="1" hangingPunct="1"/>
              <a:t>19</a:t>
            </a:fld>
            <a:endParaRPr lang="en-US" altLang="ja-JP" sz="1200">
              <a:solidFill>
                <a:prstClr val="black"/>
              </a:solidFill>
            </a:endParaRPr>
          </a:p>
        </p:txBody>
      </p:sp>
    </p:spTree>
    <p:extLst>
      <p:ext uri="{BB962C8B-B14F-4D97-AF65-F5344CB8AC3E}">
        <p14:creationId xmlns:p14="http://schemas.microsoft.com/office/powerpoint/2010/main" val="19063478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FF20B97F-3DD7-4E74-AA82-058E0DE052A5}" type="slidenum">
              <a:rPr kumimoji="1" lang="ja-JP" altLang="en-US" smtClean="0"/>
              <a:t>20</a:t>
            </a:fld>
            <a:endParaRPr kumimoji="1" lang="ja-JP" altLang="en-US" dirty="0"/>
          </a:p>
        </p:txBody>
      </p:sp>
    </p:spTree>
    <p:extLst>
      <p:ext uri="{BB962C8B-B14F-4D97-AF65-F5344CB8AC3E}">
        <p14:creationId xmlns:p14="http://schemas.microsoft.com/office/powerpoint/2010/main" val="19504329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7" name="Rectangle 6"/>
          <p:cNvSpPr/>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1" y="1020431"/>
            <a:ext cx="10993549" cy="1475013"/>
          </a:xfrm>
          <a:effectLst/>
        </p:spPr>
        <p:txBody>
          <a:bodyPr anchor="b">
            <a:normAutofit/>
          </a:bodyPr>
          <a:lstStyle>
            <a:lvl1pPr>
              <a:defRPr sz="3600">
                <a:solidFill>
                  <a:schemeClr val="accent1"/>
                </a:solidFill>
              </a:defRPr>
            </a:lvl1pPr>
          </a:lstStyle>
          <a:p>
            <a:r>
              <a:rPr lang="ja-JP" altLang="en-US"/>
              <a:t>マスター タイトルの書式設定</a:t>
            </a:r>
            <a:endParaRPr lang="en-US" dirty="0"/>
          </a:p>
        </p:txBody>
      </p:sp>
      <p:sp>
        <p:nvSpPr>
          <p:cNvPr id="3" name="Subtitle 2"/>
          <p:cNvSpPr>
            <a:spLocks noGrp="1"/>
          </p:cNvSpPr>
          <p:nvPr>
            <p:ph type="subTitle" idx="1"/>
          </p:nvPr>
        </p:nvSpPr>
        <p:spPr>
          <a:xfrm>
            <a:off x="581194" y="2495445"/>
            <a:ext cx="10993546" cy="590321"/>
          </a:xfr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マスター サブタイトルの書式設定</a:t>
            </a:r>
            <a:endParaRPr lang="en-US" dirty="0"/>
          </a:p>
        </p:txBody>
      </p:sp>
      <p:sp>
        <p:nvSpPr>
          <p:cNvPr id="4" name="Date Placeholder 3"/>
          <p:cNvSpPr>
            <a:spLocks noGrp="1"/>
          </p:cNvSpPr>
          <p:nvPr>
            <p:ph type="dt" sz="half" idx="10"/>
          </p:nvPr>
        </p:nvSpPr>
        <p:spPr>
          <a:xfrm>
            <a:off x="7605951" y="5956137"/>
            <a:ext cx="2844800" cy="365125"/>
          </a:xfrm>
        </p:spPr>
        <p:txBody>
          <a:bodyPr/>
          <a:lstStyle>
            <a:lvl1pPr>
              <a:defRPr>
                <a:solidFill>
                  <a:schemeClr val="accent1">
                    <a:lumMod val="75000"/>
                    <a:lumOff val="25000"/>
                  </a:schemeClr>
                </a:solidFill>
              </a:defRPr>
            </a:lvl1pPr>
          </a:lstStyle>
          <a:p>
            <a:fld id="{945205BA-689B-8D45-BF3D-ADF53E31B1C9}" type="datetimeFigureOut">
              <a:rPr kumimoji="1" lang="ja-JP" altLang="en-US" smtClean="0"/>
              <a:t>2024/4/22</a:t>
            </a:fld>
            <a:endParaRPr kumimoji="1" lang="ja-JP" altLang="en-US"/>
          </a:p>
        </p:txBody>
      </p:sp>
      <p:sp>
        <p:nvSpPr>
          <p:cNvPr id="5" name="Footer Placeholder 4"/>
          <p:cNvSpPr>
            <a:spLocks noGrp="1"/>
          </p:cNvSpPr>
          <p:nvPr>
            <p:ph type="ftr" sz="quarter" idx="11"/>
          </p:nvPr>
        </p:nvSpPr>
        <p:spPr>
          <a:xfrm>
            <a:off x="581192" y="5951811"/>
            <a:ext cx="6917210" cy="365125"/>
          </a:xfrm>
        </p:spPr>
        <p:txBody>
          <a:bodyPr/>
          <a:lstStyle>
            <a:lvl1pPr>
              <a:defRPr>
                <a:solidFill>
                  <a:schemeClr val="accent1">
                    <a:lumMod val="75000"/>
                    <a:lumOff val="25000"/>
                  </a:schemeClr>
                </a:solidFill>
              </a:defRPr>
            </a:lvl1pPr>
          </a:lstStyle>
          <a:p>
            <a:endParaRPr kumimoji="1" lang="ja-JP" altLang="en-US"/>
          </a:p>
        </p:txBody>
      </p:sp>
      <p:sp>
        <p:nvSpPr>
          <p:cNvPr id="6" name="Slide Number Placeholder 5"/>
          <p:cNvSpPr>
            <a:spLocks noGrp="1"/>
          </p:cNvSpPr>
          <p:nvPr>
            <p:ph type="sldNum" sz="quarter" idx="12"/>
          </p:nvPr>
        </p:nvSpPr>
        <p:spPr>
          <a:xfrm>
            <a:off x="10558300" y="5956137"/>
            <a:ext cx="1016440" cy="365125"/>
          </a:xfrm>
        </p:spPr>
        <p:txBody>
          <a:bodyPr/>
          <a:lstStyle>
            <a:lvl1pPr>
              <a:defRPr>
                <a:solidFill>
                  <a:schemeClr val="accent1">
                    <a:lumMod val="75000"/>
                    <a:lumOff val="25000"/>
                  </a:schemeClr>
                </a:solidFill>
              </a:defRPr>
            </a:lvl1pPr>
          </a:lstStyle>
          <a:p>
            <a:fld id="{96D6C28A-8FB5-634B-9B30-88A6DFA9761A}" type="slidenum">
              <a:rPr kumimoji="1" lang="ja-JP" altLang="en-US" smtClean="0"/>
              <a:t>‹#›</a:t>
            </a:fld>
            <a:endParaRPr kumimoji="1" lang="ja-JP" altLang="en-US"/>
          </a:p>
        </p:txBody>
      </p:sp>
    </p:spTree>
    <p:extLst>
      <p:ext uri="{BB962C8B-B14F-4D97-AF65-F5344CB8AC3E}">
        <p14:creationId xmlns:p14="http://schemas.microsoft.com/office/powerpoint/2010/main" val="15405799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8" name="Rectangle 7"/>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9" name="Title 1"/>
          <p:cNvSpPr>
            <a:spLocks noGrp="1"/>
          </p:cNvSpPr>
          <p:nvPr>
            <p:ph type="title"/>
          </p:nvPr>
        </p:nvSpPr>
        <p:spPr>
          <a:xfrm>
            <a:off x="581192" y="702156"/>
            <a:ext cx="11029616" cy="1013800"/>
          </a:xfrm>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945205BA-689B-8D45-BF3D-ADF53E31B1C9}" type="datetimeFigureOut">
              <a:rPr kumimoji="1" lang="ja-JP" altLang="en-US" smtClean="0"/>
              <a:t>2024/4/22</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6D6C28A-8FB5-634B-9B30-88A6DFA9761A}" type="slidenum">
              <a:rPr kumimoji="1" lang="ja-JP" altLang="en-US" smtClean="0"/>
              <a:t>‹#›</a:t>
            </a:fld>
            <a:endParaRPr kumimoji="1" lang="ja-JP" altLang="en-US"/>
          </a:p>
        </p:txBody>
      </p:sp>
    </p:spTree>
    <p:extLst>
      <p:ext uri="{BB962C8B-B14F-4D97-AF65-F5344CB8AC3E}">
        <p14:creationId xmlns:p14="http://schemas.microsoft.com/office/powerpoint/2010/main" val="41444754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7" name="Rectangle 6"/>
          <p:cNvSpPr>
            <a:spLocks noChangeAspect="1"/>
          </p:cNvSpPr>
          <p:nvPr/>
        </p:nvSpPr>
        <p:spPr>
          <a:xfrm>
            <a:off x="8839201" y="599725"/>
            <a:ext cx="2906817" cy="581695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839201" y="675726"/>
            <a:ext cx="2004164" cy="5183073"/>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774923" y="675726"/>
            <a:ext cx="7896279" cy="5183073"/>
          </a:xfrm>
        </p:spPr>
        <p:txBody>
          <a:bodyPr vert="eaVert" ancho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a:xfrm>
            <a:off x="8993673" y="5956137"/>
            <a:ext cx="1328141" cy="365125"/>
          </a:xfrm>
        </p:spPr>
        <p:txBody>
          <a:bodyPr/>
          <a:lstStyle>
            <a:lvl1pPr>
              <a:defRPr>
                <a:solidFill>
                  <a:schemeClr val="accent1">
                    <a:lumMod val="75000"/>
                    <a:lumOff val="25000"/>
                  </a:schemeClr>
                </a:solidFill>
              </a:defRPr>
            </a:lvl1pPr>
          </a:lstStyle>
          <a:p>
            <a:fld id="{945205BA-689B-8D45-BF3D-ADF53E31B1C9}" type="datetimeFigureOut">
              <a:rPr kumimoji="1" lang="ja-JP" altLang="en-US" smtClean="0"/>
              <a:t>2024/4/22</a:t>
            </a:fld>
            <a:endParaRPr kumimoji="1" lang="ja-JP" altLang="en-US"/>
          </a:p>
        </p:txBody>
      </p:sp>
      <p:sp>
        <p:nvSpPr>
          <p:cNvPr id="5" name="Footer Placeholder 4"/>
          <p:cNvSpPr>
            <a:spLocks noGrp="1"/>
          </p:cNvSpPr>
          <p:nvPr>
            <p:ph type="ftr" sz="quarter" idx="11"/>
          </p:nvPr>
        </p:nvSpPr>
        <p:spPr>
          <a:xfrm>
            <a:off x="774923" y="5951811"/>
            <a:ext cx="7896279" cy="365125"/>
          </a:xfrm>
        </p:spPr>
        <p:txBody>
          <a:bodyPr/>
          <a:lstStyle/>
          <a:p>
            <a:endParaRPr kumimoji="1" lang="ja-JP" altLang="en-US"/>
          </a:p>
        </p:txBody>
      </p:sp>
      <p:sp>
        <p:nvSpPr>
          <p:cNvPr id="6" name="Slide Number Placeholder 5"/>
          <p:cNvSpPr>
            <a:spLocks noGrp="1"/>
          </p:cNvSpPr>
          <p:nvPr>
            <p:ph type="sldNum" sz="quarter" idx="12"/>
          </p:nvPr>
        </p:nvSpPr>
        <p:spPr>
          <a:xfrm>
            <a:off x="10446615" y="5956137"/>
            <a:ext cx="1164195" cy="365125"/>
          </a:xfrm>
        </p:spPr>
        <p:txBody>
          <a:bodyPr/>
          <a:lstStyle>
            <a:lvl1pPr>
              <a:defRPr>
                <a:solidFill>
                  <a:schemeClr val="accent1">
                    <a:lumMod val="75000"/>
                    <a:lumOff val="25000"/>
                  </a:schemeClr>
                </a:solidFill>
              </a:defRPr>
            </a:lvl1pPr>
          </a:lstStyle>
          <a:p>
            <a:fld id="{96D6C28A-8FB5-634B-9B30-88A6DFA9761A}" type="slidenum">
              <a:rPr kumimoji="1" lang="ja-JP" altLang="en-US" smtClean="0"/>
              <a:t>‹#›</a:t>
            </a:fld>
            <a:endParaRPr kumimoji="1" lang="ja-JP" altLang="en-US"/>
          </a:p>
        </p:txBody>
      </p:sp>
    </p:spTree>
    <p:extLst>
      <p:ext uri="{BB962C8B-B14F-4D97-AF65-F5344CB8AC3E}">
        <p14:creationId xmlns:p14="http://schemas.microsoft.com/office/powerpoint/2010/main" val="18621882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7" name="Rectangle 6"/>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702156"/>
            <a:ext cx="11029616" cy="1013800"/>
          </a:xfrm>
        </p:spPr>
        <p:txBody>
          <a:bodyPr/>
          <a:lstStyle/>
          <a:p>
            <a:r>
              <a:rPr lang="ja-JP" altLang="en-US"/>
              <a:t>マスター タイトルの書式設定</a:t>
            </a:r>
            <a:endParaRPr lang="en-US" dirty="0"/>
          </a:p>
        </p:txBody>
      </p:sp>
      <p:sp>
        <p:nvSpPr>
          <p:cNvPr id="3" name="Content Placeholder 2"/>
          <p:cNvSpPr>
            <a:spLocks noGrp="1"/>
          </p:cNvSpPr>
          <p:nvPr>
            <p:ph idx="1"/>
          </p:nvPr>
        </p:nvSpPr>
        <p:spPr>
          <a:xfrm>
            <a:off x="581192" y="2180496"/>
            <a:ext cx="11029615" cy="3678303"/>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945205BA-689B-8D45-BF3D-ADF53E31B1C9}" type="datetimeFigureOut">
              <a:rPr kumimoji="1" lang="ja-JP" altLang="en-US" smtClean="0"/>
              <a:t>2024/4/22</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10558300" y="5956137"/>
            <a:ext cx="1052508" cy="365125"/>
          </a:xfrm>
        </p:spPr>
        <p:txBody>
          <a:bodyPr/>
          <a:lstStyle/>
          <a:p>
            <a:fld id="{96D6C28A-8FB5-634B-9B30-88A6DFA9761A}" type="slidenum">
              <a:rPr kumimoji="1" lang="ja-JP" altLang="en-US" smtClean="0"/>
              <a:t>‹#›</a:t>
            </a:fld>
            <a:endParaRPr kumimoji="1" lang="ja-JP" altLang="en-US"/>
          </a:p>
        </p:txBody>
      </p:sp>
    </p:spTree>
    <p:extLst>
      <p:ext uri="{BB962C8B-B14F-4D97-AF65-F5344CB8AC3E}">
        <p14:creationId xmlns:p14="http://schemas.microsoft.com/office/powerpoint/2010/main" val="26480275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3043910"/>
            <a:ext cx="11029615" cy="1497507"/>
          </a:xfrm>
        </p:spPr>
        <p:txBody>
          <a:bodyPr anchor="b">
            <a:normAutofit/>
          </a:bodyPr>
          <a:lstStyle>
            <a:lvl1pPr algn="l">
              <a:defRPr sz="3600" b="0" cap="all">
                <a:solidFill>
                  <a:schemeClr val="accent1"/>
                </a:solidFill>
              </a:defRPr>
            </a:lvl1pPr>
          </a:lstStyle>
          <a:p>
            <a:r>
              <a:rPr lang="ja-JP" altLang="en-US"/>
              <a:t>マスター タイトルの書式設定</a:t>
            </a:r>
            <a:endParaRPr lang="en-US" dirty="0"/>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lvl1pPr>
              <a:defRPr>
                <a:solidFill>
                  <a:schemeClr val="accent1">
                    <a:lumMod val="75000"/>
                    <a:lumOff val="25000"/>
                  </a:schemeClr>
                </a:solidFill>
              </a:defRPr>
            </a:lvl1pPr>
          </a:lstStyle>
          <a:p>
            <a:fld id="{945205BA-689B-8D45-BF3D-ADF53E31B1C9}" type="datetimeFigureOut">
              <a:rPr kumimoji="1" lang="ja-JP" altLang="en-US" smtClean="0"/>
              <a:t>2024/4/22</a:t>
            </a:fld>
            <a:endParaRPr kumimoji="1" lang="ja-JP" altLang="en-US"/>
          </a:p>
        </p:txBody>
      </p:sp>
      <p:sp>
        <p:nvSpPr>
          <p:cNvPr id="5" name="Footer Placeholder 4"/>
          <p:cNvSpPr>
            <a:spLocks noGrp="1"/>
          </p:cNvSpPr>
          <p:nvPr>
            <p:ph type="ftr" sz="quarter" idx="11"/>
          </p:nvPr>
        </p:nvSpPr>
        <p:spPr/>
        <p:txBody>
          <a:bodyPr/>
          <a:lstStyle>
            <a:lvl1pPr>
              <a:defRPr>
                <a:solidFill>
                  <a:schemeClr val="accent1">
                    <a:lumMod val="75000"/>
                    <a:lumOff val="25000"/>
                  </a:schemeClr>
                </a:solidFill>
              </a:defRPr>
            </a:lvl1pPr>
          </a:lstStyle>
          <a:p>
            <a:endParaRPr kumimoji="1" lang="ja-JP" altLang="en-US"/>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fld id="{96D6C28A-8FB5-634B-9B30-88A6DFA9761A}" type="slidenum">
              <a:rPr kumimoji="1" lang="ja-JP" altLang="en-US" smtClean="0"/>
              <a:t>‹#›</a:t>
            </a:fld>
            <a:endParaRPr kumimoji="1" lang="ja-JP" altLang="en-US"/>
          </a:p>
        </p:txBody>
      </p:sp>
    </p:spTree>
    <p:extLst>
      <p:ext uri="{BB962C8B-B14F-4D97-AF65-F5344CB8AC3E}">
        <p14:creationId xmlns:p14="http://schemas.microsoft.com/office/powerpoint/2010/main" val="31442569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8" name="Rectangle 7"/>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729658"/>
            <a:ext cx="11029616" cy="988332"/>
          </a:xfrm>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581193" y="2228003"/>
            <a:ext cx="5422390" cy="3633047"/>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6188417" y="2228003"/>
            <a:ext cx="5422392" cy="3633047"/>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945205BA-689B-8D45-BF3D-ADF53E31B1C9}" type="datetimeFigureOut">
              <a:rPr kumimoji="1" lang="ja-JP" altLang="en-US" smtClean="0"/>
              <a:t>2024/4/22</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6D6C28A-8FB5-634B-9B30-88A6DFA9761A}" type="slidenum">
              <a:rPr kumimoji="1" lang="ja-JP" altLang="en-US" smtClean="0"/>
              <a:t>‹#›</a:t>
            </a:fld>
            <a:endParaRPr kumimoji="1" lang="ja-JP" altLang="en-US"/>
          </a:p>
        </p:txBody>
      </p:sp>
    </p:spTree>
    <p:extLst>
      <p:ext uri="{BB962C8B-B14F-4D97-AF65-F5344CB8AC3E}">
        <p14:creationId xmlns:p14="http://schemas.microsoft.com/office/powerpoint/2010/main" val="16243990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11" name="Rectangle 10"/>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Title 1"/>
          <p:cNvSpPr>
            <a:spLocks noGrp="1"/>
          </p:cNvSpPr>
          <p:nvPr>
            <p:ph type="title"/>
          </p:nvPr>
        </p:nvSpPr>
        <p:spPr>
          <a:xfrm>
            <a:off x="581193" y="729658"/>
            <a:ext cx="11029616" cy="988332"/>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887219" y="2250892"/>
            <a:ext cx="5087075" cy="536005"/>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581194" y="2926052"/>
            <a:ext cx="5393100" cy="2934999"/>
          </a:xfrm>
        </p:spPr>
        <p:txBody>
          <a:bodyPr anchor="t">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6523735" y="2250892"/>
            <a:ext cx="5087073" cy="553373"/>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217709" y="2926052"/>
            <a:ext cx="5393100" cy="2934999"/>
          </a:xfrm>
        </p:spPr>
        <p:txBody>
          <a:bodyPr anchor="t">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945205BA-689B-8D45-BF3D-ADF53E31B1C9}" type="datetimeFigureOut">
              <a:rPr kumimoji="1" lang="ja-JP" altLang="en-US" smtClean="0"/>
              <a:t>2024/4/22</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96D6C28A-8FB5-634B-9B30-88A6DFA9761A}" type="slidenum">
              <a:rPr kumimoji="1" lang="ja-JP" altLang="en-US" smtClean="0"/>
              <a:t>‹#›</a:t>
            </a:fld>
            <a:endParaRPr kumimoji="1" lang="ja-JP" altLang="en-US"/>
          </a:p>
        </p:txBody>
      </p:sp>
    </p:spTree>
    <p:extLst>
      <p:ext uri="{BB962C8B-B14F-4D97-AF65-F5344CB8AC3E}">
        <p14:creationId xmlns:p14="http://schemas.microsoft.com/office/powerpoint/2010/main" val="6759713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7" name="Rectangle 6"/>
          <p:cNvSpPr>
            <a:spLocks noChangeAspect="1"/>
          </p:cNvSpPr>
          <p:nvPr/>
        </p:nvSpPr>
        <p:spPr>
          <a:xfrm>
            <a:off x="440683"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8" name="Title 1"/>
          <p:cNvSpPr>
            <a:spLocks noGrp="1"/>
          </p:cNvSpPr>
          <p:nvPr>
            <p:ph type="title"/>
          </p:nvPr>
        </p:nvSpPr>
        <p:spPr>
          <a:xfrm>
            <a:off x="575894" y="729658"/>
            <a:ext cx="11029616" cy="988332"/>
          </a:xfrm>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945205BA-689B-8D45-BF3D-ADF53E31B1C9}" type="datetimeFigureOut">
              <a:rPr kumimoji="1" lang="ja-JP" altLang="en-US" smtClean="0"/>
              <a:t>2024/4/22</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96D6C28A-8FB5-634B-9B30-88A6DFA9761A}" type="slidenum">
              <a:rPr kumimoji="1" lang="ja-JP" altLang="en-US" smtClean="0"/>
              <a:t>‹#›</a:t>
            </a:fld>
            <a:endParaRPr kumimoji="1" lang="ja-JP" altLang="en-US"/>
          </a:p>
        </p:txBody>
      </p:sp>
    </p:spTree>
    <p:extLst>
      <p:ext uri="{BB962C8B-B14F-4D97-AF65-F5344CB8AC3E}">
        <p14:creationId xmlns:p14="http://schemas.microsoft.com/office/powerpoint/2010/main" val="3519477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45205BA-689B-8D45-BF3D-ADF53E31B1C9}" type="datetimeFigureOut">
              <a:rPr kumimoji="1" lang="ja-JP" altLang="en-US" smtClean="0"/>
              <a:t>2024/4/22</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96D6C28A-8FB5-634B-9B30-88A6DFA9761A}" type="slidenum">
              <a:rPr kumimoji="1" lang="ja-JP" altLang="en-US" smtClean="0"/>
              <a:t>‹#›</a:t>
            </a:fld>
            <a:endParaRPr kumimoji="1" lang="ja-JP" altLang="en-US"/>
          </a:p>
        </p:txBody>
      </p:sp>
    </p:spTree>
    <p:extLst>
      <p:ext uri="{BB962C8B-B14F-4D97-AF65-F5344CB8AC3E}">
        <p14:creationId xmlns:p14="http://schemas.microsoft.com/office/powerpoint/2010/main" val="23776399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9" name="Rectangle 8"/>
          <p:cNvSpPr>
            <a:spLocks noChangeAspect="1"/>
          </p:cNvSpPr>
          <p:nvPr/>
        </p:nvSpPr>
        <p:spPr>
          <a:xfrm>
            <a:off x="447817" y="5141973"/>
            <a:ext cx="11298200" cy="127470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5262296"/>
            <a:ext cx="4909445" cy="689514"/>
          </a:xfrm>
        </p:spPr>
        <p:txBody>
          <a:bodyPr anchor="ctr"/>
          <a:lstStyle>
            <a:lvl1pPr algn="l">
              <a:defRPr sz="2000" b="0">
                <a:solidFill>
                  <a:schemeClr val="accent1">
                    <a:lumMod val="75000"/>
                    <a:lumOff val="25000"/>
                  </a:schemeClr>
                </a:solidFill>
              </a:defRPr>
            </a:lvl1pPr>
          </a:lstStyle>
          <a:p>
            <a:r>
              <a:rPr lang="ja-JP" altLang="en-US"/>
              <a:t>マスター タイトルの書式設定</a:t>
            </a:r>
            <a:endParaRPr lang="en-US" dirty="0"/>
          </a:p>
        </p:txBody>
      </p:sp>
      <p:sp>
        <p:nvSpPr>
          <p:cNvPr id="3" name="Content Placeholder 2"/>
          <p:cNvSpPr>
            <a:spLocks noGrp="1"/>
          </p:cNvSpPr>
          <p:nvPr>
            <p:ph idx="1"/>
          </p:nvPr>
        </p:nvSpPr>
        <p:spPr>
          <a:xfrm>
            <a:off x="447816" y="601200"/>
            <a:ext cx="11292840" cy="4204800"/>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5740823" y="5262296"/>
            <a:ext cx="5869987" cy="689515"/>
          </a:xfrm>
        </p:spPr>
        <p:txBody>
          <a:bodyPr anchor="ctr">
            <a:normAutofit/>
          </a:bodyPr>
          <a:lstStyle>
            <a:lvl1pPr marL="0" indent="0" algn="r">
              <a:buNone/>
              <a:defRPr sz="1100">
                <a:solidFill>
                  <a:schemeClr val="bg1"/>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lvl1pPr>
              <a:defRPr>
                <a:solidFill>
                  <a:schemeClr val="accent1">
                    <a:lumMod val="75000"/>
                    <a:lumOff val="25000"/>
                  </a:schemeClr>
                </a:solidFill>
              </a:defRPr>
            </a:lvl1pPr>
          </a:lstStyle>
          <a:p>
            <a:fld id="{945205BA-689B-8D45-BF3D-ADF53E31B1C9}" type="datetimeFigureOut">
              <a:rPr kumimoji="1" lang="ja-JP" altLang="en-US" smtClean="0"/>
              <a:t>2024/4/22</a:t>
            </a:fld>
            <a:endParaRPr kumimoji="1" lang="ja-JP" altLang="en-US"/>
          </a:p>
        </p:txBody>
      </p:sp>
      <p:sp>
        <p:nvSpPr>
          <p:cNvPr id="6" name="Footer Placeholder 5"/>
          <p:cNvSpPr>
            <a:spLocks noGrp="1"/>
          </p:cNvSpPr>
          <p:nvPr>
            <p:ph type="ftr" sz="quarter" idx="11"/>
          </p:nvPr>
        </p:nvSpPr>
        <p:spPr/>
        <p:txBody>
          <a:bodyPr/>
          <a:lstStyle>
            <a:lvl1pPr>
              <a:defRPr>
                <a:solidFill>
                  <a:schemeClr val="accent1">
                    <a:lumMod val="75000"/>
                    <a:lumOff val="25000"/>
                  </a:schemeClr>
                </a:solidFill>
              </a:defRPr>
            </a:lvl1pPr>
          </a:lstStyle>
          <a:p>
            <a:endParaRPr kumimoji="1" lang="ja-JP" altLang="en-US"/>
          </a:p>
        </p:txBody>
      </p:sp>
      <p:sp>
        <p:nvSpPr>
          <p:cNvPr id="7" name="Slide Number Placeholder 6"/>
          <p:cNvSpPr>
            <a:spLocks noGrp="1"/>
          </p:cNvSpPr>
          <p:nvPr>
            <p:ph type="sldNum" sz="quarter" idx="12"/>
          </p:nvPr>
        </p:nvSpPr>
        <p:spPr/>
        <p:txBody>
          <a:bodyPr/>
          <a:lstStyle>
            <a:lvl1pPr>
              <a:defRPr>
                <a:solidFill>
                  <a:schemeClr val="accent1">
                    <a:lumMod val="75000"/>
                    <a:lumOff val="25000"/>
                  </a:schemeClr>
                </a:solidFill>
              </a:defRPr>
            </a:lvl1pPr>
          </a:lstStyle>
          <a:p>
            <a:fld id="{96D6C28A-8FB5-634B-9B30-88A6DFA9761A}" type="slidenum">
              <a:rPr kumimoji="1" lang="ja-JP" altLang="en-US" smtClean="0"/>
              <a:t>‹#›</a:t>
            </a:fld>
            <a:endParaRPr kumimoji="1" lang="ja-JP" altLang="en-US"/>
          </a:p>
        </p:txBody>
      </p:sp>
    </p:spTree>
    <p:extLst>
      <p:ext uri="{BB962C8B-B14F-4D97-AF65-F5344CB8AC3E}">
        <p14:creationId xmlns:p14="http://schemas.microsoft.com/office/powerpoint/2010/main" val="12684761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accent1"/>
                </a:solidFill>
              </a:defRPr>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447817" y="599725"/>
            <a:ext cx="11290859" cy="3557252"/>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581192" y="5260127"/>
            <a:ext cx="11029617" cy="59867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945205BA-689B-8D45-BF3D-ADF53E31B1C9}" type="datetimeFigureOut">
              <a:rPr kumimoji="1" lang="ja-JP" altLang="en-US" smtClean="0"/>
              <a:t>2024/4/22</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6D6C28A-8FB5-634B-9B30-88A6DFA9761A}" type="slidenum">
              <a:rPr kumimoji="1" lang="ja-JP" altLang="en-US" smtClean="0"/>
              <a:t>‹#›</a:t>
            </a:fld>
            <a:endParaRPr kumimoji="1" lang="ja-JP" altLang="en-US"/>
          </a:p>
        </p:txBody>
      </p:sp>
    </p:spTree>
    <p:extLst>
      <p:ext uri="{BB962C8B-B14F-4D97-AF65-F5344CB8AC3E}">
        <p14:creationId xmlns:p14="http://schemas.microsoft.com/office/powerpoint/2010/main" val="21653239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581192" y="2336003"/>
            <a:ext cx="11029616" cy="3522794"/>
          </a:xfrm>
          <a:prstGeom prst="rect">
            <a:avLst/>
          </a:prstGeom>
        </p:spPr>
        <p:txBody>
          <a:bodyPr vert="horz" lIns="91440" tIns="45720" rIns="91440" bIns="45720" rtlCol="0" anchor="ct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7605951" y="5956137"/>
            <a:ext cx="2844799" cy="365125"/>
          </a:xfrm>
          <a:prstGeom prst="rect">
            <a:avLst/>
          </a:prstGeom>
        </p:spPr>
        <p:txBody>
          <a:bodyPr vert="horz" lIns="91440" tIns="45720" rIns="91440" bIns="45720" rtlCol="0" anchor="ctr"/>
          <a:lstStyle>
            <a:lvl1pPr algn="r">
              <a:defRPr sz="900">
                <a:solidFill>
                  <a:schemeClr val="accent2"/>
                </a:solidFill>
              </a:defRPr>
            </a:lvl1pPr>
          </a:lstStyle>
          <a:p>
            <a:fld id="{945205BA-689B-8D45-BF3D-ADF53E31B1C9}" type="datetimeFigureOut">
              <a:rPr kumimoji="1" lang="ja-JP" altLang="en-US" smtClean="0"/>
              <a:t>2024/4/22</a:t>
            </a:fld>
            <a:endParaRPr kumimoji="1" lang="ja-JP" altLang="en-US"/>
          </a:p>
        </p:txBody>
      </p:sp>
      <p:sp>
        <p:nvSpPr>
          <p:cNvPr id="5" name="Footer Placeholder 4"/>
          <p:cNvSpPr>
            <a:spLocks noGrp="1"/>
          </p:cNvSpPr>
          <p:nvPr>
            <p:ph type="ftr" sz="quarter" idx="3"/>
          </p:nvPr>
        </p:nvSpPr>
        <p:spPr>
          <a:xfrm>
            <a:off x="581192" y="5951811"/>
            <a:ext cx="6917210" cy="365125"/>
          </a:xfrm>
          <a:prstGeom prst="rect">
            <a:avLst/>
          </a:prstGeom>
        </p:spPr>
        <p:txBody>
          <a:bodyPr vert="horz" lIns="91440" tIns="45720" rIns="91440" bIns="45720" rtlCol="0" anchor="ctr"/>
          <a:lstStyle>
            <a:lvl1pPr algn="l">
              <a:defRPr sz="900" cap="all">
                <a:solidFill>
                  <a:schemeClr val="accent2"/>
                </a:solidFill>
              </a:defRPr>
            </a:lvl1pPr>
          </a:lstStyle>
          <a:p>
            <a:endParaRPr kumimoji="1" lang="ja-JP" altLang="en-US"/>
          </a:p>
        </p:txBody>
      </p:sp>
      <p:sp>
        <p:nvSpPr>
          <p:cNvPr id="6" name="Slide Number Placeholder 5"/>
          <p:cNvSpPr>
            <a:spLocks noGrp="1"/>
          </p:cNvSpPr>
          <p:nvPr>
            <p:ph type="sldNum" sz="quarter" idx="4"/>
          </p:nvPr>
        </p:nvSpPr>
        <p:spPr>
          <a:xfrm>
            <a:off x="10558300" y="5956137"/>
            <a:ext cx="1052510" cy="365125"/>
          </a:xfrm>
          <a:prstGeom prst="rect">
            <a:avLst/>
          </a:prstGeom>
        </p:spPr>
        <p:txBody>
          <a:bodyPr vert="horz" lIns="91440" tIns="45720" rIns="91440" bIns="45720" rtlCol="0" anchor="ctr"/>
          <a:lstStyle>
            <a:lvl1pPr algn="r">
              <a:defRPr sz="900">
                <a:solidFill>
                  <a:schemeClr val="accent2"/>
                </a:solidFill>
              </a:defRPr>
            </a:lvl1pPr>
          </a:lstStyle>
          <a:p>
            <a:fld id="{96D6C28A-8FB5-634B-9B30-88A6DFA9761A}" type="slidenum">
              <a:rPr kumimoji="1" lang="ja-JP" altLang="en-US" smtClean="0"/>
              <a:t>‹#›</a:t>
            </a:fld>
            <a:endParaRPr kumimoji="1" lang="ja-JP" altLang="en-US"/>
          </a:p>
        </p:txBody>
      </p:sp>
      <p:sp>
        <p:nvSpPr>
          <p:cNvPr id="9" name="Rectangle 8"/>
          <p:cNvSpPr/>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42879755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457200" rtl="0" eaLnBrk="1" latinLnBrk="0" hangingPunct="1">
        <a:spcBef>
          <a:spcPct val="0"/>
        </a:spcBef>
        <a:buNone/>
        <a:defRPr kumimoji="1" sz="2800" b="0" kern="1200" cap="all">
          <a:solidFill>
            <a:schemeClr val="bg1"/>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200" kern="1200">
          <a:solidFill>
            <a:schemeClr val="tx2"/>
          </a:solidFill>
          <a:latin typeface="+mn-lt"/>
          <a:ea typeface="+mn-ea"/>
          <a:cs typeface="+mn-cs"/>
        </a:defRPr>
      </a:lvl9pPr>
    </p:bodyStyle>
    <p:otherStyle>
      <a:defPPr>
        <a:defRPr lang="en-US"/>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8.gif"/><Relationship Id="rId7" Type="http://schemas.openxmlformats.org/officeDocument/2006/relationships/image" Target="../media/image42.png"/><Relationship Id="rId2" Type="http://schemas.openxmlformats.org/officeDocument/2006/relationships/image" Target="../media/image37.gif"/><Relationship Id="rId1" Type="http://schemas.openxmlformats.org/officeDocument/2006/relationships/slideLayout" Target="../slideLayouts/slideLayout6.xml"/><Relationship Id="rId6" Type="http://schemas.openxmlformats.org/officeDocument/2006/relationships/image" Target="../media/image41.gif"/><Relationship Id="rId5" Type="http://schemas.openxmlformats.org/officeDocument/2006/relationships/image" Target="../media/image40.gif"/><Relationship Id="rId4" Type="http://schemas.openxmlformats.org/officeDocument/2006/relationships/image" Target="../media/image39.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44.png"/></Relationships>
</file>

<file path=ppt/slides/_rels/slide1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16.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52.png"/><Relationship Id="rId5" Type="http://schemas.openxmlformats.org/officeDocument/2006/relationships/image" Target="../media/image51.png"/><Relationship Id="rId10" Type="http://schemas.openxmlformats.org/officeDocument/2006/relationships/image" Target="../media/image56.png"/><Relationship Id="rId4" Type="http://schemas.openxmlformats.org/officeDocument/2006/relationships/image" Target="../media/image50.png"/><Relationship Id="rId9" Type="http://schemas.openxmlformats.org/officeDocument/2006/relationships/image" Target="../media/image55.png"/></Relationships>
</file>

<file path=ppt/slides/_rels/slide1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1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60.gif"/><Relationship Id="rId1" Type="http://schemas.openxmlformats.org/officeDocument/2006/relationships/slideLayout" Target="../slideLayouts/slideLayout2.xml"/><Relationship Id="rId4" Type="http://schemas.openxmlformats.org/officeDocument/2006/relationships/image" Target="../media/image61.png"/></Relationships>
</file>

<file path=ppt/slides/_rels/slide1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65.png"/><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gif"/></Relationships>
</file>

<file path=ppt/slides/_rels/slide5.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6.xml"/><Relationship Id="rId6" Type="http://schemas.openxmlformats.org/officeDocument/2006/relationships/image" Target="../media/image10.gif"/><Relationship Id="rId5" Type="http://schemas.openxmlformats.org/officeDocument/2006/relationships/image" Target="../media/image31.png"/><Relationship Id="rId4" Type="http://schemas.openxmlformats.org/officeDocument/2006/relationships/image" Target="../media/image30.png"/></Relationships>
</file>

<file path=ppt/slides/_rels/slide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6.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B5D2364-5E51-9DAE-2F16-EB2A032CC791}"/>
              </a:ext>
            </a:extLst>
          </p:cNvPr>
          <p:cNvSpPr>
            <a:spLocks noGrp="1"/>
          </p:cNvSpPr>
          <p:nvPr>
            <p:ph type="ctrTitle"/>
          </p:nvPr>
        </p:nvSpPr>
        <p:spPr/>
        <p:txBody>
          <a:bodyPr/>
          <a:lstStyle/>
          <a:p>
            <a:r>
              <a:rPr kumimoji="1" lang="en-US" altLang="ja-JP" cap="none" dirty="0"/>
              <a:t>Characteristics of 2023/24 winter monsoon in </a:t>
            </a:r>
            <a:r>
              <a:rPr lang="en-US" altLang="ja-JP" cap="none" dirty="0"/>
              <a:t>J</a:t>
            </a:r>
            <a:r>
              <a:rPr kumimoji="1" lang="en-US" altLang="ja-JP" cap="none" dirty="0"/>
              <a:t>apan</a:t>
            </a:r>
            <a:endParaRPr kumimoji="1" lang="ja-JP" altLang="en-US" cap="none" dirty="0"/>
          </a:p>
        </p:txBody>
      </p:sp>
      <p:sp>
        <p:nvSpPr>
          <p:cNvPr id="3" name="字幕 2">
            <a:extLst>
              <a:ext uri="{FF2B5EF4-FFF2-40B4-BE49-F238E27FC236}">
                <a16:creationId xmlns:a16="http://schemas.microsoft.com/office/drawing/2014/main" id="{DDFF454F-030E-1C9E-A1A7-DEB5B70DCF8B}"/>
              </a:ext>
            </a:extLst>
          </p:cNvPr>
          <p:cNvSpPr>
            <a:spLocks noGrp="1"/>
          </p:cNvSpPr>
          <p:nvPr>
            <p:ph type="subTitle" idx="1"/>
          </p:nvPr>
        </p:nvSpPr>
        <p:spPr/>
        <p:txBody>
          <a:bodyPr/>
          <a:lstStyle/>
          <a:p>
            <a:pPr algn="r"/>
            <a:r>
              <a:rPr kumimoji="1" lang="en-US" altLang="ja-JP" cap="none" dirty="0" err="1"/>
              <a:t>Tetsu</a:t>
            </a:r>
            <a:r>
              <a:rPr kumimoji="1" lang="en-US" altLang="ja-JP" cap="none" dirty="0"/>
              <a:t> NAKAMURA (TCC/JMA)</a:t>
            </a:r>
            <a:endParaRPr kumimoji="1" lang="ja-JP" altLang="en-US" cap="none" dirty="0"/>
          </a:p>
        </p:txBody>
      </p:sp>
      <p:pic>
        <p:nvPicPr>
          <p:cNvPr id="2052" name="Picture 4" descr="TRS_map"/>
          <p:cNvPicPr>
            <a:picLocks noChangeAspect="1" noChangeArrowheads="1"/>
          </p:cNvPicPr>
          <p:nvPr/>
        </p:nvPicPr>
        <p:blipFill rotWithShape="1">
          <a:blip r:embed="rId2">
            <a:extLst>
              <a:ext uri="{28A0092B-C50C-407E-A947-70E740481C1C}">
                <a14:useLocalDpi xmlns:a14="http://schemas.microsoft.com/office/drawing/2010/main" val="0"/>
              </a:ext>
            </a:extLst>
          </a:blip>
          <a:srcRect t="2502" b="67090"/>
          <a:stretch/>
        </p:blipFill>
        <p:spPr bwMode="auto">
          <a:xfrm>
            <a:off x="1509806" y="3213282"/>
            <a:ext cx="4214719" cy="146957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TRS_map"/>
          <p:cNvPicPr>
            <a:picLocks noChangeAspect="1" noChangeArrowheads="1"/>
          </p:cNvPicPr>
          <p:nvPr/>
        </p:nvPicPr>
        <p:blipFill rotWithShape="1">
          <a:blip r:embed="rId2">
            <a:extLst>
              <a:ext uri="{28A0092B-C50C-407E-A947-70E740481C1C}">
                <a14:useLocalDpi xmlns:a14="http://schemas.microsoft.com/office/drawing/2010/main" val="0"/>
              </a:ext>
            </a:extLst>
          </a:blip>
          <a:srcRect t="32684" b="36908"/>
          <a:stretch/>
        </p:blipFill>
        <p:spPr bwMode="auto">
          <a:xfrm>
            <a:off x="1509806" y="4791713"/>
            <a:ext cx="4214719" cy="1469572"/>
          </a:xfrm>
          <a:prstGeom prst="rect">
            <a:avLst/>
          </a:prstGeom>
          <a:noFill/>
          <a:extLst>
            <a:ext uri="{909E8E84-426E-40DD-AFC4-6F175D3DCCD1}">
              <a14:hiddenFill xmlns:a14="http://schemas.microsoft.com/office/drawing/2010/main">
                <a:solidFill>
                  <a:srgbClr val="FFFFFF"/>
                </a:solidFill>
              </a14:hiddenFill>
            </a:ext>
          </a:extLst>
        </p:spPr>
      </p:pic>
      <p:sp>
        <p:nvSpPr>
          <p:cNvPr id="7" name="テキスト ボックス 6"/>
          <p:cNvSpPr txBox="1"/>
          <p:nvPr/>
        </p:nvSpPr>
        <p:spPr>
          <a:xfrm>
            <a:off x="2897804" y="4191664"/>
            <a:ext cx="2047300" cy="369332"/>
          </a:xfrm>
          <a:prstGeom prst="rect">
            <a:avLst/>
          </a:prstGeom>
          <a:noFill/>
        </p:spPr>
        <p:txBody>
          <a:bodyPr wrap="square" rtlCol="0">
            <a:spAutoFit/>
          </a:bodyPr>
          <a:lstStyle/>
          <a:p>
            <a:pPr algn="ctr"/>
            <a:r>
              <a:rPr kumimoji="1" lang="en-US" altLang="ja-JP" dirty="0">
                <a:solidFill>
                  <a:srgbClr val="FF0000"/>
                </a:solidFill>
                <a:effectLst>
                  <a:glow rad="63500">
                    <a:schemeClr val="bg1"/>
                  </a:glow>
                </a:effectLst>
              </a:rPr>
              <a:t>Warm</a:t>
            </a:r>
            <a:endParaRPr kumimoji="1" lang="ja-JP" altLang="en-US" dirty="0">
              <a:solidFill>
                <a:srgbClr val="FF0000"/>
              </a:solidFill>
              <a:effectLst>
                <a:glow rad="63500">
                  <a:schemeClr val="bg1"/>
                </a:glow>
              </a:effectLst>
            </a:endParaRPr>
          </a:p>
        </p:txBody>
      </p:sp>
      <p:sp>
        <p:nvSpPr>
          <p:cNvPr id="8" name="テキスト ボックス 7"/>
          <p:cNvSpPr txBox="1"/>
          <p:nvPr/>
        </p:nvSpPr>
        <p:spPr>
          <a:xfrm>
            <a:off x="2972163" y="5775538"/>
            <a:ext cx="2047300" cy="369332"/>
          </a:xfrm>
          <a:prstGeom prst="rect">
            <a:avLst/>
          </a:prstGeom>
          <a:noFill/>
        </p:spPr>
        <p:txBody>
          <a:bodyPr wrap="square" rtlCol="0">
            <a:spAutoFit/>
          </a:bodyPr>
          <a:lstStyle/>
          <a:p>
            <a:pPr algn="ctr"/>
            <a:r>
              <a:rPr kumimoji="1" lang="en-US" altLang="ja-JP" dirty="0">
                <a:solidFill>
                  <a:srgbClr val="009999"/>
                </a:solidFill>
                <a:effectLst>
                  <a:glow rad="63500">
                    <a:schemeClr val="bg1"/>
                  </a:glow>
                </a:effectLst>
              </a:rPr>
              <a:t>Wet</a:t>
            </a:r>
            <a:endParaRPr kumimoji="1" lang="ja-JP" altLang="en-US" dirty="0">
              <a:solidFill>
                <a:srgbClr val="009999"/>
              </a:solidFill>
              <a:effectLst>
                <a:glow rad="63500">
                  <a:schemeClr val="bg1"/>
                </a:glow>
              </a:effectLst>
            </a:endParaRPr>
          </a:p>
        </p:txBody>
      </p:sp>
      <p:sp>
        <p:nvSpPr>
          <p:cNvPr id="9" name="テキスト ボックス 8"/>
          <p:cNvSpPr txBox="1"/>
          <p:nvPr/>
        </p:nvSpPr>
        <p:spPr>
          <a:xfrm>
            <a:off x="1217335" y="5775538"/>
            <a:ext cx="2047300" cy="369332"/>
          </a:xfrm>
          <a:prstGeom prst="rect">
            <a:avLst/>
          </a:prstGeom>
          <a:noFill/>
        </p:spPr>
        <p:txBody>
          <a:bodyPr wrap="square" rtlCol="0">
            <a:spAutoFit/>
          </a:bodyPr>
          <a:lstStyle/>
          <a:p>
            <a:pPr algn="ctr"/>
            <a:r>
              <a:rPr kumimoji="1" lang="en-US" altLang="ja-JP" dirty="0">
                <a:solidFill>
                  <a:srgbClr val="993300"/>
                </a:solidFill>
                <a:effectLst>
                  <a:glow rad="63500">
                    <a:schemeClr val="bg1"/>
                  </a:glow>
                </a:effectLst>
              </a:rPr>
              <a:t>Dry</a:t>
            </a:r>
            <a:endParaRPr kumimoji="1" lang="ja-JP" altLang="en-US" dirty="0">
              <a:solidFill>
                <a:srgbClr val="993300"/>
              </a:solidFill>
              <a:effectLst>
                <a:glow rad="63500">
                  <a:schemeClr val="bg1"/>
                </a:glow>
              </a:effectLst>
            </a:endParaRPr>
          </a:p>
        </p:txBody>
      </p:sp>
      <p:pic>
        <p:nvPicPr>
          <p:cNvPr id="11" name="図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47445" y="2888957"/>
            <a:ext cx="5252484" cy="3448493"/>
          </a:xfrm>
          <a:prstGeom prst="rect">
            <a:avLst/>
          </a:prstGeom>
        </p:spPr>
      </p:pic>
      <p:sp>
        <p:nvSpPr>
          <p:cNvPr id="10" name="字幕 2">
            <a:extLst>
              <a:ext uri="{FF2B5EF4-FFF2-40B4-BE49-F238E27FC236}">
                <a16:creationId xmlns:a16="http://schemas.microsoft.com/office/drawing/2014/main" id="{DDFF454F-030E-1C9E-A1A7-DEB5B70DCF8B}"/>
              </a:ext>
            </a:extLst>
          </p:cNvPr>
          <p:cNvSpPr txBox="1">
            <a:spLocks/>
          </p:cNvSpPr>
          <p:nvPr/>
        </p:nvSpPr>
        <p:spPr>
          <a:xfrm>
            <a:off x="406383" y="134949"/>
            <a:ext cx="11342594" cy="590321"/>
          </a:xfrm>
          <a:prstGeom prst="rect">
            <a:avLst/>
          </a:prstGeom>
        </p:spPr>
        <p:txBody>
          <a:bodyPr vert="horz" lIns="91440" tIns="45720" rIns="91440" bIns="45720" rtlCol="0" anchor="t">
            <a:normAutofit/>
          </a:bodyPr>
          <a:lstStyle>
            <a:lvl1pPr marL="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600" kern="1200" cap="all">
                <a:solidFill>
                  <a:schemeClr val="accent2"/>
                </a:solidFill>
                <a:latin typeface="+mn-lt"/>
                <a:ea typeface="+mn-ea"/>
                <a:cs typeface="+mn-cs"/>
              </a:defRPr>
            </a:lvl1pPr>
            <a:lvl2pPr marL="4572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600" kern="1200">
                <a:solidFill>
                  <a:schemeClr val="tx1">
                    <a:tint val="75000"/>
                  </a:schemeClr>
                </a:solidFill>
                <a:latin typeface="+mn-lt"/>
                <a:ea typeface="+mn-ea"/>
                <a:cs typeface="+mn-cs"/>
              </a:defRPr>
            </a:lvl2pPr>
            <a:lvl3pPr marL="9144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400" kern="1200">
                <a:solidFill>
                  <a:schemeClr val="tx1">
                    <a:tint val="75000"/>
                  </a:schemeClr>
                </a:solidFill>
                <a:latin typeface="+mn-lt"/>
                <a:ea typeface="+mn-ea"/>
                <a:cs typeface="+mn-cs"/>
              </a:defRPr>
            </a:lvl3pPr>
            <a:lvl4pPr marL="13716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4pPr>
            <a:lvl5pPr marL="18288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5pPr>
            <a:lvl6pPr marL="22860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6pPr>
            <a:lvl7pPr marL="27432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7pPr>
            <a:lvl8pPr marL="32004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8pPr>
            <a:lvl9pPr marL="36576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9pPr>
          </a:lstStyle>
          <a:p>
            <a:r>
              <a:rPr lang="en-US" altLang="ja-JP" b="1" cap="none" dirty="0">
                <a:solidFill>
                  <a:schemeClr val="accent1"/>
                </a:solidFill>
              </a:rPr>
              <a:t>20</a:t>
            </a:r>
            <a:r>
              <a:rPr lang="en-US" altLang="ja-JP" b="1" cap="none" baseline="30000" dirty="0">
                <a:solidFill>
                  <a:schemeClr val="accent1"/>
                </a:solidFill>
              </a:rPr>
              <a:t>th</a:t>
            </a:r>
            <a:r>
              <a:rPr lang="en-US" altLang="ja-JP" b="1" cap="none" dirty="0">
                <a:solidFill>
                  <a:schemeClr val="accent1"/>
                </a:solidFill>
              </a:rPr>
              <a:t> FORCRAII in Qingdao, 9-11 May 2024 </a:t>
            </a:r>
            <a:endParaRPr lang="ja-JP" altLang="en-US" b="1" cap="none" dirty="0">
              <a:solidFill>
                <a:schemeClr val="accent1"/>
              </a:solidFill>
            </a:endParaRPr>
          </a:p>
        </p:txBody>
      </p:sp>
    </p:spTree>
    <p:extLst>
      <p:ext uri="{BB962C8B-B14F-4D97-AF65-F5344CB8AC3E}">
        <p14:creationId xmlns:p14="http://schemas.microsoft.com/office/powerpoint/2010/main" val="40724671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ebisk1.cpdk.naps.kishou.go.jp/~climat_p/diag_jra3q/products/strat/gif/JRA-3Q_1991-2020/pole30_nh.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43126" y="2240567"/>
            <a:ext cx="2740860" cy="1958095"/>
          </a:xfrm>
          <a:prstGeom prst="rect">
            <a:avLst/>
          </a:prstGeom>
          <a:noFill/>
          <a:extLst>
            <a:ext uri="{909E8E84-426E-40DD-AFC4-6F175D3DCCD1}">
              <a14:hiddenFill xmlns:a14="http://schemas.microsoft.com/office/drawing/2010/main">
                <a:solidFill>
                  <a:srgbClr val="FFFFFF"/>
                </a:solidFill>
              </a14:hiddenFill>
            </a:ext>
          </a:extLst>
        </p:spPr>
      </p:pic>
      <p:pic>
        <p:nvPicPr>
          <p:cNvPr id="84" name="Picture 2" descr="http://ebisk1.cpdk.naps.kishou.go.jp/~climat_p/diag_jra3q/products/sokuho/JRA-3Q_1991-2020/sea/nh_z30_hist.gif"/>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5906"/>
          <a:stretch/>
        </p:blipFill>
        <p:spPr bwMode="auto">
          <a:xfrm>
            <a:off x="4214813" y="2240567"/>
            <a:ext cx="1845402" cy="1995730"/>
          </a:xfrm>
          <a:prstGeom prst="rect">
            <a:avLst/>
          </a:prstGeom>
          <a:noFill/>
          <a:extLst>
            <a:ext uri="{909E8E84-426E-40DD-AFC4-6F175D3DCCD1}">
              <a14:hiddenFill xmlns:a14="http://schemas.microsoft.com/office/drawing/2010/main">
                <a:solidFill>
                  <a:srgbClr val="FFFFFF"/>
                </a:solidFill>
              </a14:hiddenFill>
            </a:ext>
          </a:extLst>
        </p:spPr>
      </p:pic>
      <p:sp>
        <p:nvSpPr>
          <p:cNvPr id="101" name="楕円 100"/>
          <p:cNvSpPr/>
          <p:nvPr/>
        </p:nvSpPr>
        <p:spPr>
          <a:xfrm rot="4979883">
            <a:off x="4451173" y="2929183"/>
            <a:ext cx="784717" cy="539339"/>
          </a:xfrm>
          <a:prstGeom prst="ellipse">
            <a:avLst/>
          </a:prstGeom>
          <a:noFill/>
          <a:ln w="28575">
            <a:solidFill>
              <a:srgbClr val="0000FF"/>
            </a:solidFill>
            <a:prstDash val="solid"/>
          </a:ln>
          <a:effectLst>
            <a:glow rad="25400">
              <a:schemeClr val="bg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p>
        </p:txBody>
      </p:sp>
      <p:sp>
        <p:nvSpPr>
          <p:cNvPr id="9" name="下矢印 8"/>
          <p:cNvSpPr/>
          <p:nvPr/>
        </p:nvSpPr>
        <p:spPr>
          <a:xfrm rot="4215042">
            <a:off x="4789570" y="3010833"/>
            <a:ext cx="272498" cy="368527"/>
          </a:xfrm>
          <a:prstGeom prst="downArrow">
            <a:avLst/>
          </a:prstGeom>
          <a:solidFill>
            <a:srgbClr val="0000FF">
              <a:alpha val="30000"/>
            </a:srgbClr>
          </a:solidFill>
          <a:ln>
            <a:solidFill>
              <a:srgbClr val="0000FF"/>
            </a:solidFill>
          </a:ln>
          <a:effectLst>
            <a:glow rad="63500">
              <a:schemeClr val="bg1">
                <a:alpha val="7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0" name="タイトル 1">
            <a:extLst>
              <a:ext uri="{FF2B5EF4-FFF2-40B4-BE49-F238E27FC236}">
                <a16:creationId xmlns:a16="http://schemas.microsoft.com/office/drawing/2014/main" id="{34D977F0-F2BF-58A8-03DC-5095FD397704}"/>
              </a:ext>
            </a:extLst>
          </p:cNvPr>
          <p:cNvSpPr>
            <a:spLocks noGrp="1"/>
          </p:cNvSpPr>
          <p:nvPr>
            <p:ph type="title"/>
          </p:nvPr>
        </p:nvSpPr>
        <p:spPr>
          <a:xfrm>
            <a:off x="581192" y="702156"/>
            <a:ext cx="11029616" cy="1013800"/>
          </a:xfrm>
        </p:spPr>
        <p:txBody>
          <a:bodyPr/>
          <a:lstStyle/>
          <a:p>
            <a:r>
              <a:rPr kumimoji="1" lang="en-US" altLang="ja-JP" cap="none" dirty="0"/>
              <a:t>Stratospheric feature</a:t>
            </a:r>
            <a:endParaRPr kumimoji="1" lang="ja-JP" altLang="en-US" cap="none" dirty="0"/>
          </a:p>
        </p:txBody>
      </p:sp>
      <p:pic>
        <p:nvPicPr>
          <p:cNvPr id="81" name="Picture 12" descr="http://ebisk1.cpdk.naps.kishou.go.jp/~climat38/www/fig/wafp100_anom_map_20231201-20240224_wn1-3.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4858"/>
          <a:stretch/>
        </p:blipFill>
        <p:spPr bwMode="auto">
          <a:xfrm>
            <a:off x="2310685" y="2251583"/>
            <a:ext cx="1887379" cy="2064691"/>
          </a:xfrm>
          <a:prstGeom prst="rect">
            <a:avLst/>
          </a:prstGeom>
          <a:noFill/>
          <a:extLst>
            <a:ext uri="{909E8E84-426E-40DD-AFC4-6F175D3DCCD1}">
              <a14:hiddenFill xmlns:a14="http://schemas.microsoft.com/office/drawing/2010/main">
                <a:solidFill>
                  <a:srgbClr val="FFFFFF"/>
                </a:solidFill>
              </a14:hiddenFill>
            </a:ext>
          </a:extLst>
        </p:spPr>
      </p:pic>
      <p:pic>
        <p:nvPicPr>
          <p:cNvPr id="83" name="Picture 4" descr="http://ebisk1.cpdk.naps.kishou.go.jp/~climat_p/diag_jra3q/products/sokuho/JRA-3Q_1991-2020/sea/nh_z50_hist.gif"/>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6348"/>
          <a:stretch/>
        </p:blipFill>
        <p:spPr bwMode="auto">
          <a:xfrm>
            <a:off x="429271" y="2240567"/>
            <a:ext cx="1864338" cy="2006747"/>
          </a:xfrm>
          <a:prstGeom prst="rect">
            <a:avLst/>
          </a:prstGeom>
          <a:noFill/>
          <a:extLst>
            <a:ext uri="{909E8E84-426E-40DD-AFC4-6F175D3DCCD1}">
              <a14:hiddenFill xmlns:a14="http://schemas.microsoft.com/office/drawing/2010/main">
                <a:solidFill>
                  <a:srgbClr val="FFFFFF"/>
                </a:solidFill>
              </a14:hiddenFill>
            </a:ext>
          </a:extLst>
        </p:spPr>
      </p:pic>
      <p:sp>
        <p:nvSpPr>
          <p:cNvPr id="87" name="テキスト ボックス 86"/>
          <p:cNvSpPr txBox="1"/>
          <p:nvPr/>
        </p:nvSpPr>
        <p:spPr>
          <a:xfrm>
            <a:off x="5179694" y="2943259"/>
            <a:ext cx="433592" cy="369332"/>
          </a:xfrm>
          <a:prstGeom prst="rect">
            <a:avLst/>
          </a:prstGeom>
          <a:noFill/>
        </p:spPr>
        <p:txBody>
          <a:bodyPr wrap="square" rtlCol="0">
            <a:spAutoFit/>
          </a:bodyPr>
          <a:lstStyle/>
          <a:p>
            <a:r>
              <a:rPr lang="en-US" altLang="ja-JP" b="1" i="1" dirty="0">
                <a:ln w="9525">
                  <a:solidFill>
                    <a:srgbClr val="FF0000"/>
                  </a:solidFill>
                  <a:prstDash val="solid"/>
                </a:ln>
                <a:solidFill>
                  <a:schemeClr val="bg1"/>
                </a:solidFill>
                <a:effectLst>
                  <a:glow rad="101600">
                    <a:schemeClr val="tx1">
                      <a:alpha val="40000"/>
                    </a:schemeClr>
                  </a:glow>
                </a:effectLst>
              </a:rPr>
              <a:t>H</a:t>
            </a:r>
          </a:p>
        </p:txBody>
      </p:sp>
      <p:sp>
        <p:nvSpPr>
          <p:cNvPr id="88" name="テキスト ボックス 87"/>
          <p:cNvSpPr txBox="1"/>
          <p:nvPr/>
        </p:nvSpPr>
        <p:spPr>
          <a:xfrm>
            <a:off x="4718560" y="3064885"/>
            <a:ext cx="433592" cy="369332"/>
          </a:xfrm>
          <a:prstGeom prst="rect">
            <a:avLst/>
          </a:prstGeom>
          <a:noFill/>
        </p:spPr>
        <p:txBody>
          <a:bodyPr wrap="square" rtlCol="0">
            <a:spAutoFit/>
          </a:bodyPr>
          <a:lstStyle/>
          <a:p>
            <a:r>
              <a:rPr lang="en-US" altLang="ja-JP" b="1" i="1" dirty="0">
                <a:ln w="9525">
                  <a:solidFill>
                    <a:srgbClr val="0000FF"/>
                  </a:solidFill>
                  <a:prstDash val="solid"/>
                </a:ln>
                <a:solidFill>
                  <a:schemeClr val="bg1"/>
                </a:solidFill>
                <a:effectLst>
                  <a:glow rad="101600">
                    <a:schemeClr val="tx1">
                      <a:alpha val="40000"/>
                    </a:schemeClr>
                  </a:glow>
                </a:effectLst>
              </a:rPr>
              <a:t>L</a:t>
            </a:r>
          </a:p>
        </p:txBody>
      </p:sp>
      <p:sp>
        <p:nvSpPr>
          <p:cNvPr id="92" name="角丸四角形吹き出し 91"/>
          <p:cNvSpPr/>
          <p:nvPr/>
        </p:nvSpPr>
        <p:spPr>
          <a:xfrm>
            <a:off x="6488190" y="2423524"/>
            <a:ext cx="1158481" cy="414916"/>
          </a:xfrm>
          <a:prstGeom prst="wedgeRoundRectCallout">
            <a:avLst>
              <a:gd name="adj1" fmla="val -22303"/>
              <a:gd name="adj2" fmla="val 44905"/>
              <a:gd name="adj3" fmla="val 16667"/>
            </a:avLst>
          </a:prstGeom>
          <a:noFill/>
          <a:ln w="317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100" dirty="0">
                <a:solidFill>
                  <a:srgbClr val="FF0000"/>
                </a:solidFill>
              </a:rPr>
              <a:t>18 Jan Major</a:t>
            </a:r>
          </a:p>
        </p:txBody>
      </p:sp>
      <p:sp>
        <p:nvSpPr>
          <p:cNvPr id="94" name="テキスト プレースホルダー 8"/>
          <p:cNvSpPr txBox="1">
            <a:spLocks/>
          </p:cNvSpPr>
          <p:nvPr/>
        </p:nvSpPr>
        <p:spPr>
          <a:xfrm>
            <a:off x="1741305" y="4359601"/>
            <a:ext cx="1893444" cy="269042"/>
          </a:xfrm>
          <a:prstGeom prst="rect">
            <a:avLst/>
          </a:prstGeom>
        </p:spPr>
        <p:txBody>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j-ea"/>
                <a:ea typeface="+mj-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ea"/>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ea"/>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ea"/>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ea"/>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spcBef>
                <a:spcPts val="0"/>
              </a:spcBef>
              <a:buNone/>
            </a:pPr>
            <a:r>
              <a:rPr lang="ja-JP" altLang="en-US" sz="1050" b="1" dirty="0"/>
              <a:t>黒</a:t>
            </a:r>
            <a:r>
              <a:rPr lang="zh-TW" altLang="en-US" sz="1050" b="1" dirty="0"/>
              <a:t>線</a:t>
            </a:r>
            <a:r>
              <a:rPr lang="en-US" altLang="zh-TW" sz="1050" dirty="0"/>
              <a:t>:</a:t>
            </a:r>
            <a:r>
              <a:rPr lang="zh-TW" altLang="en-US" sz="1050" dirty="0"/>
              <a:t>解析</a:t>
            </a:r>
            <a:r>
              <a:rPr lang="ja-JP" altLang="en-US" sz="1050" dirty="0" err="1"/>
              <a:t>、</a:t>
            </a:r>
            <a:r>
              <a:rPr lang="ja-JP" altLang="en-US" sz="1050" b="1" dirty="0"/>
              <a:t>灰色線</a:t>
            </a:r>
            <a:r>
              <a:rPr lang="en-US" altLang="zh-TW" sz="1050" dirty="0"/>
              <a:t>:</a:t>
            </a:r>
            <a:r>
              <a:rPr lang="ja-JP" altLang="en-US" sz="1050" dirty="0"/>
              <a:t>平年</a:t>
            </a:r>
          </a:p>
        </p:txBody>
      </p:sp>
      <p:sp>
        <p:nvSpPr>
          <p:cNvPr id="99" name="テキスト ボックス 98"/>
          <p:cNvSpPr txBox="1"/>
          <p:nvPr/>
        </p:nvSpPr>
        <p:spPr>
          <a:xfrm>
            <a:off x="1438418" y="3193733"/>
            <a:ext cx="433592" cy="369332"/>
          </a:xfrm>
          <a:prstGeom prst="rect">
            <a:avLst/>
          </a:prstGeom>
          <a:noFill/>
        </p:spPr>
        <p:txBody>
          <a:bodyPr wrap="square" rtlCol="0">
            <a:spAutoFit/>
          </a:bodyPr>
          <a:lstStyle/>
          <a:p>
            <a:r>
              <a:rPr lang="en-US" altLang="ja-JP" b="1" i="1" dirty="0">
                <a:ln w="9525">
                  <a:solidFill>
                    <a:srgbClr val="0000FF"/>
                  </a:solidFill>
                  <a:prstDash val="solid"/>
                </a:ln>
                <a:solidFill>
                  <a:schemeClr val="bg1"/>
                </a:solidFill>
                <a:effectLst>
                  <a:glow rad="101600">
                    <a:schemeClr val="tx1">
                      <a:alpha val="40000"/>
                    </a:schemeClr>
                  </a:glow>
                </a:effectLst>
              </a:rPr>
              <a:t>L</a:t>
            </a:r>
          </a:p>
        </p:txBody>
      </p:sp>
      <p:sp>
        <p:nvSpPr>
          <p:cNvPr id="100" name="楕円 99"/>
          <p:cNvSpPr/>
          <p:nvPr/>
        </p:nvSpPr>
        <p:spPr>
          <a:xfrm rot="19489907">
            <a:off x="1265662" y="3225780"/>
            <a:ext cx="703876" cy="458155"/>
          </a:xfrm>
          <a:prstGeom prst="ellipse">
            <a:avLst/>
          </a:prstGeom>
          <a:noFill/>
          <a:ln w="28575">
            <a:solidFill>
              <a:srgbClr val="0000FF"/>
            </a:solidFill>
            <a:prstDash val="solid"/>
          </a:ln>
          <a:effectLst>
            <a:glow rad="25400">
              <a:schemeClr val="bg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p>
        </p:txBody>
      </p:sp>
      <p:sp>
        <p:nvSpPr>
          <p:cNvPr id="103" name="楕円 102"/>
          <p:cNvSpPr/>
          <p:nvPr/>
        </p:nvSpPr>
        <p:spPr>
          <a:xfrm rot="5400000">
            <a:off x="3279109" y="2967261"/>
            <a:ext cx="739636" cy="539339"/>
          </a:xfrm>
          <a:prstGeom prst="ellipse">
            <a:avLst/>
          </a:prstGeom>
          <a:noFill/>
          <a:ln w="28575">
            <a:solidFill>
              <a:srgbClr val="BA06B1"/>
            </a:solidFill>
            <a:prstDash val="solid"/>
          </a:ln>
          <a:effectLst>
            <a:glow rad="25400">
              <a:schemeClr val="bg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p>
        </p:txBody>
      </p:sp>
      <p:sp>
        <p:nvSpPr>
          <p:cNvPr id="104" name="テキスト プレースホルダー 8"/>
          <p:cNvSpPr txBox="1">
            <a:spLocks/>
          </p:cNvSpPr>
          <p:nvPr/>
        </p:nvSpPr>
        <p:spPr>
          <a:xfrm>
            <a:off x="2261189" y="3810770"/>
            <a:ext cx="1365657" cy="389013"/>
          </a:xfrm>
          <a:prstGeom prst="rect">
            <a:avLst/>
          </a:prstGeom>
        </p:spPr>
        <p:txBody>
          <a:bodyPr anchor="ct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j-ea"/>
                <a:ea typeface="+mj-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ea"/>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ea"/>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ea"/>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ea"/>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spcBef>
                <a:spcPts val="0"/>
              </a:spcBef>
              <a:buNone/>
            </a:pPr>
            <a:r>
              <a:rPr lang="en-US" altLang="ja-JP" sz="1100" dirty="0">
                <a:effectLst>
                  <a:glow rad="63500">
                    <a:schemeClr val="bg1"/>
                  </a:glow>
                </a:effectLst>
                <a:latin typeface="+mn-lt"/>
              </a:rPr>
              <a:t>Plumb’s WAF (1985)</a:t>
            </a:r>
          </a:p>
        </p:txBody>
      </p:sp>
      <p:pic>
        <p:nvPicPr>
          <p:cNvPr id="109" name="Picture 10" descr="http://ebisk1.cpdk.naps.kishou.go.jp/~climat_p/diag_jra3q/products/strat/gif/JRA-3Q_1991-2020/jikei_tep_nh.gif"/>
          <p:cNvPicPr>
            <a:picLocks noChangeAspect="1" noChangeArrowheads="1"/>
          </p:cNvPicPr>
          <p:nvPr/>
        </p:nvPicPr>
        <p:blipFill rotWithShape="1">
          <a:blip r:embed="rId6">
            <a:extLst>
              <a:ext uri="{28A0092B-C50C-407E-A947-70E740481C1C}">
                <a14:useLocalDpi xmlns:a14="http://schemas.microsoft.com/office/drawing/2010/main" val="0"/>
              </a:ext>
            </a:extLst>
          </a:blip>
          <a:srcRect t="60246"/>
          <a:stretch/>
        </p:blipFill>
        <p:spPr bwMode="auto">
          <a:xfrm>
            <a:off x="347927" y="4383919"/>
            <a:ext cx="4358427" cy="1327516"/>
          </a:xfrm>
          <a:prstGeom prst="rect">
            <a:avLst/>
          </a:prstGeom>
          <a:noFill/>
          <a:extLst>
            <a:ext uri="{909E8E84-426E-40DD-AFC4-6F175D3DCCD1}">
              <a14:hiddenFill xmlns:a14="http://schemas.microsoft.com/office/drawing/2010/main">
                <a:solidFill>
                  <a:srgbClr val="FFFFFF"/>
                </a:solidFill>
              </a14:hiddenFill>
            </a:ext>
          </a:extLst>
        </p:spPr>
      </p:pic>
      <p:sp>
        <p:nvSpPr>
          <p:cNvPr id="110" name="テキスト ボックス 109"/>
          <p:cNvSpPr txBox="1"/>
          <p:nvPr/>
        </p:nvSpPr>
        <p:spPr>
          <a:xfrm>
            <a:off x="1929853" y="5176272"/>
            <a:ext cx="2353056" cy="276999"/>
          </a:xfrm>
          <a:prstGeom prst="rect">
            <a:avLst/>
          </a:prstGeom>
          <a:noFill/>
        </p:spPr>
        <p:txBody>
          <a:bodyPr wrap="square" rtlCol="0">
            <a:spAutoFit/>
          </a:bodyPr>
          <a:lstStyle/>
          <a:p>
            <a:pPr algn="ctr"/>
            <a:r>
              <a:rPr kumimoji="1" lang="en-US" altLang="ja-JP" sz="1200" b="1" dirty="0">
                <a:solidFill>
                  <a:srgbClr val="FF0000"/>
                </a:solidFill>
                <a:effectLst>
                  <a:glow rad="63500">
                    <a:schemeClr val="bg1"/>
                  </a:glow>
                </a:effectLst>
              </a:rPr>
              <a:t>Wave-1</a:t>
            </a:r>
            <a:r>
              <a:rPr kumimoji="1" lang="en-US" altLang="ja-JP" sz="1200" b="1" dirty="0">
                <a:effectLst>
                  <a:glow rad="63500">
                    <a:schemeClr val="bg1"/>
                  </a:glow>
                </a:effectLst>
              </a:rPr>
              <a:t> </a:t>
            </a:r>
            <a:r>
              <a:rPr kumimoji="1" lang="en-US" altLang="ja-JP" sz="1200" b="1" dirty="0">
                <a:solidFill>
                  <a:srgbClr val="0000FF"/>
                </a:solidFill>
                <a:effectLst>
                  <a:glow rad="63500">
                    <a:schemeClr val="bg1"/>
                  </a:glow>
                </a:effectLst>
              </a:rPr>
              <a:t>Wave-2</a:t>
            </a:r>
            <a:r>
              <a:rPr kumimoji="1" lang="en-US" altLang="ja-JP" sz="1200" b="1" dirty="0">
                <a:effectLst>
                  <a:glow rad="63500">
                    <a:schemeClr val="bg1"/>
                  </a:glow>
                </a:effectLst>
              </a:rPr>
              <a:t> </a:t>
            </a:r>
            <a:r>
              <a:rPr kumimoji="1" lang="en-US" altLang="ja-JP" sz="1200" b="1" dirty="0">
                <a:solidFill>
                  <a:srgbClr val="008000"/>
                </a:solidFill>
                <a:effectLst>
                  <a:glow rad="63500">
                    <a:schemeClr val="bg1"/>
                  </a:glow>
                </a:effectLst>
              </a:rPr>
              <a:t>Wave-3</a:t>
            </a:r>
            <a:r>
              <a:rPr kumimoji="1" lang="en-US" altLang="ja-JP" sz="1200" b="1" dirty="0">
                <a:effectLst>
                  <a:glow rad="63500">
                    <a:schemeClr val="bg1"/>
                  </a:glow>
                </a:effectLst>
              </a:rPr>
              <a:t> </a:t>
            </a:r>
            <a:r>
              <a:rPr kumimoji="1" lang="en-US" altLang="ja-JP" sz="1200" b="1" dirty="0">
                <a:solidFill>
                  <a:schemeClr val="tx1">
                    <a:lumMod val="50000"/>
                    <a:lumOff val="50000"/>
                  </a:schemeClr>
                </a:solidFill>
                <a:effectLst>
                  <a:glow rad="63500">
                    <a:schemeClr val="bg1"/>
                  </a:glow>
                </a:effectLst>
              </a:rPr>
              <a:t>Total</a:t>
            </a:r>
          </a:p>
        </p:txBody>
      </p:sp>
      <p:sp>
        <p:nvSpPr>
          <p:cNvPr id="111" name="テキスト ボックス 110">
            <a:extLst>
              <a:ext uri="{FF2B5EF4-FFF2-40B4-BE49-F238E27FC236}">
                <a16:creationId xmlns:a16="http://schemas.microsoft.com/office/drawing/2014/main" id="{900B8CA0-2395-42CC-A37A-76C41596089A}"/>
              </a:ext>
            </a:extLst>
          </p:cNvPr>
          <p:cNvSpPr txBox="1"/>
          <p:nvPr/>
        </p:nvSpPr>
        <p:spPr>
          <a:xfrm>
            <a:off x="473100" y="2279947"/>
            <a:ext cx="565788" cy="307777"/>
          </a:xfrm>
          <a:prstGeom prst="rect">
            <a:avLst/>
          </a:prstGeom>
          <a:solidFill>
            <a:srgbClr val="215968"/>
          </a:solidFill>
        </p:spPr>
        <p:txBody>
          <a:bodyPr wrap="square" rtlCol="0">
            <a:spAutoFit/>
          </a:bodyPr>
          <a:lstStyle/>
          <a:p>
            <a:pPr algn="ctr"/>
            <a:r>
              <a:rPr kumimoji="1" lang="en-US" altLang="ja-JP" sz="1400" dirty="0">
                <a:solidFill>
                  <a:schemeClr val="bg1"/>
                </a:solidFill>
              </a:rPr>
              <a:t>Z500</a:t>
            </a:r>
            <a:endParaRPr kumimoji="1" lang="ja-JP" altLang="en-US" sz="1400" dirty="0">
              <a:solidFill>
                <a:schemeClr val="bg1"/>
              </a:solidFill>
            </a:endParaRPr>
          </a:p>
        </p:txBody>
      </p:sp>
      <p:sp>
        <p:nvSpPr>
          <p:cNvPr id="112" name="テキスト ボックス 111">
            <a:extLst>
              <a:ext uri="{FF2B5EF4-FFF2-40B4-BE49-F238E27FC236}">
                <a16:creationId xmlns:a16="http://schemas.microsoft.com/office/drawing/2014/main" id="{900B8CA0-2395-42CC-A37A-76C41596089A}"/>
              </a:ext>
            </a:extLst>
          </p:cNvPr>
          <p:cNvSpPr txBox="1"/>
          <p:nvPr/>
        </p:nvSpPr>
        <p:spPr>
          <a:xfrm>
            <a:off x="2337437" y="2296708"/>
            <a:ext cx="828643" cy="307777"/>
          </a:xfrm>
          <a:prstGeom prst="rect">
            <a:avLst/>
          </a:prstGeom>
          <a:solidFill>
            <a:srgbClr val="215968"/>
          </a:solidFill>
        </p:spPr>
        <p:txBody>
          <a:bodyPr wrap="square" rtlCol="0">
            <a:spAutoFit/>
          </a:bodyPr>
          <a:lstStyle/>
          <a:p>
            <a:pPr algn="ctr"/>
            <a:r>
              <a:rPr kumimoji="1" lang="en-US" altLang="ja-JP" sz="1400" dirty="0">
                <a:solidFill>
                  <a:schemeClr val="bg1"/>
                </a:solidFill>
              </a:rPr>
              <a:t>WAF100</a:t>
            </a:r>
            <a:endParaRPr kumimoji="1" lang="ja-JP" altLang="en-US" sz="1400" dirty="0">
              <a:solidFill>
                <a:schemeClr val="bg1"/>
              </a:solidFill>
            </a:endParaRPr>
          </a:p>
        </p:txBody>
      </p:sp>
      <p:sp>
        <p:nvSpPr>
          <p:cNvPr id="113" name="テキスト ボックス 112">
            <a:extLst>
              <a:ext uri="{FF2B5EF4-FFF2-40B4-BE49-F238E27FC236}">
                <a16:creationId xmlns:a16="http://schemas.microsoft.com/office/drawing/2014/main" id="{900B8CA0-2395-42CC-A37A-76C41596089A}"/>
              </a:ext>
            </a:extLst>
          </p:cNvPr>
          <p:cNvSpPr txBox="1"/>
          <p:nvPr/>
        </p:nvSpPr>
        <p:spPr>
          <a:xfrm>
            <a:off x="4258905" y="2312012"/>
            <a:ext cx="573250" cy="307777"/>
          </a:xfrm>
          <a:prstGeom prst="rect">
            <a:avLst/>
          </a:prstGeom>
          <a:solidFill>
            <a:srgbClr val="215968"/>
          </a:solidFill>
        </p:spPr>
        <p:txBody>
          <a:bodyPr wrap="square" rtlCol="0">
            <a:spAutoFit/>
          </a:bodyPr>
          <a:lstStyle/>
          <a:p>
            <a:pPr algn="ctr"/>
            <a:r>
              <a:rPr kumimoji="1" lang="en-US" altLang="ja-JP" sz="1400" dirty="0">
                <a:solidFill>
                  <a:schemeClr val="bg1"/>
                </a:solidFill>
              </a:rPr>
              <a:t>Z30</a:t>
            </a:r>
            <a:endParaRPr kumimoji="1" lang="ja-JP" altLang="en-US" sz="1400" dirty="0">
              <a:solidFill>
                <a:schemeClr val="bg1"/>
              </a:solidFill>
            </a:endParaRPr>
          </a:p>
        </p:txBody>
      </p:sp>
      <p:sp>
        <p:nvSpPr>
          <p:cNvPr id="114" name="テキスト ボックス 113">
            <a:extLst>
              <a:ext uri="{FF2B5EF4-FFF2-40B4-BE49-F238E27FC236}">
                <a16:creationId xmlns:a16="http://schemas.microsoft.com/office/drawing/2014/main" id="{900B8CA0-2395-42CC-A37A-76C41596089A}"/>
              </a:ext>
            </a:extLst>
          </p:cNvPr>
          <p:cNvSpPr txBox="1"/>
          <p:nvPr/>
        </p:nvSpPr>
        <p:spPr>
          <a:xfrm>
            <a:off x="2431637" y="1902348"/>
            <a:ext cx="1206661" cy="307777"/>
          </a:xfrm>
          <a:prstGeom prst="rect">
            <a:avLst/>
          </a:prstGeom>
          <a:solidFill>
            <a:srgbClr val="215968"/>
          </a:solidFill>
        </p:spPr>
        <p:txBody>
          <a:bodyPr wrap="square" rtlCol="0">
            <a:spAutoFit/>
          </a:bodyPr>
          <a:lstStyle/>
          <a:p>
            <a:pPr algn="ctr"/>
            <a:r>
              <a:rPr kumimoji="1" lang="en-US" altLang="ja-JP" sz="1400" dirty="0">
                <a:solidFill>
                  <a:schemeClr val="bg1"/>
                </a:solidFill>
              </a:rPr>
              <a:t>DJF averages</a:t>
            </a:r>
            <a:endParaRPr kumimoji="1" lang="ja-JP" altLang="en-US" sz="1400" dirty="0">
              <a:solidFill>
                <a:schemeClr val="bg1"/>
              </a:solidFill>
            </a:endParaRPr>
          </a:p>
        </p:txBody>
      </p:sp>
      <p:sp>
        <p:nvSpPr>
          <p:cNvPr id="115" name="テキスト ボックス 114"/>
          <p:cNvSpPr txBox="1"/>
          <p:nvPr/>
        </p:nvSpPr>
        <p:spPr>
          <a:xfrm>
            <a:off x="882663" y="3562040"/>
            <a:ext cx="1362518" cy="276999"/>
          </a:xfrm>
          <a:prstGeom prst="rect">
            <a:avLst/>
          </a:prstGeom>
          <a:noFill/>
        </p:spPr>
        <p:txBody>
          <a:bodyPr wrap="square" rtlCol="0">
            <a:spAutoFit/>
          </a:bodyPr>
          <a:lstStyle/>
          <a:p>
            <a:pPr algn="ctr"/>
            <a:r>
              <a:rPr kumimoji="1" lang="en-US" altLang="ja-JP" sz="1200" dirty="0">
                <a:solidFill>
                  <a:srgbClr val="0000FF"/>
                </a:solidFill>
                <a:effectLst>
                  <a:glow rad="63500">
                    <a:schemeClr val="bg1"/>
                  </a:glow>
                </a:effectLst>
              </a:rPr>
              <a:t>Deepen trough</a:t>
            </a:r>
            <a:endParaRPr kumimoji="1" lang="ja-JP" altLang="en-US" sz="1200" dirty="0">
              <a:solidFill>
                <a:srgbClr val="0000FF"/>
              </a:solidFill>
              <a:effectLst>
                <a:glow rad="63500">
                  <a:schemeClr val="bg1"/>
                </a:glow>
              </a:effectLst>
            </a:endParaRPr>
          </a:p>
        </p:txBody>
      </p:sp>
      <p:sp>
        <p:nvSpPr>
          <p:cNvPr id="116" name="テキスト ボックス 115"/>
          <p:cNvSpPr txBox="1"/>
          <p:nvPr/>
        </p:nvSpPr>
        <p:spPr>
          <a:xfrm>
            <a:off x="2929021" y="3305856"/>
            <a:ext cx="1362518" cy="461665"/>
          </a:xfrm>
          <a:prstGeom prst="rect">
            <a:avLst/>
          </a:prstGeom>
          <a:noFill/>
        </p:spPr>
        <p:txBody>
          <a:bodyPr wrap="square" rtlCol="0">
            <a:spAutoFit/>
          </a:bodyPr>
          <a:lstStyle/>
          <a:p>
            <a:pPr algn="ctr"/>
            <a:r>
              <a:rPr kumimoji="1" lang="en-US" altLang="ja-JP" sz="1200" dirty="0">
                <a:solidFill>
                  <a:srgbClr val="7030A0"/>
                </a:solidFill>
                <a:effectLst>
                  <a:glow rad="63500">
                    <a:schemeClr val="bg1"/>
                  </a:glow>
                </a:effectLst>
              </a:rPr>
              <a:t>Upward propagation</a:t>
            </a:r>
            <a:endParaRPr kumimoji="1" lang="ja-JP" altLang="en-US" sz="1200" dirty="0">
              <a:solidFill>
                <a:srgbClr val="7030A0"/>
              </a:solidFill>
              <a:effectLst>
                <a:glow rad="63500">
                  <a:schemeClr val="bg1"/>
                </a:glow>
              </a:effectLst>
            </a:endParaRPr>
          </a:p>
        </p:txBody>
      </p:sp>
      <p:sp>
        <p:nvSpPr>
          <p:cNvPr id="118" name="テキスト ボックス 117"/>
          <p:cNvSpPr txBox="1"/>
          <p:nvPr/>
        </p:nvSpPr>
        <p:spPr>
          <a:xfrm>
            <a:off x="4162272" y="3349400"/>
            <a:ext cx="1362518" cy="461665"/>
          </a:xfrm>
          <a:prstGeom prst="rect">
            <a:avLst/>
          </a:prstGeom>
          <a:noFill/>
        </p:spPr>
        <p:txBody>
          <a:bodyPr wrap="square" rtlCol="0">
            <a:spAutoFit/>
          </a:bodyPr>
          <a:lstStyle/>
          <a:p>
            <a:pPr algn="ctr"/>
            <a:r>
              <a:rPr kumimoji="1" lang="en-US" altLang="ja-JP" sz="1200" dirty="0">
                <a:solidFill>
                  <a:srgbClr val="0000FF"/>
                </a:solidFill>
                <a:effectLst>
                  <a:glow rad="63500">
                    <a:schemeClr val="bg1"/>
                  </a:glow>
                </a:effectLst>
              </a:rPr>
              <a:t>Displacement of the polar vortex</a:t>
            </a:r>
            <a:endParaRPr kumimoji="1" lang="ja-JP" altLang="en-US" sz="1200" dirty="0">
              <a:solidFill>
                <a:srgbClr val="0000FF"/>
              </a:solidFill>
              <a:effectLst>
                <a:glow rad="63500">
                  <a:schemeClr val="bg1"/>
                </a:glow>
              </a:effectLst>
            </a:endParaRPr>
          </a:p>
        </p:txBody>
      </p:sp>
      <p:sp>
        <p:nvSpPr>
          <p:cNvPr id="8" name="正方形/長方形 7"/>
          <p:cNvSpPr/>
          <p:nvPr/>
        </p:nvSpPr>
        <p:spPr>
          <a:xfrm>
            <a:off x="2688027" y="4649585"/>
            <a:ext cx="1733089" cy="526687"/>
          </a:xfrm>
          <a:prstGeom prst="rect">
            <a:avLst/>
          </a:prstGeom>
          <a:noFill/>
          <a:ln w="28575">
            <a:solidFill>
              <a:srgbClr val="FF0000"/>
            </a:solidFill>
            <a:prstDash val="sysDot"/>
          </a:ln>
          <a:effectLst>
            <a:glow rad="63500">
              <a:schemeClr val="bg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9" name="テキスト ボックス 118"/>
          <p:cNvSpPr txBox="1"/>
          <p:nvPr/>
        </p:nvSpPr>
        <p:spPr>
          <a:xfrm>
            <a:off x="2786182" y="4617310"/>
            <a:ext cx="1650536" cy="276999"/>
          </a:xfrm>
          <a:prstGeom prst="rect">
            <a:avLst/>
          </a:prstGeom>
          <a:noFill/>
        </p:spPr>
        <p:txBody>
          <a:bodyPr wrap="square" rtlCol="0">
            <a:spAutoFit/>
          </a:bodyPr>
          <a:lstStyle/>
          <a:p>
            <a:pPr algn="ctr"/>
            <a:r>
              <a:rPr kumimoji="1" lang="en-US" altLang="ja-JP" sz="1200" dirty="0">
                <a:solidFill>
                  <a:srgbClr val="FF0000"/>
                </a:solidFill>
                <a:effectLst>
                  <a:glow rad="63500">
                    <a:schemeClr val="bg1"/>
                  </a:glow>
                </a:effectLst>
              </a:rPr>
              <a:t>Dominance of Wave-1</a:t>
            </a:r>
            <a:endParaRPr kumimoji="1" lang="ja-JP" altLang="en-US" sz="1200" dirty="0">
              <a:solidFill>
                <a:srgbClr val="FF0000"/>
              </a:solidFill>
              <a:effectLst>
                <a:glow rad="63500">
                  <a:schemeClr val="bg1"/>
                </a:glow>
              </a:effectLst>
            </a:endParaRPr>
          </a:p>
        </p:txBody>
      </p:sp>
      <p:cxnSp>
        <p:nvCxnSpPr>
          <p:cNvPr id="11" name="直線矢印コネクタ 10"/>
          <p:cNvCxnSpPr/>
          <p:nvPr/>
        </p:nvCxnSpPr>
        <p:spPr>
          <a:xfrm>
            <a:off x="7367598" y="2738912"/>
            <a:ext cx="0" cy="351379"/>
          </a:xfrm>
          <a:prstGeom prst="straightConnector1">
            <a:avLst/>
          </a:prstGeom>
          <a:ln w="28575">
            <a:solidFill>
              <a:srgbClr val="FF0000"/>
            </a:solidFill>
            <a:tailEnd type="triangle"/>
          </a:ln>
          <a:effectLst>
            <a:glow rad="63500">
              <a:schemeClr val="bg1"/>
            </a:glow>
          </a:effectLst>
        </p:spPr>
        <p:style>
          <a:lnRef idx="1">
            <a:schemeClr val="accent1"/>
          </a:lnRef>
          <a:fillRef idx="0">
            <a:schemeClr val="accent1"/>
          </a:fillRef>
          <a:effectRef idx="0">
            <a:schemeClr val="accent1"/>
          </a:effectRef>
          <a:fontRef idx="minor">
            <a:schemeClr val="tx1"/>
          </a:fontRef>
        </p:style>
      </p:cxnSp>
      <p:cxnSp>
        <p:nvCxnSpPr>
          <p:cNvPr id="120" name="直線矢印コネクタ 119"/>
          <p:cNvCxnSpPr/>
          <p:nvPr/>
        </p:nvCxnSpPr>
        <p:spPr>
          <a:xfrm>
            <a:off x="7556698" y="2548345"/>
            <a:ext cx="0" cy="351379"/>
          </a:xfrm>
          <a:prstGeom prst="straightConnector1">
            <a:avLst/>
          </a:prstGeom>
          <a:ln w="28575">
            <a:solidFill>
              <a:srgbClr val="FF0000"/>
            </a:solidFill>
            <a:tailEnd type="triangle"/>
          </a:ln>
          <a:effectLst>
            <a:glow rad="63500">
              <a:schemeClr val="bg1"/>
            </a:glow>
          </a:effectLst>
        </p:spPr>
        <p:style>
          <a:lnRef idx="1">
            <a:schemeClr val="accent1"/>
          </a:lnRef>
          <a:fillRef idx="0">
            <a:schemeClr val="accent1"/>
          </a:fillRef>
          <a:effectRef idx="0">
            <a:schemeClr val="accent1"/>
          </a:effectRef>
          <a:fontRef idx="minor">
            <a:schemeClr val="tx1"/>
          </a:fontRef>
        </p:style>
      </p:cxnSp>
      <p:sp>
        <p:nvSpPr>
          <p:cNvPr id="121" name="角丸四角形吹き出し 120"/>
          <p:cNvSpPr/>
          <p:nvPr/>
        </p:nvSpPr>
        <p:spPr>
          <a:xfrm>
            <a:off x="6650717" y="2220501"/>
            <a:ext cx="1158481" cy="414916"/>
          </a:xfrm>
          <a:prstGeom prst="wedgeRoundRectCallout">
            <a:avLst>
              <a:gd name="adj1" fmla="val -22303"/>
              <a:gd name="adj2" fmla="val 44905"/>
              <a:gd name="adj3" fmla="val 16667"/>
            </a:avLst>
          </a:prstGeom>
          <a:noFill/>
          <a:ln w="317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100" dirty="0">
                <a:solidFill>
                  <a:srgbClr val="FF0000"/>
                </a:solidFill>
                <a:effectLst>
                  <a:glow rad="63500">
                    <a:schemeClr val="bg1"/>
                  </a:glow>
                </a:effectLst>
              </a:rPr>
              <a:t>17 Feb Major</a:t>
            </a:r>
          </a:p>
        </p:txBody>
      </p:sp>
      <p:cxnSp>
        <p:nvCxnSpPr>
          <p:cNvPr id="123" name="直線矢印コネクタ 122"/>
          <p:cNvCxnSpPr/>
          <p:nvPr/>
        </p:nvCxnSpPr>
        <p:spPr>
          <a:xfrm flipV="1">
            <a:off x="7477768" y="3667627"/>
            <a:ext cx="0" cy="351379"/>
          </a:xfrm>
          <a:prstGeom prst="straightConnector1">
            <a:avLst/>
          </a:prstGeom>
          <a:ln w="28575">
            <a:solidFill>
              <a:srgbClr val="0000FF"/>
            </a:solidFill>
            <a:tailEnd type="triangle"/>
          </a:ln>
          <a:effectLst>
            <a:glow rad="63500">
              <a:schemeClr val="bg1"/>
            </a:glow>
          </a:effectLst>
        </p:spPr>
        <p:style>
          <a:lnRef idx="1">
            <a:schemeClr val="accent1"/>
          </a:lnRef>
          <a:fillRef idx="0">
            <a:schemeClr val="accent1"/>
          </a:fillRef>
          <a:effectRef idx="0">
            <a:schemeClr val="accent1"/>
          </a:effectRef>
          <a:fontRef idx="minor">
            <a:schemeClr val="tx1"/>
          </a:fontRef>
        </p:style>
      </p:cxnSp>
      <p:sp>
        <p:nvSpPr>
          <p:cNvPr id="122" name="角丸四角形吹き出し 121"/>
          <p:cNvSpPr/>
          <p:nvPr/>
        </p:nvSpPr>
        <p:spPr>
          <a:xfrm>
            <a:off x="6606649" y="3767451"/>
            <a:ext cx="1822935" cy="414916"/>
          </a:xfrm>
          <a:prstGeom prst="wedgeRoundRectCallout">
            <a:avLst>
              <a:gd name="adj1" fmla="val -22303"/>
              <a:gd name="adj2" fmla="val 44905"/>
              <a:gd name="adj3" fmla="val 16667"/>
            </a:avLst>
          </a:prstGeom>
          <a:noFill/>
          <a:ln w="317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100" dirty="0">
                <a:solidFill>
                  <a:srgbClr val="0000FF"/>
                </a:solidFill>
                <a:effectLst>
                  <a:glow rad="63500">
                    <a:schemeClr val="bg1"/>
                  </a:glow>
                </a:effectLst>
              </a:rPr>
              <a:t>Temporally recovery</a:t>
            </a:r>
          </a:p>
        </p:txBody>
      </p:sp>
      <p:sp>
        <p:nvSpPr>
          <p:cNvPr id="126" name="下矢印 125"/>
          <p:cNvSpPr/>
          <p:nvPr/>
        </p:nvSpPr>
        <p:spPr>
          <a:xfrm rot="13805874">
            <a:off x="7649206" y="2928770"/>
            <a:ext cx="272498" cy="368527"/>
          </a:xfrm>
          <a:prstGeom prst="downArrow">
            <a:avLst/>
          </a:prstGeom>
          <a:solidFill>
            <a:srgbClr val="FF0000">
              <a:alpha val="30000"/>
            </a:srgbClr>
          </a:solidFill>
          <a:ln>
            <a:solidFill>
              <a:srgbClr val="FF0000"/>
            </a:solidFill>
          </a:ln>
          <a:effectLst>
            <a:glow rad="63500">
              <a:schemeClr val="bg1">
                <a:alpha val="7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7" name="角丸四角形吹き出し 126"/>
          <p:cNvSpPr/>
          <p:nvPr/>
        </p:nvSpPr>
        <p:spPr>
          <a:xfrm>
            <a:off x="7445994" y="3100016"/>
            <a:ext cx="1158481" cy="414916"/>
          </a:xfrm>
          <a:prstGeom prst="wedgeRoundRectCallout">
            <a:avLst>
              <a:gd name="adj1" fmla="val -22303"/>
              <a:gd name="adj2" fmla="val 44905"/>
              <a:gd name="adj3" fmla="val 16667"/>
            </a:avLst>
          </a:prstGeom>
          <a:noFill/>
          <a:ln w="317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100" dirty="0">
                <a:solidFill>
                  <a:srgbClr val="FF0000"/>
                </a:solidFill>
                <a:effectLst>
                  <a:glow rad="63500">
                    <a:schemeClr val="bg1"/>
                  </a:glow>
                </a:effectLst>
              </a:rPr>
              <a:t>Persistent during March</a:t>
            </a:r>
          </a:p>
        </p:txBody>
      </p:sp>
      <p:sp>
        <p:nvSpPr>
          <p:cNvPr id="128" name="テキスト ボックス 127">
            <a:extLst>
              <a:ext uri="{FF2B5EF4-FFF2-40B4-BE49-F238E27FC236}">
                <a16:creationId xmlns:a16="http://schemas.microsoft.com/office/drawing/2014/main" id="{900B8CA0-2395-42CC-A37A-76C41596089A}"/>
              </a:ext>
            </a:extLst>
          </p:cNvPr>
          <p:cNvSpPr txBox="1"/>
          <p:nvPr/>
        </p:nvSpPr>
        <p:spPr>
          <a:xfrm>
            <a:off x="6897120" y="1920488"/>
            <a:ext cx="1321008" cy="307777"/>
          </a:xfrm>
          <a:prstGeom prst="rect">
            <a:avLst/>
          </a:prstGeom>
          <a:solidFill>
            <a:srgbClr val="215968"/>
          </a:solidFill>
        </p:spPr>
        <p:txBody>
          <a:bodyPr wrap="square" rtlCol="0">
            <a:spAutoFit/>
          </a:bodyPr>
          <a:lstStyle/>
          <a:p>
            <a:pPr algn="ctr"/>
            <a:r>
              <a:rPr kumimoji="1" lang="en-US" altLang="ja-JP" sz="1400" dirty="0">
                <a:solidFill>
                  <a:schemeClr val="bg1"/>
                </a:solidFill>
              </a:rPr>
              <a:t>T30 Polar cap</a:t>
            </a:r>
            <a:endParaRPr kumimoji="1" lang="ja-JP" altLang="en-US" sz="1400" dirty="0">
              <a:solidFill>
                <a:schemeClr val="bg1"/>
              </a:solidFill>
            </a:endParaRPr>
          </a:p>
        </p:txBody>
      </p:sp>
      <p:sp>
        <p:nvSpPr>
          <p:cNvPr id="129" name="テキスト ボックス 128">
            <a:extLst>
              <a:ext uri="{FF2B5EF4-FFF2-40B4-BE49-F238E27FC236}">
                <a16:creationId xmlns:a16="http://schemas.microsoft.com/office/drawing/2014/main" id="{900B8CA0-2395-42CC-A37A-76C41596089A}"/>
              </a:ext>
            </a:extLst>
          </p:cNvPr>
          <p:cNvSpPr txBox="1"/>
          <p:nvPr/>
        </p:nvSpPr>
        <p:spPr>
          <a:xfrm>
            <a:off x="657438" y="4542399"/>
            <a:ext cx="814231" cy="307777"/>
          </a:xfrm>
          <a:prstGeom prst="rect">
            <a:avLst/>
          </a:prstGeom>
          <a:solidFill>
            <a:srgbClr val="215968"/>
          </a:solidFill>
        </p:spPr>
        <p:txBody>
          <a:bodyPr wrap="square" rtlCol="0">
            <a:spAutoFit/>
          </a:bodyPr>
          <a:lstStyle/>
          <a:p>
            <a:pPr algn="ctr"/>
            <a:r>
              <a:rPr kumimoji="1" lang="en-US" altLang="ja-JP" sz="1400" dirty="0">
                <a:solidFill>
                  <a:schemeClr val="bg1"/>
                </a:solidFill>
              </a:rPr>
              <a:t>EPz100</a:t>
            </a:r>
            <a:endParaRPr kumimoji="1" lang="ja-JP" altLang="en-US" sz="1400" dirty="0">
              <a:solidFill>
                <a:schemeClr val="bg1"/>
              </a:solidFill>
            </a:endParaRPr>
          </a:p>
        </p:txBody>
      </p:sp>
      <p:sp>
        <p:nvSpPr>
          <p:cNvPr id="130" name="テキスト ボックス 129">
            <a:extLst>
              <a:ext uri="{FF2B5EF4-FFF2-40B4-BE49-F238E27FC236}">
                <a16:creationId xmlns:a16="http://schemas.microsoft.com/office/drawing/2014/main" id="{E95548A4-CF6F-5681-DF79-D1CB83BAECFF}"/>
              </a:ext>
            </a:extLst>
          </p:cNvPr>
          <p:cNvSpPr txBox="1"/>
          <p:nvPr/>
        </p:nvSpPr>
        <p:spPr>
          <a:xfrm>
            <a:off x="4508910" y="4526743"/>
            <a:ext cx="7570795" cy="2308324"/>
          </a:xfrm>
          <a:prstGeom prst="rect">
            <a:avLst/>
          </a:prstGeom>
          <a:noFill/>
        </p:spPr>
        <p:txBody>
          <a:bodyPr wrap="square" rtlCol="0">
            <a:spAutoFit/>
          </a:bodyPr>
          <a:lstStyle/>
          <a:p>
            <a:pPr marL="285750" indent="-285750">
              <a:buFont typeface="Wingdings" panose="05000000000000000000" pitchFamily="2" charset="2"/>
              <a:buChar char="ü"/>
            </a:pPr>
            <a:r>
              <a:rPr kumimoji="1" lang="en-US" altLang="ja-JP" sz="1600" dirty="0"/>
              <a:t>In association with the deepen trough over the Bering, amplified planetary wave continuously disturbed the stratospheric polar vortex.</a:t>
            </a:r>
          </a:p>
          <a:p>
            <a:pPr marL="285750" indent="-285750">
              <a:buFont typeface="Wingdings" panose="05000000000000000000" pitchFamily="2" charset="2"/>
              <a:buChar char="ü"/>
            </a:pPr>
            <a:r>
              <a:rPr kumimoji="1" lang="en-US" altLang="ja-JP" sz="1600" dirty="0"/>
              <a:t>As a result, the major warming event of the polar stratosphere (i.e., </a:t>
            </a:r>
            <a:r>
              <a:rPr kumimoji="1" lang="en-US" altLang="ja-JP" sz="1600" b="1" i="1" dirty="0"/>
              <a:t>sudden stratospheric warming, SSW</a:t>
            </a:r>
            <a:r>
              <a:rPr kumimoji="1" lang="en-US" altLang="ja-JP" sz="1600" dirty="0"/>
              <a:t>) occurred </a:t>
            </a:r>
            <a:r>
              <a:rPr kumimoji="1" lang="en-US" altLang="ja-JP" sz="1600" b="1" i="1" dirty="0"/>
              <a:t>twice in a season</a:t>
            </a:r>
            <a:r>
              <a:rPr kumimoji="1" lang="en-US" altLang="ja-JP" sz="1600" dirty="0"/>
              <a:t>. </a:t>
            </a:r>
          </a:p>
          <a:p>
            <a:pPr marL="285750" indent="-285750">
              <a:buFont typeface="Wingdings" panose="05000000000000000000" pitchFamily="2" charset="2"/>
              <a:buChar char="ü"/>
            </a:pPr>
            <a:r>
              <a:rPr kumimoji="1" lang="en-US" altLang="ja-JP" sz="1600" dirty="0"/>
              <a:t>During the second event, the stratospheric warming persisted until March. The distortion of the polar vortex possibly influenced downward. Then the tropospheric trough over Siberia extended southward, which might brought cold air over Japan.</a:t>
            </a:r>
          </a:p>
          <a:p>
            <a:pPr marL="285750" indent="-285750">
              <a:buFont typeface="Wingdings" panose="05000000000000000000" pitchFamily="2" charset="2"/>
              <a:buChar char="ü"/>
            </a:pPr>
            <a:r>
              <a:rPr kumimoji="1" lang="en-US" altLang="ja-JP" sz="1600" dirty="0"/>
              <a:t>Appearance of classes of “</a:t>
            </a:r>
            <a:r>
              <a:rPr kumimoji="1" lang="en-US" altLang="ja-JP" sz="1600" dirty="0">
                <a:solidFill>
                  <a:srgbClr val="0000FF"/>
                </a:solidFill>
              </a:rPr>
              <a:t>Normal March</a:t>
            </a:r>
            <a:r>
              <a:rPr kumimoji="1" lang="en-US" altLang="ja-JP" sz="1600" dirty="0"/>
              <a:t>” in </a:t>
            </a:r>
            <a:r>
              <a:rPr kumimoji="1" lang="en-US" altLang="ja-JP" sz="1600" dirty="0" smtClean="0"/>
              <a:t>climate regions in Japan </a:t>
            </a:r>
            <a:r>
              <a:rPr kumimoji="1" lang="en-US" altLang="ja-JP" sz="1600" dirty="0"/>
              <a:t>were the first time for the last 7 years (i.e., </a:t>
            </a:r>
            <a:r>
              <a:rPr kumimoji="1" lang="en-US" altLang="ja-JP" sz="1600" dirty="0" smtClean="0"/>
              <a:t>NO </a:t>
            </a:r>
            <a:r>
              <a:rPr kumimoji="1" lang="en-US" altLang="ja-JP" sz="1600" dirty="0"/>
              <a:t>appearance of normal or cold March in 2018-2023).</a:t>
            </a:r>
            <a:endParaRPr kumimoji="1" lang="en-US" altLang="ja-JP" sz="1600" dirty="0">
              <a:solidFill>
                <a:schemeClr val="accent1"/>
              </a:solidFill>
            </a:endParaRPr>
          </a:p>
        </p:txBody>
      </p:sp>
      <p:pic>
        <p:nvPicPr>
          <p:cNvPr id="4100" name="Picture 4" descr="Image1"/>
          <p:cNvPicPr>
            <a:picLocks noChangeAspect="1" noChangeArrowheads="1"/>
          </p:cNvPicPr>
          <p:nvPr/>
        </p:nvPicPr>
        <p:blipFill rotWithShape="1">
          <a:blip r:embed="rId7">
            <a:extLst>
              <a:ext uri="{28A0092B-C50C-407E-A947-70E740481C1C}">
                <a14:useLocalDpi xmlns:a14="http://schemas.microsoft.com/office/drawing/2010/main" val="0"/>
              </a:ext>
            </a:extLst>
          </a:blip>
          <a:srcRect l="18922" t="11775" r="20644" b="8871"/>
          <a:stretch/>
        </p:blipFill>
        <p:spPr bwMode="auto">
          <a:xfrm>
            <a:off x="9345000" y="2312368"/>
            <a:ext cx="1781380" cy="1806950"/>
          </a:xfrm>
          <a:prstGeom prst="rect">
            <a:avLst/>
          </a:prstGeom>
          <a:noFill/>
          <a:extLst>
            <a:ext uri="{909E8E84-426E-40DD-AFC4-6F175D3DCCD1}">
              <a14:hiddenFill xmlns:a14="http://schemas.microsoft.com/office/drawing/2010/main">
                <a:solidFill>
                  <a:srgbClr val="FFFFFF"/>
                </a:solidFill>
              </a14:hiddenFill>
            </a:ext>
          </a:extLst>
        </p:spPr>
      </p:pic>
      <p:pic>
        <p:nvPicPr>
          <p:cNvPr id="131" name="Picture 4" descr="Image1"/>
          <p:cNvPicPr>
            <a:picLocks noChangeAspect="1" noChangeArrowheads="1"/>
          </p:cNvPicPr>
          <p:nvPr/>
        </p:nvPicPr>
        <p:blipFill rotWithShape="1">
          <a:blip r:embed="rId7">
            <a:extLst>
              <a:ext uri="{28A0092B-C50C-407E-A947-70E740481C1C}">
                <a14:useLocalDpi xmlns:a14="http://schemas.microsoft.com/office/drawing/2010/main" val="0"/>
              </a:ext>
            </a:extLst>
          </a:blip>
          <a:srcRect l="17211" t="94716" r="16860" b="43"/>
          <a:stretch/>
        </p:blipFill>
        <p:spPr bwMode="auto">
          <a:xfrm>
            <a:off x="9264028" y="4176633"/>
            <a:ext cx="1943323" cy="119327"/>
          </a:xfrm>
          <a:prstGeom prst="rect">
            <a:avLst/>
          </a:prstGeom>
          <a:noFill/>
          <a:extLst>
            <a:ext uri="{909E8E84-426E-40DD-AFC4-6F175D3DCCD1}">
              <a14:hiddenFill xmlns:a14="http://schemas.microsoft.com/office/drawing/2010/main">
                <a:solidFill>
                  <a:srgbClr val="FFFFFF"/>
                </a:solidFill>
              </a14:hiddenFill>
            </a:ext>
          </a:extLst>
        </p:spPr>
      </p:pic>
      <p:sp>
        <p:nvSpPr>
          <p:cNvPr id="132" name="テキスト ボックス 131">
            <a:extLst>
              <a:ext uri="{FF2B5EF4-FFF2-40B4-BE49-F238E27FC236}">
                <a16:creationId xmlns:a16="http://schemas.microsoft.com/office/drawing/2014/main" id="{900B8CA0-2395-42CC-A37A-76C41596089A}"/>
              </a:ext>
            </a:extLst>
          </p:cNvPr>
          <p:cNvSpPr txBox="1"/>
          <p:nvPr/>
        </p:nvSpPr>
        <p:spPr>
          <a:xfrm>
            <a:off x="9610894" y="2004048"/>
            <a:ext cx="1274845" cy="307777"/>
          </a:xfrm>
          <a:prstGeom prst="rect">
            <a:avLst/>
          </a:prstGeom>
          <a:solidFill>
            <a:srgbClr val="215968"/>
          </a:solidFill>
        </p:spPr>
        <p:txBody>
          <a:bodyPr wrap="square" rtlCol="0">
            <a:spAutoFit/>
          </a:bodyPr>
          <a:lstStyle/>
          <a:p>
            <a:pPr algn="ctr"/>
            <a:r>
              <a:rPr kumimoji="1" lang="en-US" altLang="ja-JP" sz="1400" dirty="0">
                <a:solidFill>
                  <a:schemeClr val="bg1"/>
                </a:solidFill>
              </a:rPr>
              <a:t>March 2024</a:t>
            </a:r>
            <a:endParaRPr kumimoji="1" lang="ja-JP" altLang="en-US" sz="1400" dirty="0">
              <a:solidFill>
                <a:schemeClr val="bg1"/>
              </a:solidFill>
            </a:endParaRPr>
          </a:p>
        </p:txBody>
      </p:sp>
      <p:sp>
        <p:nvSpPr>
          <p:cNvPr id="134" name="楕円 133"/>
          <p:cNvSpPr/>
          <p:nvPr/>
        </p:nvSpPr>
        <p:spPr>
          <a:xfrm rot="2359851">
            <a:off x="9829194" y="3381133"/>
            <a:ext cx="742957" cy="308115"/>
          </a:xfrm>
          <a:custGeom>
            <a:avLst/>
            <a:gdLst>
              <a:gd name="connsiteX0" fmla="*/ 0 w 784717"/>
              <a:gd name="connsiteY0" fmla="*/ 175912 h 351823"/>
              <a:gd name="connsiteX1" fmla="*/ 392359 w 784717"/>
              <a:gd name="connsiteY1" fmla="*/ 0 h 351823"/>
              <a:gd name="connsiteX2" fmla="*/ 784718 w 784717"/>
              <a:gd name="connsiteY2" fmla="*/ 175912 h 351823"/>
              <a:gd name="connsiteX3" fmla="*/ 392359 w 784717"/>
              <a:gd name="connsiteY3" fmla="*/ 351824 h 351823"/>
              <a:gd name="connsiteX4" fmla="*/ 0 w 784717"/>
              <a:gd name="connsiteY4" fmla="*/ 175912 h 351823"/>
              <a:gd name="connsiteX0" fmla="*/ 0 w 737945"/>
              <a:gd name="connsiteY0" fmla="*/ 151228 h 352181"/>
              <a:gd name="connsiteX1" fmla="*/ 345586 w 737945"/>
              <a:gd name="connsiteY1" fmla="*/ 208 h 352181"/>
              <a:gd name="connsiteX2" fmla="*/ 737945 w 737945"/>
              <a:gd name="connsiteY2" fmla="*/ 176120 h 352181"/>
              <a:gd name="connsiteX3" fmla="*/ 345586 w 737945"/>
              <a:gd name="connsiteY3" fmla="*/ 352032 h 352181"/>
              <a:gd name="connsiteX4" fmla="*/ 0 w 737945"/>
              <a:gd name="connsiteY4" fmla="*/ 151228 h 352181"/>
              <a:gd name="connsiteX0" fmla="*/ 392 w 738337"/>
              <a:gd name="connsiteY0" fmla="*/ 151140 h 303609"/>
              <a:gd name="connsiteX1" fmla="*/ 345978 w 738337"/>
              <a:gd name="connsiteY1" fmla="*/ 120 h 303609"/>
              <a:gd name="connsiteX2" fmla="*/ 738337 w 738337"/>
              <a:gd name="connsiteY2" fmla="*/ 176032 h 303609"/>
              <a:gd name="connsiteX3" fmla="*/ 413569 w 738337"/>
              <a:gd name="connsiteY3" fmla="*/ 303277 h 303609"/>
              <a:gd name="connsiteX4" fmla="*/ 392 w 738337"/>
              <a:gd name="connsiteY4" fmla="*/ 151140 h 303609"/>
              <a:gd name="connsiteX0" fmla="*/ 392 w 738337"/>
              <a:gd name="connsiteY0" fmla="*/ 151140 h 304104"/>
              <a:gd name="connsiteX1" fmla="*/ 345978 w 738337"/>
              <a:gd name="connsiteY1" fmla="*/ 120 h 304104"/>
              <a:gd name="connsiteX2" fmla="*/ 738337 w 738337"/>
              <a:gd name="connsiteY2" fmla="*/ 176032 h 304104"/>
              <a:gd name="connsiteX3" fmla="*/ 413569 w 738337"/>
              <a:gd name="connsiteY3" fmla="*/ 303277 h 304104"/>
              <a:gd name="connsiteX4" fmla="*/ 392 w 738337"/>
              <a:gd name="connsiteY4" fmla="*/ 151140 h 304104"/>
              <a:gd name="connsiteX0" fmla="*/ 4206 w 742151"/>
              <a:gd name="connsiteY0" fmla="*/ 151406 h 305570"/>
              <a:gd name="connsiteX1" fmla="*/ 349792 w 742151"/>
              <a:gd name="connsiteY1" fmla="*/ 386 h 305570"/>
              <a:gd name="connsiteX2" fmla="*/ 742151 w 742151"/>
              <a:gd name="connsiteY2" fmla="*/ 176298 h 305570"/>
              <a:gd name="connsiteX3" fmla="*/ 417383 w 742151"/>
              <a:gd name="connsiteY3" fmla="*/ 303543 h 305570"/>
              <a:gd name="connsiteX4" fmla="*/ 4206 w 742151"/>
              <a:gd name="connsiteY4" fmla="*/ 151406 h 305570"/>
              <a:gd name="connsiteX0" fmla="*/ 3774 w 744201"/>
              <a:gd name="connsiteY0" fmla="*/ 151314 h 305478"/>
              <a:gd name="connsiteX1" fmla="*/ 349360 w 744201"/>
              <a:gd name="connsiteY1" fmla="*/ 294 h 305478"/>
              <a:gd name="connsiteX2" fmla="*/ 533330 w 744201"/>
              <a:gd name="connsiteY2" fmla="*/ 114611 h 305478"/>
              <a:gd name="connsiteX3" fmla="*/ 741719 w 744201"/>
              <a:gd name="connsiteY3" fmla="*/ 176206 h 305478"/>
              <a:gd name="connsiteX4" fmla="*/ 416951 w 744201"/>
              <a:gd name="connsiteY4" fmla="*/ 303451 h 305478"/>
              <a:gd name="connsiteX5" fmla="*/ 3774 w 744201"/>
              <a:gd name="connsiteY5" fmla="*/ 151314 h 305478"/>
              <a:gd name="connsiteX0" fmla="*/ 3774 w 758831"/>
              <a:gd name="connsiteY0" fmla="*/ 151300 h 305464"/>
              <a:gd name="connsiteX1" fmla="*/ 349360 w 758831"/>
              <a:gd name="connsiteY1" fmla="*/ 280 h 305464"/>
              <a:gd name="connsiteX2" fmla="*/ 533330 w 758831"/>
              <a:gd name="connsiteY2" fmla="*/ 114597 h 305464"/>
              <a:gd name="connsiteX3" fmla="*/ 708029 w 758831"/>
              <a:gd name="connsiteY3" fmla="*/ 65487 h 305464"/>
              <a:gd name="connsiteX4" fmla="*/ 741719 w 758831"/>
              <a:gd name="connsiteY4" fmla="*/ 176192 h 305464"/>
              <a:gd name="connsiteX5" fmla="*/ 416951 w 758831"/>
              <a:gd name="connsiteY5" fmla="*/ 303437 h 305464"/>
              <a:gd name="connsiteX6" fmla="*/ 3774 w 758831"/>
              <a:gd name="connsiteY6" fmla="*/ 151300 h 305464"/>
              <a:gd name="connsiteX0" fmla="*/ 3774 w 764249"/>
              <a:gd name="connsiteY0" fmla="*/ 151300 h 305464"/>
              <a:gd name="connsiteX1" fmla="*/ 349360 w 764249"/>
              <a:gd name="connsiteY1" fmla="*/ 280 h 305464"/>
              <a:gd name="connsiteX2" fmla="*/ 533330 w 764249"/>
              <a:gd name="connsiteY2" fmla="*/ 114597 h 305464"/>
              <a:gd name="connsiteX3" fmla="*/ 708029 w 764249"/>
              <a:gd name="connsiteY3" fmla="*/ 65487 h 305464"/>
              <a:gd name="connsiteX4" fmla="*/ 741719 w 764249"/>
              <a:gd name="connsiteY4" fmla="*/ 176192 h 305464"/>
              <a:gd name="connsiteX5" fmla="*/ 416951 w 764249"/>
              <a:gd name="connsiteY5" fmla="*/ 303437 h 305464"/>
              <a:gd name="connsiteX6" fmla="*/ 3774 w 764249"/>
              <a:gd name="connsiteY6" fmla="*/ 151300 h 305464"/>
              <a:gd name="connsiteX0" fmla="*/ 3774 w 745157"/>
              <a:gd name="connsiteY0" fmla="*/ 151300 h 304947"/>
              <a:gd name="connsiteX1" fmla="*/ 349360 w 745157"/>
              <a:gd name="connsiteY1" fmla="*/ 280 h 304947"/>
              <a:gd name="connsiteX2" fmla="*/ 533330 w 745157"/>
              <a:gd name="connsiteY2" fmla="*/ 114597 h 304947"/>
              <a:gd name="connsiteX3" fmla="*/ 708029 w 745157"/>
              <a:gd name="connsiteY3" fmla="*/ 65487 h 304947"/>
              <a:gd name="connsiteX4" fmla="*/ 707393 w 745157"/>
              <a:gd name="connsiteY4" fmla="*/ 224470 h 304947"/>
              <a:gd name="connsiteX5" fmla="*/ 416951 w 745157"/>
              <a:gd name="connsiteY5" fmla="*/ 303437 h 304947"/>
              <a:gd name="connsiteX6" fmla="*/ 3774 w 745157"/>
              <a:gd name="connsiteY6" fmla="*/ 151300 h 304947"/>
              <a:gd name="connsiteX0" fmla="*/ 5571 w 746954"/>
              <a:gd name="connsiteY0" fmla="*/ 151300 h 308386"/>
              <a:gd name="connsiteX1" fmla="*/ 351157 w 746954"/>
              <a:gd name="connsiteY1" fmla="*/ 280 h 308386"/>
              <a:gd name="connsiteX2" fmla="*/ 535127 w 746954"/>
              <a:gd name="connsiteY2" fmla="*/ 114597 h 308386"/>
              <a:gd name="connsiteX3" fmla="*/ 709826 w 746954"/>
              <a:gd name="connsiteY3" fmla="*/ 65487 h 308386"/>
              <a:gd name="connsiteX4" fmla="*/ 709190 w 746954"/>
              <a:gd name="connsiteY4" fmla="*/ 224470 h 308386"/>
              <a:gd name="connsiteX5" fmla="*/ 418748 w 746954"/>
              <a:gd name="connsiteY5" fmla="*/ 303437 h 308386"/>
              <a:gd name="connsiteX6" fmla="*/ 157583 w 746954"/>
              <a:gd name="connsiteY6" fmla="*/ 283824 h 308386"/>
              <a:gd name="connsiteX7" fmla="*/ 5571 w 746954"/>
              <a:gd name="connsiteY7" fmla="*/ 151300 h 308386"/>
              <a:gd name="connsiteX0" fmla="*/ 4499 w 745882"/>
              <a:gd name="connsiteY0" fmla="*/ 151300 h 308386"/>
              <a:gd name="connsiteX1" fmla="*/ 350085 w 745882"/>
              <a:gd name="connsiteY1" fmla="*/ 280 h 308386"/>
              <a:gd name="connsiteX2" fmla="*/ 534055 w 745882"/>
              <a:gd name="connsiteY2" fmla="*/ 114597 h 308386"/>
              <a:gd name="connsiteX3" fmla="*/ 708754 w 745882"/>
              <a:gd name="connsiteY3" fmla="*/ 65487 h 308386"/>
              <a:gd name="connsiteX4" fmla="*/ 708118 w 745882"/>
              <a:gd name="connsiteY4" fmla="*/ 224470 h 308386"/>
              <a:gd name="connsiteX5" fmla="*/ 417676 w 745882"/>
              <a:gd name="connsiteY5" fmla="*/ 303437 h 308386"/>
              <a:gd name="connsiteX6" fmla="*/ 156511 w 745882"/>
              <a:gd name="connsiteY6" fmla="*/ 283824 h 308386"/>
              <a:gd name="connsiteX7" fmla="*/ 4499 w 745882"/>
              <a:gd name="connsiteY7" fmla="*/ 151300 h 308386"/>
              <a:gd name="connsiteX0" fmla="*/ 4601 w 742957"/>
              <a:gd name="connsiteY0" fmla="*/ 120536 h 308115"/>
              <a:gd name="connsiteX1" fmla="*/ 347160 w 742957"/>
              <a:gd name="connsiteY1" fmla="*/ 9 h 308115"/>
              <a:gd name="connsiteX2" fmla="*/ 531130 w 742957"/>
              <a:gd name="connsiteY2" fmla="*/ 114326 h 308115"/>
              <a:gd name="connsiteX3" fmla="*/ 705829 w 742957"/>
              <a:gd name="connsiteY3" fmla="*/ 65216 h 308115"/>
              <a:gd name="connsiteX4" fmla="*/ 705193 w 742957"/>
              <a:gd name="connsiteY4" fmla="*/ 224199 h 308115"/>
              <a:gd name="connsiteX5" fmla="*/ 414751 w 742957"/>
              <a:gd name="connsiteY5" fmla="*/ 303166 h 308115"/>
              <a:gd name="connsiteX6" fmla="*/ 153586 w 742957"/>
              <a:gd name="connsiteY6" fmla="*/ 283553 h 308115"/>
              <a:gd name="connsiteX7" fmla="*/ 4601 w 742957"/>
              <a:gd name="connsiteY7" fmla="*/ 120536 h 308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2957" h="308115">
                <a:moveTo>
                  <a:pt x="4601" y="120536"/>
                </a:moveTo>
                <a:cubicBezTo>
                  <a:pt x="32861" y="20531"/>
                  <a:pt x="259405" y="1044"/>
                  <a:pt x="347160" y="9"/>
                </a:cubicBezTo>
                <a:cubicBezTo>
                  <a:pt x="434915" y="-1026"/>
                  <a:pt x="479445" y="90110"/>
                  <a:pt x="531130" y="114326"/>
                </a:cubicBezTo>
                <a:cubicBezTo>
                  <a:pt x="582815" y="138542"/>
                  <a:pt x="671098" y="54950"/>
                  <a:pt x="705829" y="65216"/>
                </a:cubicBezTo>
                <a:cubicBezTo>
                  <a:pt x="764337" y="96300"/>
                  <a:pt x="745612" y="197889"/>
                  <a:pt x="705193" y="224199"/>
                </a:cubicBezTo>
                <a:cubicBezTo>
                  <a:pt x="664774" y="250509"/>
                  <a:pt x="506685" y="293274"/>
                  <a:pt x="414751" y="303166"/>
                </a:cubicBezTo>
                <a:cubicBezTo>
                  <a:pt x="322817" y="313058"/>
                  <a:pt x="222449" y="308909"/>
                  <a:pt x="153586" y="283553"/>
                </a:cubicBezTo>
                <a:cubicBezTo>
                  <a:pt x="84723" y="258197"/>
                  <a:pt x="-23659" y="220541"/>
                  <a:pt x="4601" y="120536"/>
                </a:cubicBezTo>
                <a:close/>
              </a:path>
            </a:pathLst>
          </a:custGeom>
          <a:noFill/>
          <a:ln w="28575">
            <a:solidFill>
              <a:srgbClr val="7030A0"/>
            </a:solidFill>
            <a:prstDash val="solid"/>
          </a:ln>
          <a:effectLst>
            <a:glow rad="25400">
              <a:schemeClr val="bg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p>
        </p:txBody>
      </p:sp>
      <p:sp>
        <p:nvSpPr>
          <p:cNvPr id="135" name="テキスト ボックス 134"/>
          <p:cNvSpPr txBox="1"/>
          <p:nvPr/>
        </p:nvSpPr>
        <p:spPr>
          <a:xfrm>
            <a:off x="10235688" y="3488627"/>
            <a:ext cx="1362518" cy="461665"/>
          </a:xfrm>
          <a:prstGeom prst="rect">
            <a:avLst/>
          </a:prstGeom>
          <a:noFill/>
        </p:spPr>
        <p:txBody>
          <a:bodyPr wrap="square" rtlCol="0">
            <a:spAutoFit/>
          </a:bodyPr>
          <a:lstStyle/>
          <a:p>
            <a:pPr algn="ctr"/>
            <a:r>
              <a:rPr kumimoji="1" lang="en-US" altLang="ja-JP" sz="1200" dirty="0">
                <a:solidFill>
                  <a:srgbClr val="7030A0"/>
                </a:solidFill>
                <a:effectLst>
                  <a:glow rad="63500">
                    <a:schemeClr val="bg1"/>
                  </a:glow>
                </a:effectLst>
              </a:rPr>
              <a:t>Tropospheric trough</a:t>
            </a:r>
            <a:endParaRPr kumimoji="1" lang="ja-JP" altLang="en-US" sz="1200" dirty="0">
              <a:solidFill>
                <a:srgbClr val="7030A0"/>
              </a:solidFill>
              <a:effectLst>
                <a:glow rad="63500">
                  <a:schemeClr val="bg1"/>
                </a:glow>
              </a:effectLst>
            </a:endParaRPr>
          </a:p>
        </p:txBody>
      </p:sp>
      <p:sp>
        <p:nvSpPr>
          <p:cNvPr id="136" name="楕円 135"/>
          <p:cNvSpPr/>
          <p:nvPr/>
        </p:nvSpPr>
        <p:spPr>
          <a:xfrm rot="3047459">
            <a:off x="9744316" y="3276572"/>
            <a:ext cx="703899" cy="438319"/>
          </a:xfrm>
          <a:custGeom>
            <a:avLst/>
            <a:gdLst>
              <a:gd name="connsiteX0" fmla="*/ 0 w 697334"/>
              <a:gd name="connsiteY0" fmla="*/ 180921 h 361842"/>
              <a:gd name="connsiteX1" fmla="*/ 348667 w 697334"/>
              <a:gd name="connsiteY1" fmla="*/ 0 h 361842"/>
              <a:gd name="connsiteX2" fmla="*/ 697334 w 697334"/>
              <a:gd name="connsiteY2" fmla="*/ 180921 h 361842"/>
              <a:gd name="connsiteX3" fmla="*/ 348667 w 697334"/>
              <a:gd name="connsiteY3" fmla="*/ 361842 h 361842"/>
              <a:gd name="connsiteX4" fmla="*/ 0 w 697334"/>
              <a:gd name="connsiteY4" fmla="*/ 180921 h 361842"/>
              <a:gd name="connsiteX0" fmla="*/ 0 w 702754"/>
              <a:gd name="connsiteY0" fmla="*/ 186009 h 366930"/>
              <a:gd name="connsiteX1" fmla="*/ 348667 w 702754"/>
              <a:gd name="connsiteY1" fmla="*/ 5088 h 366930"/>
              <a:gd name="connsiteX2" fmla="*/ 536325 w 702754"/>
              <a:gd name="connsiteY2" fmla="*/ 61760 h 366930"/>
              <a:gd name="connsiteX3" fmla="*/ 697334 w 702754"/>
              <a:gd name="connsiteY3" fmla="*/ 186009 h 366930"/>
              <a:gd name="connsiteX4" fmla="*/ 348667 w 702754"/>
              <a:gd name="connsiteY4" fmla="*/ 366930 h 366930"/>
              <a:gd name="connsiteX5" fmla="*/ 0 w 702754"/>
              <a:gd name="connsiteY5" fmla="*/ 186009 h 366930"/>
              <a:gd name="connsiteX0" fmla="*/ 2947 w 705701"/>
              <a:gd name="connsiteY0" fmla="*/ 249234 h 430155"/>
              <a:gd name="connsiteX1" fmla="*/ 203513 w 705701"/>
              <a:gd name="connsiteY1" fmla="*/ 2516 h 430155"/>
              <a:gd name="connsiteX2" fmla="*/ 539272 w 705701"/>
              <a:gd name="connsiteY2" fmla="*/ 124985 h 430155"/>
              <a:gd name="connsiteX3" fmla="*/ 700281 w 705701"/>
              <a:gd name="connsiteY3" fmla="*/ 249234 h 430155"/>
              <a:gd name="connsiteX4" fmla="*/ 351614 w 705701"/>
              <a:gd name="connsiteY4" fmla="*/ 430155 h 430155"/>
              <a:gd name="connsiteX5" fmla="*/ 2947 w 705701"/>
              <a:gd name="connsiteY5" fmla="*/ 249234 h 430155"/>
              <a:gd name="connsiteX0" fmla="*/ 7956 w 710710"/>
              <a:gd name="connsiteY0" fmla="*/ 249234 h 435453"/>
              <a:gd name="connsiteX1" fmla="*/ 208522 w 710710"/>
              <a:gd name="connsiteY1" fmla="*/ 2516 h 435453"/>
              <a:gd name="connsiteX2" fmla="*/ 544281 w 710710"/>
              <a:gd name="connsiteY2" fmla="*/ 124985 h 435453"/>
              <a:gd name="connsiteX3" fmla="*/ 705290 w 710710"/>
              <a:gd name="connsiteY3" fmla="*/ 249234 h 435453"/>
              <a:gd name="connsiteX4" fmla="*/ 356623 w 710710"/>
              <a:gd name="connsiteY4" fmla="*/ 430155 h 435453"/>
              <a:gd name="connsiteX5" fmla="*/ 71273 w 710710"/>
              <a:gd name="connsiteY5" fmla="*/ 374996 h 435453"/>
              <a:gd name="connsiteX6" fmla="*/ 7956 w 710710"/>
              <a:gd name="connsiteY6" fmla="*/ 249234 h 435453"/>
              <a:gd name="connsiteX0" fmla="*/ 6628 w 709382"/>
              <a:gd name="connsiteY0" fmla="*/ 249234 h 435453"/>
              <a:gd name="connsiteX1" fmla="*/ 207194 w 709382"/>
              <a:gd name="connsiteY1" fmla="*/ 2516 h 435453"/>
              <a:gd name="connsiteX2" fmla="*/ 542953 w 709382"/>
              <a:gd name="connsiteY2" fmla="*/ 124985 h 435453"/>
              <a:gd name="connsiteX3" fmla="*/ 703962 w 709382"/>
              <a:gd name="connsiteY3" fmla="*/ 249234 h 435453"/>
              <a:gd name="connsiteX4" fmla="*/ 355295 w 709382"/>
              <a:gd name="connsiteY4" fmla="*/ 430155 h 435453"/>
              <a:gd name="connsiteX5" fmla="*/ 69945 w 709382"/>
              <a:gd name="connsiteY5" fmla="*/ 374996 h 435453"/>
              <a:gd name="connsiteX6" fmla="*/ 6628 w 709382"/>
              <a:gd name="connsiteY6" fmla="*/ 249234 h 435453"/>
              <a:gd name="connsiteX0" fmla="*/ 4425 w 643862"/>
              <a:gd name="connsiteY0" fmla="*/ 380442 h 440899"/>
              <a:gd name="connsiteX1" fmla="*/ 141674 w 643862"/>
              <a:gd name="connsiteY1" fmla="*/ 7962 h 440899"/>
              <a:gd name="connsiteX2" fmla="*/ 477433 w 643862"/>
              <a:gd name="connsiteY2" fmla="*/ 130431 h 440899"/>
              <a:gd name="connsiteX3" fmla="*/ 638442 w 643862"/>
              <a:gd name="connsiteY3" fmla="*/ 254680 h 440899"/>
              <a:gd name="connsiteX4" fmla="*/ 289775 w 643862"/>
              <a:gd name="connsiteY4" fmla="*/ 435601 h 440899"/>
              <a:gd name="connsiteX5" fmla="*/ 4425 w 643862"/>
              <a:gd name="connsiteY5" fmla="*/ 380442 h 440899"/>
              <a:gd name="connsiteX0" fmla="*/ 3159 w 693315"/>
              <a:gd name="connsiteY0" fmla="*/ 343474 h 435870"/>
              <a:gd name="connsiteX1" fmla="*/ 191127 w 693315"/>
              <a:gd name="connsiteY1" fmla="*/ 6258 h 435870"/>
              <a:gd name="connsiteX2" fmla="*/ 526886 w 693315"/>
              <a:gd name="connsiteY2" fmla="*/ 128727 h 435870"/>
              <a:gd name="connsiteX3" fmla="*/ 687895 w 693315"/>
              <a:gd name="connsiteY3" fmla="*/ 252976 h 435870"/>
              <a:gd name="connsiteX4" fmla="*/ 339228 w 693315"/>
              <a:gd name="connsiteY4" fmla="*/ 433897 h 435870"/>
              <a:gd name="connsiteX5" fmla="*/ 3159 w 693315"/>
              <a:gd name="connsiteY5" fmla="*/ 343474 h 435870"/>
              <a:gd name="connsiteX0" fmla="*/ 3544 w 693700"/>
              <a:gd name="connsiteY0" fmla="*/ 343474 h 444183"/>
              <a:gd name="connsiteX1" fmla="*/ 191512 w 693700"/>
              <a:gd name="connsiteY1" fmla="*/ 6258 h 444183"/>
              <a:gd name="connsiteX2" fmla="*/ 527271 w 693700"/>
              <a:gd name="connsiteY2" fmla="*/ 128727 h 444183"/>
              <a:gd name="connsiteX3" fmla="*/ 688280 w 693700"/>
              <a:gd name="connsiteY3" fmla="*/ 252976 h 444183"/>
              <a:gd name="connsiteX4" fmla="*/ 339613 w 693700"/>
              <a:gd name="connsiteY4" fmla="*/ 433897 h 444183"/>
              <a:gd name="connsiteX5" fmla="*/ 3544 w 693700"/>
              <a:gd name="connsiteY5" fmla="*/ 343474 h 444183"/>
              <a:gd name="connsiteX0" fmla="*/ 3333 w 704887"/>
              <a:gd name="connsiteY0" fmla="*/ 295453 h 433142"/>
              <a:gd name="connsiteX1" fmla="*/ 202699 w 704887"/>
              <a:gd name="connsiteY1" fmla="*/ 4224 h 433142"/>
              <a:gd name="connsiteX2" fmla="*/ 538458 w 704887"/>
              <a:gd name="connsiteY2" fmla="*/ 126693 h 433142"/>
              <a:gd name="connsiteX3" fmla="*/ 699467 w 704887"/>
              <a:gd name="connsiteY3" fmla="*/ 250942 h 433142"/>
              <a:gd name="connsiteX4" fmla="*/ 350800 w 704887"/>
              <a:gd name="connsiteY4" fmla="*/ 431863 h 433142"/>
              <a:gd name="connsiteX5" fmla="*/ 3333 w 704887"/>
              <a:gd name="connsiteY5" fmla="*/ 295453 h 433142"/>
              <a:gd name="connsiteX0" fmla="*/ 3333 w 704887"/>
              <a:gd name="connsiteY0" fmla="*/ 295453 h 438053"/>
              <a:gd name="connsiteX1" fmla="*/ 202699 w 704887"/>
              <a:gd name="connsiteY1" fmla="*/ 4224 h 438053"/>
              <a:gd name="connsiteX2" fmla="*/ 538458 w 704887"/>
              <a:gd name="connsiteY2" fmla="*/ 126693 h 438053"/>
              <a:gd name="connsiteX3" fmla="*/ 699467 w 704887"/>
              <a:gd name="connsiteY3" fmla="*/ 250942 h 438053"/>
              <a:gd name="connsiteX4" fmla="*/ 350800 w 704887"/>
              <a:gd name="connsiteY4" fmla="*/ 431863 h 438053"/>
              <a:gd name="connsiteX5" fmla="*/ 3333 w 704887"/>
              <a:gd name="connsiteY5" fmla="*/ 295453 h 438053"/>
              <a:gd name="connsiteX0" fmla="*/ 3333 w 704887"/>
              <a:gd name="connsiteY0" fmla="*/ 295453 h 438319"/>
              <a:gd name="connsiteX1" fmla="*/ 202699 w 704887"/>
              <a:gd name="connsiteY1" fmla="*/ 4224 h 438319"/>
              <a:gd name="connsiteX2" fmla="*/ 538458 w 704887"/>
              <a:gd name="connsiteY2" fmla="*/ 126693 h 438319"/>
              <a:gd name="connsiteX3" fmla="*/ 699467 w 704887"/>
              <a:gd name="connsiteY3" fmla="*/ 250942 h 438319"/>
              <a:gd name="connsiteX4" fmla="*/ 381135 w 704887"/>
              <a:gd name="connsiteY4" fmla="*/ 432154 h 438319"/>
              <a:gd name="connsiteX5" fmla="*/ 3333 w 704887"/>
              <a:gd name="connsiteY5" fmla="*/ 295453 h 438319"/>
              <a:gd name="connsiteX0" fmla="*/ 3333 w 701578"/>
              <a:gd name="connsiteY0" fmla="*/ 295453 h 438319"/>
              <a:gd name="connsiteX1" fmla="*/ 202699 w 701578"/>
              <a:gd name="connsiteY1" fmla="*/ 4224 h 438319"/>
              <a:gd name="connsiteX2" fmla="*/ 538458 w 701578"/>
              <a:gd name="connsiteY2" fmla="*/ 126693 h 438319"/>
              <a:gd name="connsiteX3" fmla="*/ 699467 w 701578"/>
              <a:gd name="connsiteY3" fmla="*/ 250942 h 438319"/>
              <a:gd name="connsiteX4" fmla="*/ 381135 w 701578"/>
              <a:gd name="connsiteY4" fmla="*/ 432154 h 438319"/>
              <a:gd name="connsiteX5" fmla="*/ 3333 w 701578"/>
              <a:gd name="connsiteY5" fmla="*/ 295453 h 438319"/>
              <a:gd name="connsiteX0" fmla="*/ 3333 w 704887"/>
              <a:gd name="connsiteY0" fmla="*/ 295453 h 438319"/>
              <a:gd name="connsiteX1" fmla="*/ 202699 w 704887"/>
              <a:gd name="connsiteY1" fmla="*/ 4224 h 438319"/>
              <a:gd name="connsiteX2" fmla="*/ 538458 w 704887"/>
              <a:gd name="connsiteY2" fmla="*/ 126693 h 438319"/>
              <a:gd name="connsiteX3" fmla="*/ 699467 w 704887"/>
              <a:gd name="connsiteY3" fmla="*/ 250942 h 438319"/>
              <a:gd name="connsiteX4" fmla="*/ 381135 w 704887"/>
              <a:gd name="connsiteY4" fmla="*/ 432154 h 438319"/>
              <a:gd name="connsiteX5" fmla="*/ 3333 w 704887"/>
              <a:gd name="connsiteY5" fmla="*/ 295453 h 438319"/>
              <a:gd name="connsiteX0" fmla="*/ 3333 w 703899"/>
              <a:gd name="connsiteY0" fmla="*/ 295453 h 438319"/>
              <a:gd name="connsiteX1" fmla="*/ 202699 w 703899"/>
              <a:gd name="connsiteY1" fmla="*/ 4224 h 438319"/>
              <a:gd name="connsiteX2" fmla="*/ 538458 w 703899"/>
              <a:gd name="connsiteY2" fmla="*/ 126693 h 438319"/>
              <a:gd name="connsiteX3" fmla="*/ 699467 w 703899"/>
              <a:gd name="connsiteY3" fmla="*/ 250942 h 438319"/>
              <a:gd name="connsiteX4" fmla="*/ 381135 w 703899"/>
              <a:gd name="connsiteY4" fmla="*/ 432154 h 438319"/>
              <a:gd name="connsiteX5" fmla="*/ 3333 w 703899"/>
              <a:gd name="connsiteY5" fmla="*/ 295453 h 438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899" h="438319">
                <a:moveTo>
                  <a:pt x="3333" y="295453"/>
                </a:moveTo>
                <a:cubicBezTo>
                  <a:pt x="-23087" y="173846"/>
                  <a:pt x="113512" y="32351"/>
                  <a:pt x="202699" y="4224"/>
                </a:cubicBezTo>
                <a:cubicBezTo>
                  <a:pt x="291887" y="-23903"/>
                  <a:pt x="480347" y="96540"/>
                  <a:pt x="538458" y="126693"/>
                </a:cubicBezTo>
                <a:cubicBezTo>
                  <a:pt x="596569" y="156846"/>
                  <a:pt x="729805" y="157619"/>
                  <a:pt x="699467" y="250942"/>
                </a:cubicBezTo>
                <a:cubicBezTo>
                  <a:pt x="669129" y="344265"/>
                  <a:pt x="546139" y="409666"/>
                  <a:pt x="381135" y="432154"/>
                </a:cubicBezTo>
                <a:cubicBezTo>
                  <a:pt x="216131" y="454642"/>
                  <a:pt x="29753" y="417060"/>
                  <a:pt x="3333" y="295453"/>
                </a:cubicBezTo>
                <a:close/>
              </a:path>
            </a:pathLst>
          </a:custGeom>
          <a:noFill/>
          <a:ln w="28575">
            <a:solidFill>
              <a:srgbClr val="0000FF"/>
            </a:solidFill>
            <a:prstDash val="solid"/>
          </a:ln>
          <a:effectLst>
            <a:glow rad="25400">
              <a:schemeClr val="bg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p>
        </p:txBody>
      </p:sp>
      <p:sp>
        <p:nvSpPr>
          <p:cNvPr id="12" name="正方形/長方形 11"/>
          <p:cNvSpPr/>
          <p:nvPr/>
        </p:nvSpPr>
        <p:spPr>
          <a:xfrm>
            <a:off x="9452232" y="2949186"/>
            <a:ext cx="965328" cy="276999"/>
          </a:xfrm>
          <a:prstGeom prst="rect">
            <a:avLst/>
          </a:prstGeom>
        </p:spPr>
        <p:txBody>
          <a:bodyPr wrap="none">
            <a:spAutoFit/>
          </a:bodyPr>
          <a:lstStyle/>
          <a:p>
            <a:pPr algn="ctr"/>
            <a:r>
              <a:rPr kumimoji="1" lang="en-US" altLang="ja-JP" sz="1200" dirty="0">
                <a:solidFill>
                  <a:srgbClr val="0000FF"/>
                </a:solidFill>
                <a:effectLst>
                  <a:glow rad="63500">
                    <a:schemeClr val="bg1"/>
                  </a:glow>
                </a:effectLst>
              </a:rPr>
              <a:t>polar vortex</a:t>
            </a:r>
            <a:endParaRPr kumimoji="1" lang="ja-JP" altLang="en-US" sz="1200" dirty="0">
              <a:solidFill>
                <a:srgbClr val="0000FF"/>
              </a:solidFill>
              <a:effectLst>
                <a:glow rad="63500">
                  <a:schemeClr val="bg1"/>
                </a:glow>
              </a:effectLst>
            </a:endParaRPr>
          </a:p>
        </p:txBody>
      </p:sp>
      <p:sp>
        <p:nvSpPr>
          <p:cNvPr id="137" name="テキスト ボックス 136"/>
          <p:cNvSpPr txBox="1"/>
          <p:nvPr/>
        </p:nvSpPr>
        <p:spPr>
          <a:xfrm>
            <a:off x="9297986" y="3888145"/>
            <a:ext cx="1964440" cy="276999"/>
          </a:xfrm>
          <a:prstGeom prst="rect">
            <a:avLst/>
          </a:prstGeom>
          <a:noFill/>
        </p:spPr>
        <p:txBody>
          <a:bodyPr wrap="square" rtlCol="0">
            <a:spAutoFit/>
          </a:bodyPr>
          <a:lstStyle/>
          <a:p>
            <a:pPr algn="ctr"/>
            <a:r>
              <a:rPr kumimoji="1" lang="en-US" altLang="ja-JP" sz="1200" dirty="0">
                <a:effectLst>
                  <a:glow rad="63500">
                    <a:schemeClr val="bg1"/>
                  </a:glow>
                </a:effectLst>
              </a:rPr>
              <a:t>Color: Z500, Contour: Z100</a:t>
            </a:r>
            <a:endParaRPr kumimoji="1" lang="ja-JP" altLang="en-US" sz="1200" dirty="0">
              <a:effectLst>
                <a:glow rad="63500">
                  <a:schemeClr val="bg1"/>
                </a:glow>
              </a:effectLst>
            </a:endParaRPr>
          </a:p>
        </p:txBody>
      </p:sp>
      <p:sp>
        <p:nvSpPr>
          <p:cNvPr id="15" name="正方形/長方形 14"/>
          <p:cNvSpPr/>
          <p:nvPr/>
        </p:nvSpPr>
        <p:spPr>
          <a:xfrm>
            <a:off x="581192" y="5711435"/>
            <a:ext cx="3437355" cy="523220"/>
          </a:xfrm>
          <a:prstGeom prst="rect">
            <a:avLst/>
          </a:prstGeom>
        </p:spPr>
        <p:txBody>
          <a:bodyPr wrap="square">
            <a:spAutoFit/>
          </a:bodyPr>
          <a:lstStyle/>
          <a:p>
            <a:r>
              <a:rPr kumimoji="1" lang="en-US" altLang="ja-JP" sz="1400" dirty="0"/>
              <a:t>Dominance of Wave-1 is a typical of El-Nino event (e.g., </a:t>
            </a:r>
            <a:r>
              <a:rPr kumimoji="1" lang="en-US" altLang="ja-JP" sz="1400" dirty="0" err="1"/>
              <a:t>Takemura</a:t>
            </a:r>
            <a:r>
              <a:rPr kumimoji="1" lang="en-US" altLang="ja-JP" sz="1400" dirty="0"/>
              <a:t> and Maeda,2016).</a:t>
            </a:r>
            <a:endParaRPr lang="ja-JP" altLang="en-US" sz="1400" dirty="0"/>
          </a:p>
        </p:txBody>
      </p:sp>
    </p:spTree>
    <p:extLst>
      <p:ext uri="{BB962C8B-B14F-4D97-AF65-F5344CB8AC3E}">
        <p14:creationId xmlns:p14="http://schemas.microsoft.com/office/powerpoint/2010/main" val="17663816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rotWithShape="1">
          <a:blip r:embed="rId3">
            <a:extLst>
              <a:ext uri="{28A0092B-C50C-407E-A947-70E740481C1C}">
                <a14:useLocalDpi xmlns:a14="http://schemas.microsoft.com/office/drawing/2010/main" val="0"/>
              </a:ext>
            </a:extLst>
          </a:blip>
          <a:srcRect l="3220" t="426" r="6758"/>
          <a:stretch/>
        </p:blipFill>
        <p:spPr>
          <a:xfrm>
            <a:off x="7700211" y="2462890"/>
            <a:ext cx="4451683" cy="3232867"/>
          </a:xfrm>
          <a:prstGeom prst="rect">
            <a:avLst/>
          </a:prstGeom>
        </p:spPr>
      </p:pic>
      <p:sp>
        <p:nvSpPr>
          <p:cNvPr id="2" name="タイトル 1">
            <a:extLst>
              <a:ext uri="{FF2B5EF4-FFF2-40B4-BE49-F238E27FC236}">
                <a16:creationId xmlns:a16="http://schemas.microsoft.com/office/drawing/2014/main" id="{34D977F0-F2BF-58A8-03DC-5095FD397704}"/>
              </a:ext>
            </a:extLst>
          </p:cNvPr>
          <p:cNvSpPr>
            <a:spLocks noGrp="1"/>
          </p:cNvSpPr>
          <p:nvPr>
            <p:ph type="title"/>
          </p:nvPr>
        </p:nvSpPr>
        <p:spPr/>
        <p:txBody>
          <a:bodyPr/>
          <a:lstStyle/>
          <a:p>
            <a:r>
              <a:rPr kumimoji="1" lang="en-US" altLang="ja-JP" cap="none" dirty="0"/>
              <a:t>Summary – characteristics of this winter</a:t>
            </a:r>
            <a:endParaRPr kumimoji="1" lang="ja-JP" altLang="en-US" cap="none" dirty="0"/>
          </a:p>
        </p:txBody>
      </p:sp>
      <p:sp>
        <p:nvSpPr>
          <p:cNvPr id="3" name="コンテンツ プレースホルダー 2">
            <a:extLst>
              <a:ext uri="{FF2B5EF4-FFF2-40B4-BE49-F238E27FC236}">
                <a16:creationId xmlns:a16="http://schemas.microsoft.com/office/drawing/2014/main" id="{EA55D8CB-4B9C-9DC0-812C-10186197E320}"/>
              </a:ext>
            </a:extLst>
          </p:cNvPr>
          <p:cNvSpPr>
            <a:spLocks noGrp="1"/>
          </p:cNvSpPr>
          <p:nvPr>
            <p:ph idx="1"/>
          </p:nvPr>
        </p:nvSpPr>
        <p:spPr>
          <a:xfrm>
            <a:off x="372977" y="1715957"/>
            <a:ext cx="7450271" cy="5202200"/>
          </a:xfrm>
        </p:spPr>
        <p:txBody>
          <a:bodyPr>
            <a:normAutofit lnSpcReduction="10000"/>
          </a:bodyPr>
          <a:lstStyle/>
          <a:p>
            <a:pPr marL="342900" indent="-342900">
              <a:buAutoNum type="arabicPeriod"/>
            </a:pPr>
            <a:r>
              <a:rPr lang="en-US" altLang="ja-JP" b="1" dirty="0">
                <a:effectLst>
                  <a:glow rad="63500">
                    <a:schemeClr val="bg1"/>
                  </a:glow>
                </a:effectLst>
              </a:rPr>
              <a:t>Record</a:t>
            </a:r>
            <a:r>
              <a:rPr lang="ja-JP" altLang="en-US" b="1" dirty="0">
                <a:effectLst>
                  <a:glow rad="63500">
                    <a:schemeClr val="bg1"/>
                  </a:glow>
                </a:effectLst>
              </a:rPr>
              <a:t> </a:t>
            </a:r>
            <a:r>
              <a:rPr lang="en-US" altLang="ja-JP" b="1" dirty="0">
                <a:effectLst>
                  <a:glow rad="63500">
                    <a:schemeClr val="bg1"/>
                  </a:glow>
                </a:effectLst>
              </a:rPr>
              <a:t>warm</a:t>
            </a:r>
            <a:r>
              <a:rPr lang="ja-JP" altLang="en-US" b="1" dirty="0">
                <a:effectLst>
                  <a:glow rad="63500">
                    <a:schemeClr val="bg1"/>
                  </a:glow>
                </a:effectLst>
              </a:rPr>
              <a:t> </a:t>
            </a:r>
            <a:r>
              <a:rPr lang="en-US" altLang="ja-JP" b="1" dirty="0">
                <a:effectLst>
                  <a:glow rad="63500">
                    <a:schemeClr val="bg1"/>
                  </a:glow>
                </a:effectLst>
              </a:rPr>
              <a:t>winter</a:t>
            </a:r>
            <a:r>
              <a:rPr lang="ja-JP" altLang="en-US" b="1" dirty="0">
                <a:effectLst>
                  <a:glow rad="63500">
                    <a:schemeClr val="bg1"/>
                  </a:glow>
                </a:effectLst>
              </a:rPr>
              <a:t> </a:t>
            </a:r>
            <a:r>
              <a:rPr lang="en-US" altLang="ja-JP" b="1" dirty="0">
                <a:effectLst>
                  <a:glow rad="63500">
                    <a:schemeClr val="bg1"/>
                  </a:glow>
                </a:effectLst>
              </a:rPr>
              <a:t>in</a:t>
            </a:r>
            <a:r>
              <a:rPr lang="ja-JP" altLang="en-US" b="1" dirty="0">
                <a:effectLst>
                  <a:glow rad="63500">
                    <a:schemeClr val="bg1"/>
                  </a:glow>
                </a:effectLst>
              </a:rPr>
              <a:t> </a:t>
            </a:r>
            <a:r>
              <a:rPr lang="en-US" altLang="ja-JP" b="1" dirty="0">
                <a:effectLst>
                  <a:glow rad="63500">
                    <a:schemeClr val="bg1"/>
                  </a:glow>
                </a:effectLst>
              </a:rPr>
              <a:t>Japan (2</a:t>
            </a:r>
            <a:r>
              <a:rPr lang="en-US" altLang="ja-JP" b="1" baseline="30000" dirty="0">
                <a:effectLst>
                  <a:glow rad="63500">
                    <a:schemeClr val="bg1"/>
                  </a:glow>
                </a:effectLst>
              </a:rPr>
              <a:t>nd</a:t>
            </a:r>
            <a:r>
              <a:rPr lang="en-US" altLang="ja-JP" b="1" dirty="0">
                <a:effectLst>
                  <a:glow rad="63500">
                    <a:schemeClr val="bg1"/>
                  </a:glow>
                </a:effectLst>
              </a:rPr>
              <a:t> warmest since 1895)</a:t>
            </a:r>
          </a:p>
          <a:p>
            <a:pPr lvl="1">
              <a:buFont typeface="Wingdings" panose="05000000000000000000" pitchFamily="2" charset="2"/>
              <a:buChar char="p"/>
            </a:pPr>
            <a:r>
              <a:rPr lang="en-US" altLang="ja-JP" dirty="0">
                <a:effectLst>
                  <a:glow rad="63500">
                    <a:schemeClr val="bg1"/>
                  </a:glow>
                </a:effectLst>
              </a:rPr>
              <a:t>Global warming effect. </a:t>
            </a:r>
            <a:r>
              <a:rPr lang="en-US" altLang="ja-JP" dirty="0"/>
              <a:t>Global mean temperature in this winter was the highest since 1891. </a:t>
            </a:r>
          </a:p>
          <a:p>
            <a:pPr lvl="1">
              <a:buFont typeface="Wingdings" panose="05000000000000000000" pitchFamily="2" charset="2"/>
              <a:buChar char="p"/>
            </a:pPr>
            <a:r>
              <a:rPr lang="en-US" altLang="ja-JP" dirty="0">
                <a:effectLst>
                  <a:glow rad="63500">
                    <a:schemeClr val="bg1"/>
                  </a:glow>
                </a:effectLst>
              </a:rPr>
              <a:t>Mature El-Nino and remnants of </a:t>
            </a:r>
            <a:r>
              <a:rPr lang="en-US" altLang="ja-JP" dirty="0" smtClean="0">
                <a:effectLst>
                  <a:glow rad="63500">
                    <a:schemeClr val="bg1"/>
                  </a:glow>
                </a:effectLst>
              </a:rPr>
              <a:t>IOD.</a:t>
            </a:r>
            <a:r>
              <a:rPr lang="ja-JP" altLang="en-US" dirty="0">
                <a:effectLst>
                  <a:glow rad="63500">
                    <a:schemeClr val="bg1"/>
                  </a:glow>
                </a:effectLst>
              </a:rPr>
              <a:t> </a:t>
            </a:r>
            <a:r>
              <a:rPr lang="en-US" altLang="ja-JP" dirty="0" smtClean="0">
                <a:effectLst>
                  <a:glow rad="63500">
                    <a:schemeClr val="bg1"/>
                  </a:glow>
                </a:effectLst>
              </a:rPr>
              <a:t>B</a:t>
            </a:r>
            <a:r>
              <a:rPr lang="en-US" altLang="ja-JP" dirty="0" smtClean="0">
                <a:effectLst>
                  <a:glow rad="63500">
                    <a:schemeClr val="bg1"/>
                  </a:glow>
                </a:effectLst>
              </a:rPr>
              <a:t>rought </a:t>
            </a:r>
            <a:r>
              <a:rPr lang="en-US" altLang="ja-JP" dirty="0">
                <a:effectLst>
                  <a:glow rad="63500">
                    <a:schemeClr val="bg1"/>
                  </a:glow>
                </a:effectLst>
              </a:rPr>
              <a:t>high-pressure anomaly over Japan (southward shift of the subtropical jet, northward meandering of the subtropical jet, and strengthening of the polar-front jet). </a:t>
            </a:r>
            <a:r>
              <a:rPr lang="en-US" altLang="ja-JP" b="1" dirty="0">
                <a:solidFill>
                  <a:srgbClr val="008000"/>
                </a:solidFill>
                <a:effectLst>
                  <a:glow rad="63500">
                    <a:schemeClr val="bg1"/>
                  </a:glow>
                </a:effectLst>
              </a:rPr>
              <a:t>Well predicted!</a:t>
            </a:r>
          </a:p>
          <a:p>
            <a:pPr lvl="1">
              <a:buFont typeface="Wingdings" panose="05000000000000000000" pitchFamily="2" charset="2"/>
              <a:buChar char="p"/>
            </a:pPr>
            <a:r>
              <a:rPr lang="en-US" altLang="ja-JP" dirty="0">
                <a:effectLst>
                  <a:glow rad="63500">
                    <a:schemeClr val="bg1"/>
                  </a:glow>
                </a:effectLst>
              </a:rPr>
              <a:t>Record high SST. </a:t>
            </a:r>
            <a:r>
              <a:rPr lang="en-US" altLang="ja-JP" dirty="0" smtClean="0">
                <a:effectLst>
                  <a:glow rad="63500">
                    <a:schemeClr val="bg1"/>
                  </a:glow>
                </a:effectLst>
              </a:rPr>
              <a:t> Possibly contributed </a:t>
            </a:r>
            <a:r>
              <a:rPr lang="en-US" altLang="ja-JP" dirty="0">
                <a:effectLst>
                  <a:glow rad="63500">
                    <a:schemeClr val="bg1"/>
                  </a:glow>
                </a:effectLst>
              </a:rPr>
              <a:t>low-level heating and maintenance of the polar-front jet north of Japan.</a:t>
            </a:r>
          </a:p>
          <a:p>
            <a:pPr marL="342900" indent="-342900">
              <a:buAutoNum type="arabicPeriod"/>
            </a:pPr>
            <a:r>
              <a:rPr lang="en-US" altLang="ja-JP" b="1" dirty="0">
                <a:effectLst>
                  <a:glow rad="63500">
                    <a:schemeClr val="bg1"/>
                  </a:glow>
                </a:effectLst>
              </a:rPr>
              <a:t>Temporary cold spells and large variance of temperature</a:t>
            </a:r>
          </a:p>
          <a:p>
            <a:pPr lvl="1">
              <a:buFont typeface="Wingdings" panose="05000000000000000000" pitchFamily="2" charset="2"/>
              <a:buChar char="p"/>
            </a:pPr>
            <a:r>
              <a:rPr lang="en-US" altLang="ja-JP" dirty="0">
                <a:effectLst>
                  <a:glow rad="63500">
                    <a:schemeClr val="bg1"/>
                  </a:glow>
                </a:effectLst>
              </a:rPr>
              <a:t>Cold spell in late December was due to in-phase </a:t>
            </a:r>
            <a:r>
              <a:rPr lang="en-US" altLang="ja-JP" dirty="0" err="1">
                <a:effectLst>
                  <a:glow rad="63500">
                    <a:schemeClr val="bg1"/>
                  </a:glow>
                </a:effectLst>
              </a:rPr>
              <a:t>Rossby</a:t>
            </a:r>
            <a:r>
              <a:rPr lang="en-US" altLang="ja-JP" dirty="0">
                <a:effectLst>
                  <a:glow rad="63500">
                    <a:schemeClr val="bg1"/>
                  </a:glow>
                </a:effectLst>
              </a:rPr>
              <a:t> waves along STJ and PFJ. </a:t>
            </a:r>
            <a:r>
              <a:rPr lang="en-US" altLang="ja-JP" dirty="0" smtClean="0">
                <a:effectLst>
                  <a:glow rad="63500">
                    <a:schemeClr val="bg1"/>
                  </a:glow>
                </a:effectLst>
              </a:rPr>
              <a:t>Two-pathway </a:t>
            </a:r>
            <a:r>
              <a:rPr lang="en-US" altLang="ja-JP" dirty="0">
                <a:effectLst>
                  <a:glow rad="63500">
                    <a:schemeClr val="bg1"/>
                  </a:glow>
                </a:effectLst>
              </a:rPr>
              <a:t>is a typical characteristic of this winter. </a:t>
            </a:r>
          </a:p>
          <a:p>
            <a:pPr lvl="1">
              <a:buFont typeface="Wingdings" panose="05000000000000000000" pitchFamily="2" charset="2"/>
              <a:buChar char="p"/>
            </a:pPr>
            <a:r>
              <a:rPr lang="en-US" altLang="ja-JP" dirty="0">
                <a:effectLst>
                  <a:glow rad="63500">
                    <a:schemeClr val="bg1"/>
                  </a:glow>
                </a:effectLst>
              </a:rPr>
              <a:t>Forecast of the intra-seasonal variance of the temperature would be important for society (suggestion by JMA’s Advisory Panel on Extreme </a:t>
            </a:r>
            <a:r>
              <a:rPr lang="en-US" altLang="ja-JP" dirty="0" smtClean="0">
                <a:effectLst>
                  <a:glow rad="63500">
                    <a:schemeClr val="bg1"/>
                  </a:glow>
                </a:effectLst>
              </a:rPr>
              <a:t>Climate </a:t>
            </a:r>
            <a:r>
              <a:rPr lang="en-US" altLang="ja-JP" dirty="0">
                <a:effectLst>
                  <a:glow rad="63500">
                    <a:schemeClr val="bg1"/>
                  </a:glow>
                </a:effectLst>
              </a:rPr>
              <a:t>Events). </a:t>
            </a:r>
            <a:r>
              <a:rPr lang="en-US" altLang="ja-JP" b="1" dirty="0">
                <a:solidFill>
                  <a:srgbClr val="008000"/>
                </a:solidFill>
                <a:effectLst>
                  <a:glow rad="63500">
                    <a:schemeClr val="bg1"/>
                  </a:glow>
                </a:effectLst>
              </a:rPr>
              <a:t>Challenges!</a:t>
            </a:r>
          </a:p>
          <a:p>
            <a:pPr marL="342900" indent="-342900">
              <a:buAutoNum type="arabicPeriod"/>
            </a:pPr>
            <a:r>
              <a:rPr lang="en-US" altLang="ja-JP" b="1" dirty="0">
                <a:effectLst>
                  <a:glow rad="63500">
                    <a:schemeClr val="bg1"/>
                  </a:glow>
                </a:effectLst>
              </a:rPr>
              <a:t>Twice sudden stratospheric warming </a:t>
            </a:r>
          </a:p>
          <a:p>
            <a:pPr lvl="1">
              <a:buFont typeface="Wingdings" panose="05000000000000000000" pitchFamily="2" charset="2"/>
              <a:buChar char="p"/>
            </a:pPr>
            <a:r>
              <a:rPr lang="en-US" altLang="ja-JP" dirty="0">
                <a:effectLst>
                  <a:glow rad="63500">
                    <a:schemeClr val="bg1"/>
                  </a:glow>
                </a:effectLst>
              </a:rPr>
              <a:t>The second warming event </a:t>
            </a:r>
            <a:r>
              <a:rPr lang="en-US" altLang="ja-JP" dirty="0" smtClean="0">
                <a:effectLst>
                  <a:glow rad="63500">
                    <a:schemeClr val="bg1"/>
                  </a:glow>
                </a:effectLst>
              </a:rPr>
              <a:t>long-lived </a:t>
            </a:r>
            <a:r>
              <a:rPr lang="en-US" altLang="ja-JP" dirty="0">
                <a:effectLst>
                  <a:glow rad="63500">
                    <a:schemeClr val="bg1"/>
                  </a:glow>
                </a:effectLst>
              </a:rPr>
              <a:t>and possibly brought “Normal March” in Japan.</a:t>
            </a:r>
          </a:p>
        </p:txBody>
      </p:sp>
      <p:sp>
        <p:nvSpPr>
          <p:cNvPr id="5" name="テキスト ボックス 4"/>
          <p:cNvSpPr txBox="1"/>
          <p:nvPr/>
        </p:nvSpPr>
        <p:spPr>
          <a:xfrm>
            <a:off x="7823248" y="5695758"/>
            <a:ext cx="4063952" cy="461665"/>
          </a:xfrm>
          <a:prstGeom prst="rect">
            <a:avLst/>
          </a:prstGeom>
          <a:noFill/>
        </p:spPr>
        <p:txBody>
          <a:bodyPr wrap="square" rtlCol="0">
            <a:spAutoFit/>
          </a:bodyPr>
          <a:lstStyle/>
          <a:p>
            <a:pPr algn="ctr"/>
            <a:r>
              <a:rPr kumimoji="1" lang="en-US" altLang="ja-JP" sz="1200" dirty="0">
                <a:effectLst>
                  <a:glow rad="63500">
                    <a:schemeClr val="bg1"/>
                  </a:glow>
                </a:effectLst>
              </a:rPr>
              <a:t>Schematic of climate characteristic of this winter</a:t>
            </a:r>
          </a:p>
          <a:p>
            <a:pPr algn="ctr"/>
            <a:r>
              <a:rPr kumimoji="1" lang="en-US" altLang="ja-JP" sz="1200" dirty="0">
                <a:effectLst>
                  <a:glow rad="63500">
                    <a:schemeClr val="bg1"/>
                  </a:glow>
                </a:effectLst>
              </a:rPr>
              <a:t>(based on JMA’s Advisory Panel on Extreme </a:t>
            </a:r>
            <a:r>
              <a:rPr kumimoji="1" lang="en-US" altLang="ja-JP" sz="1200" dirty="0" smtClean="0">
                <a:effectLst>
                  <a:glow rad="63500">
                    <a:schemeClr val="bg1"/>
                  </a:glow>
                </a:effectLst>
              </a:rPr>
              <a:t>Climate </a:t>
            </a:r>
            <a:r>
              <a:rPr kumimoji="1" lang="en-US" altLang="ja-JP" sz="1200" dirty="0">
                <a:effectLst>
                  <a:glow rad="63500">
                    <a:schemeClr val="bg1"/>
                  </a:glow>
                </a:effectLst>
              </a:rPr>
              <a:t>Events)</a:t>
            </a:r>
            <a:endParaRPr kumimoji="1" lang="ja-JP" altLang="en-US" sz="1200" dirty="0">
              <a:effectLst>
                <a:glow rad="63500">
                  <a:schemeClr val="bg1"/>
                </a:glow>
              </a:effectLst>
            </a:endParaRPr>
          </a:p>
        </p:txBody>
      </p:sp>
    </p:spTree>
    <p:extLst>
      <p:ext uri="{BB962C8B-B14F-4D97-AF65-F5344CB8AC3E}">
        <p14:creationId xmlns:p14="http://schemas.microsoft.com/office/powerpoint/2010/main" val="37045089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4D977F0-F2BF-58A8-03DC-5095FD397704}"/>
              </a:ext>
            </a:extLst>
          </p:cNvPr>
          <p:cNvSpPr>
            <a:spLocks noGrp="1"/>
          </p:cNvSpPr>
          <p:nvPr>
            <p:ph type="title"/>
          </p:nvPr>
        </p:nvSpPr>
        <p:spPr/>
        <p:txBody>
          <a:bodyPr/>
          <a:lstStyle/>
          <a:p>
            <a:r>
              <a:rPr kumimoji="1" lang="en-US" altLang="ja-JP" cap="none" dirty="0"/>
              <a:t>References</a:t>
            </a:r>
            <a:endParaRPr kumimoji="1" lang="ja-JP" altLang="en-US" cap="none" dirty="0"/>
          </a:p>
        </p:txBody>
      </p:sp>
      <p:sp>
        <p:nvSpPr>
          <p:cNvPr id="3" name="コンテンツ プレースホルダー 2">
            <a:extLst>
              <a:ext uri="{FF2B5EF4-FFF2-40B4-BE49-F238E27FC236}">
                <a16:creationId xmlns:a16="http://schemas.microsoft.com/office/drawing/2014/main" id="{EA55D8CB-4B9C-9DC0-812C-10186197E320}"/>
              </a:ext>
            </a:extLst>
          </p:cNvPr>
          <p:cNvSpPr>
            <a:spLocks noGrp="1"/>
          </p:cNvSpPr>
          <p:nvPr>
            <p:ph idx="1"/>
          </p:nvPr>
        </p:nvSpPr>
        <p:spPr>
          <a:xfrm>
            <a:off x="697831" y="2141620"/>
            <a:ext cx="10551695" cy="4559969"/>
          </a:xfrm>
        </p:spPr>
        <p:txBody>
          <a:bodyPr anchor="t">
            <a:normAutofit/>
          </a:bodyPr>
          <a:lstStyle/>
          <a:p>
            <a:r>
              <a:rPr lang="en-US" altLang="ja-JP" dirty="0" err="1"/>
              <a:t>Abdillah</a:t>
            </a:r>
            <a:r>
              <a:rPr lang="en-US" altLang="ja-JP" dirty="0"/>
              <a:t>, M. R., Y. </a:t>
            </a:r>
            <a:r>
              <a:rPr lang="en-US" altLang="ja-JP" dirty="0" err="1"/>
              <a:t>Kanno</a:t>
            </a:r>
            <a:r>
              <a:rPr lang="en-US" altLang="ja-JP" dirty="0"/>
              <a:t>, and T. Iwasaki (2017), Tropical–extratropical interactions associated with East Asian cold air outbreaks. Part I: Interannual variability, J. Climate, 30, 2989–3007, doi:10.1175/JCLI-D-16-0152.1.</a:t>
            </a:r>
          </a:p>
          <a:p>
            <a:r>
              <a:rPr lang="en" altLang="ja-JP" dirty="0"/>
              <a:t>Hirahara, S. et al. (2023), Japan Meteorological Agency/Meteorological Research Institute Coupled Prediction System Version 3 (JMA/MRI–CPS3), JMSJ, 101, 149-169, doi:10.2151/jmsj.2023-009.</a:t>
            </a:r>
            <a:endParaRPr lang="en-US" altLang="ja-JP" dirty="0"/>
          </a:p>
          <a:p>
            <a:r>
              <a:rPr lang="en-US" altLang="ja-JP" dirty="0"/>
              <a:t>Iwasaki T., T. Shoji, Y. </a:t>
            </a:r>
            <a:r>
              <a:rPr lang="en-US" altLang="ja-JP" dirty="0" err="1"/>
              <a:t>Kanno</a:t>
            </a:r>
            <a:r>
              <a:rPr lang="en-US" altLang="ja-JP" dirty="0"/>
              <a:t>, M. Sawada, M. </a:t>
            </a:r>
            <a:r>
              <a:rPr lang="en-US" altLang="ja-JP" dirty="0" err="1"/>
              <a:t>Ujiie</a:t>
            </a:r>
            <a:r>
              <a:rPr lang="en-US" altLang="ja-JP" dirty="0"/>
              <a:t>, and K. Takaya (2014), Isentropic analysis of polar cold air mass streams in the northern hemispheric winter, J. Atmos. Sci., 71, 2230–2243, doi:10.1175/JAS-D-13-058.1.</a:t>
            </a:r>
          </a:p>
          <a:p>
            <a:r>
              <a:rPr lang="en-US" altLang="ja-JP" dirty="0" err="1"/>
              <a:t>Kuramochi</a:t>
            </a:r>
            <a:r>
              <a:rPr lang="en-US" altLang="ja-JP" dirty="0"/>
              <a:t>, M., H. Ueda, C. Kobayashi, Y. </a:t>
            </a:r>
            <a:r>
              <a:rPr lang="en-US" altLang="ja-JP" dirty="0" err="1"/>
              <a:t>Kamae</a:t>
            </a:r>
            <a:r>
              <a:rPr lang="en-US" altLang="ja-JP" dirty="0"/>
              <a:t>, and K. Takaya (2021), Anomalous Warm Winter 2019/2020 over East Asia Associated with Trans-basin Indo-Pacific Connections. SOLA, 17, 9–13, doi:10.2151/sola.17B-001. </a:t>
            </a:r>
          </a:p>
          <a:p>
            <a:r>
              <a:rPr lang="en-US" altLang="ja-JP" dirty="0" err="1"/>
              <a:t>Takemura</a:t>
            </a:r>
            <a:r>
              <a:rPr lang="en-US" altLang="ja-JP" dirty="0"/>
              <a:t>, K., and S. Maeda (2016), Influence of enhanced variability with zonal wave number 1 in El Niño conditions on Arctic Oscillation in late winter to early spring, SOLA, 12, 159–164, doi:10.2151/sola.2016-033.</a:t>
            </a:r>
            <a:endParaRPr lang="ja-JP" altLang="en-US" dirty="0"/>
          </a:p>
        </p:txBody>
      </p:sp>
    </p:spTree>
    <p:extLst>
      <p:ext uri="{BB962C8B-B14F-4D97-AF65-F5344CB8AC3E}">
        <p14:creationId xmlns:p14="http://schemas.microsoft.com/office/powerpoint/2010/main" val="12196033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p:txBody>
          <a:bodyPr>
            <a:normAutofit/>
          </a:bodyPr>
          <a:lstStyle/>
          <a:p>
            <a:pPr marL="0" indent="0" algn="ctr">
              <a:buNone/>
            </a:pPr>
            <a:r>
              <a:rPr kumimoji="1" lang="en-US" altLang="ja-JP" sz="2400" dirty="0"/>
              <a:t>Other materials</a:t>
            </a:r>
            <a:endParaRPr kumimoji="1" lang="ja-JP" altLang="en-US" sz="2400" dirty="0"/>
          </a:p>
        </p:txBody>
      </p:sp>
    </p:spTree>
    <p:extLst>
      <p:ext uri="{BB962C8B-B14F-4D97-AF65-F5344CB8AC3E}">
        <p14:creationId xmlns:p14="http://schemas.microsoft.com/office/powerpoint/2010/main" val="18286586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B2150542-CF5A-6C38-FB2C-35D0DF30BD0C}"/>
              </a:ext>
            </a:extLst>
          </p:cNvPr>
          <p:cNvSpPr>
            <a:spLocks noGrp="1"/>
          </p:cNvSpPr>
          <p:nvPr>
            <p:ph idx="1"/>
          </p:nvPr>
        </p:nvSpPr>
        <p:spPr>
          <a:xfrm>
            <a:off x="7824225" y="2339191"/>
            <a:ext cx="3830126" cy="3941866"/>
          </a:xfrm>
        </p:spPr>
        <p:txBody>
          <a:bodyPr anchor="t">
            <a:normAutofit/>
          </a:bodyPr>
          <a:lstStyle/>
          <a:p>
            <a:r>
              <a:rPr kumimoji="1" lang="en-US" altLang="ja-JP" dirty="0"/>
              <a:t>Entirely </a:t>
            </a:r>
            <a:r>
              <a:rPr lang="en-US" altLang="ja-JP" b="1" dirty="0">
                <a:solidFill>
                  <a:srgbClr val="FF0000"/>
                </a:solidFill>
              </a:rPr>
              <a:t>Less </a:t>
            </a:r>
            <a:r>
              <a:rPr kumimoji="1" lang="en-US" altLang="ja-JP" dirty="0"/>
              <a:t>Snow</a:t>
            </a:r>
          </a:p>
          <a:p>
            <a:pPr lvl="1"/>
            <a:r>
              <a:rPr lang="en-US" altLang="ja-JP" dirty="0"/>
              <a:t>Due to warm condition in the winter, accumulated snowfalls were entirely less than normal. </a:t>
            </a:r>
            <a:endParaRPr kumimoji="1" lang="en-US" altLang="ja-JP" dirty="0"/>
          </a:p>
          <a:p>
            <a:r>
              <a:rPr lang="en-US" altLang="ja-JP" b="1" dirty="0">
                <a:solidFill>
                  <a:srgbClr val="0000FF"/>
                </a:solidFill>
              </a:rPr>
              <a:t>Intensive</a:t>
            </a:r>
            <a:r>
              <a:rPr lang="en-US" altLang="ja-JP" dirty="0"/>
              <a:t> snowfalls</a:t>
            </a:r>
          </a:p>
          <a:p>
            <a:pPr lvl="1"/>
            <a:r>
              <a:rPr lang="en-US" altLang="ja-JP" dirty="0"/>
              <a:t>In association with cold spells in late December and late January, some areas in the Sea of Japan side of northern to western Japan observed record breaking snowfalls.</a:t>
            </a:r>
          </a:p>
          <a:p>
            <a:pPr lvl="1"/>
            <a:r>
              <a:rPr kumimoji="1" lang="en-US" altLang="ja-JP" dirty="0"/>
              <a:t>In the Noto Peninsula, frequent snowfall was observed even after the massive earthquake.</a:t>
            </a:r>
            <a:endParaRPr kumimoji="1" lang="ja-JP" altLang="en-US" dirty="0"/>
          </a:p>
        </p:txBody>
      </p:sp>
      <p:sp>
        <p:nvSpPr>
          <p:cNvPr id="2" name="タイトル 1">
            <a:extLst>
              <a:ext uri="{FF2B5EF4-FFF2-40B4-BE49-F238E27FC236}">
                <a16:creationId xmlns:a16="http://schemas.microsoft.com/office/drawing/2014/main" id="{7B804299-58E9-23AF-5A5B-B06196AD3EA9}"/>
              </a:ext>
            </a:extLst>
          </p:cNvPr>
          <p:cNvSpPr>
            <a:spLocks noGrp="1"/>
          </p:cNvSpPr>
          <p:nvPr>
            <p:ph type="title"/>
          </p:nvPr>
        </p:nvSpPr>
        <p:spPr/>
        <p:txBody>
          <a:bodyPr/>
          <a:lstStyle/>
          <a:p>
            <a:r>
              <a:rPr lang="en-US" altLang="ja-JP" cap="none" dirty="0">
                <a:latin typeface="Gill Sans MT" panose="020B0502020104020203" pitchFamily="34" charset="0"/>
              </a:rPr>
              <a:t>Overview - C</a:t>
            </a:r>
            <a:r>
              <a:rPr kumimoji="1" lang="en-US" altLang="ja-JP" cap="none" dirty="0">
                <a:latin typeface="+mn-lt"/>
              </a:rPr>
              <a:t>haracteristics of snowfall</a:t>
            </a:r>
            <a:endParaRPr kumimoji="1" lang="ja-JP" altLang="en-US" cap="none" dirty="0">
              <a:latin typeface="+mn-lt"/>
            </a:endParaRPr>
          </a:p>
        </p:txBody>
      </p:sp>
      <p:pic>
        <p:nvPicPr>
          <p:cNvPr id="29" name="図 28"/>
          <p:cNvPicPr>
            <a:picLocks noChangeAspect="1"/>
          </p:cNvPicPr>
          <p:nvPr/>
        </p:nvPicPr>
        <p:blipFill>
          <a:blip r:embed="rId3"/>
          <a:stretch>
            <a:fillRect/>
          </a:stretch>
        </p:blipFill>
        <p:spPr>
          <a:xfrm>
            <a:off x="4702446" y="2647686"/>
            <a:ext cx="3121779" cy="1783874"/>
          </a:xfrm>
          <a:prstGeom prst="rect">
            <a:avLst/>
          </a:prstGeom>
        </p:spPr>
      </p:pic>
      <p:pic>
        <p:nvPicPr>
          <p:cNvPr id="30" name="図 29"/>
          <p:cNvPicPr>
            <a:picLocks noChangeAspect="1"/>
          </p:cNvPicPr>
          <p:nvPr/>
        </p:nvPicPr>
        <p:blipFill>
          <a:blip r:embed="rId4"/>
          <a:stretch>
            <a:fillRect/>
          </a:stretch>
        </p:blipFill>
        <p:spPr>
          <a:xfrm>
            <a:off x="4701463" y="4657426"/>
            <a:ext cx="3122762" cy="1784435"/>
          </a:xfrm>
          <a:prstGeom prst="rect">
            <a:avLst/>
          </a:prstGeom>
        </p:spPr>
      </p:pic>
      <p:sp>
        <p:nvSpPr>
          <p:cNvPr id="31" name="テキスト ボックス 30"/>
          <p:cNvSpPr txBox="1"/>
          <p:nvPr/>
        </p:nvSpPr>
        <p:spPr>
          <a:xfrm>
            <a:off x="4702446" y="4093006"/>
            <a:ext cx="1844310" cy="338554"/>
          </a:xfrm>
          <a:prstGeom prst="rect">
            <a:avLst/>
          </a:prstGeom>
          <a:solidFill>
            <a:schemeClr val="tx1">
              <a:lumMod val="50000"/>
              <a:lumOff val="50000"/>
            </a:schemeClr>
          </a:solidFill>
        </p:spPr>
        <p:txBody>
          <a:bodyPr wrap="square" rtlCol="0">
            <a:spAutoFit/>
          </a:bodyPr>
          <a:lstStyle/>
          <a:p>
            <a:r>
              <a:rPr kumimoji="1" lang="en-US" altLang="ja-JP" sz="1600" b="1" dirty="0">
                <a:solidFill>
                  <a:schemeClr val="bg1"/>
                </a:solidFill>
              </a:rPr>
              <a:t>17-23 December</a:t>
            </a:r>
            <a:endParaRPr kumimoji="1" lang="ja-JP" altLang="en-US" sz="1200" b="1" dirty="0">
              <a:solidFill>
                <a:schemeClr val="bg1"/>
              </a:solidFill>
            </a:endParaRPr>
          </a:p>
        </p:txBody>
      </p:sp>
      <p:sp>
        <p:nvSpPr>
          <p:cNvPr id="32" name="テキスト ボックス 31"/>
          <p:cNvSpPr txBox="1"/>
          <p:nvPr/>
        </p:nvSpPr>
        <p:spPr>
          <a:xfrm>
            <a:off x="4701463" y="6102746"/>
            <a:ext cx="1530693" cy="338554"/>
          </a:xfrm>
          <a:prstGeom prst="rect">
            <a:avLst/>
          </a:prstGeom>
          <a:solidFill>
            <a:schemeClr val="tx1">
              <a:lumMod val="50000"/>
              <a:lumOff val="50000"/>
            </a:schemeClr>
          </a:solidFill>
        </p:spPr>
        <p:txBody>
          <a:bodyPr wrap="square" rtlCol="0">
            <a:spAutoFit/>
          </a:bodyPr>
          <a:lstStyle/>
          <a:p>
            <a:r>
              <a:rPr kumimoji="1" lang="en-US" altLang="ja-JP" sz="1600" b="1" dirty="0">
                <a:solidFill>
                  <a:schemeClr val="bg1"/>
                </a:solidFill>
              </a:rPr>
              <a:t>22-26 January</a:t>
            </a:r>
            <a:endParaRPr kumimoji="1" lang="ja-JP" altLang="en-US" sz="1200" b="1" dirty="0">
              <a:solidFill>
                <a:schemeClr val="bg1"/>
              </a:solidFill>
            </a:endParaRPr>
          </a:p>
        </p:txBody>
      </p:sp>
      <p:pic>
        <p:nvPicPr>
          <p:cNvPr id="26" name="図 2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0034" y="2647686"/>
            <a:ext cx="3951281" cy="2257875"/>
          </a:xfrm>
          <a:prstGeom prst="rect">
            <a:avLst/>
          </a:prstGeom>
        </p:spPr>
      </p:pic>
      <p:sp>
        <p:nvSpPr>
          <p:cNvPr id="34" name="テキスト ボックス 33"/>
          <p:cNvSpPr txBox="1"/>
          <p:nvPr/>
        </p:nvSpPr>
        <p:spPr>
          <a:xfrm>
            <a:off x="390034" y="4567007"/>
            <a:ext cx="2163008" cy="338554"/>
          </a:xfrm>
          <a:prstGeom prst="rect">
            <a:avLst/>
          </a:prstGeom>
          <a:solidFill>
            <a:schemeClr val="tx1">
              <a:lumMod val="50000"/>
              <a:lumOff val="50000"/>
            </a:schemeClr>
          </a:solidFill>
        </p:spPr>
        <p:txBody>
          <a:bodyPr wrap="square" rtlCol="0">
            <a:spAutoFit/>
          </a:bodyPr>
          <a:lstStyle/>
          <a:p>
            <a:r>
              <a:rPr kumimoji="1" lang="en-US" altLang="ja-JP" sz="1600" b="1" dirty="0">
                <a:solidFill>
                  <a:schemeClr val="bg1"/>
                </a:solidFill>
              </a:rPr>
              <a:t>December-February</a:t>
            </a:r>
            <a:endParaRPr kumimoji="1" lang="ja-JP" altLang="en-US" sz="1200" b="1" dirty="0">
              <a:solidFill>
                <a:schemeClr val="bg1"/>
              </a:solidFill>
            </a:endParaRPr>
          </a:p>
        </p:txBody>
      </p:sp>
      <p:sp>
        <p:nvSpPr>
          <p:cNvPr id="35" name="テキスト ボックス 34">
            <a:extLst>
              <a:ext uri="{FF2B5EF4-FFF2-40B4-BE49-F238E27FC236}">
                <a16:creationId xmlns:a16="http://schemas.microsoft.com/office/drawing/2014/main" id="{900B8CA0-2395-42CC-A37A-76C41596089A}"/>
              </a:ext>
            </a:extLst>
          </p:cNvPr>
          <p:cNvSpPr txBox="1"/>
          <p:nvPr/>
        </p:nvSpPr>
        <p:spPr>
          <a:xfrm>
            <a:off x="5047487" y="2122088"/>
            <a:ext cx="2430715" cy="338554"/>
          </a:xfrm>
          <a:prstGeom prst="rect">
            <a:avLst/>
          </a:prstGeom>
          <a:solidFill>
            <a:srgbClr val="215968"/>
          </a:solidFill>
        </p:spPr>
        <p:txBody>
          <a:bodyPr wrap="square" rtlCol="0">
            <a:spAutoFit/>
          </a:bodyPr>
          <a:lstStyle/>
          <a:p>
            <a:pPr algn="ctr"/>
            <a:r>
              <a:rPr kumimoji="1" lang="en-US" altLang="ja-JP" sz="1600" dirty="0">
                <a:solidFill>
                  <a:schemeClr val="bg1"/>
                </a:solidFill>
              </a:rPr>
              <a:t>Maximum 12-hr snowfall</a:t>
            </a:r>
            <a:endParaRPr kumimoji="1" lang="ja-JP" altLang="en-US" sz="1600" dirty="0">
              <a:solidFill>
                <a:schemeClr val="bg1"/>
              </a:solidFill>
            </a:endParaRPr>
          </a:p>
        </p:txBody>
      </p:sp>
      <p:sp>
        <p:nvSpPr>
          <p:cNvPr id="36" name="テキスト ボックス 35">
            <a:extLst>
              <a:ext uri="{FF2B5EF4-FFF2-40B4-BE49-F238E27FC236}">
                <a16:creationId xmlns:a16="http://schemas.microsoft.com/office/drawing/2014/main" id="{900B8CA0-2395-42CC-A37A-76C41596089A}"/>
              </a:ext>
            </a:extLst>
          </p:cNvPr>
          <p:cNvSpPr txBox="1"/>
          <p:nvPr/>
        </p:nvSpPr>
        <p:spPr>
          <a:xfrm>
            <a:off x="1150316" y="2122088"/>
            <a:ext cx="2430715" cy="338554"/>
          </a:xfrm>
          <a:prstGeom prst="rect">
            <a:avLst/>
          </a:prstGeom>
          <a:solidFill>
            <a:srgbClr val="215968"/>
          </a:solidFill>
        </p:spPr>
        <p:txBody>
          <a:bodyPr wrap="square" rtlCol="0">
            <a:spAutoFit/>
          </a:bodyPr>
          <a:lstStyle/>
          <a:p>
            <a:pPr algn="ctr"/>
            <a:r>
              <a:rPr kumimoji="1" lang="en-US" altLang="ja-JP" sz="1600" dirty="0">
                <a:solidFill>
                  <a:schemeClr val="bg1"/>
                </a:solidFill>
              </a:rPr>
              <a:t>Winter snowfall</a:t>
            </a:r>
            <a:endParaRPr kumimoji="1" lang="ja-JP" altLang="en-US" sz="1600" dirty="0">
              <a:solidFill>
                <a:schemeClr val="bg1"/>
              </a:solidFill>
            </a:endParaRPr>
          </a:p>
        </p:txBody>
      </p:sp>
      <p:sp>
        <p:nvSpPr>
          <p:cNvPr id="37" name="テキスト ボックス 36"/>
          <p:cNvSpPr txBox="1"/>
          <p:nvPr/>
        </p:nvSpPr>
        <p:spPr>
          <a:xfrm rot="19931027">
            <a:off x="1529391" y="3860759"/>
            <a:ext cx="2047300" cy="338554"/>
          </a:xfrm>
          <a:prstGeom prst="rect">
            <a:avLst/>
          </a:prstGeom>
          <a:noFill/>
        </p:spPr>
        <p:txBody>
          <a:bodyPr wrap="square" rtlCol="0">
            <a:spAutoFit/>
          </a:bodyPr>
          <a:lstStyle/>
          <a:p>
            <a:pPr algn="ctr"/>
            <a:r>
              <a:rPr kumimoji="1" lang="en-US" altLang="ja-JP" sz="1600" dirty="0">
                <a:solidFill>
                  <a:srgbClr val="0000FF"/>
                </a:solidFill>
                <a:effectLst>
                  <a:glow rad="63500">
                    <a:schemeClr val="bg1"/>
                  </a:glow>
                </a:effectLst>
              </a:rPr>
              <a:t>Entirely less snow</a:t>
            </a:r>
            <a:endParaRPr kumimoji="1" lang="ja-JP" altLang="en-US" sz="1600" dirty="0">
              <a:solidFill>
                <a:srgbClr val="0000FF"/>
              </a:solidFill>
              <a:effectLst>
                <a:glow rad="63500">
                  <a:schemeClr val="bg1"/>
                </a:glow>
              </a:effectLst>
            </a:endParaRPr>
          </a:p>
        </p:txBody>
      </p:sp>
      <p:sp>
        <p:nvSpPr>
          <p:cNvPr id="38" name="テキスト ボックス 37"/>
          <p:cNvSpPr txBox="1"/>
          <p:nvPr/>
        </p:nvSpPr>
        <p:spPr>
          <a:xfrm>
            <a:off x="4814956" y="2956974"/>
            <a:ext cx="2047300" cy="338554"/>
          </a:xfrm>
          <a:prstGeom prst="rect">
            <a:avLst/>
          </a:prstGeom>
          <a:noFill/>
        </p:spPr>
        <p:txBody>
          <a:bodyPr wrap="square" rtlCol="0">
            <a:spAutoFit/>
          </a:bodyPr>
          <a:lstStyle/>
          <a:p>
            <a:pPr algn="ctr"/>
            <a:r>
              <a:rPr kumimoji="1" lang="en-US" altLang="ja-JP" sz="1600" dirty="0">
                <a:effectLst>
                  <a:glow rad="63500">
                    <a:schemeClr val="bg1"/>
                  </a:glow>
                </a:effectLst>
              </a:rPr>
              <a:t>Record breaking</a:t>
            </a:r>
            <a:endParaRPr kumimoji="1" lang="ja-JP" altLang="en-US" sz="1600" dirty="0">
              <a:effectLst>
                <a:glow rad="63500">
                  <a:schemeClr val="bg1"/>
                </a:glow>
              </a:effectLst>
            </a:endParaRPr>
          </a:p>
        </p:txBody>
      </p:sp>
      <p:sp>
        <p:nvSpPr>
          <p:cNvPr id="33" name="楕円 32"/>
          <p:cNvSpPr/>
          <p:nvPr/>
        </p:nvSpPr>
        <p:spPr>
          <a:xfrm rot="2037470">
            <a:off x="6665075" y="2601843"/>
            <a:ext cx="517318" cy="600403"/>
          </a:xfrm>
          <a:prstGeom prst="ellipse">
            <a:avLst/>
          </a:prstGeom>
          <a:noFill/>
          <a:ln w="28575">
            <a:solidFill>
              <a:schemeClr val="tx1"/>
            </a:solidFill>
            <a:prstDash val="sysDot"/>
          </a:ln>
          <a:effectLst>
            <a:glow rad="63500">
              <a:schemeClr val="bg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楕円 39"/>
          <p:cNvSpPr/>
          <p:nvPr/>
        </p:nvSpPr>
        <p:spPr>
          <a:xfrm rot="16200000">
            <a:off x="5668376" y="3280039"/>
            <a:ext cx="517318" cy="600403"/>
          </a:xfrm>
          <a:prstGeom prst="ellipse">
            <a:avLst/>
          </a:prstGeom>
          <a:noFill/>
          <a:ln w="28575">
            <a:solidFill>
              <a:schemeClr val="tx1"/>
            </a:solidFill>
            <a:prstDash val="sysDot"/>
          </a:ln>
          <a:effectLst>
            <a:glow rad="63500">
              <a:schemeClr val="bg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楕円 40"/>
          <p:cNvSpPr/>
          <p:nvPr/>
        </p:nvSpPr>
        <p:spPr>
          <a:xfrm rot="16200000">
            <a:off x="5598496" y="5538027"/>
            <a:ext cx="412890" cy="436893"/>
          </a:xfrm>
          <a:prstGeom prst="ellipse">
            <a:avLst/>
          </a:prstGeom>
          <a:noFill/>
          <a:ln w="28575">
            <a:solidFill>
              <a:schemeClr val="tx1"/>
            </a:solidFill>
            <a:prstDash val="sysDot"/>
          </a:ln>
          <a:effectLst>
            <a:glow rad="63500">
              <a:schemeClr val="bg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楕円 41"/>
          <p:cNvSpPr/>
          <p:nvPr/>
        </p:nvSpPr>
        <p:spPr>
          <a:xfrm rot="16200000">
            <a:off x="6274846" y="5298232"/>
            <a:ext cx="412890" cy="436893"/>
          </a:xfrm>
          <a:prstGeom prst="ellipse">
            <a:avLst/>
          </a:prstGeom>
          <a:noFill/>
          <a:ln w="28575">
            <a:solidFill>
              <a:schemeClr val="tx1"/>
            </a:solidFill>
            <a:prstDash val="sysDot"/>
          </a:ln>
          <a:effectLst>
            <a:glow rad="63500">
              <a:schemeClr val="bg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3" name="直線矢印コネクタ 42"/>
          <p:cNvCxnSpPr/>
          <p:nvPr/>
        </p:nvCxnSpPr>
        <p:spPr>
          <a:xfrm flipH="1" flipV="1">
            <a:off x="6050137" y="3580240"/>
            <a:ext cx="636023" cy="258660"/>
          </a:xfrm>
          <a:prstGeom prst="straightConnector1">
            <a:avLst/>
          </a:prstGeom>
          <a:ln>
            <a:headEnd type="none" w="med" len="med"/>
            <a:tailEnd type="arrow" w="med" len="med"/>
          </a:ln>
          <a:effectLst>
            <a:glow rad="63500">
              <a:schemeClr val="bg1"/>
            </a:glow>
          </a:effectLst>
        </p:spPr>
        <p:style>
          <a:lnRef idx="1">
            <a:schemeClr val="accent1"/>
          </a:lnRef>
          <a:fillRef idx="0">
            <a:schemeClr val="accent1"/>
          </a:fillRef>
          <a:effectRef idx="0">
            <a:schemeClr val="accent1"/>
          </a:effectRef>
          <a:fontRef idx="minor">
            <a:schemeClr val="tx1"/>
          </a:fontRef>
        </p:style>
      </p:cxnSp>
      <p:sp>
        <p:nvSpPr>
          <p:cNvPr id="45" name="テキスト ボックス 44"/>
          <p:cNvSpPr txBox="1"/>
          <p:nvPr/>
        </p:nvSpPr>
        <p:spPr>
          <a:xfrm>
            <a:off x="6157202" y="3769412"/>
            <a:ext cx="1533210" cy="338554"/>
          </a:xfrm>
          <a:prstGeom prst="rect">
            <a:avLst/>
          </a:prstGeom>
          <a:noFill/>
        </p:spPr>
        <p:txBody>
          <a:bodyPr wrap="square" rtlCol="0">
            <a:spAutoFit/>
          </a:bodyPr>
          <a:lstStyle/>
          <a:p>
            <a:pPr algn="ctr"/>
            <a:r>
              <a:rPr kumimoji="1" lang="en-US" altLang="ja-JP" sz="1600" dirty="0">
                <a:effectLst>
                  <a:glow rad="63500">
                    <a:schemeClr val="bg1"/>
                  </a:glow>
                </a:effectLst>
              </a:rPr>
              <a:t>Noto Peninsula</a:t>
            </a:r>
            <a:endParaRPr kumimoji="1" lang="ja-JP" altLang="en-US" sz="1600" dirty="0">
              <a:effectLst>
                <a:glow rad="63500">
                  <a:schemeClr val="bg1"/>
                </a:glow>
              </a:effectLst>
            </a:endParaRPr>
          </a:p>
        </p:txBody>
      </p:sp>
    </p:spTree>
    <p:extLst>
      <p:ext uri="{BB962C8B-B14F-4D97-AF65-F5344CB8AC3E}">
        <p14:creationId xmlns:p14="http://schemas.microsoft.com/office/powerpoint/2010/main" val="39820193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1"/>
          <p:cNvPicPr>
            <a:picLocks noChangeAspect="1" noChangeArrowheads="1"/>
          </p:cNvPicPr>
          <p:nvPr/>
        </p:nvPicPr>
        <p:blipFill rotWithShape="1">
          <a:blip r:embed="rId2">
            <a:extLst>
              <a:ext uri="{28A0092B-C50C-407E-A947-70E740481C1C}">
                <a14:useLocalDpi xmlns:a14="http://schemas.microsoft.com/office/drawing/2010/main" val="0"/>
              </a:ext>
            </a:extLst>
          </a:blip>
          <a:srcRect l="8442" t="12901" r="9765" b="5502"/>
          <a:stretch/>
        </p:blipFill>
        <p:spPr bwMode="auto">
          <a:xfrm>
            <a:off x="8483744" y="2154355"/>
            <a:ext cx="2468035" cy="1674112"/>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6" descr="http://ebisk1.cpdk.naps.kishou.go.jp/~climat_p/diag_jra3q/products/cold_flow/fig/JRA-3Q/2024/01/dp_280K_anom_jp.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87704" y="4255002"/>
            <a:ext cx="2875529" cy="2340654"/>
          </a:xfrm>
          <a:prstGeom prst="rect">
            <a:avLst/>
          </a:prstGeom>
          <a:noFill/>
          <a:extLst>
            <a:ext uri="{909E8E84-426E-40DD-AFC4-6F175D3DCCD1}">
              <a14:hiddenFill xmlns:a14="http://schemas.microsoft.com/office/drawing/2010/main">
                <a:solidFill>
                  <a:srgbClr val="FFFFFF"/>
                </a:solidFill>
              </a14:hiddenFill>
            </a:ext>
          </a:extLst>
        </p:spPr>
      </p:pic>
      <p:sp>
        <p:nvSpPr>
          <p:cNvPr id="52" name="テキスト ボックス 51"/>
          <p:cNvSpPr txBox="1"/>
          <p:nvPr/>
        </p:nvSpPr>
        <p:spPr>
          <a:xfrm>
            <a:off x="2436093" y="5816251"/>
            <a:ext cx="2135895" cy="430887"/>
          </a:xfrm>
          <a:prstGeom prst="rect">
            <a:avLst/>
          </a:prstGeom>
          <a:solidFill>
            <a:schemeClr val="bg1"/>
          </a:solidFill>
          <a:ln>
            <a:solidFill>
              <a:schemeClr val="tx1"/>
            </a:solidFill>
          </a:ln>
        </p:spPr>
        <p:txBody>
          <a:bodyPr wrap="square" rtlCol="0">
            <a:spAutoFit/>
          </a:bodyPr>
          <a:lstStyle/>
          <a:p>
            <a:r>
              <a:rPr kumimoji="1" lang="en-US" altLang="ja-JP" sz="1100" b="1" dirty="0"/>
              <a:t>Color: CAM anomaly</a:t>
            </a:r>
          </a:p>
          <a:p>
            <a:r>
              <a:rPr kumimoji="1" lang="en-US" altLang="ja-JP" sz="1100" b="1" dirty="0"/>
              <a:t>Arrow: CAM flux anomaly</a:t>
            </a:r>
            <a:endParaRPr kumimoji="1" lang="en-US" altLang="ja-JP" sz="1100" dirty="0"/>
          </a:p>
        </p:txBody>
      </p:sp>
      <p:cxnSp>
        <p:nvCxnSpPr>
          <p:cNvPr id="53" name="直線コネクタ 52"/>
          <p:cNvCxnSpPr/>
          <p:nvPr/>
        </p:nvCxnSpPr>
        <p:spPr>
          <a:xfrm>
            <a:off x="2891757" y="5265717"/>
            <a:ext cx="996950" cy="0"/>
          </a:xfrm>
          <a:prstGeom prst="line">
            <a:avLst/>
          </a:prstGeom>
          <a:ln w="38100">
            <a:solidFill>
              <a:srgbClr val="008000"/>
            </a:solidFill>
            <a:prstDash val="sysDash"/>
          </a:ln>
          <a:effectLst>
            <a:glow rad="25400">
              <a:schemeClr val="bg1"/>
            </a:glow>
          </a:effectLst>
        </p:spPr>
        <p:style>
          <a:lnRef idx="1">
            <a:schemeClr val="accent1"/>
          </a:lnRef>
          <a:fillRef idx="0">
            <a:schemeClr val="accent1"/>
          </a:fillRef>
          <a:effectRef idx="0">
            <a:schemeClr val="accent1"/>
          </a:effectRef>
          <a:fontRef idx="minor">
            <a:schemeClr val="tx1"/>
          </a:fontRef>
        </p:style>
      </p:cxnSp>
      <p:sp>
        <p:nvSpPr>
          <p:cNvPr id="66" name="テキスト ボックス 65">
            <a:extLst>
              <a:ext uri="{FF2B5EF4-FFF2-40B4-BE49-F238E27FC236}">
                <a16:creationId xmlns:a16="http://schemas.microsoft.com/office/drawing/2014/main" id="{900B8CA0-2395-42CC-A37A-76C41596089A}"/>
              </a:ext>
            </a:extLst>
          </p:cNvPr>
          <p:cNvSpPr txBox="1"/>
          <p:nvPr/>
        </p:nvSpPr>
        <p:spPr>
          <a:xfrm>
            <a:off x="2354307" y="4218240"/>
            <a:ext cx="2301764" cy="276999"/>
          </a:xfrm>
          <a:prstGeom prst="rect">
            <a:avLst/>
          </a:prstGeom>
          <a:solidFill>
            <a:srgbClr val="215968"/>
          </a:solidFill>
        </p:spPr>
        <p:txBody>
          <a:bodyPr wrap="square" rtlCol="0">
            <a:spAutoFit/>
          </a:bodyPr>
          <a:lstStyle/>
          <a:p>
            <a:pPr algn="ctr"/>
            <a:r>
              <a:rPr kumimoji="1" lang="en-US" altLang="ja-JP" sz="1200" dirty="0">
                <a:solidFill>
                  <a:schemeClr val="bg1"/>
                </a:solidFill>
              </a:rPr>
              <a:t>Cold air mass (CAM) </a:t>
            </a:r>
            <a:r>
              <a:rPr kumimoji="1" lang="ja-JP" altLang="en-US" sz="1200" dirty="0">
                <a:solidFill>
                  <a:schemeClr val="bg1"/>
                </a:solidFill>
              </a:rPr>
              <a:t>≤</a:t>
            </a:r>
            <a:r>
              <a:rPr kumimoji="1" lang="en-US" altLang="ja-JP" sz="1200" dirty="0">
                <a:solidFill>
                  <a:schemeClr val="bg1"/>
                </a:solidFill>
              </a:rPr>
              <a:t> 280K</a:t>
            </a:r>
            <a:endParaRPr kumimoji="1" lang="ja-JP" altLang="en-US" sz="1200" dirty="0">
              <a:solidFill>
                <a:schemeClr val="bg1"/>
              </a:solidFill>
            </a:endParaRPr>
          </a:p>
        </p:txBody>
      </p:sp>
      <p:sp>
        <p:nvSpPr>
          <p:cNvPr id="3" name="右矢印 2"/>
          <p:cNvSpPr/>
          <p:nvPr/>
        </p:nvSpPr>
        <p:spPr>
          <a:xfrm>
            <a:off x="3593667" y="4957545"/>
            <a:ext cx="1173361" cy="262759"/>
          </a:xfrm>
          <a:prstGeom prst="rightArrow">
            <a:avLst/>
          </a:prstGeom>
          <a:solidFill>
            <a:srgbClr val="008000">
              <a:alpha val="30000"/>
            </a:srgbClr>
          </a:solidFill>
          <a:ln>
            <a:solidFill>
              <a:srgbClr val="008000"/>
            </a:solidFill>
          </a:ln>
          <a:effectLst>
            <a:glow rad="63500">
              <a:schemeClr val="bg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8" name="テキスト ボックス 67"/>
          <p:cNvSpPr txBox="1"/>
          <p:nvPr/>
        </p:nvSpPr>
        <p:spPr>
          <a:xfrm>
            <a:off x="3404510" y="4754523"/>
            <a:ext cx="1362518" cy="276999"/>
          </a:xfrm>
          <a:prstGeom prst="rect">
            <a:avLst/>
          </a:prstGeom>
          <a:noFill/>
        </p:spPr>
        <p:txBody>
          <a:bodyPr wrap="square" rtlCol="0">
            <a:spAutoFit/>
          </a:bodyPr>
          <a:lstStyle/>
          <a:p>
            <a:pPr algn="ctr"/>
            <a:r>
              <a:rPr kumimoji="1" lang="en-US" altLang="ja-JP" sz="1200" dirty="0">
                <a:solidFill>
                  <a:srgbClr val="008000"/>
                </a:solidFill>
                <a:effectLst>
                  <a:glow rad="63500">
                    <a:schemeClr val="bg1"/>
                  </a:glow>
                </a:effectLst>
              </a:rPr>
              <a:t>polar-front jet</a:t>
            </a:r>
            <a:endParaRPr kumimoji="1" lang="ja-JP" altLang="en-US" sz="1200" dirty="0">
              <a:solidFill>
                <a:srgbClr val="008000"/>
              </a:solidFill>
              <a:effectLst>
                <a:glow rad="63500">
                  <a:schemeClr val="bg1"/>
                </a:glow>
              </a:effectLst>
            </a:endParaRPr>
          </a:p>
        </p:txBody>
      </p:sp>
      <p:sp>
        <p:nvSpPr>
          <p:cNvPr id="2" name="タイトル 1">
            <a:extLst>
              <a:ext uri="{FF2B5EF4-FFF2-40B4-BE49-F238E27FC236}">
                <a16:creationId xmlns:a16="http://schemas.microsoft.com/office/drawing/2014/main" id="{34D977F0-F2BF-58A8-03DC-5095FD397704}"/>
              </a:ext>
            </a:extLst>
          </p:cNvPr>
          <p:cNvSpPr>
            <a:spLocks noGrp="1"/>
          </p:cNvSpPr>
          <p:nvPr>
            <p:ph type="title"/>
          </p:nvPr>
        </p:nvSpPr>
        <p:spPr/>
        <p:txBody>
          <a:bodyPr/>
          <a:lstStyle/>
          <a:p>
            <a:r>
              <a:rPr kumimoji="1" lang="en-US" altLang="ja-JP" cap="none" dirty="0"/>
              <a:t>Factors of warm winter</a:t>
            </a:r>
            <a:endParaRPr kumimoji="1" lang="ja-JP" altLang="en-US" cap="none" dirty="0"/>
          </a:p>
        </p:txBody>
      </p:sp>
      <p:pic>
        <p:nvPicPr>
          <p:cNvPr id="41" name="Picture 2" descr="http://ebisk1.cpdk.naps.kishou.go.jp/~climat38/www/fig/output_110-150E_45-45N.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23639" y="4638661"/>
            <a:ext cx="4252941" cy="1818986"/>
          </a:xfrm>
          <a:prstGeom prst="rect">
            <a:avLst/>
          </a:prstGeom>
          <a:noFill/>
          <a:extLst>
            <a:ext uri="{909E8E84-426E-40DD-AFC4-6F175D3DCCD1}">
              <a14:hiddenFill xmlns:a14="http://schemas.microsoft.com/office/drawing/2010/main">
                <a:solidFill>
                  <a:srgbClr val="FFFFFF"/>
                </a:solidFill>
              </a14:hiddenFill>
            </a:ext>
          </a:extLst>
        </p:spPr>
      </p:pic>
      <p:sp>
        <p:nvSpPr>
          <p:cNvPr id="44" name="テキスト ボックス 43"/>
          <p:cNvSpPr txBox="1"/>
          <p:nvPr/>
        </p:nvSpPr>
        <p:spPr>
          <a:xfrm>
            <a:off x="5531027" y="6437906"/>
            <a:ext cx="3984224" cy="253916"/>
          </a:xfrm>
          <a:prstGeom prst="rect">
            <a:avLst/>
          </a:prstGeom>
          <a:noFill/>
        </p:spPr>
        <p:txBody>
          <a:bodyPr wrap="square" rtlCol="0">
            <a:spAutoFit/>
          </a:bodyPr>
          <a:lstStyle/>
          <a:p>
            <a:r>
              <a:rPr kumimoji="1" lang="en-US" altLang="ja-JP" sz="1050" b="1" dirty="0">
                <a:solidFill>
                  <a:srgbClr val="FF0000"/>
                </a:solidFill>
              </a:rPr>
              <a:t>Red</a:t>
            </a:r>
            <a:r>
              <a:rPr kumimoji="1" lang="en-US" altLang="ja-JP" sz="1050" dirty="0"/>
              <a:t>: 2023/24, </a:t>
            </a:r>
            <a:r>
              <a:rPr kumimoji="1" lang="en-US" altLang="ja-JP" sz="1050" b="1" dirty="0">
                <a:solidFill>
                  <a:schemeClr val="tx1">
                    <a:lumMod val="50000"/>
                    <a:lumOff val="50000"/>
                  </a:schemeClr>
                </a:solidFill>
              </a:rPr>
              <a:t>Grey</a:t>
            </a:r>
            <a:r>
              <a:rPr kumimoji="1" lang="en-US" altLang="ja-JP" sz="1050" dirty="0"/>
              <a:t>: 1947/48</a:t>
            </a:r>
            <a:r>
              <a:rPr kumimoji="1" lang="ja-JP" altLang="en-US" sz="1050" dirty="0"/>
              <a:t>～</a:t>
            </a:r>
            <a:r>
              <a:rPr kumimoji="1" lang="en-US" altLang="ja-JP" sz="1050" dirty="0"/>
              <a:t>2022/23, </a:t>
            </a:r>
            <a:r>
              <a:rPr kumimoji="1" lang="en-US" altLang="ja-JP" sz="1050" b="1" dirty="0">
                <a:solidFill>
                  <a:srgbClr val="008000"/>
                </a:solidFill>
              </a:rPr>
              <a:t>Green</a:t>
            </a:r>
            <a:r>
              <a:rPr kumimoji="1" lang="en-US" altLang="ja-JP" sz="1050" dirty="0"/>
              <a:t>: Long-term average</a:t>
            </a:r>
          </a:p>
        </p:txBody>
      </p:sp>
      <p:sp>
        <p:nvSpPr>
          <p:cNvPr id="46" name="楕円 45"/>
          <p:cNvSpPr/>
          <p:nvPr/>
        </p:nvSpPr>
        <p:spPr>
          <a:xfrm>
            <a:off x="6098599" y="5182709"/>
            <a:ext cx="693447" cy="536637"/>
          </a:xfrm>
          <a:prstGeom prst="ellipse">
            <a:avLst/>
          </a:prstGeom>
          <a:noFill/>
          <a:ln w="28575">
            <a:solidFill>
              <a:srgbClr val="0000FF"/>
            </a:solidFill>
            <a:prstDash val="sysDot"/>
          </a:ln>
          <a:effectLst>
            <a:glow rad="25400">
              <a:schemeClr val="bg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1" name="楕円 50"/>
          <p:cNvSpPr/>
          <p:nvPr/>
        </p:nvSpPr>
        <p:spPr>
          <a:xfrm>
            <a:off x="5531027" y="4699801"/>
            <a:ext cx="3945554" cy="606129"/>
          </a:xfrm>
          <a:prstGeom prst="ellipse">
            <a:avLst/>
          </a:prstGeom>
          <a:noFill/>
          <a:ln w="28575">
            <a:solidFill>
              <a:srgbClr val="F85E08"/>
            </a:solidFill>
            <a:prstDash val="sysDot"/>
          </a:ln>
          <a:effectLst>
            <a:glow rad="25400">
              <a:schemeClr val="bg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3" name="テキスト ボックス 62"/>
          <p:cNvSpPr txBox="1"/>
          <p:nvPr/>
        </p:nvSpPr>
        <p:spPr>
          <a:xfrm>
            <a:off x="5036622" y="4404486"/>
            <a:ext cx="766413" cy="261610"/>
          </a:xfrm>
          <a:prstGeom prst="rect">
            <a:avLst/>
          </a:prstGeom>
          <a:noFill/>
        </p:spPr>
        <p:txBody>
          <a:bodyPr wrap="square" rtlCol="0">
            <a:spAutoFit/>
          </a:bodyPr>
          <a:lstStyle/>
          <a:p>
            <a:r>
              <a:rPr kumimoji="1" lang="en-US" altLang="ja-JP" sz="1100" dirty="0"/>
              <a:t>(</a:t>
            </a:r>
            <a:r>
              <a:rPr kumimoji="1" lang="en-US" altLang="ja-JP" sz="1100" dirty="0" err="1"/>
              <a:t>hPa</a:t>
            </a:r>
            <a:r>
              <a:rPr kumimoji="1" lang="en-US" altLang="ja-JP" sz="1100" dirty="0"/>
              <a:t> m/s)</a:t>
            </a:r>
          </a:p>
        </p:txBody>
      </p:sp>
      <p:sp>
        <p:nvSpPr>
          <p:cNvPr id="69" name="楕円 68"/>
          <p:cNvSpPr/>
          <p:nvPr/>
        </p:nvSpPr>
        <p:spPr>
          <a:xfrm>
            <a:off x="7316659" y="5220304"/>
            <a:ext cx="693447" cy="536637"/>
          </a:xfrm>
          <a:prstGeom prst="ellipse">
            <a:avLst/>
          </a:prstGeom>
          <a:noFill/>
          <a:ln w="28575">
            <a:solidFill>
              <a:srgbClr val="0000FF"/>
            </a:solidFill>
            <a:prstDash val="sysDot"/>
          </a:ln>
          <a:effectLst>
            <a:glow rad="25400">
              <a:schemeClr val="bg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上下矢印 4"/>
          <p:cNvSpPr/>
          <p:nvPr/>
        </p:nvSpPr>
        <p:spPr>
          <a:xfrm>
            <a:off x="9659867" y="4721809"/>
            <a:ext cx="280621" cy="1094442"/>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0" name="テキスト ボックス 69"/>
          <p:cNvSpPr txBox="1"/>
          <p:nvPr/>
        </p:nvSpPr>
        <p:spPr>
          <a:xfrm>
            <a:off x="9132042" y="4329893"/>
            <a:ext cx="1362518" cy="461665"/>
          </a:xfrm>
          <a:prstGeom prst="rect">
            <a:avLst/>
          </a:prstGeom>
          <a:noFill/>
        </p:spPr>
        <p:txBody>
          <a:bodyPr wrap="square" rtlCol="0">
            <a:spAutoFit/>
          </a:bodyPr>
          <a:lstStyle/>
          <a:p>
            <a:pPr algn="ctr"/>
            <a:r>
              <a:rPr kumimoji="1" lang="en-US" altLang="ja-JP" sz="1200" dirty="0">
                <a:solidFill>
                  <a:srgbClr val="FF0000"/>
                </a:solidFill>
                <a:effectLst>
                  <a:glow rad="63500">
                    <a:schemeClr val="bg1"/>
                  </a:glow>
                </a:effectLst>
              </a:rPr>
              <a:t>Northward (warm)</a:t>
            </a:r>
            <a:endParaRPr kumimoji="1" lang="ja-JP" altLang="en-US" sz="1200" dirty="0">
              <a:solidFill>
                <a:srgbClr val="FF0000"/>
              </a:solidFill>
              <a:effectLst>
                <a:glow rad="63500">
                  <a:schemeClr val="bg1"/>
                </a:glow>
              </a:effectLst>
            </a:endParaRPr>
          </a:p>
        </p:txBody>
      </p:sp>
      <p:sp>
        <p:nvSpPr>
          <p:cNvPr id="71" name="テキスト ボックス 70"/>
          <p:cNvSpPr txBox="1"/>
          <p:nvPr/>
        </p:nvSpPr>
        <p:spPr>
          <a:xfrm>
            <a:off x="9182542" y="5711570"/>
            <a:ext cx="1261518" cy="461665"/>
          </a:xfrm>
          <a:prstGeom prst="rect">
            <a:avLst/>
          </a:prstGeom>
          <a:noFill/>
        </p:spPr>
        <p:txBody>
          <a:bodyPr wrap="square" rtlCol="0">
            <a:spAutoFit/>
          </a:bodyPr>
          <a:lstStyle/>
          <a:p>
            <a:pPr algn="ctr"/>
            <a:r>
              <a:rPr kumimoji="1" lang="en-US" altLang="ja-JP" sz="1200" dirty="0">
                <a:solidFill>
                  <a:srgbClr val="0000FF"/>
                </a:solidFill>
                <a:effectLst>
                  <a:glow rad="63500">
                    <a:schemeClr val="bg1"/>
                  </a:glow>
                </a:effectLst>
              </a:rPr>
              <a:t>Southward (Cold)</a:t>
            </a:r>
            <a:endParaRPr kumimoji="1" lang="ja-JP" altLang="en-US" sz="1200" dirty="0">
              <a:solidFill>
                <a:srgbClr val="0000FF"/>
              </a:solidFill>
              <a:effectLst>
                <a:glow rad="63500">
                  <a:schemeClr val="bg1"/>
                </a:glow>
              </a:effectLst>
            </a:endParaRPr>
          </a:p>
        </p:txBody>
      </p:sp>
      <p:sp>
        <p:nvSpPr>
          <p:cNvPr id="72" name="テキスト ボックス 71"/>
          <p:cNvSpPr txBox="1"/>
          <p:nvPr/>
        </p:nvSpPr>
        <p:spPr>
          <a:xfrm>
            <a:off x="6355019" y="5872150"/>
            <a:ext cx="1067786" cy="276999"/>
          </a:xfrm>
          <a:prstGeom prst="rect">
            <a:avLst/>
          </a:prstGeom>
          <a:noFill/>
        </p:spPr>
        <p:txBody>
          <a:bodyPr wrap="square" rtlCol="0">
            <a:spAutoFit/>
          </a:bodyPr>
          <a:lstStyle/>
          <a:p>
            <a:pPr algn="ctr"/>
            <a:r>
              <a:rPr kumimoji="1" lang="en-US" altLang="ja-JP" sz="1200" dirty="0">
                <a:solidFill>
                  <a:srgbClr val="0000FF"/>
                </a:solidFill>
                <a:effectLst>
                  <a:glow rad="63500">
                    <a:schemeClr val="bg1"/>
                  </a:glow>
                </a:effectLst>
              </a:rPr>
              <a:t>Cold spike</a:t>
            </a:r>
            <a:endParaRPr kumimoji="1" lang="ja-JP" altLang="en-US" sz="1200" dirty="0">
              <a:solidFill>
                <a:srgbClr val="0000FF"/>
              </a:solidFill>
              <a:effectLst>
                <a:glow rad="63500">
                  <a:schemeClr val="bg1"/>
                </a:glow>
              </a:effectLst>
            </a:endParaRPr>
          </a:p>
        </p:txBody>
      </p:sp>
      <p:cxnSp>
        <p:nvCxnSpPr>
          <p:cNvPr id="7" name="直線矢印コネクタ 6"/>
          <p:cNvCxnSpPr/>
          <p:nvPr/>
        </p:nvCxnSpPr>
        <p:spPr>
          <a:xfrm flipH="1" flipV="1">
            <a:off x="6463861" y="5681081"/>
            <a:ext cx="147145" cy="238734"/>
          </a:xfrm>
          <a:prstGeom prst="straightConnector1">
            <a:avLst/>
          </a:prstGeom>
          <a:ln w="28575">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73" name="テキスト ボックス 72"/>
          <p:cNvSpPr txBox="1"/>
          <p:nvPr/>
        </p:nvSpPr>
        <p:spPr>
          <a:xfrm>
            <a:off x="7703664" y="5872150"/>
            <a:ext cx="1067786" cy="276999"/>
          </a:xfrm>
          <a:prstGeom prst="rect">
            <a:avLst/>
          </a:prstGeom>
          <a:noFill/>
        </p:spPr>
        <p:txBody>
          <a:bodyPr wrap="square" rtlCol="0">
            <a:spAutoFit/>
          </a:bodyPr>
          <a:lstStyle/>
          <a:p>
            <a:pPr algn="ctr"/>
            <a:r>
              <a:rPr kumimoji="1" lang="en-US" altLang="ja-JP" sz="1200" dirty="0">
                <a:solidFill>
                  <a:srgbClr val="0000FF"/>
                </a:solidFill>
                <a:effectLst>
                  <a:glow rad="63500">
                    <a:schemeClr val="bg1"/>
                  </a:glow>
                </a:effectLst>
              </a:rPr>
              <a:t>Cold spike</a:t>
            </a:r>
            <a:endParaRPr kumimoji="1" lang="ja-JP" altLang="en-US" sz="1200" dirty="0">
              <a:solidFill>
                <a:srgbClr val="0000FF"/>
              </a:solidFill>
              <a:effectLst>
                <a:glow rad="63500">
                  <a:schemeClr val="bg1"/>
                </a:glow>
              </a:effectLst>
            </a:endParaRPr>
          </a:p>
        </p:txBody>
      </p:sp>
      <p:cxnSp>
        <p:nvCxnSpPr>
          <p:cNvPr id="74" name="直線矢印コネクタ 73"/>
          <p:cNvCxnSpPr/>
          <p:nvPr/>
        </p:nvCxnSpPr>
        <p:spPr>
          <a:xfrm flipH="1" flipV="1">
            <a:off x="7812506" y="5681081"/>
            <a:ext cx="147145" cy="238734"/>
          </a:xfrm>
          <a:prstGeom prst="straightConnector1">
            <a:avLst/>
          </a:prstGeom>
          <a:ln w="28575">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10" name="下矢印 9"/>
          <p:cNvSpPr/>
          <p:nvPr/>
        </p:nvSpPr>
        <p:spPr>
          <a:xfrm rot="20274125">
            <a:off x="3227229" y="4538483"/>
            <a:ext cx="321211" cy="528199"/>
          </a:xfrm>
          <a:prstGeom prst="downArrow">
            <a:avLst/>
          </a:prstGeom>
          <a:solidFill>
            <a:srgbClr val="00B0F0">
              <a:alpha val="30000"/>
            </a:srgb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9" name="テキスト ボックス 78">
            <a:extLst>
              <a:ext uri="{FF2B5EF4-FFF2-40B4-BE49-F238E27FC236}">
                <a16:creationId xmlns:a16="http://schemas.microsoft.com/office/drawing/2014/main" id="{900B8CA0-2395-42CC-A37A-76C41596089A}"/>
              </a:ext>
            </a:extLst>
          </p:cNvPr>
          <p:cNvSpPr txBox="1"/>
          <p:nvPr/>
        </p:nvSpPr>
        <p:spPr>
          <a:xfrm>
            <a:off x="8613248" y="1869355"/>
            <a:ext cx="2219978" cy="276999"/>
          </a:xfrm>
          <a:prstGeom prst="rect">
            <a:avLst/>
          </a:prstGeom>
          <a:solidFill>
            <a:srgbClr val="215968"/>
          </a:solidFill>
        </p:spPr>
        <p:txBody>
          <a:bodyPr wrap="square" rtlCol="0">
            <a:spAutoFit/>
          </a:bodyPr>
          <a:lstStyle/>
          <a:p>
            <a:pPr algn="ctr"/>
            <a:r>
              <a:rPr kumimoji="1" lang="en-US" altLang="ja-JP" sz="1200" dirty="0">
                <a:solidFill>
                  <a:schemeClr val="bg1"/>
                </a:solidFill>
              </a:rPr>
              <a:t>SLP anomaly (DJF)</a:t>
            </a:r>
            <a:endParaRPr kumimoji="1" lang="ja-JP" altLang="en-US" sz="1200" dirty="0">
              <a:solidFill>
                <a:schemeClr val="bg1"/>
              </a:solidFill>
            </a:endParaRPr>
          </a:p>
        </p:txBody>
      </p:sp>
      <p:sp>
        <p:nvSpPr>
          <p:cNvPr id="81" name="コンテンツ プレースホルダー 2">
            <a:extLst>
              <a:ext uri="{FF2B5EF4-FFF2-40B4-BE49-F238E27FC236}">
                <a16:creationId xmlns:a16="http://schemas.microsoft.com/office/drawing/2014/main" id="{B2150542-CF5A-6C38-FB2C-35D0DF30BD0C}"/>
              </a:ext>
            </a:extLst>
          </p:cNvPr>
          <p:cNvSpPr txBox="1">
            <a:spLocks/>
          </p:cNvSpPr>
          <p:nvPr/>
        </p:nvSpPr>
        <p:spPr>
          <a:xfrm>
            <a:off x="1081560" y="2066442"/>
            <a:ext cx="7006580" cy="1923077"/>
          </a:xfrm>
          <a:prstGeom prst="rect">
            <a:avLst/>
          </a:prstGeom>
        </p:spPr>
        <p:txBody>
          <a:bodyPr vert="horz" lIns="91440" tIns="45720" rIns="91440" bIns="45720" rtlCol="0" anchor="t">
            <a:normAutofit lnSpcReduction="10000"/>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200" kern="1200">
                <a:solidFill>
                  <a:schemeClr val="tx2"/>
                </a:solidFill>
                <a:latin typeface="+mn-lt"/>
                <a:ea typeface="+mn-ea"/>
                <a:cs typeface="+mn-cs"/>
              </a:defRPr>
            </a:lvl9pPr>
          </a:lstStyle>
          <a:p>
            <a:r>
              <a:rPr lang="en-US" altLang="ja-JP" b="1" dirty="0">
                <a:effectLst>
                  <a:glow rad="63500">
                    <a:schemeClr val="bg1"/>
                  </a:glow>
                </a:effectLst>
              </a:rPr>
              <a:t>Weak Monsson &amp; less cold air outbreak</a:t>
            </a:r>
          </a:p>
          <a:p>
            <a:pPr lvl="1"/>
            <a:r>
              <a:rPr lang="en-US" altLang="ja-JP" dirty="0">
                <a:effectLst>
                  <a:glow rad="63500">
                    <a:schemeClr val="bg1"/>
                  </a:glow>
                </a:effectLst>
              </a:rPr>
              <a:t>Winter Monsoon was weaker than normal.</a:t>
            </a:r>
          </a:p>
          <a:p>
            <a:pPr lvl="1"/>
            <a:r>
              <a:rPr lang="en-US" altLang="ja-JP" dirty="0">
                <a:effectLst>
                  <a:glow rad="63500">
                    <a:schemeClr val="bg1"/>
                  </a:glow>
                </a:effectLst>
              </a:rPr>
              <a:t>As a result, cold air outbreak from Siberia/Arctic was less than normal entirely in the season.</a:t>
            </a:r>
          </a:p>
          <a:p>
            <a:pPr lvl="1"/>
            <a:r>
              <a:rPr lang="en-US" altLang="ja-JP" dirty="0">
                <a:effectLst>
                  <a:glow rad="63500">
                    <a:schemeClr val="bg1"/>
                  </a:glow>
                </a:effectLst>
              </a:rPr>
              <a:t>Also, stronger-than-normal polar-front jet stream north of Japan possibly prevented the cold air outbreak.</a:t>
            </a:r>
          </a:p>
        </p:txBody>
      </p:sp>
      <p:pic>
        <p:nvPicPr>
          <p:cNvPr id="82" name="Picture 2" descr="Image1"/>
          <p:cNvPicPr>
            <a:picLocks noChangeAspect="1" noChangeArrowheads="1"/>
          </p:cNvPicPr>
          <p:nvPr/>
        </p:nvPicPr>
        <p:blipFill rotWithShape="1">
          <a:blip r:embed="rId2">
            <a:extLst>
              <a:ext uri="{28A0092B-C50C-407E-A947-70E740481C1C}">
                <a14:useLocalDpi xmlns:a14="http://schemas.microsoft.com/office/drawing/2010/main" val="0"/>
              </a:ext>
            </a:extLst>
          </a:blip>
          <a:srcRect l="8442" t="94409" r="9765"/>
          <a:stretch/>
        </p:blipFill>
        <p:spPr bwMode="auto">
          <a:xfrm>
            <a:off x="8257285" y="3864701"/>
            <a:ext cx="2920951" cy="167103"/>
          </a:xfrm>
          <a:prstGeom prst="rect">
            <a:avLst/>
          </a:prstGeom>
          <a:noFill/>
          <a:extLst>
            <a:ext uri="{909E8E84-426E-40DD-AFC4-6F175D3DCCD1}">
              <a14:hiddenFill xmlns:a14="http://schemas.microsoft.com/office/drawing/2010/main">
                <a:solidFill>
                  <a:srgbClr val="FFFFFF"/>
                </a:solidFill>
              </a14:hiddenFill>
            </a:ext>
          </a:extLst>
        </p:spPr>
      </p:pic>
      <p:sp>
        <p:nvSpPr>
          <p:cNvPr id="83" name="テキスト ボックス 82"/>
          <p:cNvSpPr txBox="1"/>
          <p:nvPr/>
        </p:nvSpPr>
        <p:spPr>
          <a:xfrm>
            <a:off x="3019457" y="4540052"/>
            <a:ext cx="1362518" cy="276999"/>
          </a:xfrm>
          <a:prstGeom prst="rect">
            <a:avLst/>
          </a:prstGeom>
          <a:noFill/>
        </p:spPr>
        <p:txBody>
          <a:bodyPr wrap="square" rtlCol="0">
            <a:spAutoFit/>
          </a:bodyPr>
          <a:lstStyle/>
          <a:p>
            <a:pPr algn="ctr"/>
            <a:r>
              <a:rPr kumimoji="1" lang="en-US" altLang="ja-JP" sz="1200" dirty="0">
                <a:solidFill>
                  <a:srgbClr val="00B0F0"/>
                </a:solidFill>
                <a:effectLst>
                  <a:glow rad="63500">
                    <a:schemeClr val="bg1"/>
                  </a:glow>
                </a:effectLst>
              </a:rPr>
              <a:t>cold air</a:t>
            </a:r>
            <a:endParaRPr kumimoji="1" lang="ja-JP" altLang="en-US" sz="1200" dirty="0">
              <a:solidFill>
                <a:srgbClr val="00B0F0"/>
              </a:solidFill>
              <a:effectLst>
                <a:glow rad="63500">
                  <a:schemeClr val="bg1"/>
                </a:glow>
              </a:effectLst>
            </a:endParaRPr>
          </a:p>
        </p:txBody>
      </p:sp>
      <p:sp>
        <p:nvSpPr>
          <p:cNvPr id="85" name="テキスト ボックス 84">
            <a:extLst>
              <a:ext uri="{FF2B5EF4-FFF2-40B4-BE49-F238E27FC236}">
                <a16:creationId xmlns:a16="http://schemas.microsoft.com/office/drawing/2014/main" id="{900B8CA0-2395-42CC-A37A-76C41596089A}"/>
              </a:ext>
            </a:extLst>
          </p:cNvPr>
          <p:cNvSpPr txBox="1"/>
          <p:nvPr/>
        </p:nvSpPr>
        <p:spPr>
          <a:xfrm>
            <a:off x="5740963" y="4223581"/>
            <a:ext cx="3533276" cy="276999"/>
          </a:xfrm>
          <a:prstGeom prst="rect">
            <a:avLst/>
          </a:prstGeom>
          <a:solidFill>
            <a:srgbClr val="215968"/>
          </a:solidFill>
        </p:spPr>
        <p:txBody>
          <a:bodyPr wrap="square" rtlCol="0">
            <a:spAutoFit/>
          </a:bodyPr>
          <a:lstStyle/>
          <a:p>
            <a:pPr algn="ctr"/>
            <a:r>
              <a:rPr kumimoji="1" lang="en-US" altLang="ja-JP" sz="1200" dirty="0">
                <a:solidFill>
                  <a:schemeClr val="bg1"/>
                </a:solidFill>
              </a:rPr>
              <a:t>Time series of meridional component of CAM flux</a:t>
            </a:r>
            <a:endParaRPr kumimoji="1" lang="ja-JP" altLang="en-US" sz="1200" dirty="0">
              <a:solidFill>
                <a:schemeClr val="bg1"/>
              </a:solidFill>
            </a:endParaRPr>
          </a:p>
        </p:txBody>
      </p:sp>
      <p:sp>
        <p:nvSpPr>
          <p:cNvPr id="86" name="テキスト ボックス 85"/>
          <p:cNvSpPr txBox="1"/>
          <p:nvPr/>
        </p:nvSpPr>
        <p:spPr>
          <a:xfrm>
            <a:off x="6408675" y="4852009"/>
            <a:ext cx="2153981" cy="276999"/>
          </a:xfrm>
          <a:prstGeom prst="rect">
            <a:avLst/>
          </a:prstGeom>
          <a:noFill/>
        </p:spPr>
        <p:txBody>
          <a:bodyPr wrap="square" rtlCol="0">
            <a:spAutoFit/>
          </a:bodyPr>
          <a:lstStyle/>
          <a:p>
            <a:pPr algn="ctr"/>
            <a:r>
              <a:rPr kumimoji="1" lang="en-US" altLang="ja-JP" sz="1200" dirty="0">
                <a:solidFill>
                  <a:schemeClr val="accent2"/>
                </a:solidFill>
                <a:effectLst>
                  <a:glow rad="63500">
                    <a:schemeClr val="bg1"/>
                  </a:glow>
                </a:effectLst>
              </a:rPr>
              <a:t>Stay north</a:t>
            </a:r>
            <a:endParaRPr kumimoji="1" lang="ja-JP" altLang="en-US" sz="1200" dirty="0">
              <a:solidFill>
                <a:schemeClr val="accent2"/>
              </a:solidFill>
              <a:effectLst>
                <a:glow rad="63500">
                  <a:schemeClr val="bg1"/>
                </a:glow>
              </a:effectLst>
            </a:endParaRPr>
          </a:p>
        </p:txBody>
      </p:sp>
      <p:sp>
        <p:nvSpPr>
          <p:cNvPr id="87" name="正方形/長方形 86"/>
          <p:cNvSpPr/>
          <p:nvPr/>
        </p:nvSpPr>
        <p:spPr>
          <a:xfrm>
            <a:off x="1449892" y="6365370"/>
            <a:ext cx="3654527" cy="461665"/>
          </a:xfrm>
          <a:prstGeom prst="rect">
            <a:avLst/>
          </a:prstGeom>
        </p:spPr>
        <p:txBody>
          <a:bodyPr wrap="none">
            <a:spAutoFit/>
          </a:bodyPr>
          <a:lstStyle/>
          <a:p>
            <a:r>
              <a:rPr lang="en-US" altLang="ja-JP" sz="1200" dirty="0"/>
              <a:t>CAM: Iwasaki et al. (2014)</a:t>
            </a:r>
          </a:p>
          <a:p>
            <a:r>
              <a:rPr lang="en-US" altLang="ja-JP" sz="1200" dirty="0"/>
              <a:t>CAM and ENSO/IOD connection: </a:t>
            </a:r>
            <a:r>
              <a:rPr kumimoji="1" lang="en-US" altLang="ja-JP" sz="1200" dirty="0" err="1"/>
              <a:t>Abdillah</a:t>
            </a:r>
            <a:r>
              <a:rPr kumimoji="1" lang="en-US" altLang="ja-JP" sz="1200" dirty="0"/>
              <a:t> et al. (2017)</a:t>
            </a:r>
            <a:endParaRPr lang="en-US" altLang="ja-JP" sz="1200" dirty="0"/>
          </a:p>
        </p:txBody>
      </p:sp>
      <p:sp>
        <p:nvSpPr>
          <p:cNvPr id="88" name="テキスト ボックス 87"/>
          <p:cNvSpPr txBox="1"/>
          <p:nvPr/>
        </p:nvSpPr>
        <p:spPr>
          <a:xfrm>
            <a:off x="9814069" y="2619865"/>
            <a:ext cx="1162135" cy="461665"/>
          </a:xfrm>
          <a:prstGeom prst="rect">
            <a:avLst/>
          </a:prstGeom>
          <a:noFill/>
        </p:spPr>
        <p:txBody>
          <a:bodyPr wrap="square" rtlCol="0">
            <a:spAutoFit/>
          </a:bodyPr>
          <a:lstStyle/>
          <a:p>
            <a:pPr algn="ctr"/>
            <a:r>
              <a:rPr kumimoji="1" lang="en-US" altLang="ja-JP" sz="1200" dirty="0">
                <a:effectLst>
                  <a:glow rad="63500">
                    <a:schemeClr val="bg1"/>
                  </a:glow>
                </a:effectLst>
              </a:rPr>
              <a:t>weak</a:t>
            </a:r>
          </a:p>
          <a:p>
            <a:pPr algn="ctr"/>
            <a:r>
              <a:rPr kumimoji="1" lang="en-US" altLang="ja-JP" sz="1200" dirty="0">
                <a:effectLst>
                  <a:glow rad="63500">
                    <a:schemeClr val="bg1"/>
                  </a:glow>
                </a:effectLst>
              </a:rPr>
              <a:t>Aleutian-L</a:t>
            </a:r>
            <a:endParaRPr kumimoji="1" lang="ja-JP" altLang="en-US" sz="1200" dirty="0">
              <a:effectLst>
                <a:glow rad="63500">
                  <a:schemeClr val="bg1"/>
                </a:glow>
              </a:effectLst>
            </a:endParaRPr>
          </a:p>
        </p:txBody>
      </p:sp>
      <p:sp>
        <p:nvSpPr>
          <p:cNvPr id="89" name="テキスト ボックス 88"/>
          <p:cNvSpPr txBox="1"/>
          <p:nvPr/>
        </p:nvSpPr>
        <p:spPr>
          <a:xfrm>
            <a:off x="8706684" y="2246502"/>
            <a:ext cx="1034110" cy="461665"/>
          </a:xfrm>
          <a:prstGeom prst="rect">
            <a:avLst/>
          </a:prstGeom>
          <a:noFill/>
        </p:spPr>
        <p:txBody>
          <a:bodyPr wrap="square" rtlCol="0">
            <a:spAutoFit/>
          </a:bodyPr>
          <a:lstStyle/>
          <a:p>
            <a:pPr algn="ctr"/>
            <a:r>
              <a:rPr kumimoji="1" lang="en-US" altLang="ja-JP" sz="1200" dirty="0">
                <a:effectLst>
                  <a:glow rad="63500">
                    <a:schemeClr val="bg1"/>
                  </a:glow>
                </a:effectLst>
              </a:rPr>
              <a:t>neutral Siberian-H</a:t>
            </a:r>
            <a:endParaRPr kumimoji="1" lang="ja-JP" altLang="en-US" sz="1200" dirty="0">
              <a:effectLst>
                <a:glow rad="63500">
                  <a:schemeClr val="bg1"/>
                </a:glow>
              </a:effectLst>
            </a:endParaRPr>
          </a:p>
        </p:txBody>
      </p:sp>
    </p:spTree>
    <p:extLst>
      <p:ext uri="{BB962C8B-B14F-4D97-AF65-F5344CB8AC3E}">
        <p14:creationId xmlns:p14="http://schemas.microsoft.com/office/powerpoint/2010/main" val="22793447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70" name="Picture 6" descr="http://ebisk1.cpdk.naps.kishou.go.jp/~climat_p/diag_jra3q/products/mjo/cross/JRA-3Q_1991-2020/chi200/chi200_anom_-5_5_7drm_latest.png"/>
          <p:cNvPicPr>
            <a:picLocks noChangeAspect="1" noChangeArrowheads="1"/>
          </p:cNvPicPr>
          <p:nvPr/>
        </p:nvPicPr>
        <p:blipFill rotWithShape="1">
          <a:blip r:embed="rId3">
            <a:extLst>
              <a:ext uri="{28A0092B-C50C-407E-A947-70E740481C1C}">
                <a14:useLocalDpi xmlns:a14="http://schemas.microsoft.com/office/drawing/2010/main" val="0"/>
              </a:ext>
            </a:extLst>
          </a:blip>
          <a:srcRect l="10724" t="52655" r="2143" b="14763"/>
          <a:stretch/>
        </p:blipFill>
        <p:spPr bwMode="auto">
          <a:xfrm>
            <a:off x="3704937" y="2650180"/>
            <a:ext cx="1386013" cy="2648640"/>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http://ebisk1.cpdk.naps.kishou.go.jp/~climat38/www/fig/vz200_cross_neurasia.png"/>
          <p:cNvPicPr>
            <a:picLocks noChangeAspect="1" noChangeArrowheads="1"/>
          </p:cNvPicPr>
          <p:nvPr/>
        </p:nvPicPr>
        <p:blipFill rotWithShape="1">
          <a:blip r:embed="rId4">
            <a:extLst>
              <a:ext uri="{28A0092B-C50C-407E-A947-70E740481C1C}">
                <a14:useLocalDpi xmlns:a14="http://schemas.microsoft.com/office/drawing/2010/main" val="0"/>
              </a:ext>
            </a:extLst>
          </a:blip>
          <a:srcRect l="28176" b="6248"/>
          <a:stretch/>
        </p:blipFill>
        <p:spPr bwMode="auto">
          <a:xfrm>
            <a:off x="8409829" y="2648219"/>
            <a:ext cx="2287044" cy="2783499"/>
          </a:xfrm>
          <a:prstGeom prst="rect">
            <a:avLst/>
          </a:prstGeom>
          <a:noFill/>
          <a:extLst>
            <a:ext uri="{909E8E84-426E-40DD-AFC4-6F175D3DCCD1}">
              <a14:hiddenFill xmlns:a14="http://schemas.microsoft.com/office/drawing/2010/main">
                <a:solidFill>
                  <a:srgbClr val="FFFFFF"/>
                </a:solidFill>
              </a14:hiddenFill>
            </a:ext>
          </a:extLst>
        </p:spPr>
      </p:pic>
      <p:pic>
        <p:nvPicPr>
          <p:cNvPr id="11266" name="Picture 2" descr="http://ebisk1.cpdk.naps.kishou.go.jp/~climat38/www/fig/vz200_cross_seurasia.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69263" y="2647086"/>
            <a:ext cx="3188103" cy="2972617"/>
          </a:xfrm>
          <a:prstGeom prst="rect">
            <a:avLst/>
          </a:prstGeom>
          <a:noFill/>
          <a:extLst>
            <a:ext uri="{909E8E84-426E-40DD-AFC4-6F175D3DCCD1}">
              <a14:hiddenFill xmlns:a14="http://schemas.microsoft.com/office/drawing/2010/main">
                <a:solidFill>
                  <a:srgbClr val="FFFFFF"/>
                </a:solidFill>
              </a14:hiddenFill>
            </a:ext>
          </a:extLst>
        </p:spPr>
      </p:pic>
      <p:sp>
        <p:nvSpPr>
          <p:cNvPr id="34" name="テキスト ボックス 33"/>
          <p:cNvSpPr txBox="1"/>
          <p:nvPr/>
        </p:nvSpPr>
        <p:spPr>
          <a:xfrm>
            <a:off x="5170951" y="2033568"/>
            <a:ext cx="5290509" cy="369332"/>
          </a:xfrm>
          <a:prstGeom prst="rect">
            <a:avLst/>
          </a:prstGeom>
          <a:solidFill>
            <a:srgbClr val="002060"/>
          </a:solidFill>
        </p:spPr>
        <p:txBody>
          <a:bodyPr wrap="square" rtlCol="0">
            <a:spAutoFit/>
          </a:bodyPr>
          <a:lstStyle/>
          <a:p>
            <a:pPr algn="ctr"/>
            <a:r>
              <a:rPr kumimoji="1" lang="en-US" altLang="ja-JP" b="1" dirty="0">
                <a:solidFill>
                  <a:schemeClr val="bg1"/>
                </a:solidFill>
              </a:rPr>
              <a:t>Z200 &amp; V200</a:t>
            </a:r>
            <a:r>
              <a:rPr kumimoji="1" lang="ja-JP" altLang="en-US" b="1" dirty="0">
                <a:solidFill>
                  <a:schemeClr val="bg1"/>
                </a:solidFill>
              </a:rPr>
              <a:t> </a:t>
            </a:r>
            <a:r>
              <a:rPr kumimoji="1" lang="en-US" altLang="ja-JP" b="1" dirty="0" err="1">
                <a:solidFill>
                  <a:schemeClr val="bg1"/>
                </a:solidFill>
              </a:rPr>
              <a:t>Hovmöller</a:t>
            </a:r>
            <a:r>
              <a:rPr kumimoji="1" lang="en-US" altLang="ja-JP" b="1" dirty="0">
                <a:solidFill>
                  <a:schemeClr val="bg1"/>
                </a:solidFill>
              </a:rPr>
              <a:t> diagram</a:t>
            </a:r>
            <a:endParaRPr kumimoji="1" lang="ja-JP" altLang="en-US" b="1" dirty="0">
              <a:solidFill>
                <a:schemeClr val="bg1"/>
              </a:solidFill>
            </a:endParaRPr>
          </a:p>
        </p:txBody>
      </p:sp>
      <p:cxnSp>
        <p:nvCxnSpPr>
          <p:cNvPr id="4" name="直線コネクタ 3"/>
          <p:cNvCxnSpPr/>
          <p:nvPr/>
        </p:nvCxnSpPr>
        <p:spPr>
          <a:xfrm>
            <a:off x="1654499" y="1908399"/>
            <a:ext cx="9025963" cy="0"/>
          </a:xfrm>
          <a:prstGeom prst="line">
            <a:avLst/>
          </a:prstGeom>
        </p:spPr>
        <p:style>
          <a:lnRef idx="1">
            <a:schemeClr val="dk1"/>
          </a:lnRef>
          <a:fillRef idx="0">
            <a:schemeClr val="dk1"/>
          </a:fillRef>
          <a:effectRef idx="0">
            <a:schemeClr val="dk1"/>
          </a:effectRef>
          <a:fontRef idx="minor">
            <a:schemeClr val="tx1"/>
          </a:fontRef>
        </p:style>
      </p:cxnSp>
      <p:sp>
        <p:nvSpPr>
          <p:cNvPr id="16" name="テキスト ボックス 15"/>
          <p:cNvSpPr txBox="1"/>
          <p:nvPr/>
        </p:nvSpPr>
        <p:spPr>
          <a:xfrm>
            <a:off x="3646535" y="2027560"/>
            <a:ext cx="1421617" cy="338554"/>
          </a:xfrm>
          <a:prstGeom prst="rect">
            <a:avLst/>
          </a:prstGeom>
          <a:solidFill>
            <a:srgbClr val="002060"/>
          </a:solidFill>
        </p:spPr>
        <p:txBody>
          <a:bodyPr wrap="square" rtlCol="0">
            <a:spAutoFit/>
          </a:bodyPr>
          <a:lstStyle/>
          <a:p>
            <a:r>
              <a:rPr kumimoji="1" lang="en-US" altLang="ja-JP" sz="1600" b="1" dirty="0">
                <a:solidFill>
                  <a:schemeClr val="bg1"/>
                </a:solidFill>
              </a:rPr>
              <a:t>5S-5N χ200</a:t>
            </a:r>
            <a:endParaRPr kumimoji="1" lang="ja-JP" altLang="en-US" sz="1600" b="1" dirty="0">
              <a:solidFill>
                <a:schemeClr val="bg1"/>
              </a:solidFill>
            </a:endParaRPr>
          </a:p>
        </p:txBody>
      </p:sp>
      <p:sp>
        <p:nvSpPr>
          <p:cNvPr id="25" name="スライド番号プレースホルダー 24"/>
          <p:cNvSpPr>
            <a:spLocks noGrp="1"/>
          </p:cNvSpPr>
          <p:nvPr>
            <p:ph type="sldNum" sz="quarter" idx="12"/>
          </p:nvPr>
        </p:nvSpPr>
        <p:spPr>
          <a:xfrm>
            <a:off x="10631796" y="6364522"/>
            <a:ext cx="1052510" cy="365125"/>
          </a:xfrm>
        </p:spPr>
        <p:txBody>
          <a:bodyPr/>
          <a:lstStyle/>
          <a:p>
            <a:fld id="{6293B2CB-9751-4E4A-995C-2A40ECC288CC}" type="slidenum">
              <a:rPr kumimoji="1" lang="ja-JP" altLang="en-US" smtClean="0"/>
              <a:pPr/>
              <a:t>16</a:t>
            </a:fld>
            <a:endParaRPr kumimoji="1" lang="ja-JP" altLang="en-US"/>
          </a:p>
        </p:txBody>
      </p:sp>
      <p:sp>
        <p:nvSpPr>
          <p:cNvPr id="40" name="テキスト ボックス 39"/>
          <p:cNvSpPr txBox="1"/>
          <p:nvPr/>
        </p:nvSpPr>
        <p:spPr>
          <a:xfrm>
            <a:off x="9150497" y="5661576"/>
            <a:ext cx="2003565" cy="415498"/>
          </a:xfrm>
          <a:prstGeom prst="rect">
            <a:avLst/>
          </a:prstGeom>
          <a:noFill/>
        </p:spPr>
        <p:txBody>
          <a:bodyPr wrap="square" rtlCol="0">
            <a:spAutoFit/>
          </a:bodyPr>
          <a:lstStyle/>
          <a:p>
            <a:r>
              <a:rPr kumimoji="1" lang="en-US" altLang="ja-JP" sz="1050" b="1" dirty="0"/>
              <a:t>Color</a:t>
            </a:r>
            <a:r>
              <a:rPr kumimoji="1" lang="en-US" altLang="ja-JP" sz="1050" dirty="0"/>
              <a:t>: Z200 </a:t>
            </a:r>
            <a:r>
              <a:rPr kumimoji="1" lang="en-US" altLang="ja-JP" sz="1050" dirty="0" err="1"/>
              <a:t>anom</a:t>
            </a:r>
            <a:r>
              <a:rPr kumimoji="1" lang="en-US" altLang="ja-JP" sz="1050" dirty="0"/>
              <a:t>. (m)</a:t>
            </a:r>
          </a:p>
          <a:p>
            <a:r>
              <a:rPr kumimoji="1" lang="en-US" altLang="ja-JP" sz="1050" b="1" dirty="0"/>
              <a:t>Contour</a:t>
            </a:r>
            <a:r>
              <a:rPr kumimoji="1" lang="en-US" altLang="ja-JP" sz="1050" dirty="0"/>
              <a:t>: V200</a:t>
            </a:r>
            <a:r>
              <a:rPr kumimoji="1" lang="ja-JP" altLang="en-US" sz="1050" dirty="0"/>
              <a:t> </a:t>
            </a:r>
            <a:r>
              <a:rPr kumimoji="1" lang="en-US" altLang="ja-JP" sz="1050" dirty="0" err="1"/>
              <a:t>anom</a:t>
            </a:r>
            <a:r>
              <a:rPr kumimoji="1" lang="en-US" altLang="ja-JP" sz="1050" dirty="0"/>
              <a:t>, (m/s)</a:t>
            </a:r>
          </a:p>
        </p:txBody>
      </p:sp>
      <p:sp>
        <p:nvSpPr>
          <p:cNvPr id="35" name="テキスト ボックス 34"/>
          <p:cNvSpPr txBox="1"/>
          <p:nvPr/>
        </p:nvSpPr>
        <p:spPr>
          <a:xfrm>
            <a:off x="5178622" y="2415829"/>
            <a:ext cx="1541418" cy="307777"/>
          </a:xfrm>
          <a:prstGeom prst="rect">
            <a:avLst/>
          </a:prstGeom>
          <a:solidFill>
            <a:srgbClr val="C00000"/>
          </a:solidFill>
        </p:spPr>
        <p:txBody>
          <a:bodyPr wrap="square" rtlCol="0">
            <a:spAutoFit/>
          </a:bodyPr>
          <a:lstStyle/>
          <a:p>
            <a:r>
              <a:rPr kumimoji="1" lang="en-US" altLang="ja-JP" sz="1400" b="1" dirty="0">
                <a:solidFill>
                  <a:schemeClr val="bg1"/>
                </a:solidFill>
              </a:rPr>
              <a:t>Southern path.</a:t>
            </a:r>
            <a:endParaRPr kumimoji="1" lang="ja-JP" altLang="en-US" sz="1400" b="1" dirty="0">
              <a:solidFill>
                <a:schemeClr val="bg1"/>
              </a:solidFill>
            </a:endParaRPr>
          </a:p>
        </p:txBody>
      </p:sp>
      <p:sp>
        <p:nvSpPr>
          <p:cNvPr id="46" name="テキスト ボックス 45"/>
          <p:cNvSpPr txBox="1"/>
          <p:nvPr/>
        </p:nvSpPr>
        <p:spPr>
          <a:xfrm>
            <a:off x="7646927" y="2805065"/>
            <a:ext cx="320922" cy="400110"/>
          </a:xfrm>
          <a:prstGeom prst="rect">
            <a:avLst/>
          </a:prstGeom>
          <a:noFill/>
        </p:spPr>
        <p:txBody>
          <a:bodyPr wrap="none" rtlCol="0">
            <a:spAutoFit/>
          </a:bodyPr>
          <a:lstStyle/>
          <a:p>
            <a:r>
              <a:rPr kumimoji="1" lang="en-US" altLang="ja-JP"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rPr>
              <a:t>L</a:t>
            </a:r>
            <a:endParaRPr kumimoji="1" lang="ja-JP" altLang="en-US"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endParaRPr>
          </a:p>
        </p:txBody>
      </p:sp>
      <p:sp>
        <p:nvSpPr>
          <p:cNvPr id="61" name="テキスト ボックス 60"/>
          <p:cNvSpPr txBox="1"/>
          <p:nvPr/>
        </p:nvSpPr>
        <p:spPr>
          <a:xfrm>
            <a:off x="7265520" y="2768755"/>
            <a:ext cx="391454" cy="400110"/>
          </a:xfrm>
          <a:prstGeom prst="rect">
            <a:avLst/>
          </a:prstGeom>
          <a:noFill/>
        </p:spPr>
        <p:txBody>
          <a:bodyPr wrap="none" rtlCol="0">
            <a:spAutoFit/>
          </a:bodyPr>
          <a:lstStyle/>
          <a:p>
            <a:r>
              <a:rPr kumimoji="1" lang="en-US" altLang="ja-JP"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rPr>
              <a:t>H</a:t>
            </a:r>
            <a:endParaRPr kumimoji="1" lang="ja-JP" altLang="en-US"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endParaRPr>
          </a:p>
        </p:txBody>
      </p:sp>
      <p:sp>
        <p:nvSpPr>
          <p:cNvPr id="62" name="テキスト ボックス 61"/>
          <p:cNvSpPr txBox="1"/>
          <p:nvPr/>
        </p:nvSpPr>
        <p:spPr>
          <a:xfrm>
            <a:off x="9233384" y="3949250"/>
            <a:ext cx="320922" cy="400110"/>
          </a:xfrm>
          <a:prstGeom prst="rect">
            <a:avLst/>
          </a:prstGeom>
          <a:noFill/>
        </p:spPr>
        <p:txBody>
          <a:bodyPr wrap="none" rtlCol="0">
            <a:spAutoFit/>
          </a:bodyPr>
          <a:lstStyle/>
          <a:p>
            <a:r>
              <a:rPr kumimoji="1" lang="en-US" altLang="ja-JP"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rPr>
              <a:t>L</a:t>
            </a:r>
            <a:endParaRPr kumimoji="1" lang="ja-JP" altLang="en-US"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endParaRPr>
          </a:p>
        </p:txBody>
      </p:sp>
      <p:sp>
        <p:nvSpPr>
          <p:cNvPr id="63" name="テキスト ボックス 62"/>
          <p:cNvSpPr txBox="1"/>
          <p:nvPr/>
        </p:nvSpPr>
        <p:spPr>
          <a:xfrm>
            <a:off x="6683363" y="2700077"/>
            <a:ext cx="391454" cy="400110"/>
          </a:xfrm>
          <a:prstGeom prst="rect">
            <a:avLst/>
          </a:prstGeom>
          <a:noFill/>
        </p:spPr>
        <p:txBody>
          <a:bodyPr wrap="none" rtlCol="0">
            <a:spAutoFit/>
          </a:bodyPr>
          <a:lstStyle/>
          <a:p>
            <a:r>
              <a:rPr kumimoji="1" lang="en-US" altLang="ja-JP"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rPr>
              <a:t>H</a:t>
            </a:r>
            <a:endParaRPr kumimoji="1" lang="ja-JP" altLang="en-US"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endParaRPr>
          </a:p>
        </p:txBody>
      </p:sp>
      <p:sp>
        <p:nvSpPr>
          <p:cNvPr id="64" name="テキスト ボックス 63"/>
          <p:cNvSpPr txBox="1"/>
          <p:nvPr/>
        </p:nvSpPr>
        <p:spPr>
          <a:xfrm>
            <a:off x="7915238" y="2828221"/>
            <a:ext cx="391454" cy="400110"/>
          </a:xfrm>
          <a:prstGeom prst="rect">
            <a:avLst/>
          </a:prstGeom>
          <a:noFill/>
        </p:spPr>
        <p:txBody>
          <a:bodyPr wrap="none" rtlCol="0">
            <a:spAutoFit/>
          </a:bodyPr>
          <a:lstStyle/>
          <a:p>
            <a:r>
              <a:rPr kumimoji="1" lang="en-US" altLang="ja-JP"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rPr>
              <a:t>H</a:t>
            </a:r>
            <a:endParaRPr kumimoji="1" lang="ja-JP" altLang="en-US"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endParaRPr>
          </a:p>
        </p:txBody>
      </p:sp>
      <p:sp>
        <p:nvSpPr>
          <p:cNvPr id="65" name="テキスト ボックス 64"/>
          <p:cNvSpPr txBox="1"/>
          <p:nvPr/>
        </p:nvSpPr>
        <p:spPr>
          <a:xfrm>
            <a:off x="6361349" y="2650180"/>
            <a:ext cx="320922" cy="400110"/>
          </a:xfrm>
          <a:prstGeom prst="rect">
            <a:avLst/>
          </a:prstGeom>
          <a:noFill/>
        </p:spPr>
        <p:txBody>
          <a:bodyPr wrap="none" rtlCol="0">
            <a:spAutoFit/>
          </a:bodyPr>
          <a:lstStyle/>
          <a:p>
            <a:r>
              <a:rPr kumimoji="1" lang="en-US" altLang="ja-JP"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rPr>
              <a:t>L</a:t>
            </a:r>
            <a:endParaRPr kumimoji="1" lang="ja-JP" altLang="en-US"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endParaRPr>
          </a:p>
        </p:txBody>
      </p:sp>
      <p:sp>
        <p:nvSpPr>
          <p:cNvPr id="66" name="テキスト ボックス 65"/>
          <p:cNvSpPr txBox="1"/>
          <p:nvPr/>
        </p:nvSpPr>
        <p:spPr>
          <a:xfrm>
            <a:off x="7002898" y="2720388"/>
            <a:ext cx="320922" cy="400110"/>
          </a:xfrm>
          <a:prstGeom prst="rect">
            <a:avLst/>
          </a:prstGeom>
          <a:noFill/>
        </p:spPr>
        <p:txBody>
          <a:bodyPr wrap="none" rtlCol="0">
            <a:spAutoFit/>
          </a:bodyPr>
          <a:lstStyle/>
          <a:p>
            <a:r>
              <a:rPr kumimoji="1" lang="en-US" altLang="ja-JP"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rPr>
              <a:t>L</a:t>
            </a:r>
            <a:endParaRPr kumimoji="1" lang="ja-JP" altLang="en-US"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endParaRPr>
          </a:p>
        </p:txBody>
      </p:sp>
      <p:pic>
        <p:nvPicPr>
          <p:cNvPr id="3" name="図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652202" y="2601048"/>
            <a:ext cx="1741423" cy="1049814"/>
          </a:xfrm>
          <a:prstGeom prst="rect">
            <a:avLst/>
          </a:prstGeom>
        </p:spPr>
      </p:pic>
      <p:pic>
        <p:nvPicPr>
          <p:cNvPr id="1034" name="Picture 10" descr="http://ebisk1.cpdk.naps.kishou.go.jp/~climat_p/cgi-bin/diag_jra3q/lon-height_cross/cgi/output.cgi"/>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59607" y="3650162"/>
            <a:ext cx="1720509" cy="1037205"/>
          </a:xfrm>
          <a:prstGeom prst="rect">
            <a:avLst/>
          </a:prstGeom>
          <a:noFill/>
          <a:extLst>
            <a:ext uri="{909E8E84-426E-40DD-AFC4-6F175D3DCCD1}">
              <a14:hiddenFill xmlns:a14="http://schemas.microsoft.com/office/drawing/2010/main">
                <a:solidFill>
                  <a:srgbClr val="FFFFFF"/>
                </a:solidFill>
              </a14:hiddenFill>
            </a:ext>
          </a:extLst>
        </p:spPr>
      </p:pic>
      <p:pic>
        <p:nvPicPr>
          <p:cNvPr id="78" name="Picture 4" descr="http://ebisk1.cpdk.naps.kishou.go.jp/~climat_p/diag_jra3q/products/mjo/cross/JRA-3Q_1991-2020/chi200/chi200_anom_-5_5_7drm_latest.pn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t="85660" b="-1"/>
          <a:stretch/>
        </p:blipFill>
        <p:spPr bwMode="auto">
          <a:xfrm>
            <a:off x="3535868" y="5306442"/>
            <a:ext cx="1593870" cy="320569"/>
          </a:xfrm>
          <a:prstGeom prst="rect">
            <a:avLst/>
          </a:prstGeom>
          <a:noFill/>
          <a:extLst>
            <a:ext uri="{909E8E84-426E-40DD-AFC4-6F175D3DCCD1}">
              <a14:hiddenFill xmlns:a14="http://schemas.microsoft.com/office/drawing/2010/main">
                <a:solidFill>
                  <a:srgbClr val="FFFFFF"/>
                </a:solidFill>
              </a14:hiddenFill>
            </a:ext>
          </a:extLst>
        </p:spPr>
      </p:pic>
      <p:sp>
        <p:nvSpPr>
          <p:cNvPr id="79" name="テキスト ボックス 78"/>
          <p:cNvSpPr txBox="1"/>
          <p:nvPr/>
        </p:nvSpPr>
        <p:spPr>
          <a:xfrm>
            <a:off x="8394567" y="2420083"/>
            <a:ext cx="1541418" cy="307777"/>
          </a:xfrm>
          <a:prstGeom prst="rect">
            <a:avLst/>
          </a:prstGeom>
          <a:solidFill>
            <a:srgbClr val="C00000"/>
          </a:solidFill>
        </p:spPr>
        <p:txBody>
          <a:bodyPr wrap="square" rtlCol="0">
            <a:spAutoFit/>
          </a:bodyPr>
          <a:lstStyle/>
          <a:p>
            <a:r>
              <a:rPr kumimoji="1" lang="en-US" altLang="ja-JP" sz="1400" b="1" dirty="0">
                <a:solidFill>
                  <a:schemeClr val="bg1"/>
                </a:solidFill>
              </a:rPr>
              <a:t>Northern path.</a:t>
            </a:r>
            <a:endParaRPr kumimoji="1" lang="ja-JP" altLang="en-US" sz="1400" b="1" dirty="0">
              <a:solidFill>
                <a:schemeClr val="bg1"/>
              </a:solidFill>
            </a:endParaRPr>
          </a:p>
        </p:txBody>
      </p:sp>
      <p:pic>
        <p:nvPicPr>
          <p:cNvPr id="6" name="図 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655587" y="4700261"/>
            <a:ext cx="1724528" cy="1039628"/>
          </a:xfrm>
          <a:prstGeom prst="rect">
            <a:avLst/>
          </a:prstGeom>
        </p:spPr>
      </p:pic>
      <p:sp>
        <p:nvSpPr>
          <p:cNvPr id="80" name="テキスト ボックス 79"/>
          <p:cNvSpPr txBox="1"/>
          <p:nvPr/>
        </p:nvSpPr>
        <p:spPr>
          <a:xfrm>
            <a:off x="3778487" y="5589395"/>
            <a:ext cx="1349502" cy="261610"/>
          </a:xfrm>
          <a:prstGeom prst="rect">
            <a:avLst/>
          </a:prstGeom>
          <a:noFill/>
        </p:spPr>
        <p:txBody>
          <a:bodyPr wrap="square" rtlCol="0">
            <a:spAutoFit/>
          </a:bodyPr>
          <a:lstStyle/>
          <a:p>
            <a:r>
              <a:rPr kumimoji="1" lang="en-US" altLang="ja-JP" sz="1100" dirty="0"/>
              <a:t>※7-d boxcar filter</a:t>
            </a:r>
          </a:p>
        </p:txBody>
      </p:sp>
      <p:sp>
        <p:nvSpPr>
          <p:cNvPr id="81" name="テキスト ボックス 80"/>
          <p:cNvSpPr txBox="1"/>
          <p:nvPr/>
        </p:nvSpPr>
        <p:spPr>
          <a:xfrm>
            <a:off x="9146584" y="5496479"/>
            <a:ext cx="1786549" cy="261610"/>
          </a:xfrm>
          <a:prstGeom prst="rect">
            <a:avLst/>
          </a:prstGeom>
          <a:noFill/>
        </p:spPr>
        <p:txBody>
          <a:bodyPr wrap="square" rtlCol="0">
            <a:spAutoFit/>
          </a:bodyPr>
          <a:lstStyle/>
          <a:p>
            <a:r>
              <a:rPr kumimoji="1" lang="en-US" altLang="ja-JP" sz="1100" dirty="0"/>
              <a:t>※5-d boxcar filter</a:t>
            </a:r>
          </a:p>
        </p:txBody>
      </p:sp>
      <p:cxnSp>
        <p:nvCxnSpPr>
          <p:cNvPr id="82" name="直線コネクタ 81"/>
          <p:cNvCxnSpPr/>
          <p:nvPr/>
        </p:nvCxnSpPr>
        <p:spPr>
          <a:xfrm>
            <a:off x="4441659" y="2832792"/>
            <a:ext cx="495300" cy="463999"/>
          </a:xfrm>
          <a:prstGeom prst="line">
            <a:avLst/>
          </a:prstGeom>
          <a:ln w="38100">
            <a:solidFill>
              <a:srgbClr val="FF0000"/>
            </a:solidFill>
            <a:prstDash val="sysDot"/>
            <a:tailEnd type="arrow" w="lg" len="lg"/>
          </a:ln>
          <a:effectLst>
            <a:glow rad="25400">
              <a:schemeClr val="bg1"/>
            </a:glow>
          </a:effectLst>
        </p:spPr>
        <p:style>
          <a:lnRef idx="1">
            <a:schemeClr val="accent1"/>
          </a:lnRef>
          <a:fillRef idx="0">
            <a:schemeClr val="accent1"/>
          </a:fillRef>
          <a:effectRef idx="0">
            <a:schemeClr val="accent1"/>
          </a:effectRef>
          <a:fontRef idx="minor">
            <a:schemeClr val="tx1"/>
          </a:fontRef>
        </p:style>
      </p:cxnSp>
      <p:cxnSp>
        <p:nvCxnSpPr>
          <p:cNvPr id="83" name="直線コネクタ 82"/>
          <p:cNvCxnSpPr/>
          <p:nvPr/>
        </p:nvCxnSpPr>
        <p:spPr>
          <a:xfrm>
            <a:off x="4383322" y="4219650"/>
            <a:ext cx="405649" cy="383696"/>
          </a:xfrm>
          <a:prstGeom prst="line">
            <a:avLst/>
          </a:prstGeom>
          <a:ln w="38100">
            <a:solidFill>
              <a:srgbClr val="FF0000"/>
            </a:solidFill>
            <a:prstDash val="sysDot"/>
            <a:tailEnd type="arrow" w="lg" len="lg"/>
          </a:ln>
          <a:effectLst>
            <a:glow rad="25400">
              <a:schemeClr val="bg1"/>
            </a:glow>
          </a:effectLst>
        </p:spPr>
        <p:style>
          <a:lnRef idx="1">
            <a:schemeClr val="accent1"/>
          </a:lnRef>
          <a:fillRef idx="0">
            <a:schemeClr val="accent1"/>
          </a:fillRef>
          <a:effectRef idx="0">
            <a:schemeClr val="accent1"/>
          </a:effectRef>
          <a:fontRef idx="minor">
            <a:schemeClr val="tx1"/>
          </a:fontRef>
        </p:style>
      </p:cxnSp>
      <p:sp>
        <p:nvSpPr>
          <p:cNvPr id="84" name="テキスト ボックス 83"/>
          <p:cNvSpPr txBox="1"/>
          <p:nvPr/>
        </p:nvSpPr>
        <p:spPr>
          <a:xfrm>
            <a:off x="5444438" y="4101607"/>
            <a:ext cx="433132" cy="461665"/>
          </a:xfrm>
          <a:prstGeom prst="rect">
            <a:avLst/>
          </a:prstGeom>
          <a:noFill/>
        </p:spPr>
        <p:txBody>
          <a:bodyPr wrap="none" rtlCol="0">
            <a:spAutoFit/>
          </a:bodyPr>
          <a:lstStyle/>
          <a:p>
            <a:r>
              <a:rPr kumimoji="1" lang="en-US" altLang="ja-JP" sz="2400" b="1" i="1" dirty="0">
                <a:ln w="10160">
                  <a:solidFill>
                    <a:srgbClr val="FF0000"/>
                  </a:solidFill>
                  <a:prstDash val="solid"/>
                </a:ln>
                <a:solidFill>
                  <a:srgbClr val="FFFFFF"/>
                </a:solidFill>
                <a:effectLst>
                  <a:outerShdw blurRad="38100" dist="22860" dir="5400000" algn="tl" rotWithShape="0">
                    <a:srgbClr val="000000">
                      <a:alpha val="30000"/>
                    </a:srgbClr>
                  </a:outerShdw>
                </a:effectLst>
              </a:rPr>
              <a:t>H</a:t>
            </a:r>
            <a:endParaRPr kumimoji="1" lang="ja-JP" altLang="en-US" sz="2400" b="1" i="1" dirty="0">
              <a:ln w="10160">
                <a:solidFill>
                  <a:srgbClr val="FF0000"/>
                </a:solidFill>
                <a:prstDash val="solid"/>
              </a:ln>
              <a:solidFill>
                <a:srgbClr val="FFFFFF"/>
              </a:solidFill>
              <a:effectLst>
                <a:outerShdw blurRad="38100" dist="22860" dir="5400000" algn="tl" rotWithShape="0">
                  <a:srgbClr val="000000">
                    <a:alpha val="30000"/>
                  </a:srgbClr>
                </a:outerShdw>
              </a:effectLst>
            </a:endParaRPr>
          </a:p>
        </p:txBody>
      </p:sp>
      <p:sp>
        <p:nvSpPr>
          <p:cNvPr id="85" name="テキスト ボックス 84"/>
          <p:cNvSpPr txBox="1"/>
          <p:nvPr/>
        </p:nvSpPr>
        <p:spPr>
          <a:xfrm>
            <a:off x="5459988" y="2915433"/>
            <a:ext cx="433132" cy="461665"/>
          </a:xfrm>
          <a:prstGeom prst="rect">
            <a:avLst/>
          </a:prstGeom>
          <a:noFill/>
        </p:spPr>
        <p:txBody>
          <a:bodyPr wrap="none" rtlCol="0">
            <a:spAutoFit/>
          </a:bodyPr>
          <a:lstStyle/>
          <a:p>
            <a:r>
              <a:rPr kumimoji="1" lang="en-US" altLang="ja-JP" sz="2400" b="1" i="1" dirty="0">
                <a:ln w="10160">
                  <a:solidFill>
                    <a:srgbClr val="FF0000"/>
                  </a:solidFill>
                  <a:prstDash val="solid"/>
                </a:ln>
                <a:solidFill>
                  <a:srgbClr val="FFFFFF"/>
                </a:solidFill>
                <a:effectLst>
                  <a:outerShdw blurRad="38100" dist="22860" dir="5400000" algn="tl" rotWithShape="0">
                    <a:srgbClr val="000000">
                      <a:alpha val="30000"/>
                    </a:srgbClr>
                  </a:outerShdw>
                </a:effectLst>
              </a:rPr>
              <a:t>H</a:t>
            </a:r>
            <a:endParaRPr kumimoji="1" lang="ja-JP" altLang="en-US" sz="2400" b="1" i="1" dirty="0">
              <a:ln w="10160">
                <a:solidFill>
                  <a:srgbClr val="FF0000"/>
                </a:solidFill>
                <a:prstDash val="solid"/>
              </a:ln>
              <a:solidFill>
                <a:srgbClr val="FFFFFF"/>
              </a:solidFill>
              <a:effectLst>
                <a:outerShdw blurRad="38100" dist="22860" dir="5400000" algn="tl" rotWithShape="0">
                  <a:srgbClr val="000000">
                    <a:alpha val="30000"/>
                  </a:srgbClr>
                </a:outerShdw>
              </a:effectLst>
            </a:endParaRPr>
          </a:p>
        </p:txBody>
      </p:sp>
      <p:sp>
        <p:nvSpPr>
          <p:cNvPr id="86" name="テキスト ボックス 85"/>
          <p:cNvSpPr txBox="1"/>
          <p:nvPr/>
        </p:nvSpPr>
        <p:spPr>
          <a:xfrm rot="16200000">
            <a:off x="3197364" y="2915671"/>
            <a:ext cx="851283" cy="400110"/>
          </a:xfrm>
          <a:prstGeom prst="rect">
            <a:avLst/>
          </a:prstGeom>
          <a:noFill/>
        </p:spPr>
        <p:txBody>
          <a:bodyPr wrap="square" rtlCol="0">
            <a:spAutoFit/>
          </a:bodyPr>
          <a:lstStyle/>
          <a:p>
            <a:r>
              <a:rPr kumimoji="1" lang="en-US" altLang="ja-JP" sz="2000" b="1" dirty="0">
                <a:effectLst>
                  <a:glow rad="50800">
                    <a:schemeClr val="bg1"/>
                  </a:glow>
                  <a:outerShdw blurRad="38100" dist="38100" dir="2700000" algn="tl">
                    <a:srgbClr val="000000">
                      <a:alpha val="43137"/>
                    </a:srgbClr>
                  </a:outerShdw>
                </a:effectLst>
              </a:rPr>
              <a:t>12</a:t>
            </a:r>
            <a:r>
              <a:rPr kumimoji="1" lang="ja-JP" altLang="en-US" sz="2000" b="1" dirty="0">
                <a:effectLst>
                  <a:glow rad="50800">
                    <a:schemeClr val="bg1"/>
                  </a:glow>
                  <a:outerShdw blurRad="38100" dist="38100" dir="2700000" algn="tl">
                    <a:srgbClr val="000000">
                      <a:alpha val="43137"/>
                    </a:srgbClr>
                  </a:outerShdw>
                </a:effectLst>
              </a:rPr>
              <a:t>月</a:t>
            </a:r>
            <a:endParaRPr kumimoji="1" lang="en-US" altLang="ja-JP" sz="2000" b="1" dirty="0">
              <a:effectLst>
                <a:glow rad="50800">
                  <a:schemeClr val="bg1"/>
                </a:glow>
                <a:outerShdw blurRad="38100" dist="38100" dir="2700000" algn="tl">
                  <a:srgbClr val="000000">
                    <a:alpha val="43137"/>
                  </a:srgbClr>
                </a:outerShdw>
              </a:effectLst>
            </a:endParaRPr>
          </a:p>
        </p:txBody>
      </p:sp>
      <p:sp>
        <p:nvSpPr>
          <p:cNvPr id="87" name="テキスト ボックス 86"/>
          <p:cNvSpPr txBox="1"/>
          <p:nvPr/>
        </p:nvSpPr>
        <p:spPr>
          <a:xfrm rot="16200000">
            <a:off x="3197364" y="3818177"/>
            <a:ext cx="851283" cy="400110"/>
          </a:xfrm>
          <a:prstGeom prst="rect">
            <a:avLst/>
          </a:prstGeom>
          <a:noFill/>
        </p:spPr>
        <p:txBody>
          <a:bodyPr wrap="square" rtlCol="0">
            <a:spAutoFit/>
          </a:bodyPr>
          <a:lstStyle/>
          <a:p>
            <a:r>
              <a:rPr kumimoji="1" lang="en-US" altLang="ja-JP" sz="2000" b="1" dirty="0">
                <a:effectLst>
                  <a:glow rad="50800">
                    <a:schemeClr val="bg1"/>
                  </a:glow>
                  <a:outerShdw blurRad="38100" dist="38100" dir="2700000" algn="tl">
                    <a:srgbClr val="000000">
                      <a:alpha val="43137"/>
                    </a:srgbClr>
                  </a:outerShdw>
                </a:effectLst>
              </a:rPr>
              <a:t>1</a:t>
            </a:r>
            <a:r>
              <a:rPr kumimoji="1" lang="ja-JP" altLang="en-US" sz="2000" b="1" dirty="0">
                <a:effectLst>
                  <a:glow rad="50800">
                    <a:schemeClr val="bg1"/>
                  </a:glow>
                  <a:outerShdw blurRad="38100" dist="38100" dir="2700000" algn="tl">
                    <a:srgbClr val="000000">
                      <a:alpha val="43137"/>
                    </a:srgbClr>
                  </a:outerShdw>
                </a:effectLst>
              </a:rPr>
              <a:t>月</a:t>
            </a:r>
            <a:endParaRPr kumimoji="1" lang="en-US" altLang="ja-JP" sz="2000" b="1" dirty="0">
              <a:effectLst>
                <a:glow rad="50800">
                  <a:schemeClr val="bg1"/>
                </a:glow>
                <a:outerShdw blurRad="38100" dist="38100" dir="2700000" algn="tl">
                  <a:srgbClr val="000000">
                    <a:alpha val="43137"/>
                  </a:srgbClr>
                </a:outerShdw>
              </a:effectLst>
            </a:endParaRPr>
          </a:p>
        </p:txBody>
      </p:sp>
      <p:sp>
        <p:nvSpPr>
          <p:cNvPr id="88" name="テキスト ボックス 87"/>
          <p:cNvSpPr txBox="1"/>
          <p:nvPr/>
        </p:nvSpPr>
        <p:spPr>
          <a:xfrm rot="16200000">
            <a:off x="3197365" y="4706525"/>
            <a:ext cx="851283" cy="400110"/>
          </a:xfrm>
          <a:prstGeom prst="rect">
            <a:avLst/>
          </a:prstGeom>
          <a:noFill/>
        </p:spPr>
        <p:txBody>
          <a:bodyPr wrap="square" rtlCol="0">
            <a:spAutoFit/>
          </a:bodyPr>
          <a:lstStyle/>
          <a:p>
            <a:r>
              <a:rPr kumimoji="1" lang="en-US" altLang="ja-JP" sz="2000" b="1" dirty="0">
                <a:effectLst>
                  <a:glow rad="50800">
                    <a:schemeClr val="bg1"/>
                  </a:glow>
                  <a:outerShdw blurRad="38100" dist="38100" dir="2700000" algn="tl">
                    <a:srgbClr val="000000">
                      <a:alpha val="43137"/>
                    </a:srgbClr>
                  </a:outerShdw>
                </a:effectLst>
              </a:rPr>
              <a:t>2</a:t>
            </a:r>
            <a:r>
              <a:rPr kumimoji="1" lang="ja-JP" altLang="en-US" sz="2000" b="1" dirty="0">
                <a:effectLst>
                  <a:glow rad="50800">
                    <a:schemeClr val="bg1"/>
                  </a:glow>
                  <a:outerShdw blurRad="38100" dist="38100" dir="2700000" algn="tl">
                    <a:srgbClr val="000000">
                      <a:alpha val="43137"/>
                    </a:srgbClr>
                  </a:outerShdw>
                </a:effectLst>
              </a:rPr>
              <a:t>月</a:t>
            </a:r>
            <a:endParaRPr kumimoji="1" lang="en-US" altLang="ja-JP" sz="2000" b="1" dirty="0">
              <a:effectLst>
                <a:glow rad="50800">
                  <a:schemeClr val="bg1"/>
                </a:glow>
                <a:outerShdw blurRad="38100" dist="38100" dir="2700000" algn="tl">
                  <a:srgbClr val="000000">
                    <a:alpha val="43137"/>
                  </a:srgbClr>
                </a:outerShdw>
              </a:effectLst>
            </a:endParaRPr>
          </a:p>
        </p:txBody>
      </p:sp>
      <p:sp>
        <p:nvSpPr>
          <p:cNvPr id="89" name="テキスト ボックス 88"/>
          <p:cNvSpPr txBox="1"/>
          <p:nvPr/>
        </p:nvSpPr>
        <p:spPr>
          <a:xfrm>
            <a:off x="6536706" y="3843537"/>
            <a:ext cx="320922" cy="400110"/>
          </a:xfrm>
          <a:prstGeom prst="rect">
            <a:avLst/>
          </a:prstGeom>
          <a:noFill/>
        </p:spPr>
        <p:txBody>
          <a:bodyPr wrap="none" rtlCol="0">
            <a:spAutoFit/>
          </a:bodyPr>
          <a:lstStyle/>
          <a:p>
            <a:r>
              <a:rPr kumimoji="1" lang="en-US" altLang="ja-JP"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rPr>
              <a:t>L</a:t>
            </a:r>
            <a:endParaRPr kumimoji="1" lang="ja-JP" altLang="en-US"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endParaRPr>
          </a:p>
        </p:txBody>
      </p:sp>
      <p:sp>
        <p:nvSpPr>
          <p:cNvPr id="90" name="テキスト ボックス 89"/>
          <p:cNvSpPr txBox="1"/>
          <p:nvPr/>
        </p:nvSpPr>
        <p:spPr>
          <a:xfrm>
            <a:off x="6807171" y="3905857"/>
            <a:ext cx="391454" cy="400110"/>
          </a:xfrm>
          <a:prstGeom prst="rect">
            <a:avLst/>
          </a:prstGeom>
          <a:noFill/>
        </p:spPr>
        <p:txBody>
          <a:bodyPr wrap="none" rtlCol="0">
            <a:spAutoFit/>
          </a:bodyPr>
          <a:lstStyle/>
          <a:p>
            <a:r>
              <a:rPr kumimoji="1" lang="en-US" altLang="ja-JP"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rPr>
              <a:t>H</a:t>
            </a:r>
            <a:endParaRPr kumimoji="1" lang="ja-JP" altLang="en-US"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endParaRPr>
          </a:p>
        </p:txBody>
      </p:sp>
      <p:sp>
        <p:nvSpPr>
          <p:cNvPr id="91" name="テキスト ボックス 90"/>
          <p:cNvSpPr txBox="1"/>
          <p:nvPr/>
        </p:nvSpPr>
        <p:spPr>
          <a:xfrm>
            <a:off x="7103840" y="3927096"/>
            <a:ext cx="320922" cy="400110"/>
          </a:xfrm>
          <a:prstGeom prst="rect">
            <a:avLst/>
          </a:prstGeom>
          <a:noFill/>
        </p:spPr>
        <p:txBody>
          <a:bodyPr wrap="none" rtlCol="0">
            <a:spAutoFit/>
          </a:bodyPr>
          <a:lstStyle/>
          <a:p>
            <a:r>
              <a:rPr kumimoji="1" lang="en-US" altLang="ja-JP"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rPr>
              <a:t>L</a:t>
            </a:r>
            <a:endParaRPr kumimoji="1" lang="ja-JP" altLang="en-US"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endParaRPr>
          </a:p>
        </p:txBody>
      </p:sp>
      <p:sp>
        <p:nvSpPr>
          <p:cNvPr id="92" name="テキスト ボックス 91"/>
          <p:cNvSpPr txBox="1"/>
          <p:nvPr/>
        </p:nvSpPr>
        <p:spPr>
          <a:xfrm>
            <a:off x="7381173" y="3956602"/>
            <a:ext cx="391454" cy="400110"/>
          </a:xfrm>
          <a:prstGeom prst="rect">
            <a:avLst/>
          </a:prstGeom>
          <a:noFill/>
        </p:spPr>
        <p:txBody>
          <a:bodyPr wrap="none" rtlCol="0">
            <a:spAutoFit/>
          </a:bodyPr>
          <a:lstStyle/>
          <a:p>
            <a:r>
              <a:rPr kumimoji="1" lang="en-US" altLang="ja-JP"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rPr>
              <a:t>H</a:t>
            </a:r>
            <a:endParaRPr kumimoji="1" lang="ja-JP" altLang="en-US"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endParaRPr>
          </a:p>
        </p:txBody>
      </p:sp>
      <p:sp>
        <p:nvSpPr>
          <p:cNvPr id="93" name="テキスト ボックス 92"/>
          <p:cNvSpPr txBox="1"/>
          <p:nvPr/>
        </p:nvSpPr>
        <p:spPr>
          <a:xfrm>
            <a:off x="7727247" y="4009435"/>
            <a:ext cx="320922" cy="400110"/>
          </a:xfrm>
          <a:prstGeom prst="rect">
            <a:avLst/>
          </a:prstGeom>
          <a:noFill/>
        </p:spPr>
        <p:txBody>
          <a:bodyPr wrap="none" rtlCol="0">
            <a:spAutoFit/>
          </a:bodyPr>
          <a:lstStyle/>
          <a:p>
            <a:r>
              <a:rPr kumimoji="1" lang="en-US" altLang="ja-JP"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rPr>
              <a:t>L</a:t>
            </a:r>
            <a:endParaRPr kumimoji="1" lang="ja-JP" altLang="en-US"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endParaRPr>
          </a:p>
        </p:txBody>
      </p:sp>
      <p:sp>
        <p:nvSpPr>
          <p:cNvPr id="94" name="テキスト ボックス 93"/>
          <p:cNvSpPr txBox="1"/>
          <p:nvPr/>
        </p:nvSpPr>
        <p:spPr>
          <a:xfrm>
            <a:off x="7961096" y="4014879"/>
            <a:ext cx="391454" cy="400110"/>
          </a:xfrm>
          <a:prstGeom prst="rect">
            <a:avLst/>
          </a:prstGeom>
          <a:noFill/>
        </p:spPr>
        <p:txBody>
          <a:bodyPr wrap="none" rtlCol="0">
            <a:spAutoFit/>
          </a:bodyPr>
          <a:lstStyle/>
          <a:p>
            <a:r>
              <a:rPr kumimoji="1" lang="en-US" altLang="ja-JP"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rPr>
              <a:t>H</a:t>
            </a:r>
            <a:endParaRPr kumimoji="1" lang="ja-JP" altLang="en-US"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endParaRPr>
          </a:p>
        </p:txBody>
      </p:sp>
      <p:sp>
        <p:nvSpPr>
          <p:cNvPr id="95" name="テキスト ボックス 94"/>
          <p:cNvSpPr txBox="1"/>
          <p:nvPr/>
        </p:nvSpPr>
        <p:spPr>
          <a:xfrm>
            <a:off x="6768021" y="4266942"/>
            <a:ext cx="391454" cy="400110"/>
          </a:xfrm>
          <a:prstGeom prst="rect">
            <a:avLst/>
          </a:prstGeom>
          <a:noFill/>
        </p:spPr>
        <p:txBody>
          <a:bodyPr wrap="none" rtlCol="0">
            <a:spAutoFit/>
          </a:bodyPr>
          <a:lstStyle/>
          <a:p>
            <a:r>
              <a:rPr kumimoji="1" lang="en-US" altLang="ja-JP"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rPr>
              <a:t>H</a:t>
            </a:r>
            <a:endParaRPr kumimoji="1" lang="ja-JP" altLang="en-US"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endParaRPr>
          </a:p>
        </p:txBody>
      </p:sp>
      <p:sp>
        <p:nvSpPr>
          <p:cNvPr id="96" name="テキスト ボックス 95"/>
          <p:cNvSpPr txBox="1"/>
          <p:nvPr/>
        </p:nvSpPr>
        <p:spPr>
          <a:xfrm>
            <a:off x="7014329" y="4316664"/>
            <a:ext cx="320922" cy="400110"/>
          </a:xfrm>
          <a:prstGeom prst="rect">
            <a:avLst/>
          </a:prstGeom>
          <a:noFill/>
        </p:spPr>
        <p:txBody>
          <a:bodyPr wrap="none" rtlCol="0">
            <a:spAutoFit/>
          </a:bodyPr>
          <a:lstStyle/>
          <a:p>
            <a:r>
              <a:rPr kumimoji="1" lang="en-US" altLang="ja-JP"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rPr>
              <a:t>L</a:t>
            </a:r>
            <a:endParaRPr kumimoji="1" lang="ja-JP" altLang="en-US"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endParaRPr>
          </a:p>
        </p:txBody>
      </p:sp>
      <p:sp>
        <p:nvSpPr>
          <p:cNvPr id="97" name="テキスト ボックス 96"/>
          <p:cNvSpPr txBox="1"/>
          <p:nvPr/>
        </p:nvSpPr>
        <p:spPr>
          <a:xfrm>
            <a:off x="7253896" y="4352606"/>
            <a:ext cx="391454" cy="400110"/>
          </a:xfrm>
          <a:prstGeom prst="rect">
            <a:avLst/>
          </a:prstGeom>
          <a:noFill/>
        </p:spPr>
        <p:txBody>
          <a:bodyPr wrap="none" rtlCol="0">
            <a:spAutoFit/>
          </a:bodyPr>
          <a:lstStyle/>
          <a:p>
            <a:r>
              <a:rPr kumimoji="1" lang="en-US" altLang="ja-JP"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rPr>
              <a:t>H</a:t>
            </a:r>
            <a:endParaRPr kumimoji="1" lang="ja-JP" altLang="en-US"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endParaRPr>
          </a:p>
        </p:txBody>
      </p:sp>
      <p:sp>
        <p:nvSpPr>
          <p:cNvPr id="98" name="テキスト ボックス 97"/>
          <p:cNvSpPr txBox="1"/>
          <p:nvPr/>
        </p:nvSpPr>
        <p:spPr>
          <a:xfrm>
            <a:off x="7703180" y="4415245"/>
            <a:ext cx="320922" cy="400110"/>
          </a:xfrm>
          <a:prstGeom prst="rect">
            <a:avLst/>
          </a:prstGeom>
          <a:noFill/>
        </p:spPr>
        <p:txBody>
          <a:bodyPr wrap="none" rtlCol="0">
            <a:spAutoFit/>
          </a:bodyPr>
          <a:lstStyle/>
          <a:p>
            <a:r>
              <a:rPr kumimoji="1" lang="en-US" altLang="ja-JP"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rPr>
              <a:t>L</a:t>
            </a:r>
            <a:endParaRPr kumimoji="1" lang="ja-JP" altLang="en-US"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endParaRPr>
          </a:p>
        </p:txBody>
      </p:sp>
      <p:sp>
        <p:nvSpPr>
          <p:cNvPr id="99" name="テキスト ボックス 98"/>
          <p:cNvSpPr txBox="1"/>
          <p:nvPr/>
        </p:nvSpPr>
        <p:spPr>
          <a:xfrm>
            <a:off x="7986839" y="4503889"/>
            <a:ext cx="391454" cy="400110"/>
          </a:xfrm>
          <a:prstGeom prst="rect">
            <a:avLst/>
          </a:prstGeom>
          <a:noFill/>
        </p:spPr>
        <p:txBody>
          <a:bodyPr wrap="none" rtlCol="0">
            <a:spAutoFit/>
          </a:bodyPr>
          <a:lstStyle/>
          <a:p>
            <a:r>
              <a:rPr kumimoji="1" lang="en-US" altLang="ja-JP"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rPr>
              <a:t>H</a:t>
            </a:r>
            <a:endParaRPr kumimoji="1" lang="ja-JP" altLang="en-US"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endParaRPr>
          </a:p>
        </p:txBody>
      </p:sp>
      <p:sp>
        <p:nvSpPr>
          <p:cNvPr id="100" name="テキスト ボックス 99"/>
          <p:cNvSpPr txBox="1"/>
          <p:nvPr/>
        </p:nvSpPr>
        <p:spPr>
          <a:xfrm>
            <a:off x="6472194" y="4228190"/>
            <a:ext cx="320922" cy="400110"/>
          </a:xfrm>
          <a:prstGeom prst="rect">
            <a:avLst/>
          </a:prstGeom>
          <a:noFill/>
        </p:spPr>
        <p:txBody>
          <a:bodyPr wrap="none" rtlCol="0">
            <a:spAutoFit/>
          </a:bodyPr>
          <a:lstStyle/>
          <a:p>
            <a:r>
              <a:rPr kumimoji="1" lang="en-US" altLang="ja-JP"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rPr>
              <a:t>L</a:t>
            </a:r>
            <a:endParaRPr kumimoji="1" lang="ja-JP" altLang="en-US"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endParaRPr>
          </a:p>
        </p:txBody>
      </p:sp>
      <p:sp>
        <p:nvSpPr>
          <p:cNvPr id="101" name="テキスト ボックス 100"/>
          <p:cNvSpPr txBox="1"/>
          <p:nvPr/>
        </p:nvSpPr>
        <p:spPr>
          <a:xfrm>
            <a:off x="5880135" y="3773292"/>
            <a:ext cx="320922" cy="400110"/>
          </a:xfrm>
          <a:prstGeom prst="rect">
            <a:avLst/>
          </a:prstGeom>
          <a:noFill/>
        </p:spPr>
        <p:txBody>
          <a:bodyPr wrap="none" rtlCol="0">
            <a:spAutoFit/>
          </a:bodyPr>
          <a:lstStyle/>
          <a:p>
            <a:r>
              <a:rPr kumimoji="1" lang="en-US" altLang="ja-JP"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rPr>
              <a:t>L</a:t>
            </a:r>
            <a:endParaRPr kumimoji="1" lang="ja-JP" altLang="en-US"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endParaRPr>
          </a:p>
        </p:txBody>
      </p:sp>
      <p:sp>
        <p:nvSpPr>
          <p:cNvPr id="102" name="テキスト ボックス 101"/>
          <p:cNvSpPr txBox="1"/>
          <p:nvPr/>
        </p:nvSpPr>
        <p:spPr>
          <a:xfrm>
            <a:off x="6213635" y="3783462"/>
            <a:ext cx="391454" cy="400110"/>
          </a:xfrm>
          <a:prstGeom prst="rect">
            <a:avLst/>
          </a:prstGeom>
          <a:noFill/>
        </p:spPr>
        <p:txBody>
          <a:bodyPr wrap="none" rtlCol="0">
            <a:spAutoFit/>
          </a:bodyPr>
          <a:lstStyle/>
          <a:p>
            <a:r>
              <a:rPr kumimoji="1" lang="en-US" altLang="ja-JP"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rPr>
              <a:t>H</a:t>
            </a:r>
            <a:endParaRPr kumimoji="1" lang="ja-JP" altLang="en-US"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endParaRPr>
          </a:p>
        </p:txBody>
      </p:sp>
      <p:sp>
        <p:nvSpPr>
          <p:cNvPr id="103" name="テキスト ボックス 102"/>
          <p:cNvSpPr txBox="1"/>
          <p:nvPr/>
        </p:nvSpPr>
        <p:spPr>
          <a:xfrm>
            <a:off x="7952402" y="3086425"/>
            <a:ext cx="320922" cy="400110"/>
          </a:xfrm>
          <a:prstGeom prst="rect">
            <a:avLst/>
          </a:prstGeom>
          <a:noFill/>
        </p:spPr>
        <p:txBody>
          <a:bodyPr wrap="none" rtlCol="0">
            <a:spAutoFit/>
          </a:bodyPr>
          <a:lstStyle/>
          <a:p>
            <a:r>
              <a:rPr kumimoji="1" lang="en-US" altLang="ja-JP"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rPr>
              <a:t>L</a:t>
            </a:r>
            <a:endParaRPr kumimoji="1" lang="ja-JP" altLang="en-US"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endParaRPr>
          </a:p>
        </p:txBody>
      </p:sp>
      <p:sp>
        <p:nvSpPr>
          <p:cNvPr id="104" name="テキスト ボックス 103"/>
          <p:cNvSpPr txBox="1"/>
          <p:nvPr/>
        </p:nvSpPr>
        <p:spPr>
          <a:xfrm>
            <a:off x="7606336" y="3069219"/>
            <a:ext cx="391454" cy="400110"/>
          </a:xfrm>
          <a:prstGeom prst="rect">
            <a:avLst/>
          </a:prstGeom>
          <a:noFill/>
        </p:spPr>
        <p:txBody>
          <a:bodyPr wrap="none" rtlCol="0">
            <a:spAutoFit/>
          </a:bodyPr>
          <a:lstStyle/>
          <a:p>
            <a:r>
              <a:rPr kumimoji="1" lang="en-US" altLang="ja-JP"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rPr>
              <a:t>H</a:t>
            </a:r>
            <a:endParaRPr kumimoji="1" lang="ja-JP" altLang="en-US"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endParaRPr>
          </a:p>
        </p:txBody>
      </p:sp>
      <p:sp>
        <p:nvSpPr>
          <p:cNvPr id="105" name="テキスト ボックス 104"/>
          <p:cNvSpPr txBox="1"/>
          <p:nvPr/>
        </p:nvSpPr>
        <p:spPr>
          <a:xfrm>
            <a:off x="7308373" y="3020604"/>
            <a:ext cx="320922" cy="400110"/>
          </a:xfrm>
          <a:prstGeom prst="rect">
            <a:avLst/>
          </a:prstGeom>
          <a:noFill/>
        </p:spPr>
        <p:txBody>
          <a:bodyPr wrap="none" rtlCol="0">
            <a:spAutoFit/>
          </a:bodyPr>
          <a:lstStyle/>
          <a:p>
            <a:r>
              <a:rPr kumimoji="1" lang="en-US" altLang="ja-JP"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rPr>
              <a:t>L</a:t>
            </a:r>
            <a:endParaRPr kumimoji="1" lang="ja-JP" altLang="en-US"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endParaRPr>
          </a:p>
        </p:txBody>
      </p:sp>
      <p:sp>
        <p:nvSpPr>
          <p:cNvPr id="106" name="テキスト ボックス 105"/>
          <p:cNvSpPr txBox="1"/>
          <p:nvPr/>
        </p:nvSpPr>
        <p:spPr>
          <a:xfrm>
            <a:off x="7024132" y="2991510"/>
            <a:ext cx="391454" cy="400110"/>
          </a:xfrm>
          <a:prstGeom prst="rect">
            <a:avLst/>
          </a:prstGeom>
          <a:noFill/>
        </p:spPr>
        <p:txBody>
          <a:bodyPr wrap="none" rtlCol="0">
            <a:spAutoFit/>
          </a:bodyPr>
          <a:lstStyle/>
          <a:p>
            <a:r>
              <a:rPr kumimoji="1" lang="en-US" altLang="ja-JP"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rPr>
              <a:t>H</a:t>
            </a:r>
            <a:endParaRPr kumimoji="1" lang="ja-JP" altLang="en-US"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endParaRPr>
          </a:p>
        </p:txBody>
      </p:sp>
      <p:sp>
        <p:nvSpPr>
          <p:cNvPr id="107" name="テキスト ボックス 106"/>
          <p:cNvSpPr txBox="1"/>
          <p:nvPr/>
        </p:nvSpPr>
        <p:spPr>
          <a:xfrm>
            <a:off x="6855848" y="2968354"/>
            <a:ext cx="320922" cy="400110"/>
          </a:xfrm>
          <a:prstGeom prst="rect">
            <a:avLst/>
          </a:prstGeom>
          <a:noFill/>
        </p:spPr>
        <p:txBody>
          <a:bodyPr wrap="none" rtlCol="0">
            <a:spAutoFit/>
          </a:bodyPr>
          <a:lstStyle/>
          <a:p>
            <a:r>
              <a:rPr kumimoji="1" lang="en-US" altLang="ja-JP"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rPr>
              <a:t>L</a:t>
            </a:r>
            <a:endParaRPr kumimoji="1" lang="ja-JP" altLang="en-US"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endParaRPr>
          </a:p>
        </p:txBody>
      </p:sp>
      <p:sp>
        <p:nvSpPr>
          <p:cNvPr id="108" name="テキスト ボックス 107"/>
          <p:cNvSpPr txBox="1"/>
          <p:nvPr/>
        </p:nvSpPr>
        <p:spPr>
          <a:xfrm>
            <a:off x="8618137" y="3840028"/>
            <a:ext cx="391454" cy="400110"/>
          </a:xfrm>
          <a:prstGeom prst="rect">
            <a:avLst/>
          </a:prstGeom>
          <a:noFill/>
        </p:spPr>
        <p:txBody>
          <a:bodyPr wrap="none" rtlCol="0">
            <a:spAutoFit/>
          </a:bodyPr>
          <a:lstStyle/>
          <a:p>
            <a:r>
              <a:rPr kumimoji="1" lang="en-US" altLang="ja-JP"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rPr>
              <a:t>H</a:t>
            </a:r>
            <a:endParaRPr kumimoji="1" lang="ja-JP" altLang="en-US"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endParaRPr>
          </a:p>
        </p:txBody>
      </p:sp>
      <p:sp>
        <p:nvSpPr>
          <p:cNvPr id="109" name="テキスト ボックス 108"/>
          <p:cNvSpPr txBox="1"/>
          <p:nvPr/>
        </p:nvSpPr>
        <p:spPr>
          <a:xfrm>
            <a:off x="9857667" y="4094552"/>
            <a:ext cx="391454" cy="400110"/>
          </a:xfrm>
          <a:prstGeom prst="rect">
            <a:avLst/>
          </a:prstGeom>
          <a:noFill/>
        </p:spPr>
        <p:txBody>
          <a:bodyPr wrap="none" rtlCol="0">
            <a:spAutoFit/>
          </a:bodyPr>
          <a:lstStyle/>
          <a:p>
            <a:r>
              <a:rPr kumimoji="1" lang="en-US" altLang="ja-JP"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rPr>
              <a:t>H</a:t>
            </a:r>
            <a:endParaRPr kumimoji="1" lang="ja-JP" altLang="en-US"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endParaRPr>
          </a:p>
        </p:txBody>
      </p:sp>
      <p:sp>
        <p:nvSpPr>
          <p:cNvPr id="110" name="テキスト ボックス 109"/>
          <p:cNvSpPr txBox="1"/>
          <p:nvPr/>
        </p:nvSpPr>
        <p:spPr>
          <a:xfrm>
            <a:off x="9794392" y="3146862"/>
            <a:ext cx="391454" cy="400110"/>
          </a:xfrm>
          <a:prstGeom prst="rect">
            <a:avLst/>
          </a:prstGeom>
          <a:noFill/>
        </p:spPr>
        <p:txBody>
          <a:bodyPr wrap="none" rtlCol="0">
            <a:spAutoFit/>
          </a:bodyPr>
          <a:lstStyle/>
          <a:p>
            <a:r>
              <a:rPr kumimoji="1" lang="en-US" altLang="ja-JP"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rPr>
              <a:t>H</a:t>
            </a:r>
            <a:endParaRPr kumimoji="1" lang="ja-JP" altLang="en-US"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endParaRPr>
          </a:p>
        </p:txBody>
      </p:sp>
      <p:sp>
        <p:nvSpPr>
          <p:cNvPr id="111" name="テキスト ボックス 110"/>
          <p:cNvSpPr txBox="1"/>
          <p:nvPr/>
        </p:nvSpPr>
        <p:spPr>
          <a:xfrm>
            <a:off x="10243175" y="3161852"/>
            <a:ext cx="320922" cy="400110"/>
          </a:xfrm>
          <a:prstGeom prst="rect">
            <a:avLst/>
          </a:prstGeom>
          <a:noFill/>
        </p:spPr>
        <p:txBody>
          <a:bodyPr wrap="none" rtlCol="0">
            <a:spAutoFit/>
          </a:bodyPr>
          <a:lstStyle/>
          <a:p>
            <a:r>
              <a:rPr kumimoji="1" lang="en-US" altLang="ja-JP"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rPr>
              <a:t>L</a:t>
            </a:r>
            <a:endParaRPr kumimoji="1" lang="ja-JP" altLang="en-US"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endParaRPr>
          </a:p>
        </p:txBody>
      </p:sp>
      <p:sp>
        <p:nvSpPr>
          <p:cNvPr id="112" name="テキスト ボックス 111"/>
          <p:cNvSpPr txBox="1"/>
          <p:nvPr/>
        </p:nvSpPr>
        <p:spPr>
          <a:xfrm>
            <a:off x="9276021" y="3135325"/>
            <a:ext cx="320922" cy="400110"/>
          </a:xfrm>
          <a:prstGeom prst="rect">
            <a:avLst/>
          </a:prstGeom>
          <a:noFill/>
        </p:spPr>
        <p:txBody>
          <a:bodyPr wrap="none" rtlCol="0">
            <a:spAutoFit/>
          </a:bodyPr>
          <a:lstStyle/>
          <a:p>
            <a:r>
              <a:rPr kumimoji="1" lang="en-US" altLang="ja-JP"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rPr>
              <a:t>L</a:t>
            </a:r>
            <a:endParaRPr kumimoji="1" lang="ja-JP" altLang="en-US"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endParaRPr>
          </a:p>
        </p:txBody>
      </p:sp>
      <p:sp>
        <p:nvSpPr>
          <p:cNvPr id="113" name="テキスト ボックス 112"/>
          <p:cNvSpPr txBox="1"/>
          <p:nvPr/>
        </p:nvSpPr>
        <p:spPr>
          <a:xfrm>
            <a:off x="8715369" y="3092382"/>
            <a:ext cx="391454" cy="400110"/>
          </a:xfrm>
          <a:prstGeom prst="rect">
            <a:avLst/>
          </a:prstGeom>
          <a:noFill/>
        </p:spPr>
        <p:txBody>
          <a:bodyPr wrap="none" rtlCol="0">
            <a:spAutoFit/>
          </a:bodyPr>
          <a:lstStyle/>
          <a:p>
            <a:r>
              <a:rPr kumimoji="1" lang="en-US" altLang="ja-JP"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rPr>
              <a:t>H</a:t>
            </a:r>
            <a:endParaRPr kumimoji="1" lang="ja-JP" altLang="en-US"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endParaRPr>
          </a:p>
        </p:txBody>
      </p:sp>
      <p:sp>
        <p:nvSpPr>
          <p:cNvPr id="114" name="テキスト ボックス 113"/>
          <p:cNvSpPr txBox="1"/>
          <p:nvPr/>
        </p:nvSpPr>
        <p:spPr>
          <a:xfrm>
            <a:off x="9614575" y="3746405"/>
            <a:ext cx="320922" cy="400110"/>
          </a:xfrm>
          <a:prstGeom prst="rect">
            <a:avLst/>
          </a:prstGeom>
          <a:noFill/>
        </p:spPr>
        <p:txBody>
          <a:bodyPr wrap="none" rtlCol="0">
            <a:spAutoFit/>
          </a:bodyPr>
          <a:lstStyle/>
          <a:p>
            <a:r>
              <a:rPr kumimoji="1" lang="en-US" altLang="ja-JP"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rPr>
              <a:t>L</a:t>
            </a:r>
            <a:endParaRPr kumimoji="1" lang="ja-JP" altLang="en-US"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endParaRPr>
          </a:p>
        </p:txBody>
      </p:sp>
      <p:sp>
        <p:nvSpPr>
          <p:cNvPr id="115" name="テキスト ボックス 114"/>
          <p:cNvSpPr txBox="1"/>
          <p:nvPr/>
        </p:nvSpPr>
        <p:spPr>
          <a:xfrm>
            <a:off x="10071477" y="3837444"/>
            <a:ext cx="391454" cy="400110"/>
          </a:xfrm>
          <a:prstGeom prst="rect">
            <a:avLst/>
          </a:prstGeom>
          <a:noFill/>
        </p:spPr>
        <p:txBody>
          <a:bodyPr wrap="none" rtlCol="0">
            <a:spAutoFit/>
          </a:bodyPr>
          <a:lstStyle/>
          <a:p>
            <a:r>
              <a:rPr kumimoji="1" lang="en-US" altLang="ja-JP"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rPr>
              <a:t>H</a:t>
            </a:r>
            <a:endParaRPr kumimoji="1" lang="ja-JP" altLang="en-US"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endParaRPr>
          </a:p>
        </p:txBody>
      </p:sp>
      <p:sp>
        <p:nvSpPr>
          <p:cNvPr id="116" name="テキスト ボックス 115"/>
          <p:cNvSpPr txBox="1"/>
          <p:nvPr/>
        </p:nvSpPr>
        <p:spPr>
          <a:xfrm>
            <a:off x="8968689" y="3674526"/>
            <a:ext cx="391454" cy="400110"/>
          </a:xfrm>
          <a:prstGeom prst="rect">
            <a:avLst/>
          </a:prstGeom>
          <a:noFill/>
        </p:spPr>
        <p:txBody>
          <a:bodyPr wrap="none" rtlCol="0">
            <a:spAutoFit/>
          </a:bodyPr>
          <a:lstStyle/>
          <a:p>
            <a:r>
              <a:rPr kumimoji="1" lang="en-US" altLang="ja-JP"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rPr>
              <a:t>H</a:t>
            </a:r>
            <a:endParaRPr kumimoji="1" lang="ja-JP" altLang="en-US"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endParaRPr>
          </a:p>
        </p:txBody>
      </p:sp>
      <p:sp>
        <p:nvSpPr>
          <p:cNvPr id="117" name="テキスト ボックス 116"/>
          <p:cNvSpPr txBox="1"/>
          <p:nvPr/>
        </p:nvSpPr>
        <p:spPr>
          <a:xfrm>
            <a:off x="8279536" y="3678484"/>
            <a:ext cx="320922" cy="400110"/>
          </a:xfrm>
          <a:prstGeom prst="rect">
            <a:avLst/>
          </a:prstGeom>
          <a:noFill/>
        </p:spPr>
        <p:txBody>
          <a:bodyPr wrap="none" rtlCol="0">
            <a:spAutoFit/>
          </a:bodyPr>
          <a:lstStyle/>
          <a:p>
            <a:r>
              <a:rPr kumimoji="1" lang="en-US" altLang="ja-JP"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rPr>
              <a:t>L</a:t>
            </a:r>
            <a:endParaRPr kumimoji="1" lang="ja-JP" altLang="en-US"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endParaRPr>
          </a:p>
        </p:txBody>
      </p:sp>
      <p:sp>
        <p:nvSpPr>
          <p:cNvPr id="118" name="テキスト ボックス 117"/>
          <p:cNvSpPr txBox="1"/>
          <p:nvPr/>
        </p:nvSpPr>
        <p:spPr>
          <a:xfrm>
            <a:off x="9328622" y="3408526"/>
            <a:ext cx="320922" cy="400110"/>
          </a:xfrm>
          <a:prstGeom prst="rect">
            <a:avLst/>
          </a:prstGeom>
          <a:noFill/>
        </p:spPr>
        <p:txBody>
          <a:bodyPr wrap="none" rtlCol="0">
            <a:spAutoFit/>
          </a:bodyPr>
          <a:lstStyle/>
          <a:p>
            <a:r>
              <a:rPr kumimoji="1" lang="en-US" altLang="ja-JP"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rPr>
              <a:t>L</a:t>
            </a:r>
            <a:endParaRPr kumimoji="1" lang="ja-JP" altLang="en-US"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endParaRPr>
          </a:p>
        </p:txBody>
      </p:sp>
      <p:sp>
        <p:nvSpPr>
          <p:cNvPr id="119" name="テキスト ボックス 118"/>
          <p:cNvSpPr txBox="1"/>
          <p:nvPr/>
        </p:nvSpPr>
        <p:spPr>
          <a:xfrm>
            <a:off x="6044380" y="4205804"/>
            <a:ext cx="391454" cy="400110"/>
          </a:xfrm>
          <a:prstGeom prst="rect">
            <a:avLst/>
          </a:prstGeom>
          <a:noFill/>
        </p:spPr>
        <p:txBody>
          <a:bodyPr wrap="none" rtlCol="0">
            <a:spAutoFit/>
          </a:bodyPr>
          <a:lstStyle/>
          <a:p>
            <a:r>
              <a:rPr kumimoji="1" lang="en-US" altLang="ja-JP"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rPr>
              <a:t>H</a:t>
            </a:r>
            <a:endParaRPr kumimoji="1" lang="ja-JP" altLang="en-US"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endParaRPr>
          </a:p>
        </p:txBody>
      </p:sp>
      <p:sp>
        <p:nvSpPr>
          <p:cNvPr id="120" name="テキスト ボックス 119"/>
          <p:cNvSpPr txBox="1"/>
          <p:nvPr/>
        </p:nvSpPr>
        <p:spPr>
          <a:xfrm>
            <a:off x="5793206" y="4151690"/>
            <a:ext cx="320922" cy="400110"/>
          </a:xfrm>
          <a:prstGeom prst="rect">
            <a:avLst/>
          </a:prstGeom>
          <a:noFill/>
        </p:spPr>
        <p:txBody>
          <a:bodyPr wrap="none" rtlCol="0">
            <a:spAutoFit/>
          </a:bodyPr>
          <a:lstStyle/>
          <a:p>
            <a:r>
              <a:rPr kumimoji="1" lang="en-US" altLang="ja-JP"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rPr>
              <a:t>L</a:t>
            </a:r>
            <a:endParaRPr kumimoji="1" lang="ja-JP" altLang="en-US"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endParaRPr>
          </a:p>
        </p:txBody>
      </p:sp>
      <p:sp>
        <p:nvSpPr>
          <p:cNvPr id="121" name="テキスト ボックス 120"/>
          <p:cNvSpPr txBox="1"/>
          <p:nvPr/>
        </p:nvSpPr>
        <p:spPr>
          <a:xfrm>
            <a:off x="5728867" y="3093163"/>
            <a:ext cx="320922" cy="400110"/>
          </a:xfrm>
          <a:prstGeom prst="rect">
            <a:avLst/>
          </a:prstGeom>
          <a:noFill/>
        </p:spPr>
        <p:txBody>
          <a:bodyPr wrap="none" rtlCol="0">
            <a:spAutoFit/>
          </a:bodyPr>
          <a:lstStyle/>
          <a:p>
            <a:r>
              <a:rPr kumimoji="1" lang="en-US" altLang="ja-JP"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rPr>
              <a:t>L</a:t>
            </a:r>
            <a:endParaRPr kumimoji="1" lang="ja-JP" altLang="en-US"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endParaRPr>
          </a:p>
        </p:txBody>
      </p:sp>
      <p:sp>
        <p:nvSpPr>
          <p:cNvPr id="122" name="テキスト ボックス 121"/>
          <p:cNvSpPr txBox="1"/>
          <p:nvPr/>
        </p:nvSpPr>
        <p:spPr>
          <a:xfrm>
            <a:off x="6027971" y="3252921"/>
            <a:ext cx="391454" cy="400110"/>
          </a:xfrm>
          <a:prstGeom prst="rect">
            <a:avLst/>
          </a:prstGeom>
          <a:noFill/>
        </p:spPr>
        <p:txBody>
          <a:bodyPr wrap="none" rtlCol="0">
            <a:spAutoFit/>
          </a:bodyPr>
          <a:lstStyle/>
          <a:p>
            <a:r>
              <a:rPr kumimoji="1" lang="en-US" altLang="ja-JP"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rPr>
              <a:t>H</a:t>
            </a:r>
            <a:endParaRPr kumimoji="1" lang="ja-JP" altLang="en-US"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endParaRPr>
          </a:p>
        </p:txBody>
      </p:sp>
      <p:sp>
        <p:nvSpPr>
          <p:cNvPr id="123" name="テキスト ボックス 122"/>
          <p:cNvSpPr txBox="1"/>
          <p:nvPr/>
        </p:nvSpPr>
        <p:spPr>
          <a:xfrm>
            <a:off x="1743523" y="2027560"/>
            <a:ext cx="1581800" cy="338554"/>
          </a:xfrm>
          <a:prstGeom prst="rect">
            <a:avLst/>
          </a:prstGeom>
          <a:solidFill>
            <a:srgbClr val="002060"/>
          </a:solidFill>
        </p:spPr>
        <p:txBody>
          <a:bodyPr wrap="square" rtlCol="0">
            <a:spAutoFit/>
          </a:bodyPr>
          <a:lstStyle/>
          <a:p>
            <a:r>
              <a:rPr kumimoji="1" lang="en-US" altLang="ja-JP" sz="1600" b="1" dirty="0">
                <a:solidFill>
                  <a:schemeClr val="bg1"/>
                </a:solidFill>
              </a:rPr>
              <a:t>50-70N </a:t>
            </a:r>
            <a:r>
              <a:rPr kumimoji="1" lang="en-US" altLang="ja-JP" sz="1600" b="1" dirty="0" err="1">
                <a:solidFill>
                  <a:schemeClr val="bg1"/>
                </a:solidFill>
              </a:rPr>
              <a:t>Zeddy</a:t>
            </a:r>
            <a:endParaRPr kumimoji="1" lang="ja-JP" altLang="en-US" sz="1600" b="1" dirty="0">
              <a:solidFill>
                <a:schemeClr val="bg1"/>
              </a:solidFill>
            </a:endParaRPr>
          </a:p>
        </p:txBody>
      </p:sp>
      <p:sp>
        <p:nvSpPr>
          <p:cNvPr id="124" name="テキスト ボックス 123"/>
          <p:cNvSpPr txBox="1"/>
          <p:nvPr/>
        </p:nvSpPr>
        <p:spPr>
          <a:xfrm>
            <a:off x="5776880" y="4415897"/>
            <a:ext cx="320922" cy="400110"/>
          </a:xfrm>
          <a:prstGeom prst="rect">
            <a:avLst/>
          </a:prstGeom>
          <a:noFill/>
        </p:spPr>
        <p:txBody>
          <a:bodyPr wrap="none" rtlCol="0">
            <a:spAutoFit/>
          </a:bodyPr>
          <a:lstStyle/>
          <a:p>
            <a:r>
              <a:rPr kumimoji="1" lang="en-US" altLang="ja-JP"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rPr>
              <a:t>L</a:t>
            </a:r>
            <a:endParaRPr kumimoji="1" lang="ja-JP" altLang="en-US"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endParaRPr>
          </a:p>
        </p:txBody>
      </p:sp>
      <p:sp>
        <p:nvSpPr>
          <p:cNvPr id="125" name="テキスト ボックス 124"/>
          <p:cNvSpPr txBox="1"/>
          <p:nvPr/>
        </p:nvSpPr>
        <p:spPr>
          <a:xfrm>
            <a:off x="6015148" y="4521485"/>
            <a:ext cx="391454" cy="400110"/>
          </a:xfrm>
          <a:prstGeom prst="rect">
            <a:avLst/>
          </a:prstGeom>
          <a:noFill/>
        </p:spPr>
        <p:txBody>
          <a:bodyPr wrap="none" rtlCol="0">
            <a:spAutoFit/>
          </a:bodyPr>
          <a:lstStyle/>
          <a:p>
            <a:r>
              <a:rPr kumimoji="1" lang="en-US" altLang="ja-JP"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rPr>
              <a:t>H</a:t>
            </a:r>
            <a:endParaRPr kumimoji="1" lang="ja-JP" altLang="en-US"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endParaRPr>
          </a:p>
        </p:txBody>
      </p:sp>
      <p:sp>
        <p:nvSpPr>
          <p:cNvPr id="126" name="テキスト ボックス 125"/>
          <p:cNvSpPr txBox="1"/>
          <p:nvPr/>
        </p:nvSpPr>
        <p:spPr>
          <a:xfrm>
            <a:off x="8346337" y="4540787"/>
            <a:ext cx="391454" cy="400110"/>
          </a:xfrm>
          <a:prstGeom prst="rect">
            <a:avLst/>
          </a:prstGeom>
          <a:noFill/>
        </p:spPr>
        <p:txBody>
          <a:bodyPr wrap="square" rtlCol="0">
            <a:spAutoFit/>
          </a:bodyPr>
          <a:lstStyle/>
          <a:p>
            <a:r>
              <a:rPr kumimoji="1" lang="en-US" altLang="ja-JP"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rPr>
              <a:t>H</a:t>
            </a:r>
            <a:endParaRPr kumimoji="1" lang="ja-JP" altLang="en-US"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endParaRPr>
          </a:p>
        </p:txBody>
      </p:sp>
      <p:sp>
        <p:nvSpPr>
          <p:cNvPr id="127" name="テキスト ボックス 126"/>
          <p:cNvSpPr txBox="1"/>
          <p:nvPr/>
        </p:nvSpPr>
        <p:spPr>
          <a:xfrm>
            <a:off x="9354625" y="4564081"/>
            <a:ext cx="320922" cy="400110"/>
          </a:xfrm>
          <a:prstGeom prst="rect">
            <a:avLst/>
          </a:prstGeom>
          <a:noFill/>
        </p:spPr>
        <p:txBody>
          <a:bodyPr wrap="none" rtlCol="0">
            <a:spAutoFit/>
          </a:bodyPr>
          <a:lstStyle/>
          <a:p>
            <a:r>
              <a:rPr kumimoji="1" lang="en-US" altLang="ja-JP"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rPr>
              <a:t>L</a:t>
            </a:r>
            <a:endParaRPr kumimoji="1" lang="ja-JP" altLang="en-US"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endParaRPr>
          </a:p>
        </p:txBody>
      </p:sp>
      <p:sp>
        <p:nvSpPr>
          <p:cNvPr id="128" name="テキスト ボックス 127"/>
          <p:cNvSpPr txBox="1"/>
          <p:nvPr/>
        </p:nvSpPr>
        <p:spPr>
          <a:xfrm>
            <a:off x="10113919" y="4636437"/>
            <a:ext cx="391454" cy="400110"/>
          </a:xfrm>
          <a:prstGeom prst="rect">
            <a:avLst/>
          </a:prstGeom>
          <a:noFill/>
        </p:spPr>
        <p:txBody>
          <a:bodyPr wrap="none" rtlCol="0">
            <a:spAutoFit/>
          </a:bodyPr>
          <a:lstStyle/>
          <a:p>
            <a:r>
              <a:rPr kumimoji="1" lang="en-US" altLang="ja-JP"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rPr>
              <a:t>H</a:t>
            </a:r>
            <a:endParaRPr kumimoji="1" lang="ja-JP" altLang="en-US"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endParaRPr>
          </a:p>
        </p:txBody>
      </p:sp>
      <p:sp>
        <p:nvSpPr>
          <p:cNvPr id="136" name="テキスト ボックス 135"/>
          <p:cNvSpPr txBox="1"/>
          <p:nvPr/>
        </p:nvSpPr>
        <p:spPr>
          <a:xfrm>
            <a:off x="6427546" y="4806167"/>
            <a:ext cx="320922" cy="400110"/>
          </a:xfrm>
          <a:prstGeom prst="rect">
            <a:avLst/>
          </a:prstGeom>
          <a:noFill/>
        </p:spPr>
        <p:txBody>
          <a:bodyPr wrap="none" rtlCol="0">
            <a:spAutoFit/>
          </a:bodyPr>
          <a:lstStyle/>
          <a:p>
            <a:r>
              <a:rPr kumimoji="1" lang="en-US" altLang="ja-JP"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rPr>
              <a:t>L</a:t>
            </a:r>
            <a:endParaRPr kumimoji="1" lang="ja-JP" altLang="en-US"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endParaRPr>
          </a:p>
        </p:txBody>
      </p:sp>
      <p:cxnSp>
        <p:nvCxnSpPr>
          <p:cNvPr id="137" name="直線コネクタ 136"/>
          <p:cNvCxnSpPr/>
          <p:nvPr/>
        </p:nvCxnSpPr>
        <p:spPr>
          <a:xfrm>
            <a:off x="2410844" y="5080538"/>
            <a:ext cx="375068" cy="425413"/>
          </a:xfrm>
          <a:prstGeom prst="line">
            <a:avLst/>
          </a:prstGeom>
          <a:ln w="38100">
            <a:solidFill>
              <a:srgbClr val="008000"/>
            </a:solidFill>
            <a:prstDash val="sysDot"/>
            <a:tailEnd type="none" w="lg" len="lg"/>
          </a:ln>
          <a:effectLst>
            <a:glow rad="25400">
              <a:schemeClr val="bg1"/>
            </a:glow>
          </a:effectLst>
        </p:spPr>
        <p:style>
          <a:lnRef idx="1">
            <a:schemeClr val="accent1"/>
          </a:lnRef>
          <a:fillRef idx="0">
            <a:schemeClr val="accent1"/>
          </a:fillRef>
          <a:effectRef idx="0">
            <a:schemeClr val="accent1"/>
          </a:effectRef>
          <a:fontRef idx="minor">
            <a:schemeClr val="tx1"/>
          </a:fontRef>
        </p:style>
      </p:cxnSp>
      <p:sp>
        <p:nvSpPr>
          <p:cNvPr id="135" name="テキスト ボックス 134"/>
          <p:cNvSpPr txBox="1"/>
          <p:nvPr/>
        </p:nvSpPr>
        <p:spPr>
          <a:xfrm>
            <a:off x="2461288" y="5105840"/>
            <a:ext cx="320922" cy="400110"/>
          </a:xfrm>
          <a:prstGeom prst="rect">
            <a:avLst/>
          </a:prstGeom>
          <a:noFill/>
        </p:spPr>
        <p:txBody>
          <a:bodyPr wrap="none" rtlCol="0">
            <a:spAutoFit/>
          </a:bodyPr>
          <a:lstStyle/>
          <a:p>
            <a:r>
              <a:rPr kumimoji="1" lang="en-US" altLang="ja-JP"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rPr>
              <a:t>L</a:t>
            </a:r>
            <a:endParaRPr kumimoji="1" lang="ja-JP" altLang="en-US"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endParaRPr>
          </a:p>
        </p:txBody>
      </p:sp>
      <p:cxnSp>
        <p:nvCxnSpPr>
          <p:cNvPr id="138" name="直線コネクタ 137"/>
          <p:cNvCxnSpPr>
            <a:stCxn id="134" idx="0"/>
          </p:cNvCxnSpPr>
          <p:nvPr/>
        </p:nvCxnSpPr>
        <p:spPr>
          <a:xfrm>
            <a:off x="3002479" y="4817355"/>
            <a:ext cx="2749" cy="575100"/>
          </a:xfrm>
          <a:prstGeom prst="line">
            <a:avLst/>
          </a:prstGeom>
          <a:ln w="38100">
            <a:solidFill>
              <a:srgbClr val="008000"/>
            </a:solidFill>
            <a:prstDash val="sysDot"/>
            <a:tailEnd type="none" w="lg" len="lg"/>
          </a:ln>
          <a:effectLst>
            <a:glow rad="25400">
              <a:schemeClr val="bg1"/>
            </a:glow>
          </a:effectLst>
        </p:spPr>
        <p:style>
          <a:lnRef idx="1">
            <a:schemeClr val="accent1"/>
          </a:lnRef>
          <a:fillRef idx="0">
            <a:schemeClr val="accent1"/>
          </a:fillRef>
          <a:effectRef idx="0">
            <a:schemeClr val="accent1"/>
          </a:effectRef>
          <a:fontRef idx="minor">
            <a:schemeClr val="tx1"/>
          </a:fontRef>
        </p:style>
      </p:cxnSp>
      <p:sp>
        <p:nvSpPr>
          <p:cNvPr id="134" name="テキスト ボックス 133"/>
          <p:cNvSpPr txBox="1"/>
          <p:nvPr/>
        </p:nvSpPr>
        <p:spPr>
          <a:xfrm>
            <a:off x="2785912" y="4817356"/>
            <a:ext cx="433132" cy="461665"/>
          </a:xfrm>
          <a:prstGeom prst="rect">
            <a:avLst/>
          </a:prstGeom>
          <a:noFill/>
        </p:spPr>
        <p:txBody>
          <a:bodyPr wrap="none" rtlCol="0">
            <a:spAutoFit/>
          </a:bodyPr>
          <a:lstStyle/>
          <a:p>
            <a:r>
              <a:rPr kumimoji="1" lang="en-US" altLang="ja-JP" sz="2400" b="1" i="1" dirty="0">
                <a:ln w="10160">
                  <a:solidFill>
                    <a:srgbClr val="FF0000"/>
                  </a:solidFill>
                  <a:prstDash val="solid"/>
                </a:ln>
                <a:solidFill>
                  <a:srgbClr val="FFFFFF"/>
                </a:solidFill>
                <a:effectLst>
                  <a:outerShdw blurRad="38100" dist="22860" dir="5400000" algn="tl" rotWithShape="0">
                    <a:srgbClr val="000000">
                      <a:alpha val="30000"/>
                    </a:srgbClr>
                  </a:outerShdw>
                </a:effectLst>
              </a:rPr>
              <a:t>H</a:t>
            </a:r>
            <a:endParaRPr kumimoji="1" lang="ja-JP" altLang="en-US" sz="2400" b="1" i="1" dirty="0">
              <a:ln w="10160">
                <a:solidFill>
                  <a:srgbClr val="FF0000"/>
                </a:solidFill>
                <a:prstDash val="solid"/>
              </a:ln>
              <a:solidFill>
                <a:srgbClr val="FFFFFF"/>
              </a:solidFill>
              <a:effectLst>
                <a:outerShdw blurRad="38100" dist="22860" dir="5400000" algn="tl" rotWithShape="0">
                  <a:srgbClr val="000000">
                    <a:alpha val="30000"/>
                  </a:srgbClr>
                </a:outerShdw>
              </a:effectLst>
            </a:endParaRPr>
          </a:p>
        </p:txBody>
      </p:sp>
      <p:cxnSp>
        <p:nvCxnSpPr>
          <p:cNvPr id="139" name="直線コネクタ 138"/>
          <p:cNvCxnSpPr/>
          <p:nvPr/>
        </p:nvCxnSpPr>
        <p:spPr>
          <a:xfrm>
            <a:off x="2287366" y="4005552"/>
            <a:ext cx="375068" cy="425413"/>
          </a:xfrm>
          <a:prstGeom prst="line">
            <a:avLst/>
          </a:prstGeom>
          <a:ln w="38100">
            <a:solidFill>
              <a:srgbClr val="008000"/>
            </a:solidFill>
            <a:prstDash val="sysDot"/>
            <a:tailEnd type="none" w="lg" len="lg"/>
          </a:ln>
          <a:effectLst>
            <a:glow rad="25400">
              <a:schemeClr val="bg1"/>
            </a:glow>
          </a:effectLst>
        </p:spPr>
        <p:style>
          <a:lnRef idx="1">
            <a:schemeClr val="accent1"/>
          </a:lnRef>
          <a:fillRef idx="0">
            <a:schemeClr val="accent1"/>
          </a:fillRef>
          <a:effectRef idx="0">
            <a:schemeClr val="accent1"/>
          </a:effectRef>
          <a:fontRef idx="minor">
            <a:schemeClr val="tx1"/>
          </a:fontRef>
        </p:style>
      </p:cxnSp>
      <p:sp>
        <p:nvSpPr>
          <p:cNvPr id="131" name="テキスト ボックス 130"/>
          <p:cNvSpPr txBox="1"/>
          <p:nvPr/>
        </p:nvSpPr>
        <p:spPr>
          <a:xfrm>
            <a:off x="2347894" y="4043665"/>
            <a:ext cx="320922" cy="400110"/>
          </a:xfrm>
          <a:prstGeom prst="rect">
            <a:avLst/>
          </a:prstGeom>
          <a:noFill/>
        </p:spPr>
        <p:txBody>
          <a:bodyPr wrap="none" rtlCol="0">
            <a:spAutoFit/>
          </a:bodyPr>
          <a:lstStyle/>
          <a:p>
            <a:r>
              <a:rPr kumimoji="1" lang="en-US" altLang="ja-JP"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rPr>
              <a:t>L</a:t>
            </a:r>
            <a:endParaRPr kumimoji="1" lang="ja-JP" altLang="en-US"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endParaRPr>
          </a:p>
        </p:txBody>
      </p:sp>
      <p:cxnSp>
        <p:nvCxnSpPr>
          <p:cNvPr id="140" name="直線コネクタ 139"/>
          <p:cNvCxnSpPr>
            <a:stCxn id="132" idx="0"/>
          </p:cNvCxnSpPr>
          <p:nvPr/>
        </p:nvCxnSpPr>
        <p:spPr>
          <a:xfrm>
            <a:off x="2803362" y="3733713"/>
            <a:ext cx="65634" cy="629369"/>
          </a:xfrm>
          <a:prstGeom prst="line">
            <a:avLst/>
          </a:prstGeom>
          <a:ln w="38100">
            <a:solidFill>
              <a:srgbClr val="008000"/>
            </a:solidFill>
            <a:prstDash val="sysDot"/>
            <a:tailEnd type="none" w="lg" len="lg"/>
          </a:ln>
          <a:effectLst>
            <a:glow rad="25400">
              <a:schemeClr val="bg1"/>
            </a:glow>
          </a:effectLst>
        </p:spPr>
        <p:style>
          <a:lnRef idx="1">
            <a:schemeClr val="accent1"/>
          </a:lnRef>
          <a:fillRef idx="0">
            <a:schemeClr val="accent1"/>
          </a:fillRef>
          <a:effectRef idx="0">
            <a:schemeClr val="accent1"/>
          </a:effectRef>
          <a:fontRef idx="minor">
            <a:schemeClr val="tx1"/>
          </a:fontRef>
        </p:style>
      </p:cxnSp>
      <p:sp>
        <p:nvSpPr>
          <p:cNvPr id="132" name="テキスト ボックス 131"/>
          <p:cNvSpPr txBox="1"/>
          <p:nvPr/>
        </p:nvSpPr>
        <p:spPr>
          <a:xfrm>
            <a:off x="2586796" y="3733713"/>
            <a:ext cx="433132" cy="461665"/>
          </a:xfrm>
          <a:prstGeom prst="rect">
            <a:avLst/>
          </a:prstGeom>
          <a:noFill/>
        </p:spPr>
        <p:txBody>
          <a:bodyPr wrap="none" rtlCol="0">
            <a:spAutoFit/>
          </a:bodyPr>
          <a:lstStyle/>
          <a:p>
            <a:r>
              <a:rPr kumimoji="1" lang="en-US" altLang="ja-JP" sz="2400" b="1" i="1" dirty="0">
                <a:ln w="10160">
                  <a:solidFill>
                    <a:srgbClr val="FF0000"/>
                  </a:solidFill>
                  <a:prstDash val="solid"/>
                </a:ln>
                <a:solidFill>
                  <a:srgbClr val="FFFFFF"/>
                </a:solidFill>
                <a:effectLst>
                  <a:outerShdw blurRad="38100" dist="22860" dir="5400000" algn="tl" rotWithShape="0">
                    <a:srgbClr val="000000">
                      <a:alpha val="30000"/>
                    </a:srgbClr>
                  </a:outerShdw>
                </a:effectLst>
              </a:rPr>
              <a:t>H</a:t>
            </a:r>
            <a:endParaRPr kumimoji="1" lang="ja-JP" altLang="en-US" sz="2400" b="1" i="1" dirty="0">
              <a:ln w="10160">
                <a:solidFill>
                  <a:srgbClr val="FF0000"/>
                </a:solidFill>
                <a:prstDash val="solid"/>
              </a:ln>
              <a:solidFill>
                <a:srgbClr val="FFFFFF"/>
              </a:solidFill>
              <a:effectLst>
                <a:outerShdw blurRad="38100" dist="22860" dir="5400000" algn="tl" rotWithShape="0">
                  <a:srgbClr val="000000">
                    <a:alpha val="30000"/>
                  </a:srgbClr>
                </a:outerShdw>
              </a:effectLst>
            </a:endParaRPr>
          </a:p>
        </p:txBody>
      </p:sp>
      <p:cxnSp>
        <p:nvCxnSpPr>
          <p:cNvPr id="141" name="直線コネクタ 140"/>
          <p:cNvCxnSpPr/>
          <p:nvPr/>
        </p:nvCxnSpPr>
        <p:spPr>
          <a:xfrm flipH="1">
            <a:off x="3069694" y="3910462"/>
            <a:ext cx="53614" cy="486076"/>
          </a:xfrm>
          <a:prstGeom prst="line">
            <a:avLst/>
          </a:prstGeom>
          <a:ln w="38100">
            <a:solidFill>
              <a:srgbClr val="008000"/>
            </a:solidFill>
            <a:prstDash val="sysDot"/>
            <a:tailEnd type="none" w="lg" len="lg"/>
          </a:ln>
          <a:effectLst>
            <a:glow rad="25400">
              <a:schemeClr val="bg1"/>
            </a:glow>
          </a:effectLst>
        </p:spPr>
        <p:style>
          <a:lnRef idx="1">
            <a:schemeClr val="accent1"/>
          </a:lnRef>
          <a:fillRef idx="0">
            <a:schemeClr val="accent1"/>
          </a:fillRef>
          <a:effectRef idx="0">
            <a:schemeClr val="accent1"/>
          </a:effectRef>
          <a:fontRef idx="minor">
            <a:schemeClr val="tx1"/>
          </a:fontRef>
        </p:style>
      </p:cxnSp>
      <p:sp>
        <p:nvSpPr>
          <p:cNvPr id="133" name="テキスト ボックス 132"/>
          <p:cNvSpPr txBox="1"/>
          <p:nvPr/>
        </p:nvSpPr>
        <p:spPr>
          <a:xfrm>
            <a:off x="2919464" y="3984036"/>
            <a:ext cx="320922" cy="400110"/>
          </a:xfrm>
          <a:prstGeom prst="rect">
            <a:avLst/>
          </a:prstGeom>
          <a:noFill/>
        </p:spPr>
        <p:txBody>
          <a:bodyPr wrap="none" rtlCol="0">
            <a:spAutoFit/>
          </a:bodyPr>
          <a:lstStyle/>
          <a:p>
            <a:r>
              <a:rPr kumimoji="1" lang="en-US" altLang="ja-JP"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rPr>
              <a:t>L</a:t>
            </a:r>
            <a:endParaRPr kumimoji="1" lang="ja-JP" altLang="en-US"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endParaRPr>
          </a:p>
        </p:txBody>
      </p:sp>
      <p:cxnSp>
        <p:nvCxnSpPr>
          <p:cNvPr id="142" name="直線コネクタ 141"/>
          <p:cNvCxnSpPr/>
          <p:nvPr/>
        </p:nvCxnSpPr>
        <p:spPr>
          <a:xfrm>
            <a:off x="2381149" y="2959674"/>
            <a:ext cx="375068" cy="425413"/>
          </a:xfrm>
          <a:prstGeom prst="line">
            <a:avLst/>
          </a:prstGeom>
          <a:ln w="38100">
            <a:solidFill>
              <a:srgbClr val="008000"/>
            </a:solidFill>
            <a:prstDash val="sysDot"/>
            <a:tailEnd type="none" w="lg" len="lg"/>
          </a:ln>
          <a:effectLst>
            <a:glow rad="25400">
              <a:schemeClr val="bg1"/>
            </a:glow>
          </a:effectLst>
        </p:spPr>
        <p:style>
          <a:lnRef idx="1">
            <a:schemeClr val="accent1"/>
          </a:lnRef>
          <a:fillRef idx="0">
            <a:schemeClr val="accent1"/>
          </a:fillRef>
          <a:effectRef idx="0">
            <a:schemeClr val="accent1"/>
          </a:effectRef>
          <a:fontRef idx="minor">
            <a:schemeClr val="tx1"/>
          </a:fontRef>
        </p:style>
      </p:cxnSp>
      <p:sp>
        <p:nvSpPr>
          <p:cNvPr id="129" name="テキスト ボックス 128"/>
          <p:cNvSpPr txBox="1"/>
          <p:nvPr/>
        </p:nvSpPr>
        <p:spPr>
          <a:xfrm>
            <a:off x="2407743" y="2968810"/>
            <a:ext cx="320922" cy="400110"/>
          </a:xfrm>
          <a:prstGeom prst="rect">
            <a:avLst/>
          </a:prstGeom>
          <a:noFill/>
        </p:spPr>
        <p:txBody>
          <a:bodyPr wrap="none" rtlCol="0">
            <a:spAutoFit/>
          </a:bodyPr>
          <a:lstStyle/>
          <a:p>
            <a:r>
              <a:rPr kumimoji="1" lang="en-US" altLang="ja-JP"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rPr>
              <a:t>L</a:t>
            </a:r>
            <a:endParaRPr kumimoji="1" lang="ja-JP" altLang="en-US"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endParaRPr>
          </a:p>
        </p:txBody>
      </p:sp>
      <p:cxnSp>
        <p:nvCxnSpPr>
          <p:cNvPr id="143" name="直線コネクタ 142"/>
          <p:cNvCxnSpPr/>
          <p:nvPr/>
        </p:nvCxnSpPr>
        <p:spPr>
          <a:xfrm>
            <a:off x="2901841" y="2799502"/>
            <a:ext cx="73020" cy="531429"/>
          </a:xfrm>
          <a:prstGeom prst="line">
            <a:avLst/>
          </a:prstGeom>
          <a:ln w="38100">
            <a:solidFill>
              <a:srgbClr val="008000"/>
            </a:solidFill>
            <a:prstDash val="sysDot"/>
            <a:tailEnd type="none" w="lg" len="lg"/>
          </a:ln>
          <a:effectLst>
            <a:glow rad="25400">
              <a:schemeClr val="bg1"/>
            </a:glow>
          </a:effectLst>
        </p:spPr>
        <p:style>
          <a:lnRef idx="1">
            <a:schemeClr val="accent1"/>
          </a:lnRef>
          <a:fillRef idx="0">
            <a:schemeClr val="accent1"/>
          </a:fillRef>
          <a:effectRef idx="0">
            <a:schemeClr val="accent1"/>
          </a:effectRef>
          <a:fontRef idx="minor">
            <a:schemeClr val="tx1"/>
          </a:fontRef>
        </p:style>
      </p:cxnSp>
      <p:sp>
        <p:nvSpPr>
          <p:cNvPr id="130" name="テキスト ボックス 129"/>
          <p:cNvSpPr txBox="1"/>
          <p:nvPr/>
        </p:nvSpPr>
        <p:spPr>
          <a:xfrm>
            <a:off x="2701387" y="2684600"/>
            <a:ext cx="433132" cy="461665"/>
          </a:xfrm>
          <a:prstGeom prst="rect">
            <a:avLst/>
          </a:prstGeom>
          <a:noFill/>
        </p:spPr>
        <p:txBody>
          <a:bodyPr wrap="none" rtlCol="0">
            <a:spAutoFit/>
          </a:bodyPr>
          <a:lstStyle/>
          <a:p>
            <a:r>
              <a:rPr kumimoji="1" lang="en-US" altLang="ja-JP" sz="2400" b="1" i="1" dirty="0">
                <a:ln w="10160">
                  <a:solidFill>
                    <a:srgbClr val="FF0000"/>
                  </a:solidFill>
                  <a:prstDash val="solid"/>
                </a:ln>
                <a:solidFill>
                  <a:srgbClr val="FFFFFF"/>
                </a:solidFill>
                <a:effectLst>
                  <a:outerShdw blurRad="38100" dist="22860" dir="5400000" algn="tl" rotWithShape="0">
                    <a:srgbClr val="000000">
                      <a:alpha val="30000"/>
                    </a:srgbClr>
                  </a:outerShdw>
                </a:effectLst>
              </a:rPr>
              <a:t>H</a:t>
            </a:r>
            <a:endParaRPr kumimoji="1" lang="ja-JP" altLang="en-US" sz="2400" b="1" i="1" dirty="0">
              <a:ln w="10160">
                <a:solidFill>
                  <a:srgbClr val="FF0000"/>
                </a:solidFill>
                <a:prstDash val="solid"/>
              </a:ln>
              <a:solidFill>
                <a:srgbClr val="FFFFFF"/>
              </a:solidFill>
              <a:effectLst>
                <a:outerShdw blurRad="38100" dist="22860" dir="5400000" algn="tl" rotWithShape="0">
                  <a:srgbClr val="000000">
                    <a:alpha val="30000"/>
                  </a:srgbClr>
                </a:outerShdw>
              </a:effectLst>
            </a:endParaRPr>
          </a:p>
        </p:txBody>
      </p:sp>
      <p:cxnSp>
        <p:nvCxnSpPr>
          <p:cNvPr id="19" name="直線コネクタ 18"/>
          <p:cNvCxnSpPr/>
          <p:nvPr/>
        </p:nvCxnSpPr>
        <p:spPr>
          <a:xfrm>
            <a:off x="4707001" y="3064582"/>
            <a:ext cx="883045" cy="81683"/>
          </a:xfrm>
          <a:prstGeom prst="line">
            <a:avLst/>
          </a:prstGeom>
          <a:ln>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147" name="直線コネクタ 146"/>
          <p:cNvCxnSpPr/>
          <p:nvPr/>
        </p:nvCxnSpPr>
        <p:spPr>
          <a:xfrm flipV="1">
            <a:off x="4555220" y="4380813"/>
            <a:ext cx="1036876" cy="124324"/>
          </a:xfrm>
          <a:prstGeom prst="line">
            <a:avLst/>
          </a:prstGeom>
          <a:ln>
            <a:solidFill>
              <a:srgbClr val="FF0000"/>
            </a:solidFill>
            <a:prstDash val="sysDot"/>
          </a:ln>
        </p:spPr>
        <p:style>
          <a:lnRef idx="1">
            <a:schemeClr val="accent1"/>
          </a:lnRef>
          <a:fillRef idx="0">
            <a:schemeClr val="accent1"/>
          </a:fillRef>
          <a:effectRef idx="0">
            <a:schemeClr val="accent1"/>
          </a:effectRef>
          <a:fontRef idx="minor">
            <a:schemeClr val="tx1"/>
          </a:fontRef>
        </p:style>
      </p:cxnSp>
      <p:sp>
        <p:nvSpPr>
          <p:cNvPr id="149" name="テキスト ボックス 148"/>
          <p:cNvSpPr txBox="1"/>
          <p:nvPr/>
        </p:nvSpPr>
        <p:spPr>
          <a:xfrm>
            <a:off x="35983" y="5241503"/>
            <a:ext cx="2034051" cy="400110"/>
          </a:xfrm>
          <a:prstGeom prst="rect">
            <a:avLst/>
          </a:prstGeom>
          <a:noFill/>
        </p:spPr>
        <p:txBody>
          <a:bodyPr wrap="square" rtlCol="0">
            <a:spAutoFit/>
          </a:bodyPr>
          <a:lstStyle/>
          <a:p>
            <a:r>
              <a:rPr kumimoji="1" lang="en-US" altLang="ja-JP" sz="1000" b="1" dirty="0"/>
              <a:t>Contour</a:t>
            </a:r>
            <a:r>
              <a:rPr kumimoji="1" lang="en-US" altLang="ja-JP" sz="1000" dirty="0"/>
              <a:t>: Eddy anomaly</a:t>
            </a:r>
          </a:p>
          <a:p>
            <a:r>
              <a:rPr kumimoji="1" lang="en-US" altLang="ja-JP" sz="1000" b="1" dirty="0"/>
              <a:t>Arrow</a:t>
            </a:r>
            <a:r>
              <a:rPr kumimoji="1" lang="en-US" altLang="ja-JP" sz="1000" dirty="0"/>
              <a:t>: Plumb’s WAF (1985)</a:t>
            </a:r>
          </a:p>
        </p:txBody>
      </p:sp>
      <p:cxnSp>
        <p:nvCxnSpPr>
          <p:cNvPr id="150" name="直線コネクタ 149"/>
          <p:cNvCxnSpPr/>
          <p:nvPr/>
        </p:nvCxnSpPr>
        <p:spPr>
          <a:xfrm>
            <a:off x="3026223" y="2926909"/>
            <a:ext cx="3120411" cy="581303"/>
          </a:xfrm>
          <a:prstGeom prst="line">
            <a:avLst/>
          </a:prstGeom>
          <a:ln>
            <a:solidFill>
              <a:srgbClr val="0000FF"/>
            </a:solidFill>
            <a:prstDash val="sysDot"/>
          </a:ln>
        </p:spPr>
        <p:style>
          <a:lnRef idx="1">
            <a:schemeClr val="accent1"/>
          </a:lnRef>
          <a:fillRef idx="0">
            <a:schemeClr val="accent1"/>
          </a:fillRef>
          <a:effectRef idx="0">
            <a:schemeClr val="accent1"/>
          </a:effectRef>
          <a:fontRef idx="minor">
            <a:schemeClr val="tx1"/>
          </a:fontRef>
        </p:style>
      </p:cxnSp>
      <p:cxnSp>
        <p:nvCxnSpPr>
          <p:cNvPr id="152" name="直線コネクタ 151"/>
          <p:cNvCxnSpPr/>
          <p:nvPr/>
        </p:nvCxnSpPr>
        <p:spPr>
          <a:xfrm>
            <a:off x="2615888" y="3217484"/>
            <a:ext cx="3232266" cy="108149"/>
          </a:xfrm>
          <a:prstGeom prst="line">
            <a:avLst/>
          </a:prstGeom>
          <a:ln>
            <a:solidFill>
              <a:srgbClr val="0000FF"/>
            </a:solidFill>
            <a:prstDash val="sysDot"/>
          </a:ln>
        </p:spPr>
        <p:style>
          <a:lnRef idx="1">
            <a:schemeClr val="accent1"/>
          </a:lnRef>
          <a:fillRef idx="0">
            <a:schemeClr val="accent1"/>
          </a:fillRef>
          <a:effectRef idx="0">
            <a:schemeClr val="accent1"/>
          </a:effectRef>
          <a:fontRef idx="minor">
            <a:schemeClr val="tx1"/>
          </a:fontRef>
        </p:style>
      </p:cxnSp>
      <p:cxnSp>
        <p:nvCxnSpPr>
          <p:cNvPr id="155" name="直線コネクタ 154"/>
          <p:cNvCxnSpPr>
            <a:endCxn id="101" idx="1"/>
          </p:cNvCxnSpPr>
          <p:nvPr/>
        </p:nvCxnSpPr>
        <p:spPr>
          <a:xfrm flipV="1">
            <a:off x="3146467" y="3973347"/>
            <a:ext cx="2733668" cy="233682"/>
          </a:xfrm>
          <a:prstGeom prst="line">
            <a:avLst/>
          </a:prstGeom>
          <a:ln>
            <a:solidFill>
              <a:srgbClr val="0000FF"/>
            </a:solidFill>
            <a:prstDash val="sysDot"/>
          </a:ln>
        </p:spPr>
        <p:style>
          <a:lnRef idx="1">
            <a:schemeClr val="accent1"/>
          </a:lnRef>
          <a:fillRef idx="0">
            <a:schemeClr val="accent1"/>
          </a:fillRef>
          <a:effectRef idx="0">
            <a:schemeClr val="accent1"/>
          </a:effectRef>
          <a:fontRef idx="minor">
            <a:schemeClr val="tx1"/>
          </a:fontRef>
        </p:style>
      </p:cxnSp>
      <p:cxnSp>
        <p:nvCxnSpPr>
          <p:cNvPr id="157" name="直線コネクタ 156"/>
          <p:cNvCxnSpPr/>
          <p:nvPr/>
        </p:nvCxnSpPr>
        <p:spPr>
          <a:xfrm flipV="1">
            <a:off x="3096502" y="4796546"/>
            <a:ext cx="3018933" cy="301965"/>
          </a:xfrm>
          <a:prstGeom prst="line">
            <a:avLst/>
          </a:prstGeom>
          <a:ln>
            <a:solidFill>
              <a:srgbClr val="0000FF"/>
            </a:solidFill>
            <a:prstDash val="sysDot"/>
          </a:ln>
        </p:spPr>
        <p:style>
          <a:lnRef idx="1">
            <a:schemeClr val="accent1"/>
          </a:lnRef>
          <a:fillRef idx="0">
            <a:schemeClr val="accent1"/>
          </a:fillRef>
          <a:effectRef idx="0">
            <a:schemeClr val="accent1"/>
          </a:effectRef>
          <a:fontRef idx="minor">
            <a:schemeClr val="tx1"/>
          </a:fontRef>
        </p:style>
      </p:cxnSp>
      <p:cxnSp>
        <p:nvCxnSpPr>
          <p:cNvPr id="160" name="直線コネクタ 159"/>
          <p:cNvCxnSpPr>
            <a:endCxn id="124" idx="1"/>
          </p:cNvCxnSpPr>
          <p:nvPr/>
        </p:nvCxnSpPr>
        <p:spPr>
          <a:xfrm flipV="1">
            <a:off x="2659954" y="4615952"/>
            <a:ext cx="3116927" cy="650462"/>
          </a:xfrm>
          <a:prstGeom prst="line">
            <a:avLst/>
          </a:prstGeom>
          <a:ln>
            <a:solidFill>
              <a:srgbClr val="0000FF"/>
            </a:solidFill>
            <a:prstDash val="sysDot"/>
          </a:ln>
        </p:spPr>
        <p:style>
          <a:lnRef idx="1">
            <a:schemeClr val="accent1"/>
          </a:lnRef>
          <a:fillRef idx="0">
            <a:schemeClr val="accent1"/>
          </a:fillRef>
          <a:effectRef idx="0">
            <a:schemeClr val="accent1"/>
          </a:effectRef>
          <a:fontRef idx="minor">
            <a:schemeClr val="tx1"/>
          </a:fontRef>
        </p:style>
      </p:cxnSp>
      <p:pic>
        <p:nvPicPr>
          <p:cNvPr id="1046" name="Picture 22" descr="http://ebisk1.cpdk.naps.kishou.go.jp/~climat_p/cgi-bin/diag_jra3q/anim/work/work_20240219025519/fig_atl_psi200a_20231201_20240217.pn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t="8433" b="39100"/>
          <a:stretch/>
        </p:blipFill>
        <p:spPr bwMode="auto">
          <a:xfrm>
            <a:off x="5493076" y="5641613"/>
            <a:ext cx="3432578" cy="1088034"/>
          </a:xfrm>
          <a:prstGeom prst="rect">
            <a:avLst/>
          </a:prstGeom>
          <a:noFill/>
          <a:extLst>
            <a:ext uri="{909E8E84-426E-40DD-AFC4-6F175D3DCCD1}">
              <a14:hiddenFill xmlns:a14="http://schemas.microsoft.com/office/drawing/2010/main">
                <a:solidFill>
                  <a:srgbClr val="FFFFFF"/>
                </a:solidFill>
              </a14:hiddenFill>
            </a:ext>
          </a:extLst>
        </p:spPr>
      </p:pic>
      <p:cxnSp>
        <p:nvCxnSpPr>
          <p:cNvPr id="2051" name="直線コネクタ 2050"/>
          <p:cNvCxnSpPr/>
          <p:nvPr/>
        </p:nvCxnSpPr>
        <p:spPr>
          <a:xfrm flipH="1">
            <a:off x="5951632" y="6063253"/>
            <a:ext cx="310837" cy="266700"/>
          </a:xfrm>
          <a:prstGeom prst="line">
            <a:avLst/>
          </a:prstGeom>
          <a:ln w="38100">
            <a:solidFill>
              <a:srgbClr val="BA06B1"/>
            </a:solidFill>
          </a:ln>
        </p:spPr>
        <p:style>
          <a:lnRef idx="1">
            <a:schemeClr val="accent1"/>
          </a:lnRef>
          <a:fillRef idx="0">
            <a:schemeClr val="accent1"/>
          </a:fillRef>
          <a:effectRef idx="0">
            <a:schemeClr val="accent1"/>
          </a:effectRef>
          <a:fontRef idx="minor">
            <a:schemeClr val="tx1"/>
          </a:fontRef>
        </p:style>
      </p:cxnSp>
      <p:cxnSp>
        <p:nvCxnSpPr>
          <p:cNvPr id="167" name="直線コネクタ 166"/>
          <p:cNvCxnSpPr/>
          <p:nvPr/>
        </p:nvCxnSpPr>
        <p:spPr>
          <a:xfrm flipH="1">
            <a:off x="6241892" y="5884643"/>
            <a:ext cx="217095" cy="191529"/>
          </a:xfrm>
          <a:prstGeom prst="line">
            <a:avLst/>
          </a:prstGeom>
          <a:ln w="38100">
            <a:solidFill>
              <a:srgbClr val="BA06B1"/>
            </a:solidFill>
          </a:ln>
        </p:spPr>
        <p:style>
          <a:lnRef idx="1">
            <a:schemeClr val="accent1"/>
          </a:lnRef>
          <a:fillRef idx="0">
            <a:schemeClr val="accent1"/>
          </a:fillRef>
          <a:effectRef idx="0">
            <a:schemeClr val="accent1"/>
          </a:effectRef>
          <a:fontRef idx="minor">
            <a:schemeClr val="tx1"/>
          </a:fontRef>
        </p:style>
      </p:cxnSp>
      <p:cxnSp>
        <p:nvCxnSpPr>
          <p:cNvPr id="169" name="直線コネクタ 168"/>
          <p:cNvCxnSpPr/>
          <p:nvPr/>
        </p:nvCxnSpPr>
        <p:spPr>
          <a:xfrm flipH="1" flipV="1">
            <a:off x="6458987" y="5884642"/>
            <a:ext cx="392425" cy="19036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3" name="直線コネクタ 172"/>
          <p:cNvCxnSpPr/>
          <p:nvPr/>
        </p:nvCxnSpPr>
        <p:spPr>
          <a:xfrm flipH="1" flipV="1">
            <a:off x="6843308" y="6072145"/>
            <a:ext cx="412263" cy="9036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5" name="直線コネクタ 174"/>
          <p:cNvCxnSpPr/>
          <p:nvPr/>
        </p:nvCxnSpPr>
        <p:spPr>
          <a:xfrm flipH="1" flipV="1">
            <a:off x="7240943" y="6157659"/>
            <a:ext cx="231588" cy="8646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7" name="直線コネクタ 176"/>
          <p:cNvCxnSpPr/>
          <p:nvPr/>
        </p:nvCxnSpPr>
        <p:spPr>
          <a:xfrm flipH="1" flipV="1">
            <a:off x="7447076" y="6233516"/>
            <a:ext cx="355581" cy="5589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0" name="直線コネクタ 179"/>
          <p:cNvCxnSpPr/>
          <p:nvPr/>
        </p:nvCxnSpPr>
        <p:spPr>
          <a:xfrm flipH="1">
            <a:off x="7793616" y="6196604"/>
            <a:ext cx="392748" cy="87619"/>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2" name="直線コネクタ 181"/>
          <p:cNvCxnSpPr/>
          <p:nvPr/>
        </p:nvCxnSpPr>
        <p:spPr>
          <a:xfrm flipH="1">
            <a:off x="8177977" y="6042695"/>
            <a:ext cx="300954" cy="15877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4" name="直線コネクタ 183"/>
          <p:cNvCxnSpPr/>
          <p:nvPr/>
        </p:nvCxnSpPr>
        <p:spPr>
          <a:xfrm flipH="1">
            <a:off x="8478931" y="5847520"/>
            <a:ext cx="222554" cy="19517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6" name="直線コネクタ 185"/>
          <p:cNvCxnSpPr/>
          <p:nvPr/>
        </p:nvCxnSpPr>
        <p:spPr>
          <a:xfrm flipH="1" flipV="1">
            <a:off x="6452429" y="5883482"/>
            <a:ext cx="814573" cy="1160"/>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189" name="直線コネクタ 188"/>
          <p:cNvCxnSpPr/>
          <p:nvPr/>
        </p:nvCxnSpPr>
        <p:spPr>
          <a:xfrm flipH="1" flipV="1">
            <a:off x="7254603" y="5883482"/>
            <a:ext cx="808739" cy="1160"/>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191" name="直線コネクタ 190"/>
          <p:cNvCxnSpPr/>
          <p:nvPr/>
        </p:nvCxnSpPr>
        <p:spPr>
          <a:xfrm flipH="1" flipV="1">
            <a:off x="8061691" y="5883483"/>
            <a:ext cx="417240" cy="163339"/>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193" name="直線コネクタ 192"/>
          <p:cNvCxnSpPr/>
          <p:nvPr/>
        </p:nvCxnSpPr>
        <p:spPr>
          <a:xfrm flipH="1" flipV="1">
            <a:off x="8465851" y="6042477"/>
            <a:ext cx="249281" cy="74848"/>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sp>
        <p:nvSpPr>
          <p:cNvPr id="2071" name="角丸四角形吹き出し 2070"/>
          <p:cNvSpPr/>
          <p:nvPr/>
        </p:nvSpPr>
        <p:spPr>
          <a:xfrm>
            <a:off x="6851412" y="6444698"/>
            <a:ext cx="675286" cy="284949"/>
          </a:xfrm>
          <a:prstGeom prst="wedgeRoundRectCallout">
            <a:avLst>
              <a:gd name="adj1" fmla="val 32067"/>
              <a:gd name="adj2" fmla="val -108918"/>
              <a:gd name="adj3" fmla="val 16667"/>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200" dirty="0">
                <a:solidFill>
                  <a:schemeClr val="tx1"/>
                </a:solidFill>
              </a:rPr>
              <a:t>S-path.</a:t>
            </a:r>
            <a:endParaRPr kumimoji="1" lang="ja-JP" altLang="en-US" sz="1200" dirty="0">
              <a:solidFill>
                <a:schemeClr val="tx1"/>
              </a:solidFill>
            </a:endParaRPr>
          </a:p>
        </p:txBody>
      </p:sp>
      <p:sp>
        <p:nvSpPr>
          <p:cNvPr id="197" name="角丸四角形吹き出し 196"/>
          <p:cNvSpPr/>
          <p:nvPr/>
        </p:nvSpPr>
        <p:spPr>
          <a:xfrm>
            <a:off x="5603341" y="5577057"/>
            <a:ext cx="733502" cy="281977"/>
          </a:xfrm>
          <a:prstGeom prst="wedgeRoundRectCallout">
            <a:avLst>
              <a:gd name="adj1" fmla="val 81309"/>
              <a:gd name="adj2" fmla="val 58907"/>
              <a:gd name="adj3" fmla="val 16667"/>
            </a:avLst>
          </a:prstGeom>
          <a:solidFill>
            <a:schemeClr val="bg1"/>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200" dirty="0">
                <a:solidFill>
                  <a:schemeClr val="tx1"/>
                </a:solidFill>
              </a:rPr>
              <a:t>N-path.</a:t>
            </a:r>
            <a:endParaRPr kumimoji="1" lang="ja-JP" altLang="en-US" sz="1200" dirty="0">
              <a:solidFill>
                <a:schemeClr val="tx1"/>
              </a:solidFill>
            </a:endParaRPr>
          </a:p>
        </p:txBody>
      </p:sp>
      <p:sp>
        <p:nvSpPr>
          <p:cNvPr id="144" name="テキスト ボックス 143"/>
          <p:cNvSpPr txBox="1"/>
          <p:nvPr/>
        </p:nvSpPr>
        <p:spPr>
          <a:xfrm>
            <a:off x="6675118" y="4883274"/>
            <a:ext cx="391454" cy="400110"/>
          </a:xfrm>
          <a:prstGeom prst="rect">
            <a:avLst/>
          </a:prstGeom>
          <a:noFill/>
        </p:spPr>
        <p:txBody>
          <a:bodyPr wrap="none" rtlCol="0">
            <a:spAutoFit/>
          </a:bodyPr>
          <a:lstStyle/>
          <a:p>
            <a:r>
              <a:rPr kumimoji="1" lang="en-US" altLang="ja-JP"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rPr>
              <a:t>H</a:t>
            </a:r>
            <a:endParaRPr kumimoji="1" lang="ja-JP" altLang="en-US"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endParaRPr>
          </a:p>
        </p:txBody>
      </p:sp>
      <p:sp>
        <p:nvSpPr>
          <p:cNvPr id="145" name="テキスト ボックス 144"/>
          <p:cNvSpPr txBox="1"/>
          <p:nvPr/>
        </p:nvSpPr>
        <p:spPr>
          <a:xfrm>
            <a:off x="7027588" y="4894230"/>
            <a:ext cx="320922" cy="400110"/>
          </a:xfrm>
          <a:prstGeom prst="rect">
            <a:avLst/>
          </a:prstGeom>
          <a:noFill/>
        </p:spPr>
        <p:txBody>
          <a:bodyPr wrap="none" rtlCol="0">
            <a:spAutoFit/>
          </a:bodyPr>
          <a:lstStyle/>
          <a:p>
            <a:r>
              <a:rPr kumimoji="1" lang="en-US" altLang="ja-JP"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rPr>
              <a:t>L</a:t>
            </a:r>
            <a:endParaRPr kumimoji="1" lang="ja-JP" altLang="en-US"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endParaRPr>
          </a:p>
        </p:txBody>
      </p:sp>
      <p:sp>
        <p:nvSpPr>
          <p:cNvPr id="148" name="テキスト ボックス 147"/>
          <p:cNvSpPr txBox="1"/>
          <p:nvPr/>
        </p:nvSpPr>
        <p:spPr>
          <a:xfrm>
            <a:off x="7334186" y="4931143"/>
            <a:ext cx="391454" cy="400110"/>
          </a:xfrm>
          <a:prstGeom prst="rect">
            <a:avLst/>
          </a:prstGeom>
          <a:noFill/>
        </p:spPr>
        <p:txBody>
          <a:bodyPr wrap="none" rtlCol="0">
            <a:spAutoFit/>
          </a:bodyPr>
          <a:lstStyle/>
          <a:p>
            <a:r>
              <a:rPr kumimoji="1" lang="en-US" altLang="ja-JP"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rPr>
              <a:t>H</a:t>
            </a:r>
            <a:endParaRPr kumimoji="1" lang="ja-JP" altLang="en-US"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endParaRPr>
          </a:p>
        </p:txBody>
      </p:sp>
      <p:sp>
        <p:nvSpPr>
          <p:cNvPr id="151" name="テキスト ボックス 150"/>
          <p:cNvSpPr txBox="1"/>
          <p:nvPr/>
        </p:nvSpPr>
        <p:spPr>
          <a:xfrm>
            <a:off x="7693301" y="4968487"/>
            <a:ext cx="320922" cy="400110"/>
          </a:xfrm>
          <a:prstGeom prst="rect">
            <a:avLst/>
          </a:prstGeom>
          <a:noFill/>
        </p:spPr>
        <p:txBody>
          <a:bodyPr wrap="none" rtlCol="0">
            <a:spAutoFit/>
          </a:bodyPr>
          <a:lstStyle/>
          <a:p>
            <a:r>
              <a:rPr kumimoji="1" lang="en-US" altLang="ja-JP"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rPr>
              <a:t>L</a:t>
            </a:r>
            <a:endParaRPr kumimoji="1" lang="ja-JP" altLang="en-US"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endParaRPr>
          </a:p>
        </p:txBody>
      </p:sp>
      <p:sp>
        <p:nvSpPr>
          <p:cNvPr id="153" name="テキスト ボックス 152"/>
          <p:cNvSpPr txBox="1"/>
          <p:nvPr/>
        </p:nvSpPr>
        <p:spPr>
          <a:xfrm>
            <a:off x="7975096" y="5013136"/>
            <a:ext cx="391454" cy="400110"/>
          </a:xfrm>
          <a:prstGeom prst="rect">
            <a:avLst/>
          </a:prstGeom>
          <a:noFill/>
        </p:spPr>
        <p:txBody>
          <a:bodyPr wrap="none" rtlCol="0">
            <a:spAutoFit/>
          </a:bodyPr>
          <a:lstStyle/>
          <a:p>
            <a:r>
              <a:rPr kumimoji="1" lang="en-US" altLang="ja-JP"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rPr>
              <a:t>H</a:t>
            </a:r>
            <a:endParaRPr kumimoji="1" lang="ja-JP" altLang="en-US"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endParaRPr>
          </a:p>
        </p:txBody>
      </p:sp>
      <p:sp>
        <p:nvSpPr>
          <p:cNvPr id="154" name="テキスト ボックス 153"/>
          <p:cNvSpPr txBox="1"/>
          <p:nvPr/>
        </p:nvSpPr>
        <p:spPr>
          <a:xfrm>
            <a:off x="10270649" y="5006222"/>
            <a:ext cx="391454" cy="400110"/>
          </a:xfrm>
          <a:prstGeom prst="rect">
            <a:avLst/>
          </a:prstGeom>
          <a:noFill/>
        </p:spPr>
        <p:txBody>
          <a:bodyPr wrap="none" rtlCol="0">
            <a:spAutoFit/>
          </a:bodyPr>
          <a:lstStyle/>
          <a:p>
            <a:r>
              <a:rPr kumimoji="1" lang="en-US" altLang="ja-JP"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rPr>
              <a:t>H</a:t>
            </a:r>
            <a:endParaRPr kumimoji="1" lang="ja-JP" altLang="en-US"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endParaRPr>
          </a:p>
        </p:txBody>
      </p:sp>
      <p:sp>
        <p:nvSpPr>
          <p:cNvPr id="156" name="テキスト ボックス 155"/>
          <p:cNvSpPr txBox="1"/>
          <p:nvPr/>
        </p:nvSpPr>
        <p:spPr>
          <a:xfrm>
            <a:off x="9900349" y="4904323"/>
            <a:ext cx="320922" cy="400110"/>
          </a:xfrm>
          <a:prstGeom prst="rect">
            <a:avLst/>
          </a:prstGeom>
          <a:noFill/>
        </p:spPr>
        <p:txBody>
          <a:bodyPr wrap="none" rtlCol="0">
            <a:spAutoFit/>
          </a:bodyPr>
          <a:lstStyle/>
          <a:p>
            <a:r>
              <a:rPr kumimoji="1" lang="en-US" altLang="ja-JP"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rPr>
              <a:t>L</a:t>
            </a:r>
            <a:endParaRPr kumimoji="1" lang="ja-JP" altLang="en-US"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endParaRPr>
          </a:p>
        </p:txBody>
      </p:sp>
      <p:sp>
        <p:nvSpPr>
          <p:cNvPr id="158" name="テキスト ボックス 157"/>
          <p:cNvSpPr txBox="1"/>
          <p:nvPr/>
        </p:nvSpPr>
        <p:spPr>
          <a:xfrm>
            <a:off x="9372688" y="4857858"/>
            <a:ext cx="391454" cy="400110"/>
          </a:xfrm>
          <a:prstGeom prst="rect">
            <a:avLst/>
          </a:prstGeom>
          <a:noFill/>
        </p:spPr>
        <p:txBody>
          <a:bodyPr wrap="none" rtlCol="0">
            <a:spAutoFit/>
          </a:bodyPr>
          <a:lstStyle/>
          <a:p>
            <a:r>
              <a:rPr kumimoji="1" lang="en-US" altLang="ja-JP"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rPr>
              <a:t>H</a:t>
            </a:r>
            <a:endParaRPr kumimoji="1" lang="ja-JP" altLang="en-US"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endParaRPr>
          </a:p>
        </p:txBody>
      </p:sp>
      <p:sp>
        <p:nvSpPr>
          <p:cNvPr id="159" name="テキスト ボックス 158"/>
          <p:cNvSpPr txBox="1"/>
          <p:nvPr/>
        </p:nvSpPr>
        <p:spPr>
          <a:xfrm>
            <a:off x="8941928" y="4754365"/>
            <a:ext cx="320922" cy="400110"/>
          </a:xfrm>
          <a:prstGeom prst="rect">
            <a:avLst/>
          </a:prstGeom>
          <a:noFill/>
        </p:spPr>
        <p:txBody>
          <a:bodyPr wrap="none" rtlCol="0">
            <a:spAutoFit/>
          </a:bodyPr>
          <a:lstStyle/>
          <a:p>
            <a:r>
              <a:rPr kumimoji="1" lang="en-US" altLang="ja-JP"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rPr>
              <a:t>L</a:t>
            </a:r>
            <a:endParaRPr kumimoji="1" lang="ja-JP" altLang="en-US"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endParaRPr>
          </a:p>
        </p:txBody>
      </p:sp>
      <p:sp>
        <p:nvSpPr>
          <p:cNvPr id="146" name="テキスト ボックス 145"/>
          <p:cNvSpPr txBox="1"/>
          <p:nvPr/>
        </p:nvSpPr>
        <p:spPr>
          <a:xfrm>
            <a:off x="1285596" y="5853002"/>
            <a:ext cx="4299918" cy="959005"/>
          </a:xfrm>
          <a:prstGeom prst="rect">
            <a:avLst/>
          </a:prstGeom>
          <a:noFill/>
        </p:spPr>
        <p:txBody>
          <a:bodyPr wrap="square" rtlCol="0">
            <a:spAutoFit/>
          </a:bodyPr>
          <a:lstStyle/>
          <a:p>
            <a:pPr marL="342900" indent="-342900">
              <a:buFont typeface="Wingdings" panose="05000000000000000000" pitchFamily="2" charset="2"/>
              <a:buChar char="ü"/>
            </a:pPr>
            <a:r>
              <a:rPr kumimoji="1" lang="en-US" altLang="ja-JP" sz="1400" dirty="0"/>
              <a:t>Wave sources were in the western Hemisphere? (North Pacific/North America)</a:t>
            </a:r>
          </a:p>
          <a:p>
            <a:pPr marL="342900" indent="-342900">
              <a:buFont typeface="Wingdings" panose="05000000000000000000" pitchFamily="2" charset="2"/>
              <a:buChar char="ü"/>
            </a:pPr>
            <a:r>
              <a:rPr kumimoji="1" lang="en-US" altLang="ja-JP" sz="1400" dirty="0"/>
              <a:t>Phases of waves were possibly affected by MJO, polar stratosphere, and so on.</a:t>
            </a:r>
          </a:p>
        </p:txBody>
      </p:sp>
      <p:sp>
        <p:nvSpPr>
          <p:cNvPr id="5" name="テキスト ボックス 4"/>
          <p:cNvSpPr txBox="1"/>
          <p:nvPr/>
        </p:nvSpPr>
        <p:spPr>
          <a:xfrm>
            <a:off x="10564097" y="3138600"/>
            <a:ext cx="1277914" cy="400110"/>
          </a:xfrm>
          <a:prstGeom prst="rect">
            <a:avLst/>
          </a:prstGeom>
          <a:noFill/>
        </p:spPr>
        <p:txBody>
          <a:bodyPr wrap="none" rtlCol="0">
            <a:spAutoFit/>
          </a:bodyPr>
          <a:lstStyle/>
          <a:p>
            <a:r>
              <a:rPr kumimoji="1" lang="ja-JP" altLang="en-US" sz="2000" b="1" dirty="0">
                <a:solidFill>
                  <a:srgbClr val="0000FF"/>
                </a:solidFill>
              </a:rPr>
              <a:t>←</a:t>
            </a:r>
            <a:r>
              <a:rPr kumimoji="1" lang="en-US" altLang="ja-JP" sz="1600" dirty="0">
                <a:solidFill>
                  <a:srgbClr val="0000FF"/>
                </a:solidFill>
              </a:rPr>
              <a:t>Cold spell</a:t>
            </a:r>
            <a:endParaRPr kumimoji="1" lang="ja-JP" altLang="en-US" sz="1600" dirty="0">
              <a:solidFill>
                <a:srgbClr val="0000FF"/>
              </a:solidFill>
            </a:endParaRPr>
          </a:p>
        </p:txBody>
      </p:sp>
      <p:sp>
        <p:nvSpPr>
          <p:cNvPr id="161" name="楕円 160"/>
          <p:cNvSpPr/>
          <p:nvPr/>
        </p:nvSpPr>
        <p:spPr>
          <a:xfrm>
            <a:off x="10094643" y="3100187"/>
            <a:ext cx="693447" cy="536637"/>
          </a:xfrm>
          <a:prstGeom prst="ellipse">
            <a:avLst/>
          </a:prstGeom>
          <a:noFill/>
          <a:ln w="38100">
            <a:solidFill>
              <a:srgbClr val="0000FF"/>
            </a:solidFill>
            <a:prstDash val="sysDot"/>
          </a:ln>
          <a:effectLst>
            <a:glow rad="25400">
              <a:schemeClr val="bg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2" name="楕円 161"/>
          <p:cNvSpPr/>
          <p:nvPr/>
        </p:nvSpPr>
        <p:spPr>
          <a:xfrm rot="5400000">
            <a:off x="7320857" y="4458780"/>
            <a:ext cx="1711972" cy="606129"/>
          </a:xfrm>
          <a:prstGeom prst="ellipse">
            <a:avLst/>
          </a:prstGeom>
          <a:noFill/>
          <a:ln w="38100">
            <a:solidFill>
              <a:srgbClr val="F85E08"/>
            </a:solidFill>
            <a:prstDash val="sysDot"/>
          </a:ln>
          <a:effectLst>
            <a:glow rad="25400">
              <a:schemeClr val="bg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3" name="楕円 162"/>
          <p:cNvSpPr/>
          <p:nvPr/>
        </p:nvSpPr>
        <p:spPr>
          <a:xfrm>
            <a:off x="7793623" y="3036397"/>
            <a:ext cx="693447" cy="536637"/>
          </a:xfrm>
          <a:prstGeom prst="ellipse">
            <a:avLst/>
          </a:prstGeom>
          <a:noFill/>
          <a:ln w="38100">
            <a:solidFill>
              <a:srgbClr val="0000FF"/>
            </a:solidFill>
            <a:prstDash val="sysDot"/>
          </a:ln>
          <a:effectLst>
            <a:glow rad="25400">
              <a:schemeClr val="bg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5" name="楕円 164"/>
          <p:cNvSpPr/>
          <p:nvPr/>
        </p:nvSpPr>
        <p:spPr>
          <a:xfrm rot="5400000">
            <a:off x="9493633" y="4310731"/>
            <a:ext cx="1711972" cy="606129"/>
          </a:xfrm>
          <a:prstGeom prst="ellipse">
            <a:avLst/>
          </a:prstGeom>
          <a:noFill/>
          <a:ln w="38100">
            <a:solidFill>
              <a:srgbClr val="F85E08"/>
            </a:solidFill>
            <a:prstDash val="sysDot"/>
          </a:ln>
          <a:effectLst>
            <a:glow rad="25400">
              <a:schemeClr val="bg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6" name="楕円 165"/>
          <p:cNvSpPr/>
          <p:nvPr/>
        </p:nvSpPr>
        <p:spPr>
          <a:xfrm rot="5400000">
            <a:off x="10100992" y="2511886"/>
            <a:ext cx="585633" cy="606129"/>
          </a:xfrm>
          <a:prstGeom prst="ellipse">
            <a:avLst/>
          </a:prstGeom>
          <a:noFill/>
          <a:ln w="38100">
            <a:solidFill>
              <a:srgbClr val="F85E08"/>
            </a:solidFill>
            <a:prstDash val="sysDot"/>
          </a:ln>
          <a:effectLst>
            <a:glow rad="25400">
              <a:schemeClr val="bg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8" name="楕円 167"/>
          <p:cNvSpPr/>
          <p:nvPr/>
        </p:nvSpPr>
        <p:spPr>
          <a:xfrm rot="5400000">
            <a:off x="7846083" y="2578296"/>
            <a:ext cx="585633" cy="606129"/>
          </a:xfrm>
          <a:prstGeom prst="ellipse">
            <a:avLst/>
          </a:prstGeom>
          <a:noFill/>
          <a:ln w="38100">
            <a:solidFill>
              <a:srgbClr val="F85E08"/>
            </a:solidFill>
            <a:prstDash val="sysDot"/>
          </a:ln>
          <a:effectLst>
            <a:glow rad="25400">
              <a:schemeClr val="bg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0" name="タイトル 1">
            <a:extLst>
              <a:ext uri="{FF2B5EF4-FFF2-40B4-BE49-F238E27FC236}">
                <a16:creationId xmlns:a16="http://schemas.microsoft.com/office/drawing/2014/main" id="{34D977F0-F2BF-58A8-03DC-5095FD397704}"/>
              </a:ext>
            </a:extLst>
          </p:cNvPr>
          <p:cNvSpPr txBox="1">
            <a:spLocks/>
          </p:cNvSpPr>
          <p:nvPr/>
        </p:nvSpPr>
        <p:spPr>
          <a:xfrm>
            <a:off x="581192" y="702156"/>
            <a:ext cx="11029616" cy="1013800"/>
          </a:xfrm>
          <a:prstGeom prst="rect">
            <a:avLst/>
          </a:prstGeom>
        </p:spPr>
        <p:txBody>
          <a:bodyPr vert="horz" lIns="91440" tIns="45720" rIns="91440" bIns="45720" rtlCol="0" anchor="b">
            <a:normAutofit/>
          </a:bodyPr>
          <a:lstStyle>
            <a:lvl1pPr algn="l" defTabSz="457200" rtl="0" eaLnBrk="1" latinLnBrk="0" hangingPunct="1">
              <a:spcBef>
                <a:spcPct val="0"/>
              </a:spcBef>
              <a:buNone/>
              <a:defRPr kumimoji="1" sz="2800" b="0" kern="1200" cap="all">
                <a:solidFill>
                  <a:schemeClr val="bg1"/>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r>
              <a:rPr lang="en-US" altLang="ja-JP" cap="none" dirty="0"/>
              <a:t>Wave propagation over Eurasia</a:t>
            </a:r>
            <a:endParaRPr lang="ja-JP" altLang="en-US" cap="none" dirty="0"/>
          </a:p>
        </p:txBody>
      </p:sp>
    </p:spTree>
    <p:extLst>
      <p:ext uri="{BB962C8B-B14F-4D97-AF65-F5344CB8AC3E}">
        <p14:creationId xmlns:p14="http://schemas.microsoft.com/office/powerpoint/2010/main" val="990704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1">
            <a:extLst>
              <a:ext uri="{FF2B5EF4-FFF2-40B4-BE49-F238E27FC236}">
                <a16:creationId xmlns:a16="http://schemas.microsoft.com/office/drawing/2014/main" id="{34D977F0-F2BF-58A8-03DC-5095FD397704}"/>
              </a:ext>
            </a:extLst>
          </p:cNvPr>
          <p:cNvSpPr txBox="1">
            <a:spLocks/>
          </p:cNvSpPr>
          <p:nvPr/>
        </p:nvSpPr>
        <p:spPr>
          <a:xfrm>
            <a:off x="581192" y="702156"/>
            <a:ext cx="11029616" cy="1013800"/>
          </a:xfrm>
          <a:prstGeom prst="rect">
            <a:avLst/>
          </a:prstGeom>
        </p:spPr>
        <p:txBody>
          <a:bodyPr vert="horz" lIns="91440" tIns="45720" rIns="91440" bIns="45720" rtlCol="0" anchor="b">
            <a:normAutofit/>
          </a:bodyPr>
          <a:lstStyle>
            <a:lvl1pPr algn="l" defTabSz="457200" rtl="0" eaLnBrk="1" latinLnBrk="0" hangingPunct="1">
              <a:spcBef>
                <a:spcPct val="0"/>
              </a:spcBef>
              <a:buNone/>
              <a:defRPr kumimoji="1" sz="2800" b="0" kern="1200" cap="all">
                <a:solidFill>
                  <a:schemeClr val="bg1"/>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r>
              <a:rPr lang="en-US" altLang="ja-JP" cap="none" dirty="0"/>
              <a:t>“Normal March” the first time for the last 7 years. </a:t>
            </a:r>
            <a:endParaRPr lang="ja-JP" altLang="en-US" cap="none" dirty="0"/>
          </a:p>
        </p:txBody>
      </p:sp>
      <p:pic>
        <p:nvPicPr>
          <p:cNvPr id="2" name="図 1"/>
          <p:cNvPicPr>
            <a:picLocks noChangeAspect="1"/>
          </p:cNvPicPr>
          <p:nvPr/>
        </p:nvPicPr>
        <p:blipFill>
          <a:blip r:embed="rId2"/>
          <a:stretch>
            <a:fillRect/>
          </a:stretch>
        </p:blipFill>
        <p:spPr>
          <a:xfrm>
            <a:off x="491608" y="2033928"/>
            <a:ext cx="6700500" cy="2400300"/>
          </a:xfrm>
          <a:prstGeom prst="rect">
            <a:avLst/>
          </a:prstGeom>
          <a:ln w="28575">
            <a:solidFill>
              <a:schemeClr val="accent1"/>
            </a:solidFill>
          </a:ln>
        </p:spPr>
      </p:pic>
      <p:pic>
        <p:nvPicPr>
          <p:cNvPr id="5" name="図 4"/>
          <p:cNvPicPr>
            <a:picLocks/>
          </p:cNvPicPr>
          <p:nvPr/>
        </p:nvPicPr>
        <p:blipFill>
          <a:blip r:embed="rId3">
            <a:extLst>
              <a:ext uri="{28A0092B-C50C-407E-A947-70E740481C1C}">
                <a14:useLocalDpi xmlns:a14="http://schemas.microsoft.com/office/drawing/2010/main" val="0"/>
              </a:ext>
            </a:extLst>
          </a:blip>
          <a:stretch>
            <a:fillRect/>
          </a:stretch>
        </p:blipFill>
        <p:spPr>
          <a:xfrm>
            <a:off x="7385532" y="2033928"/>
            <a:ext cx="4307605" cy="2400300"/>
          </a:xfrm>
          <a:prstGeom prst="rect">
            <a:avLst/>
          </a:prstGeom>
          <a:ln w="28575">
            <a:solidFill>
              <a:schemeClr val="accent1"/>
            </a:solidFill>
          </a:ln>
        </p:spPr>
      </p:pic>
      <p:sp>
        <p:nvSpPr>
          <p:cNvPr id="6" name="楕円 5"/>
          <p:cNvSpPr/>
          <p:nvPr/>
        </p:nvSpPr>
        <p:spPr>
          <a:xfrm>
            <a:off x="11329590" y="2983192"/>
            <a:ext cx="402771" cy="395611"/>
          </a:xfrm>
          <a:prstGeom prst="ellipse">
            <a:avLst/>
          </a:prstGeom>
          <a:noFill/>
          <a:ln w="28575">
            <a:solidFill>
              <a:srgbClr val="0000FF"/>
            </a:solidFill>
            <a:prstDash val="solid"/>
          </a:ln>
          <a:effectLst>
            <a:glow rad="63500">
              <a:schemeClr val="bg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p>
        </p:txBody>
      </p:sp>
      <p:pic>
        <p:nvPicPr>
          <p:cNvPr id="1026" name="Picture 2" descr="fig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21862" y="4667456"/>
            <a:ext cx="2623080" cy="2105147"/>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0" name="コンテンツ プレースホルダー 2">
            <a:extLst>
              <a:ext uri="{FF2B5EF4-FFF2-40B4-BE49-F238E27FC236}">
                <a16:creationId xmlns:a16="http://schemas.microsoft.com/office/drawing/2014/main" id="{EA55D8CB-4B9C-9DC0-812C-10186197E320}"/>
              </a:ext>
            </a:extLst>
          </p:cNvPr>
          <p:cNvSpPr>
            <a:spLocks noGrp="1"/>
          </p:cNvSpPr>
          <p:nvPr>
            <p:ph idx="1"/>
          </p:nvPr>
        </p:nvSpPr>
        <p:spPr>
          <a:xfrm>
            <a:off x="697831" y="4767943"/>
            <a:ext cx="6617369" cy="1933646"/>
          </a:xfrm>
        </p:spPr>
        <p:txBody>
          <a:bodyPr anchor="t">
            <a:normAutofit/>
          </a:bodyPr>
          <a:lstStyle/>
          <a:p>
            <a:r>
              <a:rPr lang="en-US" altLang="ja-JP" dirty="0"/>
              <a:t>“Normal March” appears in Eastern Japan and Okinawa/</a:t>
            </a:r>
            <a:r>
              <a:rPr lang="en-US" altLang="ja-JP" dirty="0" err="1"/>
              <a:t>Amami</a:t>
            </a:r>
            <a:r>
              <a:rPr lang="en-US" altLang="ja-JP" dirty="0"/>
              <a:t>.</a:t>
            </a:r>
          </a:p>
          <a:p>
            <a:r>
              <a:rPr lang="en-US" altLang="ja-JP" dirty="0"/>
              <a:t>Northern and  Western Japan were classed as “Warm than normal”, but the anomalies were not so high.</a:t>
            </a:r>
            <a:endParaRPr lang="ja-JP" altLang="en-US" dirty="0"/>
          </a:p>
        </p:txBody>
      </p:sp>
      <p:sp>
        <p:nvSpPr>
          <p:cNvPr id="3" name="角丸四角形 2"/>
          <p:cNvSpPr/>
          <p:nvPr/>
        </p:nvSpPr>
        <p:spPr>
          <a:xfrm>
            <a:off x="9918942" y="4794707"/>
            <a:ext cx="826000" cy="1977895"/>
          </a:xfrm>
          <a:prstGeom prst="roundRect">
            <a:avLst>
              <a:gd name="adj" fmla="val 10736"/>
            </a:avLst>
          </a:prstGeom>
          <a:noFill/>
          <a:ln w="28575">
            <a:solidFill>
              <a:srgbClr val="0000FF"/>
            </a:solidFill>
          </a:ln>
          <a:effectLst>
            <a:glow rad="63500">
              <a:schemeClr val="bg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p:cNvSpPr txBox="1"/>
          <p:nvPr/>
        </p:nvSpPr>
        <p:spPr>
          <a:xfrm>
            <a:off x="9949946" y="4434228"/>
            <a:ext cx="829073" cy="400110"/>
          </a:xfrm>
          <a:prstGeom prst="rect">
            <a:avLst/>
          </a:prstGeom>
          <a:noFill/>
        </p:spPr>
        <p:txBody>
          <a:bodyPr wrap="none" rtlCol="0">
            <a:spAutoFit/>
          </a:bodyPr>
          <a:lstStyle/>
          <a:p>
            <a:r>
              <a:rPr kumimoji="1" lang="en-US" altLang="ja-JP" sz="2000" dirty="0">
                <a:effectLst>
                  <a:glow rad="63500">
                    <a:schemeClr val="bg1"/>
                  </a:glow>
                </a:effectLst>
              </a:rPr>
              <a:t>March</a:t>
            </a:r>
            <a:endParaRPr kumimoji="1" lang="ja-JP" altLang="en-US" sz="2000" dirty="0">
              <a:effectLst>
                <a:glow rad="63500">
                  <a:schemeClr val="bg1"/>
                </a:glow>
              </a:effectLst>
            </a:endParaRPr>
          </a:p>
        </p:txBody>
      </p:sp>
      <p:sp>
        <p:nvSpPr>
          <p:cNvPr id="12" name="テキスト ボックス 11"/>
          <p:cNvSpPr txBox="1"/>
          <p:nvPr/>
        </p:nvSpPr>
        <p:spPr>
          <a:xfrm>
            <a:off x="7336038" y="4797530"/>
            <a:ext cx="788999" cy="400110"/>
          </a:xfrm>
          <a:prstGeom prst="rect">
            <a:avLst/>
          </a:prstGeom>
          <a:noFill/>
        </p:spPr>
        <p:txBody>
          <a:bodyPr wrap="none" rtlCol="0">
            <a:spAutoFit/>
          </a:bodyPr>
          <a:lstStyle/>
          <a:p>
            <a:r>
              <a:rPr kumimoji="1" lang="en-US" altLang="ja-JP" sz="2000" dirty="0">
                <a:effectLst>
                  <a:glow rad="63500">
                    <a:schemeClr val="bg1"/>
                  </a:glow>
                </a:effectLst>
              </a:rPr>
              <a:t>N-</a:t>
            </a:r>
            <a:r>
              <a:rPr kumimoji="1" lang="en-US" altLang="ja-JP" sz="2000" dirty="0" err="1">
                <a:effectLst>
                  <a:glow rad="63500">
                    <a:schemeClr val="bg1"/>
                  </a:glow>
                </a:effectLst>
              </a:rPr>
              <a:t>Jpn</a:t>
            </a:r>
            <a:endParaRPr kumimoji="1" lang="ja-JP" altLang="en-US" sz="2000" dirty="0">
              <a:effectLst>
                <a:glow rad="63500">
                  <a:schemeClr val="bg1"/>
                </a:glow>
              </a:effectLst>
            </a:endParaRPr>
          </a:p>
        </p:txBody>
      </p:sp>
      <p:sp>
        <p:nvSpPr>
          <p:cNvPr id="13" name="テキスト ボックス 12"/>
          <p:cNvSpPr txBox="1"/>
          <p:nvPr/>
        </p:nvSpPr>
        <p:spPr>
          <a:xfrm>
            <a:off x="7336774" y="5242287"/>
            <a:ext cx="716863" cy="400110"/>
          </a:xfrm>
          <a:prstGeom prst="rect">
            <a:avLst/>
          </a:prstGeom>
          <a:noFill/>
        </p:spPr>
        <p:txBody>
          <a:bodyPr wrap="none" rtlCol="0">
            <a:spAutoFit/>
          </a:bodyPr>
          <a:lstStyle/>
          <a:p>
            <a:r>
              <a:rPr kumimoji="1" lang="en-US" altLang="ja-JP" sz="2000" dirty="0">
                <a:effectLst>
                  <a:glow rad="63500">
                    <a:schemeClr val="bg1"/>
                  </a:glow>
                </a:effectLst>
              </a:rPr>
              <a:t>E-</a:t>
            </a:r>
            <a:r>
              <a:rPr kumimoji="1" lang="en-US" altLang="ja-JP" sz="2000" dirty="0" err="1">
                <a:effectLst>
                  <a:glow rad="63500">
                    <a:schemeClr val="bg1"/>
                  </a:glow>
                </a:effectLst>
              </a:rPr>
              <a:t>Jpn</a:t>
            </a:r>
            <a:endParaRPr kumimoji="1" lang="ja-JP" altLang="en-US" sz="2000" dirty="0">
              <a:effectLst>
                <a:glow rad="63500">
                  <a:schemeClr val="bg1"/>
                </a:glow>
              </a:effectLst>
            </a:endParaRPr>
          </a:p>
        </p:txBody>
      </p:sp>
      <p:sp>
        <p:nvSpPr>
          <p:cNvPr id="14" name="テキスト ボックス 13"/>
          <p:cNvSpPr txBox="1"/>
          <p:nvPr/>
        </p:nvSpPr>
        <p:spPr>
          <a:xfrm>
            <a:off x="7315200" y="5687044"/>
            <a:ext cx="830677" cy="400110"/>
          </a:xfrm>
          <a:prstGeom prst="rect">
            <a:avLst/>
          </a:prstGeom>
          <a:noFill/>
        </p:spPr>
        <p:txBody>
          <a:bodyPr wrap="none" rtlCol="0">
            <a:spAutoFit/>
          </a:bodyPr>
          <a:lstStyle/>
          <a:p>
            <a:r>
              <a:rPr kumimoji="1" lang="en-US" altLang="ja-JP" sz="2000" dirty="0">
                <a:effectLst>
                  <a:glow rad="63500">
                    <a:schemeClr val="bg1"/>
                  </a:glow>
                </a:effectLst>
              </a:rPr>
              <a:t>W-</a:t>
            </a:r>
            <a:r>
              <a:rPr kumimoji="1" lang="en-US" altLang="ja-JP" sz="2000" dirty="0" err="1">
                <a:effectLst>
                  <a:glow rad="63500">
                    <a:schemeClr val="bg1"/>
                  </a:glow>
                </a:effectLst>
              </a:rPr>
              <a:t>Jpn</a:t>
            </a:r>
            <a:endParaRPr kumimoji="1" lang="ja-JP" altLang="en-US" sz="2000" dirty="0">
              <a:effectLst>
                <a:glow rad="63500">
                  <a:schemeClr val="bg1"/>
                </a:glow>
              </a:effectLst>
            </a:endParaRPr>
          </a:p>
        </p:txBody>
      </p:sp>
      <p:sp>
        <p:nvSpPr>
          <p:cNvPr id="15" name="テキスト ボックス 14"/>
          <p:cNvSpPr txBox="1"/>
          <p:nvPr/>
        </p:nvSpPr>
        <p:spPr>
          <a:xfrm>
            <a:off x="7400719" y="6131801"/>
            <a:ext cx="639919" cy="400110"/>
          </a:xfrm>
          <a:prstGeom prst="rect">
            <a:avLst/>
          </a:prstGeom>
          <a:noFill/>
        </p:spPr>
        <p:txBody>
          <a:bodyPr wrap="none" rtlCol="0">
            <a:spAutoFit/>
          </a:bodyPr>
          <a:lstStyle/>
          <a:p>
            <a:r>
              <a:rPr kumimoji="1" lang="en-US" altLang="ja-JP" sz="2000" dirty="0">
                <a:effectLst>
                  <a:glow rad="63500">
                    <a:schemeClr val="bg1"/>
                  </a:glow>
                </a:effectLst>
              </a:rPr>
              <a:t>O/A</a:t>
            </a:r>
            <a:endParaRPr kumimoji="1" lang="ja-JP" altLang="en-US" sz="2000" dirty="0">
              <a:effectLst>
                <a:glow rad="63500">
                  <a:schemeClr val="bg1"/>
                </a:glow>
              </a:effectLst>
            </a:endParaRPr>
          </a:p>
        </p:txBody>
      </p:sp>
    </p:spTree>
    <p:extLst>
      <p:ext uri="{BB962C8B-B14F-4D97-AF65-F5344CB8AC3E}">
        <p14:creationId xmlns:p14="http://schemas.microsoft.com/office/powerpoint/2010/main" val="33861538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1">
            <a:extLst>
              <a:ext uri="{FF2B5EF4-FFF2-40B4-BE49-F238E27FC236}">
                <a16:creationId xmlns:a16="http://schemas.microsoft.com/office/drawing/2014/main" id="{34D977F0-F2BF-58A8-03DC-5095FD397704}"/>
              </a:ext>
            </a:extLst>
          </p:cNvPr>
          <p:cNvSpPr txBox="1">
            <a:spLocks/>
          </p:cNvSpPr>
          <p:nvPr/>
        </p:nvSpPr>
        <p:spPr>
          <a:xfrm>
            <a:off x="581192" y="702156"/>
            <a:ext cx="11029616" cy="1013800"/>
          </a:xfrm>
          <a:prstGeom prst="rect">
            <a:avLst/>
          </a:prstGeom>
        </p:spPr>
        <p:txBody>
          <a:bodyPr vert="horz" lIns="91440" tIns="45720" rIns="91440" bIns="45720" rtlCol="0" anchor="b">
            <a:normAutofit/>
          </a:bodyPr>
          <a:lstStyle>
            <a:lvl1pPr algn="l" defTabSz="457200" rtl="0" eaLnBrk="1" latinLnBrk="0" hangingPunct="1">
              <a:spcBef>
                <a:spcPct val="0"/>
              </a:spcBef>
              <a:buNone/>
              <a:defRPr kumimoji="1" sz="2800" b="0" kern="1200" cap="all">
                <a:solidFill>
                  <a:schemeClr val="bg1"/>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r>
              <a:rPr lang="en-US" altLang="ja-JP" cap="none" dirty="0"/>
              <a:t>Downward influence of the stratosphere</a:t>
            </a:r>
            <a:endParaRPr lang="ja-JP" altLang="en-US" cap="none" dirty="0"/>
          </a:p>
        </p:txBody>
      </p:sp>
      <p:pic>
        <p:nvPicPr>
          <p:cNvPr id="2050" name="Picture 2" descr="http://ebisk1.cpdk.naps.kishou.go.jp/~climat_p/diag_jra3q/products/strat/gif/JRA-3Q_1991-2020/jikei_uep_nh.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908" y="2238053"/>
            <a:ext cx="4705183" cy="3605001"/>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sp>
        <p:nvSpPr>
          <p:cNvPr id="6" name="角丸四角形 5"/>
          <p:cNvSpPr/>
          <p:nvPr/>
        </p:nvSpPr>
        <p:spPr>
          <a:xfrm>
            <a:off x="3794868" y="2461454"/>
            <a:ext cx="826000" cy="1977895"/>
          </a:xfrm>
          <a:prstGeom prst="roundRect">
            <a:avLst>
              <a:gd name="adj" fmla="val 10736"/>
            </a:avLst>
          </a:prstGeom>
          <a:noFill/>
          <a:ln w="28575">
            <a:solidFill>
              <a:srgbClr val="0000FF"/>
            </a:solidFill>
          </a:ln>
          <a:effectLst>
            <a:glow rad="63500">
              <a:schemeClr val="bg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p:cNvSpPr txBox="1"/>
          <p:nvPr/>
        </p:nvSpPr>
        <p:spPr>
          <a:xfrm>
            <a:off x="3878993" y="4146302"/>
            <a:ext cx="702115" cy="338554"/>
          </a:xfrm>
          <a:prstGeom prst="rect">
            <a:avLst/>
          </a:prstGeom>
          <a:noFill/>
        </p:spPr>
        <p:txBody>
          <a:bodyPr wrap="none" rtlCol="0">
            <a:spAutoFit/>
          </a:bodyPr>
          <a:lstStyle/>
          <a:p>
            <a:r>
              <a:rPr kumimoji="1" lang="en-US" altLang="ja-JP" sz="1600" dirty="0">
                <a:effectLst>
                  <a:glow rad="63500">
                    <a:schemeClr val="bg1"/>
                  </a:glow>
                </a:effectLst>
              </a:rPr>
              <a:t>March</a:t>
            </a:r>
            <a:endParaRPr kumimoji="1" lang="ja-JP" altLang="en-US" sz="1600" dirty="0">
              <a:effectLst>
                <a:glow rad="63500">
                  <a:schemeClr val="bg1"/>
                </a:glow>
              </a:effectLst>
            </a:endParaRPr>
          </a:p>
        </p:txBody>
      </p:sp>
      <p:sp>
        <p:nvSpPr>
          <p:cNvPr id="2" name="右矢印 1"/>
          <p:cNvSpPr/>
          <p:nvPr/>
        </p:nvSpPr>
        <p:spPr>
          <a:xfrm rot="4013166">
            <a:off x="3753412" y="2887950"/>
            <a:ext cx="661737" cy="172767"/>
          </a:xfrm>
          <a:prstGeom prst="rightArrow">
            <a:avLst/>
          </a:prstGeom>
          <a:solidFill>
            <a:srgbClr val="0000FF">
              <a:alpha val="30000"/>
            </a:srgbClr>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4" name="グループ化 3"/>
          <p:cNvGrpSpPr/>
          <p:nvPr/>
        </p:nvGrpSpPr>
        <p:grpSpPr>
          <a:xfrm>
            <a:off x="9496875" y="3551142"/>
            <a:ext cx="2334178" cy="2291912"/>
            <a:chOff x="9857822" y="3455043"/>
            <a:chExt cx="2334178" cy="2291912"/>
          </a:xfrm>
        </p:grpSpPr>
        <p:pic>
          <p:nvPicPr>
            <p:cNvPr id="8" name="Picture 4" descr="Image1"/>
            <p:cNvPicPr>
              <a:picLocks noChangeAspect="1" noChangeArrowheads="1"/>
            </p:cNvPicPr>
            <p:nvPr/>
          </p:nvPicPr>
          <p:blipFill rotWithShape="1">
            <a:blip r:embed="rId3">
              <a:extLst>
                <a:ext uri="{28A0092B-C50C-407E-A947-70E740481C1C}">
                  <a14:useLocalDpi xmlns:a14="http://schemas.microsoft.com/office/drawing/2010/main" val="0"/>
                </a:ext>
              </a:extLst>
            </a:blip>
            <a:srcRect l="18922" t="11775" r="20644" b="8871"/>
            <a:stretch/>
          </p:blipFill>
          <p:spPr bwMode="auto">
            <a:xfrm>
              <a:off x="9938794" y="3763363"/>
              <a:ext cx="1781380" cy="180695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Image1"/>
            <p:cNvPicPr>
              <a:picLocks noChangeAspect="1" noChangeArrowheads="1"/>
            </p:cNvPicPr>
            <p:nvPr/>
          </p:nvPicPr>
          <p:blipFill rotWithShape="1">
            <a:blip r:embed="rId3">
              <a:extLst>
                <a:ext uri="{28A0092B-C50C-407E-A947-70E740481C1C}">
                  <a14:useLocalDpi xmlns:a14="http://schemas.microsoft.com/office/drawing/2010/main" val="0"/>
                </a:ext>
              </a:extLst>
            </a:blip>
            <a:srcRect l="17211" t="94716" r="16860" b="43"/>
            <a:stretch/>
          </p:blipFill>
          <p:spPr bwMode="auto">
            <a:xfrm>
              <a:off x="9857822" y="5627628"/>
              <a:ext cx="1943323" cy="119327"/>
            </a:xfrm>
            <a:prstGeom prst="rect">
              <a:avLst/>
            </a:prstGeom>
            <a:noFill/>
            <a:extLst>
              <a:ext uri="{909E8E84-426E-40DD-AFC4-6F175D3DCCD1}">
                <a14:hiddenFill xmlns:a14="http://schemas.microsoft.com/office/drawing/2010/main">
                  <a:solidFill>
                    <a:srgbClr val="FFFFFF"/>
                  </a:solidFill>
                </a14:hiddenFill>
              </a:ext>
            </a:extLst>
          </p:spPr>
        </p:pic>
        <p:sp>
          <p:nvSpPr>
            <p:cNvPr id="10" name="テキスト ボックス 9">
              <a:extLst>
                <a:ext uri="{FF2B5EF4-FFF2-40B4-BE49-F238E27FC236}">
                  <a16:creationId xmlns:a16="http://schemas.microsoft.com/office/drawing/2014/main" id="{900B8CA0-2395-42CC-A37A-76C41596089A}"/>
                </a:ext>
              </a:extLst>
            </p:cNvPr>
            <p:cNvSpPr txBox="1"/>
            <p:nvPr/>
          </p:nvSpPr>
          <p:spPr>
            <a:xfrm>
              <a:off x="10204688" y="3455043"/>
              <a:ext cx="1274845" cy="307777"/>
            </a:xfrm>
            <a:prstGeom prst="rect">
              <a:avLst/>
            </a:prstGeom>
            <a:solidFill>
              <a:srgbClr val="215968"/>
            </a:solidFill>
          </p:spPr>
          <p:txBody>
            <a:bodyPr wrap="square" rtlCol="0">
              <a:spAutoFit/>
            </a:bodyPr>
            <a:lstStyle/>
            <a:p>
              <a:pPr algn="ctr"/>
              <a:r>
                <a:rPr kumimoji="1" lang="en-US" altLang="ja-JP" sz="1400" dirty="0">
                  <a:solidFill>
                    <a:schemeClr val="bg1"/>
                  </a:solidFill>
                </a:rPr>
                <a:t>March 2024</a:t>
              </a:r>
              <a:endParaRPr kumimoji="1" lang="ja-JP" altLang="en-US" sz="1400" dirty="0">
                <a:solidFill>
                  <a:schemeClr val="bg1"/>
                </a:solidFill>
              </a:endParaRPr>
            </a:p>
          </p:txBody>
        </p:sp>
        <p:sp>
          <p:nvSpPr>
            <p:cNvPr id="11" name="楕円 133"/>
            <p:cNvSpPr/>
            <p:nvPr/>
          </p:nvSpPr>
          <p:spPr>
            <a:xfrm rot="2359851">
              <a:off x="10422988" y="4832128"/>
              <a:ext cx="742957" cy="308115"/>
            </a:xfrm>
            <a:custGeom>
              <a:avLst/>
              <a:gdLst>
                <a:gd name="connsiteX0" fmla="*/ 0 w 784717"/>
                <a:gd name="connsiteY0" fmla="*/ 175912 h 351823"/>
                <a:gd name="connsiteX1" fmla="*/ 392359 w 784717"/>
                <a:gd name="connsiteY1" fmla="*/ 0 h 351823"/>
                <a:gd name="connsiteX2" fmla="*/ 784718 w 784717"/>
                <a:gd name="connsiteY2" fmla="*/ 175912 h 351823"/>
                <a:gd name="connsiteX3" fmla="*/ 392359 w 784717"/>
                <a:gd name="connsiteY3" fmla="*/ 351824 h 351823"/>
                <a:gd name="connsiteX4" fmla="*/ 0 w 784717"/>
                <a:gd name="connsiteY4" fmla="*/ 175912 h 351823"/>
                <a:gd name="connsiteX0" fmla="*/ 0 w 737945"/>
                <a:gd name="connsiteY0" fmla="*/ 151228 h 352181"/>
                <a:gd name="connsiteX1" fmla="*/ 345586 w 737945"/>
                <a:gd name="connsiteY1" fmla="*/ 208 h 352181"/>
                <a:gd name="connsiteX2" fmla="*/ 737945 w 737945"/>
                <a:gd name="connsiteY2" fmla="*/ 176120 h 352181"/>
                <a:gd name="connsiteX3" fmla="*/ 345586 w 737945"/>
                <a:gd name="connsiteY3" fmla="*/ 352032 h 352181"/>
                <a:gd name="connsiteX4" fmla="*/ 0 w 737945"/>
                <a:gd name="connsiteY4" fmla="*/ 151228 h 352181"/>
                <a:gd name="connsiteX0" fmla="*/ 392 w 738337"/>
                <a:gd name="connsiteY0" fmla="*/ 151140 h 303609"/>
                <a:gd name="connsiteX1" fmla="*/ 345978 w 738337"/>
                <a:gd name="connsiteY1" fmla="*/ 120 h 303609"/>
                <a:gd name="connsiteX2" fmla="*/ 738337 w 738337"/>
                <a:gd name="connsiteY2" fmla="*/ 176032 h 303609"/>
                <a:gd name="connsiteX3" fmla="*/ 413569 w 738337"/>
                <a:gd name="connsiteY3" fmla="*/ 303277 h 303609"/>
                <a:gd name="connsiteX4" fmla="*/ 392 w 738337"/>
                <a:gd name="connsiteY4" fmla="*/ 151140 h 303609"/>
                <a:gd name="connsiteX0" fmla="*/ 392 w 738337"/>
                <a:gd name="connsiteY0" fmla="*/ 151140 h 304104"/>
                <a:gd name="connsiteX1" fmla="*/ 345978 w 738337"/>
                <a:gd name="connsiteY1" fmla="*/ 120 h 304104"/>
                <a:gd name="connsiteX2" fmla="*/ 738337 w 738337"/>
                <a:gd name="connsiteY2" fmla="*/ 176032 h 304104"/>
                <a:gd name="connsiteX3" fmla="*/ 413569 w 738337"/>
                <a:gd name="connsiteY3" fmla="*/ 303277 h 304104"/>
                <a:gd name="connsiteX4" fmla="*/ 392 w 738337"/>
                <a:gd name="connsiteY4" fmla="*/ 151140 h 304104"/>
                <a:gd name="connsiteX0" fmla="*/ 4206 w 742151"/>
                <a:gd name="connsiteY0" fmla="*/ 151406 h 305570"/>
                <a:gd name="connsiteX1" fmla="*/ 349792 w 742151"/>
                <a:gd name="connsiteY1" fmla="*/ 386 h 305570"/>
                <a:gd name="connsiteX2" fmla="*/ 742151 w 742151"/>
                <a:gd name="connsiteY2" fmla="*/ 176298 h 305570"/>
                <a:gd name="connsiteX3" fmla="*/ 417383 w 742151"/>
                <a:gd name="connsiteY3" fmla="*/ 303543 h 305570"/>
                <a:gd name="connsiteX4" fmla="*/ 4206 w 742151"/>
                <a:gd name="connsiteY4" fmla="*/ 151406 h 305570"/>
                <a:gd name="connsiteX0" fmla="*/ 3774 w 744201"/>
                <a:gd name="connsiteY0" fmla="*/ 151314 h 305478"/>
                <a:gd name="connsiteX1" fmla="*/ 349360 w 744201"/>
                <a:gd name="connsiteY1" fmla="*/ 294 h 305478"/>
                <a:gd name="connsiteX2" fmla="*/ 533330 w 744201"/>
                <a:gd name="connsiteY2" fmla="*/ 114611 h 305478"/>
                <a:gd name="connsiteX3" fmla="*/ 741719 w 744201"/>
                <a:gd name="connsiteY3" fmla="*/ 176206 h 305478"/>
                <a:gd name="connsiteX4" fmla="*/ 416951 w 744201"/>
                <a:gd name="connsiteY4" fmla="*/ 303451 h 305478"/>
                <a:gd name="connsiteX5" fmla="*/ 3774 w 744201"/>
                <a:gd name="connsiteY5" fmla="*/ 151314 h 305478"/>
                <a:gd name="connsiteX0" fmla="*/ 3774 w 758831"/>
                <a:gd name="connsiteY0" fmla="*/ 151300 h 305464"/>
                <a:gd name="connsiteX1" fmla="*/ 349360 w 758831"/>
                <a:gd name="connsiteY1" fmla="*/ 280 h 305464"/>
                <a:gd name="connsiteX2" fmla="*/ 533330 w 758831"/>
                <a:gd name="connsiteY2" fmla="*/ 114597 h 305464"/>
                <a:gd name="connsiteX3" fmla="*/ 708029 w 758831"/>
                <a:gd name="connsiteY3" fmla="*/ 65487 h 305464"/>
                <a:gd name="connsiteX4" fmla="*/ 741719 w 758831"/>
                <a:gd name="connsiteY4" fmla="*/ 176192 h 305464"/>
                <a:gd name="connsiteX5" fmla="*/ 416951 w 758831"/>
                <a:gd name="connsiteY5" fmla="*/ 303437 h 305464"/>
                <a:gd name="connsiteX6" fmla="*/ 3774 w 758831"/>
                <a:gd name="connsiteY6" fmla="*/ 151300 h 305464"/>
                <a:gd name="connsiteX0" fmla="*/ 3774 w 764249"/>
                <a:gd name="connsiteY0" fmla="*/ 151300 h 305464"/>
                <a:gd name="connsiteX1" fmla="*/ 349360 w 764249"/>
                <a:gd name="connsiteY1" fmla="*/ 280 h 305464"/>
                <a:gd name="connsiteX2" fmla="*/ 533330 w 764249"/>
                <a:gd name="connsiteY2" fmla="*/ 114597 h 305464"/>
                <a:gd name="connsiteX3" fmla="*/ 708029 w 764249"/>
                <a:gd name="connsiteY3" fmla="*/ 65487 h 305464"/>
                <a:gd name="connsiteX4" fmla="*/ 741719 w 764249"/>
                <a:gd name="connsiteY4" fmla="*/ 176192 h 305464"/>
                <a:gd name="connsiteX5" fmla="*/ 416951 w 764249"/>
                <a:gd name="connsiteY5" fmla="*/ 303437 h 305464"/>
                <a:gd name="connsiteX6" fmla="*/ 3774 w 764249"/>
                <a:gd name="connsiteY6" fmla="*/ 151300 h 305464"/>
                <a:gd name="connsiteX0" fmla="*/ 3774 w 745157"/>
                <a:gd name="connsiteY0" fmla="*/ 151300 h 304947"/>
                <a:gd name="connsiteX1" fmla="*/ 349360 w 745157"/>
                <a:gd name="connsiteY1" fmla="*/ 280 h 304947"/>
                <a:gd name="connsiteX2" fmla="*/ 533330 w 745157"/>
                <a:gd name="connsiteY2" fmla="*/ 114597 h 304947"/>
                <a:gd name="connsiteX3" fmla="*/ 708029 w 745157"/>
                <a:gd name="connsiteY3" fmla="*/ 65487 h 304947"/>
                <a:gd name="connsiteX4" fmla="*/ 707393 w 745157"/>
                <a:gd name="connsiteY4" fmla="*/ 224470 h 304947"/>
                <a:gd name="connsiteX5" fmla="*/ 416951 w 745157"/>
                <a:gd name="connsiteY5" fmla="*/ 303437 h 304947"/>
                <a:gd name="connsiteX6" fmla="*/ 3774 w 745157"/>
                <a:gd name="connsiteY6" fmla="*/ 151300 h 304947"/>
                <a:gd name="connsiteX0" fmla="*/ 5571 w 746954"/>
                <a:gd name="connsiteY0" fmla="*/ 151300 h 308386"/>
                <a:gd name="connsiteX1" fmla="*/ 351157 w 746954"/>
                <a:gd name="connsiteY1" fmla="*/ 280 h 308386"/>
                <a:gd name="connsiteX2" fmla="*/ 535127 w 746954"/>
                <a:gd name="connsiteY2" fmla="*/ 114597 h 308386"/>
                <a:gd name="connsiteX3" fmla="*/ 709826 w 746954"/>
                <a:gd name="connsiteY3" fmla="*/ 65487 h 308386"/>
                <a:gd name="connsiteX4" fmla="*/ 709190 w 746954"/>
                <a:gd name="connsiteY4" fmla="*/ 224470 h 308386"/>
                <a:gd name="connsiteX5" fmla="*/ 418748 w 746954"/>
                <a:gd name="connsiteY5" fmla="*/ 303437 h 308386"/>
                <a:gd name="connsiteX6" fmla="*/ 157583 w 746954"/>
                <a:gd name="connsiteY6" fmla="*/ 283824 h 308386"/>
                <a:gd name="connsiteX7" fmla="*/ 5571 w 746954"/>
                <a:gd name="connsiteY7" fmla="*/ 151300 h 308386"/>
                <a:gd name="connsiteX0" fmla="*/ 4499 w 745882"/>
                <a:gd name="connsiteY0" fmla="*/ 151300 h 308386"/>
                <a:gd name="connsiteX1" fmla="*/ 350085 w 745882"/>
                <a:gd name="connsiteY1" fmla="*/ 280 h 308386"/>
                <a:gd name="connsiteX2" fmla="*/ 534055 w 745882"/>
                <a:gd name="connsiteY2" fmla="*/ 114597 h 308386"/>
                <a:gd name="connsiteX3" fmla="*/ 708754 w 745882"/>
                <a:gd name="connsiteY3" fmla="*/ 65487 h 308386"/>
                <a:gd name="connsiteX4" fmla="*/ 708118 w 745882"/>
                <a:gd name="connsiteY4" fmla="*/ 224470 h 308386"/>
                <a:gd name="connsiteX5" fmla="*/ 417676 w 745882"/>
                <a:gd name="connsiteY5" fmla="*/ 303437 h 308386"/>
                <a:gd name="connsiteX6" fmla="*/ 156511 w 745882"/>
                <a:gd name="connsiteY6" fmla="*/ 283824 h 308386"/>
                <a:gd name="connsiteX7" fmla="*/ 4499 w 745882"/>
                <a:gd name="connsiteY7" fmla="*/ 151300 h 308386"/>
                <a:gd name="connsiteX0" fmla="*/ 4601 w 742957"/>
                <a:gd name="connsiteY0" fmla="*/ 120536 h 308115"/>
                <a:gd name="connsiteX1" fmla="*/ 347160 w 742957"/>
                <a:gd name="connsiteY1" fmla="*/ 9 h 308115"/>
                <a:gd name="connsiteX2" fmla="*/ 531130 w 742957"/>
                <a:gd name="connsiteY2" fmla="*/ 114326 h 308115"/>
                <a:gd name="connsiteX3" fmla="*/ 705829 w 742957"/>
                <a:gd name="connsiteY3" fmla="*/ 65216 h 308115"/>
                <a:gd name="connsiteX4" fmla="*/ 705193 w 742957"/>
                <a:gd name="connsiteY4" fmla="*/ 224199 h 308115"/>
                <a:gd name="connsiteX5" fmla="*/ 414751 w 742957"/>
                <a:gd name="connsiteY5" fmla="*/ 303166 h 308115"/>
                <a:gd name="connsiteX6" fmla="*/ 153586 w 742957"/>
                <a:gd name="connsiteY6" fmla="*/ 283553 h 308115"/>
                <a:gd name="connsiteX7" fmla="*/ 4601 w 742957"/>
                <a:gd name="connsiteY7" fmla="*/ 120536 h 308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2957" h="308115">
                  <a:moveTo>
                    <a:pt x="4601" y="120536"/>
                  </a:moveTo>
                  <a:cubicBezTo>
                    <a:pt x="32861" y="20531"/>
                    <a:pt x="259405" y="1044"/>
                    <a:pt x="347160" y="9"/>
                  </a:cubicBezTo>
                  <a:cubicBezTo>
                    <a:pt x="434915" y="-1026"/>
                    <a:pt x="479445" y="90110"/>
                    <a:pt x="531130" y="114326"/>
                  </a:cubicBezTo>
                  <a:cubicBezTo>
                    <a:pt x="582815" y="138542"/>
                    <a:pt x="671098" y="54950"/>
                    <a:pt x="705829" y="65216"/>
                  </a:cubicBezTo>
                  <a:cubicBezTo>
                    <a:pt x="764337" y="96300"/>
                    <a:pt x="745612" y="197889"/>
                    <a:pt x="705193" y="224199"/>
                  </a:cubicBezTo>
                  <a:cubicBezTo>
                    <a:pt x="664774" y="250509"/>
                    <a:pt x="506685" y="293274"/>
                    <a:pt x="414751" y="303166"/>
                  </a:cubicBezTo>
                  <a:cubicBezTo>
                    <a:pt x="322817" y="313058"/>
                    <a:pt x="222449" y="308909"/>
                    <a:pt x="153586" y="283553"/>
                  </a:cubicBezTo>
                  <a:cubicBezTo>
                    <a:pt x="84723" y="258197"/>
                    <a:pt x="-23659" y="220541"/>
                    <a:pt x="4601" y="120536"/>
                  </a:cubicBezTo>
                  <a:close/>
                </a:path>
              </a:pathLst>
            </a:custGeom>
            <a:noFill/>
            <a:ln w="28575">
              <a:solidFill>
                <a:srgbClr val="7030A0"/>
              </a:solidFill>
              <a:prstDash val="solid"/>
            </a:ln>
            <a:effectLst>
              <a:glow rad="25400">
                <a:schemeClr val="bg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p>
          </p:txBody>
        </p:sp>
        <p:sp>
          <p:nvSpPr>
            <p:cNvPr id="12" name="テキスト ボックス 11"/>
            <p:cNvSpPr txBox="1"/>
            <p:nvPr/>
          </p:nvSpPr>
          <p:spPr>
            <a:xfrm>
              <a:off x="10829482" y="4939622"/>
              <a:ext cx="1362518" cy="461665"/>
            </a:xfrm>
            <a:prstGeom prst="rect">
              <a:avLst/>
            </a:prstGeom>
            <a:noFill/>
          </p:spPr>
          <p:txBody>
            <a:bodyPr wrap="square" rtlCol="0">
              <a:spAutoFit/>
            </a:bodyPr>
            <a:lstStyle/>
            <a:p>
              <a:pPr algn="ctr"/>
              <a:r>
                <a:rPr kumimoji="1" lang="en-US" altLang="ja-JP" sz="1200" dirty="0">
                  <a:solidFill>
                    <a:srgbClr val="7030A0"/>
                  </a:solidFill>
                  <a:effectLst>
                    <a:glow rad="63500">
                      <a:schemeClr val="bg1"/>
                    </a:glow>
                  </a:effectLst>
                </a:rPr>
                <a:t>Tropospheric trough</a:t>
              </a:r>
              <a:endParaRPr kumimoji="1" lang="ja-JP" altLang="en-US" sz="1200" dirty="0">
                <a:solidFill>
                  <a:srgbClr val="7030A0"/>
                </a:solidFill>
                <a:effectLst>
                  <a:glow rad="63500">
                    <a:schemeClr val="bg1"/>
                  </a:glow>
                </a:effectLst>
              </a:endParaRPr>
            </a:p>
          </p:txBody>
        </p:sp>
        <p:sp>
          <p:nvSpPr>
            <p:cNvPr id="13" name="楕円 135"/>
            <p:cNvSpPr/>
            <p:nvPr/>
          </p:nvSpPr>
          <p:spPr>
            <a:xfrm rot="3047459">
              <a:off x="10338110" y="4727567"/>
              <a:ext cx="703899" cy="438319"/>
            </a:xfrm>
            <a:custGeom>
              <a:avLst/>
              <a:gdLst>
                <a:gd name="connsiteX0" fmla="*/ 0 w 697334"/>
                <a:gd name="connsiteY0" fmla="*/ 180921 h 361842"/>
                <a:gd name="connsiteX1" fmla="*/ 348667 w 697334"/>
                <a:gd name="connsiteY1" fmla="*/ 0 h 361842"/>
                <a:gd name="connsiteX2" fmla="*/ 697334 w 697334"/>
                <a:gd name="connsiteY2" fmla="*/ 180921 h 361842"/>
                <a:gd name="connsiteX3" fmla="*/ 348667 w 697334"/>
                <a:gd name="connsiteY3" fmla="*/ 361842 h 361842"/>
                <a:gd name="connsiteX4" fmla="*/ 0 w 697334"/>
                <a:gd name="connsiteY4" fmla="*/ 180921 h 361842"/>
                <a:gd name="connsiteX0" fmla="*/ 0 w 702754"/>
                <a:gd name="connsiteY0" fmla="*/ 186009 h 366930"/>
                <a:gd name="connsiteX1" fmla="*/ 348667 w 702754"/>
                <a:gd name="connsiteY1" fmla="*/ 5088 h 366930"/>
                <a:gd name="connsiteX2" fmla="*/ 536325 w 702754"/>
                <a:gd name="connsiteY2" fmla="*/ 61760 h 366930"/>
                <a:gd name="connsiteX3" fmla="*/ 697334 w 702754"/>
                <a:gd name="connsiteY3" fmla="*/ 186009 h 366930"/>
                <a:gd name="connsiteX4" fmla="*/ 348667 w 702754"/>
                <a:gd name="connsiteY4" fmla="*/ 366930 h 366930"/>
                <a:gd name="connsiteX5" fmla="*/ 0 w 702754"/>
                <a:gd name="connsiteY5" fmla="*/ 186009 h 366930"/>
                <a:gd name="connsiteX0" fmla="*/ 2947 w 705701"/>
                <a:gd name="connsiteY0" fmla="*/ 249234 h 430155"/>
                <a:gd name="connsiteX1" fmla="*/ 203513 w 705701"/>
                <a:gd name="connsiteY1" fmla="*/ 2516 h 430155"/>
                <a:gd name="connsiteX2" fmla="*/ 539272 w 705701"/>
                <a:gd name="connsiteY2" fmla="*/ 124985 h 430155"/>
                <a:gd name="connsiteX3" fmla="*/ 700281 w 705701"/>
                <a:gd name="connsiteY3" fmla="*/ 249234 h 430155"/>
                <a:gd name="connsiteX4" fmla="*/ 351614 w 705701"/>
                <a:gd name="connsiteY4" fmla="*/ 430155 h 430155"/>
                <a:gd name="connsiteX5" fmla="*/ 2947 w 705701"/>
                <a:gd name="connsiteY5" fmla="*/ 249234 h 430155"/>
                <a:gd name="connsiteX0" fmla="*/ 7956 w 710710"/>
                <a:gd name="connsiteY0" fmla="*/ 249234 h 435453"/>
                <a:gd name="connsiteX1" fmla="*/ 208522 w 710710"/>
                <a:gd name="connsiteY1" fmla="*/ 2516 h 435453"/>
                <a:gd name="connsiteX2" fmla="*/ 544281 w 710710"/>
                <a:gd name="connsiteY2" fmla="*/ 124985 h 435453"/>
                <a:gd name="connsiteX3" fmla="*/ 705290 w 710710"/>
                <a:gd name="connsiteY3" fmla="*/ 249234 h 435453"/>
                <a:gd name="connsiteX4" fmla="*/ 356623 w 710710"/>
                <a:gd name="connsiteY4" fmla="*/ 430155 h 435453"/>
                <a:gd name="connsiteX5" fmla="*/ 71273 w 710710"/>
                <a:gd name="connsiteY5" fmla="*/ 374996 h 435453"/>
                <a:gd name="connsiteX6" fmla="*/ 7956 w 710710"/>
                <a:gd name="connsiteY6" fmla="*/ 249234 h 435453"/>
                <a:gd name="connsiteX0" fmla="*/ 6628 w 709382"/>
                <a:gd name="connsiteY0" fmla="*/ 249234 h 435453"/>
                <a:gd name="connsiteX1" fmla="*/ 207194 w 709382"/>
                <a:gd name="connsiteY1" fmla="*/ 2516 h 435453"/>
                <a:gd name="connsiteX2" fmla="*/ 542953 w 709382"/>
                <a:gd name="connsiteY2" fmla="*/ 124985 h 435453"/>
                <a:gd name="connsiteX3" fmla="*/ 703962 w 709382"/>
                <a:gd name="connsiteY3" fmla="*/ 249234 h 435453"/>
                <a:gd name="connsiteX4" fmla="*/ 355295 w 709382"/>
                <a:gd name="connsiteY4" fmla="*/ 430155 h 435453"/>
                <a:gd name="connsiteX5" fmla="*/ 69945 w 709382"/>
                <a:gd name="connsiteY5" fmla="*/ 374996 h 435453"/>
                <a:gd name="connsiteX6" fmla="*/ 6628 w 709382"/>
                <a:gd name="connsiteY6" fmla="*/ 249234 h 435453"/>
                <a:gd name="connsiteX0" fmla="*/ 4425 w 643862"/>
                <a:gd name="connsiteY0" fmla="*/ 380442 h 440899"/>
                <a:gd name="connsiteX1" fmla="*/ 141674 w 643862"/>
                <a:gd name="connsiteY1" fmla="*/ 7962 h 440899"/>
                <a:gd name="connsiteX2" fmla="*/ 477433 w 643862"/>
                <a:gd name="connsiteY2" fmla="*/ 130431 h 440899"/>
                <a:gd name="connsiteX3" fmla="*/ 638442 w 643862"/>
                <a:gd name="connsiteY3" fmla="*/ 254680 h 440899"/>
                <a:gd name="connsiteX4" fmla="*/ 289775 w 643862"/>
                <a:gd name="connsiteY4" fmla="*/ 435601 h 440899"/>
                <a:gd name="connsiteX5" fmla="*/ 4425 w 643862"/>
                <a:gd name="connsiteY5" fmla="*/ 380442 h 440899"/>
                <a:gd name="connsiteX0" fmla="*/ 3159 w 693315"/>
                <a:gd name="connsiteY0" fmla="*/ 343474 h 435870"/>
                <a:gd name="connsiteX1" fmla="*/ 191127 w 693315"/>
                <a:gd name="connsiteY1" fmla="*/ 6258 h 435870"/>
                <a:gd name="connsiteX2" fmla="*/ 526886 w 693315"/>
                <a:gd name="connsiteY2" fmla="*/ 128727 h 435870"/>
                <a:gd name="connsiteX3" fmla="*/ 687895 w 693315"/>
                <a:gd name="connsiteY3" fmla="*/ 252976 h 435870"/>
                <a:gd name="connsiteX4" fmla="*/ 339228 w 693315"/>
                <a:gd name="connsiteY4" fmla="*/ 433897 h 435870"/>
                <a:gd name="connsiteX5" fmla="*/ 3159 w 693315"/>
                <a:gd name="connsiteY5" fmla="*/ 343474 h 435870"/>
                <a:gd name="connsiteX0" fmla="*/ 3544 w 693700"/>
                <a:gd name="connsiteY0" fmla="*/ 343474 h 444183"/>
                <a:gd name="connsiteX1" fmla="*/ 191512 w 693700"/>
                <a:gd name="connsiteY1" fmla="*/ 6258 h 444183"/>
                <a:gd name="connsiteX2" fmla="*/ 527271 w 693700"/>
                <a:gd name="connsiteY2" fmla="*/ 128727 h 444183"/>
                <a:gd name="connsiteX3" fmla="*/ 688280 w 693700"/>
                <a:gd name="connsiteY3" fmla="*/ 252976 h 444183"/>
                <a:gd name="connsiteX4" fmla="*/ 339613 w 693700"/>
                <a:gd name="connsiteY4" fmla="*/ 433897 h 444183"/>
                <a:gd name="connsiteX5" fmla="*/ 3544 w 693700"/>
                <a:gd name="connsiteY5" fmla="*/ 343474 h 444183"/>
                <a:gd name="connsiteX0" fmla="*/ 3333 w 704887"/>
                <a:gd name="connsiteY0" fmla="*/ 295453 h 433142"/>
                <a:gd name="connsiteX1" fmla="*/ 202699 w 704887"/>
                <a:gd name="connsiteY1" fmla="*/ 4224 h 433142"/>
                <a:gd name="connsiteX2" fmla="*/ 538458 w 704887"/>
                <a:gd name="connsiteY2" fmla="*/ 126693 h 433142"/>
                <a:gd name="connsiteX3" fmla="*/ 699467 w 704887"/>
                <a:gd name="connsiteY3" fmla="*/ 250942 h 433142"/>
                <a:gd name="connsiteX4" fmla="*/ 350800 w 704887"/>
                <a:gd name="connsiteY4" fmla="*/ 431863 h 433142"/>
                <a:gd name="connsiteX5" fmla="*/ 3333 w 704887"/>
                <a:gd name="connsiteY5" fmla="*/ 295453 h 433142"/>
                <a:gd name="connsiteX0" fmla="*/ 3333 w 704887"/>
                <a:gd name="connsiteY0" fmla="*/ 295453 h 438053"/>
                <a:gd name="connsiteX1" fmla="*/ 202699 w 704887"/>
                <a:gd name="connsiteY1" fmla="*/ 4224 h 438053"/>
                <a:gd name="connsiteX2" fmla="*/ 538458 w 704887"/>
                <a:gd name="connsiteY2" fmla="*/ 126693 h 438053"/>
                <a:gd name="connsiteX3" fmla="*/ 699467 w 704887"/>
                <a:gd name="connsiteY3" fmla="*/ 250942 h 438053"/>
                <a:gd name="connsiteX4" fmla="*/ 350800 w 704887"/>
                <a:gd name="connsiteY4" fmla="*/ 431863 h 438053"/>
                <a:gd name="connsiteX5" fmla="*/ 3333 w 704887"/>
                <a:gd name="connsiteY5" fmla="*/ 295453 h 438053"/>
                <a:gd name="connsiteX0" fmla="*/ 3333 w 704887"/>
                <a:gd name="connsiteY0" fmla="*/ 295453 h 438319"/>
                <a:gd name="connsiteX1" fmla="*/ 202699 w 704887"/>
                <a:gd name="connsiteY1" fmla="*/ 4224 h 438319"/>
                <a:gd name="connsiteX2" fmla="*/ 538458 w 704887"/>
                <a:gd name="connsiteY2" fmla="*/ 126693 h 438319"/>
                <a:gd name="connsiteX3" fmla="*/ 699467 w 704887"/>
                <a:gd name="connsiteY3" fmla="*/ 250942 h 438319"/>
                <a:gd name="connsiteX4" fmla="*/ 381135 w 704887"/>
                <a:gd name="connsiteY4" fmla="*/ 432154 h 438319"/>
                <a:gd name="connsiteX5" fmla="*/ 3333 w 704887"/>
                <a:gd name="connsiteY5" fmla="*/ 295453 h 438319"/>
                <a:gd name="connsiteX0" fmla="*/ 3333 w 701578"/>
                <a:gd name="connsiteY0" fmla="*/ 295453 h 438319"/>
                <a:gd name="connsiteX1" fmla="*/ 202699 w 701578"/>
                <a:gd name="connsiteY1" fmla="*/ 4224 h 438319"/>
                <a:gd name="connsiteX2" fmla="*/ 538458 w 701578"/>
                <a:gd name="connsiteY2" fmla="*/ 126693 h 438319"/>
                <a:gd name="connsiteX3" fmla="*/ 699467 w 701578"/>
                <a:gd name="connsiteY3" fmla="*/ 250942 h 438319"/>
                <a:gd name="connsiteX4" fmla="*/ 381135 w 701578"/>
                <a:gd name="connsiteY4" fmla="*/ 432154 h 438319"/>
                <a:gd name="connsiteX5" fmla="*/ 3333 w 701578"/>
                <a:gd name="connsiteY5" fmla="*/ 295453 h 438319"/>
                <a:gd name="connsiteX0" fmla="*/ 3333 w 704887"/>
                <a:gd name="connsiteY0" fmla="*/ 295453 h 438319"/>
                <a:gd name="connsiteX1" fmla="*/ 202699 w 704887"/>
                <a:gd name="connsiteY1" fmla="*/ 4224 h 438319"/>
                <a:gd name="connsiteX2" fmla="*/ 538458 w 704887"/>
                <a:gd name="connsiteY2" fmla="*/ 126693 h 438319"/>
                <a:gd name="connsiteX3" fmla="*/ 699467 w 704887"/>
                <a:gd name="connsiteY3" fmla="*/ 250942 h 438319"/>
                <a:gd name="connsiteX4" fmla="*/ 381135 w 704887"/>
                <a:gd name="connsiteY4" fmla="*/ 432154 h 438319"/>
                <a:gd name="connsiteX5" fmla="*/ 3333 w 704887"/>
                <a:gd name="connsiteY5" fmla="*/ 295453 h 438319"/>
                <a:gd name="connsiteX0" fmla="*/ 3333 w 703899"/>
                <a:gd name="connsiteY0" fmla="*/ 295453 h 438319"/>
                <a:gd name="connsiteX1" fmla="*/ 202699 w 703899"/>
                <a:gd name="connsiteY1" fmla="*/ 4224 h 438319"/>
                <a:gd name="connsiteX2" fmla="*/ 538458 w 703899"/>
                <a:gd name="connsiteY2" fmla="*/ 126693 h 438319"/>
                <a:gd name="connsiteX3" fmla="*/ 699467 w 703899"/>
                <a:gd name="connsiteY3" fmla="*/ 250942 h 438319"/>
                <a:gd name="connsiteX4" fmla="*/ 381135 w 703899"/>
                <a:gd name="connsiteY4" fmla="*/ 432154 h 438319"/>
                <a:gd name="connsiteX5" fmla="*/ 3333 w 703899"/>
                <a:gd name="connsiteY5" fmla="*/ 295453 h 438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899" h="438319">
                  <a:moveTo>
                    <a:pt x="3333" y="295453"/>
                  </a:moveTo>
                  <a:cubicBezTo>
                    <a:pt x="-23087" y="173846"/>
                    <a:pt x="113512" y="32351"/>
                    <a:pt x="202699" y="4224"/>
                  </a:cubicBezTo>
                  <a:cubicBezTo>
                    <a:pt x="291887" y="-23903"/>
                    <a:pt x="480347" y="96540"/>
                    <a:pt x="538458" y="126693"/>
                  </a:cubicBezTo>
                  <a:cubicBezTo>
                    <a:pt x="596569" y="156846"/>
                    <a:pt x="729805" y="157619"/>
                    <a:pt x="699467" y="250942"/>
                  </a:cubicBezTo>
                  <a:cubicBezTo>
                    <a:pt x="669129" y="344265"/>
                    <a:pt x="546139" y="409666"/>
                    <a:pt x="381135" y="432154"/>
                  </a:cubicBezTo>
                  <a:cubicBezTo>
                    <a:pt x="216131" y="454642"/>
                    <a:pt x="29753" y="417060"/>
                    <a:pt x="3333" y="295453"/>
                  </a:cubicBezTo>
                  <a:close/>
                </a:path>
              </a:pathLst>
            </a:custGeom>
            <a:noFill/>
            <a:ln w="28575">
              <a:solidFill>
                <a:srgbClr val="0000FF"/>
              </a:solidFill>
              <a:prstDash val="solid"/>
            </a:ln>
            <a:effectLst>
              <a:glow rad="25400">
                <a:schemeClr val="bg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p>
          </p:txBody>
        </p:sp>
        <p:sp>
          <p:nvSpPr>
            <p:cNvPr id="14" name="正方形/長方形 13"/>
            <p:cNvSpPr/>
            <p:nvPr/>
          </p:nvSpPr>
          <p:spPr>
            <a:xfrm>
              <a:off x="10046026" y="4400181"/>
              <a:ext cx="965328" cy="276999"/>
            </a:xfrm>
            <a:prstGeom prst="rect">
              <a:avLst/>
            </a:prstGeom>
          </p:spPr>
          <p:txBody>
            <a:bodyPr wrap="none">
              <a:spAutoFit/>
            </a:bodyPr>
            <a:lstStyle/>
            <a:p>
              <a:pPr algn="ctr"/>
              <a:r>
                <a:rPr kumimoji="1" lang="en-US" altLang="ja-JP" sz="1200" dirty="0">
                  <a:solidFill>
                    <a:srgbClr val="0000FF"/>
                  </a:solidFill>
                  <a:effectLst>
                    <a:glow rad="63500">
                      <a:schemeClr val="bg1"/>
                    </a:glow>
                  </a:effectLst>
                </a:rPr>
                <a:t>polar vortex</a:t>
              </a:r>
              <a:endParaRPr kumimoji="1" lang="ja-JP" altLang="en-US" sz="1200" dirty="0">
                <a:solidFill>
                  <a:srgbClr val="0000FF"/>
                </a:solidFill>
                <a:effectLst>
                  <a:glow rad="63500">
                    <a:schemeClr val="bg1"/>
                  </a:glow>
                </a:effectLst>
              </a:endParaRPr>
            </a:p>
          </p:txBody>
        </p:sp>
        <p:sp>
          <p:nvSpPr>
            <p:cNvPr id="15" name="テキスト ボックス 14"/>
            <p:cNvSpPr txBox="1"/>
            <p:nvPr/>
          </p:nvSpPr>
          <p:spPr>
            <a:xfrm>
              <a:off x="9891780" y="5339140"/>
              <a:ext cx="1964440" cy="276999"/>
            </a:xfrm>
            <a:prstGeom prst="rect">
              <a:avLst/>
            </a:prstGeom>
            <a:noFill/>
          </p:spPr>
          <p:txBody>
            <a:bodyPr wrap="square" rtlCol="0">
              <a:spAutoFit/>
            </a:bodyPr>
            <a:lstStyle/>
            <a:p>
              <a:pPr algn="ctr"/>
              <a:r>
                <a:rPr kumimoji="1" lang="en-US" altLang="ja-JP" sz="1200" dirty="0">
                  <a:effectLst>
                    <a:glow rad="63500">
                      <a:schemeClr val="bg1"/>
                    </a:glow>
                  </a:effectLst>
                </a:rPr>
                <a:t>Color: Z500, Contour: Z100</a:t>
              </a:r>
              <a:endParaRPr kumimoji="1" lang="ja-JP" altLang="en-US" sz="1200" dirty="0">
                <a:effectLst>
                  <a:glow rad="63500">
                    <a:schemeClr val="bg1"/>
                  </a:glow>
                </a:effectLst>
              </a:endParaRPr>
            </a:p>
          </p:txBody>
        </p:sp>
      </p:grpSp>
      <p:pic>
        <p:nvPicPr>
          <p:cNvPr id="2052" name="Picture 4" descr="Image1"/>
          <p:cNvPicPr>
            <a:picLocks noChangeAspect="1" noChangeArrowheads="1"/>
          </p:cNvPicPr>
          <p:nvPr/>
        </p:nvPicPr>
        <p:blipFill rotWithShape="1">
          <a:blip r:embed="rId4">
            <a:extLst>
              <a:ext uri="{28A0092B-C50C-407E-A947-70E740481C1C}">
                <a14:useLocalDpi xmlns:a14="http://schemas.microsoft.com/office/drawing/2010/main" val="0"/>
              </a:ext>
            </a:extLst>
          </a:blip>
          <a:srcRect t="5996" r="10937"/>
          <a:stretch/>
        </p:blipFill>
        <p:spPr bwMode="auto">
          <a:xfrm>
            <a:off x="5680876" y="2956478"/>
            <a:ext cx="3540270" cy="2886576"/>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cxnSp>
        <p:nvCxnSpPr>
          <p:cNvPr id="17" name="直線矢印コネクタ 16"/>
          <p:cNvCxnSpPr/>
          <p:nvPr/>
        </p:nvCxnSpPr>
        <p:spPr>
          <a:xfrm flipH="1">
            <a:off x="6942221" y="3551142"/>
            <a:ext cx="806116" cy="1484579"/>
          </a:xfrm>
          <a:prstGeom prst="straightConnector1">
            <a:avLst/>
          </a:prstGeom>
          <a:ln w="57150">
            <a:solidFill>
              <a:schemeClr val="accent1"/>
            </a:solidFill>
            <a:tailEnd type="triangle"/>
          </a:ln>
          <a:effectLst>
            <a:glow rad="63500">
              <a:schemeClr val="bg1"/>
            </a:glow>
          </a:effectLst>
        </p:spPr>
        <p:style>
          <a:lnRef idx="1">
            <a:schemeClr val="accent1"/>
          </a:lnRef>
          <a:fillRef idx="0">
            <a:schemeClr val="accent1"/>
          </a:fillRef>
          <a:effectRef idx="0">
            <a:schemeClr val="accent1"/>
          </a:effectRef>
          <a:fontRef idx="minor">
            <a:schemeClr val="tx1"/>
          </a:fontRef>
        </p:style>
      </p:cxnSp>
      <p:sp>
        <p:nvSpPr>
          <p:cNvPr id="18" name="テキスト ボックス 17"/>
          <p:cNvSpPr txBox="1"/>
          <p:nvPr/>
        </p:nvSpPr>
        <p:spPr>
          <a:xfrm rot="17867589">
            <a:off x="6405948" y="4184917"/>
            <a:ext cx="2315057" cy="307777"/>
          </a:xfrm>
          <a:prstGeom prst="rect">
            <a:avLst/>
          </a:prstGeom>
          <a:noFill/>
        </p:spPr>
        <p:txBody>
          <a:bodyPr wrap="none" rtlCol="0">
            <a:spAutoFit/>
          </a:bodyPr>
          <a:lstStyle/>
          <a:p>
            <a:r>
              <a:rPr kumimoji="1" lang="en-US" altLang="ja-JP" sz="1400" dirty="0">
                <a:solidFill>
                  <a:srgbClr val="FF00FF"/>
                </a:solidFill>
                <a:effectLst>
                  <a:glow rad="63500">
                    <a:schemeClr val="bg1"/>
                  </a:glow>
                </a:effectLst>
              </a:rPr>
              <a:t>High PV migration to mid-lat.</a:t>
            </a:r>
            <a:endParaRPr kumimoji="1" lang="ja-JP" altLang="en-US" sz="1400" dirty="0">
              <a:solidFill>
                <a:srgbClr val="FF00FF"/>
              </a:solidFill>
              <a:effectLst>
                <a:glow rad="63500">
                  <a:schemeClr val="bg1"/>
                </a:glow>
              </a:effectLst>
            </a:endParaRPr>
          </a:p>
        </p:txBody>
      </p:sp>
      <p:sp>
        <p:nvSpPr>
          <p:cNvPr id="21" name="テキスト ボックス 20"/>
          <p:cNvSpPr txBox="1"/>
          <p:nvPr/>
        </p:nvSpPr>
        <p:spPr>
          <a:xfrm rot="16200000">
            <a:off x="6047682" y="4667685"/>
            <a:ext cx="635430" cy="307777"/>
          </a:xfrm>
          <a:prstGeom prst="rect">
            <a:avLst/>
          </a:prstGeom>
          <a:noFill/>
        </p:spPr>
        <p:txBody>
          <a:bodyPr wrap="none" rtlCol="0">
            <a:spAutoFit/>
          </a:bodyPr>
          <a:lstStyle/>
          <a:p>
            <a:r>
              <a:rPr kumimoji="1" lang="en-US" altLang="ja-JP" sz="1400" dirty="0">
                <a:effectLst>
                  <a:glow rad="63500">
                    <a:schemeClr val="bg1"/>
                  </a:glow>
                </a:effectLst>
              </a:rPr>
              <a:t>March</a:t>
            </a:r>
            <a:endParaRPr kumimoji="1" lang="ja-JP" altLang="en-US" sz="1400" dirty="0">
              <a:effectLst>
                <a:glow rad="63500">
                  <a:schemeClr val="bg1"/>
                </a:glow>
              </a:effectLst>
            </a:endParaRPr>
          </a:p>
        </p:txBody>
      </p:sp>
      <p:sp>
        <p:nvSpPr>
          <p:cNvPr id="22" name="テキスト ボックス 21"/>
          <p:cNvSpPr txBox="1"/>
          <p:nvPr/>
        </p:nvSpPr>
        <p:spPr>
          <a:xfrm rot="16200000">
            <a:off x="5955614" y="3655732"/>
            <a:ext cx="834909" cy="307777"/>
          </a:xfrm>
          <a:prstGeom prst="rect">
            <a:avLst/>
          </a:prstGeom>
          <a:noFill/>
        </p:spPr>
        <p:txBody>
          <a:bodyPr wrap="none" rtlCol="0">
            <a:spAutoFit/>
          </a:bodyPr>
          <a:lstStyle/>
          <a:p>
            <a:r>
              <a:rPr kumimoji="1" lang="en-US" altLang="ja-JP" sz="1400" dirty="0">
                <a:effectLst>
                  <a:glow rad="63500">
                    <a:schemeClr val="bg1"/>
                  </a:glow>
                </a:effectLst>
              </a:rPr>
              <a:t>February</a:t>
            </a:r>
            <a:endParaRPr kumimoji="1" lang="ja-JP" altLang="en-US" sz="1400" dirty="0">
              <a:effectLst>
                <a:glow rad="63500">
                  <a:schemeClr val="bg1"/>
                </a:glow>
              </a:effectLst>
            </a:endParaRPr>
          </a:p>
        </p:txBody>
      </p:sp>
      <p:cxnSp>
        <p:nvCxnSpPr>
          <p:cNvPr id="20" name="直線矢印コネクタ 19"/>
          <p:cNvCxnSpPr/>
          <p:nvPr/>
        </p:nvCxnSpPr>
        <p:spPr>
          <a:xfrm>
            <a:off x="6233401" y="3253763"/>
            <a:ext cx="0" cy="1061816"/>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直線矢印コネクタ 24"/>
          <p:cNvCxnSpPr/>
          <p:nvPr/>
        </p:nvCxnSpPr>
        <p:spPr>
          <a:xfrm>
            <a:off x="6230434" y="4365479"/>
            <a:ext cx="0" cy="1061816"/>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26" name="テキスト ボックス 25"/>
          <p:cNvSpPr txBox="1"/>
          <p:nvPr/>
        </p:nvSpPr>
        <p:spPr>
          <a:xfrm>
            <a:off x="5746537" y="2627351"/>
            <a:ext cx="3408947" cy="307777"/>
          </a:xfrm>
          <a:prstGeom prst="rect">
            <a:avLst/>
          </a:prstGeom>
          <a:noFill/>
        </p:spPr>
        <p:txBody>
          <a:bodyPr wrap="none" rtlCol="0">
            <a:spAutoFit/>
          </a:bodyPr>
          <a:lstStyle/>
          <a:p>
            <a:r>
              <a:rPr kumimoji="1" lang="en-US" altLang="ja-JP" sz="1400" b="1" dirty="0">
                <a:solidFill>
                  <a:schemeClr val="accent1"/>
                </a:solidFill>
                <a:effectLst>
                  <a:glow rad="63500">
                    <a:schemeClr val="bg1"/>
                  </a:glow>
                </a:effectLst>
              </a:rPr>
              <a:t>0-180E average of PV anomaly at 400K</a:t>
            </a:r>
            <a:endParaRPr kumimoji="1" lang="ja-JP" altLang="en-US" sz="1400" b="1" dirty="0">
              <a:solidFill>
                <a:schemeClr val="accent1"/>
              </a:solidFill>
              <a:effectLst>
                <a:glow rad="63500">
                  <a:schemeClr val="bg1"/>
                </a:glow>
              </a:effectLst>
            </a:endParaRPr>
          </a:p>
        </p:txBody>
      </p:sp>
      <p:sp>
        <p:nvSpPr>
          <p:cNvPr id="27" name="テキスト ボックス 26"/>
          <p:cNvSpPr txBox="1"/>
          <p:nvPr/>
        </p:nvSpPr>
        <p:spPr>
          <a:xfrm>
            <a:off x="1325861" y="1939357"/>
            <a:ext cx="2882007" cy="307777"/>
          </a:xfrm>
          <a:prstGeom prst="rect">
            <a:avLst/>
          </a:prstGeom>
          <a:noFill/>
        </p:spPr>
        <p:txBody>
          <a:bodyPr wrap="none" rtlCol="0">
            <a:spAutoFit/>
          </a:bodyPr>
          <a:lstStyle/>
          <a:p>
            <a:r>
              <a:rPr kumimoji="1" lang="en-US" altLang="ja-JP" sz="1400" b="1" dirty="0">
                <a:solidFill>
                  <a:schemeClr val="accent1"/>
                </a:solidFill>
                <a:effectLst>
                  <a:glow rad="63500">
                    <a:schemeClr val="bg1"/>
                  </a:glow>
                </a:effectLst>
              </a:rPr>
              <a:t>Zonal mean zonal wind anomaly</a:t>
            </a:r>
            <a:endParaRPr kumimoji="1" lang="ja-JP" altLang="en-US" sz="1400" b="1" dirty="0">
              <a:solidFill>
                <a:schemeClr val="accent1"/>
              </a:solidFill>
              <a:effectLst>
                <a:glow rad="63500">
                  <a:schemeClr val="bg1"/>
                </a:glow>
              </a:effectLst>
            </a:endParaRPr>
          </a:p>
        </p:txBody>
      </p:sp>
      <p:sp>
        <p:nvSpPr>
          <p:cNvPr id="28" name="コンテンツ プレースホルダー 2">
            <a:extLst>
              <a:ext uri="{FF2B5EF4-FFF2-40B4-BE49-F238E27FC236}">
                <a16:creationId xmlns:a16="http://schemas.microsoft.com/office/drawing/2014/main" id="{EA55D8CB-4B9C-9DC0-812C-10186197E320}"/>
              </a:ext>
            </a:extLst>
          </p:cNvPr>
          <p:cNvSpPr>
            <a:spLocks noGrp="1"/>
          </p:cNvSpPr>
          <p:nvPr>
            <p:ph idx="1"/>
          </p:nvPr>
        </p:nvSpPr>
        <p:spPr>
          <a:xfrm>
            <a:off x="697831" y="5981433"/>
            <a:ext cx="6617369" cy="720156"/>
          </a:xfrm>
        </p:spPr>
        <p:txBody>
          <a:bodyPr anchor="t">
            <a:normAutofit fontScale="92500" lnSpcReduction="20000"/>
          </a:bodyPr>
          <a:lstStyle/>
          <a:p>
            <a:r>
              <a:rPr lang="en-US" altLang="ja-JP" dirty="0"/>
              <a:t>In association with a downward propagation of SSW-related anomaly, high PV migrated over northern Pacific, possibly deepen the tropospheric trough there (i.e., footprint of the SSW). </a:t>
            </a:r>
            <a:endParaRPr lang="ja-JP" altLang="en-US" dirty="0"/>
          </a:p>
        </p:txBody>
      </p:sp>
    </p:spTree>
    <p:extLst>
      <p:ext uri="{BB962C8B-B14F-4D97-AF65-F5344CB8AC3E}">
        <p14:creationId xmlns:p14="http://schemas.microsoft.com/office/powerpoint/2010/main" val="19431510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スライド番号プレースホルダー 1"/>
          <p:cNvSpPr>
            <a:spLocks noGrp="1"/>
          </p:cNvSpPr>
          <p:nvPr>
            <p:ph type="sldNum" sz="quarter" idx="12"/>
          </p:nvPr>
        </p:nvSpPr>
        <p:spPr>
          <a:xfrm>
            <a:off x="8726906" y="6131029"/>
            <a:ext cx="1905000" cy="457200"/>
          </a:xfrm>
        </p:spPr>
        <p:txBody>
          <a:bodyPr/>
          <a:lstStyle/>
          <a:p>
            <a:pPr>
              <a:defRPr/>
            </a:pPr>
            <a:fld id="{B159B027-20D0-4AF1-BF4B-B26DBF3BB19F}" type="slidenum">
              <a:rPr lang="en-US" altLang="ja-JP" smtClean="0"/>
              <a:pPr>
                <a:defRPr/>
              </a:pPr>
              <a:t>19</a:t>
            </a:fld>
            <a:endParaRPr lang="en-US" altLang="ja-JP" dirty="0"/>
          </a:p>
        </p:txBody>
      </p:sp>
      <p:sp>
        <p:nvSpPr>
          <p:cNvPr id="16" name="テキスト ボックス 15"/>
          <p:cNvSpPr txBox="1"/>
          <p:nvPr/>
        </p:nvSpPr>
        <p:spPr>
          <a:xfrm>
            <a:off x="7285831" y="2858213"/>
            <a:ext cx="3999790" cy="1015663"/>
          </a:xfrm>
          <a:prstGeom prst="rect">
            <a:avLst/>
          </a:prstGeom>
          <a:ln/>
        </p:spPr>
        <p:style>
          <a:lnRef idx="2">
            <a:schemeClr val="dk1"/>
          </a:lnRef>
          <a:fillRef idx="1">
            <a:schemeClr val="lt1"/>
          </a:fillRef>
          <a:effectRef idx="0">
            <a:schemeClr val="dk1"/>
          </a:effectRef>
          <a:fontRef idx="minor">
            <a:schemeClr val="dk1"/>
          </a:fontRef>
        </p:style>
        <p:txBody>
          <a:bodyPr wrap="square" rtlCol="0">
            <a:spAutoFit/>
          </a:bodyPr>
          <a:lstStyle/>
          <a:p>
            <a:r>
              <a:rPr lang="en-US" altLang="ja-JP" sz="2000" dirty="0">
                <a:solidFill>
                  <a:srgbClr val="000000"/>
                </a:solidFill>
                <a:latin typeface="メイリオ" panose="020B0604030504040204" pitchFamily="50" charset="-128"/>
                <a:ea typeface="メイリオ" panose="020B0604030504040204" pitchFamily="50" charset="-128"/>
                <a:cs typeface="Meiryo UI" pitchFamily="50" charset="-128"/>
              </a:rPr>
              <a:t>Eastern, </a:t>
            </a:r>
            <a:r>
              <a:rPr lang="en-US" altLang="ja-JP" sz="2000" dirty="0" err="1">
                <a:solidFill>
                  <a:srgbClr val="000000"/>
                </a:solidFill>
                <a:latin typeface="メイリオ" panose="020B0604030504040204" pitchFamily="50" charset="-128"/>
                <a:ea typeface="メイリオ" panose="020B0604030504040204" pitchFamily="50" charset="-128"/>
                <a:cs typeface="Meiryo UI" pitchFamily="50" charset="-128"/>
              </a:rPr>
              <a:t>Wetsern</a:t>
            </a:r>
            <a:r>
              <a:rPr lang="en-US" altLang="ja-JP" sz="2000" dirty="0">
                <a:solidFill>
                  <a:srgbClr val="000000"/>
                </a:solidFill>
                <a:latin typeface="メイリオ" panose="020B0604030504040204" pitchFamily="50" charset="-128"/>
                <a:ea typeface="メイリオ" panose="020B0604030504040204" pitchFamily="50" charset="-128"/>
                <a:cs typeface="Meiryo UI" pitchFamily="50" charset="-128"/>
              </a:rPr>
              <a:t>, and Okinawa/</a:t>
            </a:r>
            <a:r>
              <a:rPr lang="en-US" altLang="ja-JP" sz="2000" dirty="0" err="1">
                <a:solidFill>
                  <a:srgbClr val="000000"/>
                </a:solidFill>
                <a:latin typeface="メイリオ" panose="020B0604030504040204" pitchFamily="50" charset="-128"/>
                <a:ea typeface="メイリオ" panose="020B0604030504040204" pitchFamily="50" charset="-128"/>
                <a:cs typeface="Meiryo UI" pitchFamily="50" charset="-128"/>
              </a:rPr>
              <a:t>Amami</a:t>
            </a:r>
            <a:r>
              <a:rPr lang="en-US" altLang="ja-JP" sz="2000" dirty="0">
                <a:solidFill>
                  <a:srgbClr val="000000"/>
                </a:solidFill>
                <a:latin typeface="メイリオ" panose="020B0604030504040204" pitchFamily="50" charset="-128"/>
                <a:ea typeface="メイリオ" panose="020B0604030504040204" pitchFamily="50" charset="-128"/>
                <a:cs typeface="Meiryo UI" pitchFamily="50" charset="-128"/>
              </a:rPr>
              <a:t> </a:t>
            </a:r>
            <a:r>
              <a:rPr lang="en-US" altLang="ja-JP" sz="2000" b="1" dirty="0">
                <a:solidFill>
                  <a:srgbClr val="FF0000"/>
                </a:solidFill>
                <a:latin typeface="メイリオ" panose="020B0604030504040204" pitchFamily="50" charset="-128"/>
                <a:ea typeface="メイリオ" panose="020B0604030504040204" pitchFamily="50" charset="-128"/>
                <a:cs typeface="Meiryo UI" pitchFamily="50" charset="-128"/>
              </a:rPr>
              <a:t>Very high</a:t>
            </a:r>
          </a:p>
          <a:p>
            <a:r>
              <a:rPr lang="en-US" altLang="ja-JP" sz="2000" dirty="0">
                <a:solidFill>
                  <a:srgbClr val="000000"/>
                </a:solidFill>
                <a:latin typeface="メイリオ" panose="020B0604030504040204" pitchFamily="50" charset="-128"/>
                <a:ea typeface="メイリオ" panose="020B0604030504040204" pitchFamily="50" charset="-128"/>
                <a:cs typeface="Meiryo UI" pitchFamily="50" charset="-128"/>
              </a:rPr>
              <a:t>Northern </a:t>
            </a:r>
            <a:r>
              <a:rPr lang="en-US" altLang="ja-JP" sz="2000" b="1" dirty="0">
                <a:solidFill>
                  <a:srgbClr val="FF0000"/>
                </a:solidFill>
                <a:latin typeface="メイリオ" panose="020B0604030504040204" pitchFamily="50" charset="-128"/>
                <a:ea typeface="メイリオ" panose="020B0604030504040204" pitchFamily="50" charset="-128"/>
                <a:cs typeface="Meiryo UI" pitchFamily="50" charset="-128"/>
              </a:rPr>
              <a:t>High</a:t>
            </a:r>
          </a:p>
        </p:txBody>
      </p:sp>
      <p:sp>
        <p:nvSpPr>
          <p:cNvPr id="4" name="テキスト ボックス 3"/>
          <p:cNvSpPr txBox="1"/>
          <p:nvPr/>
        </p:nvSpPr>
        <p:spPr>
          <a:xfrm>
            <a:off x="2980001" y="2191889"/>
            <a:ext cx="3865830" cy="369332"/>
          </a:xfrm>
          <a:prstGeom prst="rect">
            <a:avLst/>
          </a:prstGeom>
          <a:noFill/>
        </p:spPr>
        <p:txBody>
          <a:bodyPr wrap="square" rtlCol="0">
            <a:spAutoFit/>
          </a:bodyPr>
          <a:lstStyle/>
          <a:p>
            <a:r>
              <a:rPr kumimoji="1" lang="en-US" altLang="ja-JP" dirty="0"/>
              <a:t>Variance of 5-d averaged temperature</a:t>
            </a:r>
            <a:endParaRPr kumimoji="1" lang="ja-JP" altLang="en-US" dirty="0"/>
          </a:p>
        </p:txBody>
      </p:sp>
      <p:grpSp>
        <p:nvGrpSpPr>
          <p:cNvPr id="8" name="グループ化 7"/>
          <p:cNvGrpSpPr/>
          <p:nvPr/>
        </p:nvGrpSpPr>
        <p:grpSpPr>
          <a:xfrm>
            <a:off x="2346616" y="2685768"/>
            <a:ext cx="4699300" cy="3902461"/>
            <a:chOff x="-2164552" y="1385740"/>
            <a:chExt cx="4126767" cy="3902461"/>
          </a:xfrm>
        </p:grpSpPr>
        <p:pic>
          <p:nvPicPr>
            <p:cNvPr id="5" name="図 4"/>
            <p:cNvPicPr>
              <a:picLocks noChangeAspect="1"/>
            </p:cNvPicPr>
            <p:nvPr/>
          </p:nvPicPr>
          <p:blipFill rotWithShape="1">
            <a:blip r:embed="rId3"/>
            <a:srcRect l="61319" t="18789" r="28790"/>
            <a:stretch/>
          </p:blipFill>
          <p:spPr>
            <a:xfrm>
              <a:off x="89086" y="1385740"/>
              <a:ext cx="942109" cy="3898628"/>
            </a:xfrm>
            <a:prstGeom prst="rect">
              <a:avLst/>
            </a:prstGeom>
          </p:spPr>
        </p:pic>
        <p:pic>
          <p:nvPicPr>
            <p:cNvPr id="9" name="図 8"/>
            <p:cNvPicPr>
              <a:picLocks noChangeAspect="1"/>
            </p:cNvPicPr>
            <p:nvPr/>
          </p:nvPicPr>
          <p:blipFill rotWithShape="1">
            <a:blip r:embed="rId3"/>
            <a:srcRect l="32858" t="18930" r="57445"/>
            <a:stretch/>
          </p:blipFill>
          <p:spPr>
            <a:xfrm>
              <a:off x="-831272" y="1396340"/>
              <a:ext cx="923638" cy="3891861"/>
            </a:xfrm>
            <a:prstGeom prst="rect">
              <a:avLst/>
            </a:prstGeom>
          </p:spPr>
        </p:pic>
        <p:pic>
          <p:nvPicPr>
            <p:cNvPr id="10" name="図 9"/>
            <p:cNvPicPr>
              <a:picLocks noChangeAspect="1"/>
            </p:cNvPicPr>
            <p:nvPr/>
          </p:nvPicPr>
          <p:blipFill rotWithShape="1">
            <a:blip r:embed="rId3"/>
            <a:srcRect t="19223" r="86002"/>
            <a:stretch/>
          </p:blipFill>
          <p:spPr>
            <a:xfrm>
              <a:off x="-2164552" y="1403927"/>
              <a:ext cx="1333280" cy="3877790"/>
            </a:xfrm>
            <a:prstGeom prst="rect">
              <a:avLst/>
            </a:prstGeom>
          </p:spPr>
        </p:pic>
        <p:pic>
          <p:nvPicPr>
            <p:cNvPr id="7" name="図 6"/>
            <p:cNvPicPr>
              <a:picLocks noChangeAspect="1"/>
            </p:cNvPicPr>
            <p:nvPr/>
          </p:nvPicPr>
          <p:blipFill rotWithShape="1">
            <a:blip r:embed="rId4"/>
            <a:srcRect l="89935" t="19093"/>
            <a:stretch/>
          </p:blipFill>
          <p:spPr>
            <a:xfrm>
              <a:off x="1003160" y="1393708"/>
              <a:ext cx="959055" cy="3886826"/>
            </a:xfrm>
            <a:prstGeom prst="rect">
              <a:avLst/>
            </a:prstGeom>
          </p:spPr>
        </p:pic>
      </p:grpSp>
      <p:sp>
        <p:nvSpPr>
          <p:cNvPr id="3" name="正方形/長方形 2"/>
          <p:cNvSpPr/>
          <p:nvPr/>
        </p:nvSpPr>
        <p:spPr>
          <a:xfrm>
            <a:off x="3864871" y="3910263"/>
            <a:ext cx="1048045" cy="348916"/>
          </a:xfrm>
          <a:prstGeom prst="rect">
            <a:avLst/>
          </a:prstGeom>
          <a:noFill/>
          <a:ln w="38100">
            <a:solidFill>
              <a:srgbClr val="7030A0"/>
            </a:solidFill>
          </a:ln>
          <a:effectLst>
            <a:glow rad="63500">
              <a:schemeClr val="bg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p:cNvSpPr/>
          <p:nvPr/>
        </p:nvSpPr>
        <p:spPr>
          <a:xfrm>
            <a:off x="5957540" y="3891923"/>
            <a:ext cx="1048045" cy="348916"/>
          </a:xfrm>
          <a:prstGeom prst="rect">
            <a:avLst/>
          </a:prstGeom>
          <a:noFill/>
          <a:ln w="38100">
            <a:solidFill>
              <a:srgbClr val="7030A0"/>
            </a:solidFill>
          </a:ln>
          <a:effectLst>
            <a:glow rad="63500">
              <a:schemeClr val="bg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テキスト ボックス 13"/>
          <p:cNvSpPr txBox="1"/>
          <p:nvPr/>
        </p:nvSpPr>
        <p:spPr>
          <a:xfrm>
            <a:off x="2346616" y="2777832"/>
            <a:ext cx="740184" cy="369332"/>
          </a:xfrm>
          <a:prstGeom prst="rect">
            <a:avLst/>
          </a:prstGeom>
          <a:noFill/>
        </p:spPr>
        <p:txBody>
          <a:bodyPr wrap="square" rtlCol="0">
            <a:spAutoFit/>
          </a:bodyPr>
          <a:lstStyle/>
          <a:p>
            <a:r>
              <a:rPr kumimoji="1" lang="en-US" altLang="ja-JP" dirty="0">
                <a:effectLst>
                  <a:glow rad="63500">
                    <a:schemeClr val="bg1"/>
                  </a:glow>
                </a:effectLst>
              </a:rPr>
              <a:t>Rank</a:t>
            </a:r>
            <a:endParaRPr kumimoji="1" lang="ja-JP" altLang="en-US" dirty="0">
              <a:effectLst>
                <a:glow rad="63500">
                  <a:schemeClr val="bg1"/>
                </a:glow>
              </a:effectLst>
            </a:endParaRPr>
          </a:p>
        </p:txBody>
      </p:sp>
      <p:sp>
        <p:nvSpPr>
          <p:cNvPr id="17" name="テキスト ボックス 16"/>
          <p:cNvSpPr txBox="1"/>
          <p:nvPr/>
        </p:nvSpPr>
        <p:spPr>
          <a:xfrm>
            <a:off x="2827717" y="2775504"/>
            <a:ext cx="1048045" cy="369332"/>
          </a:xfrm>
          <a:prstGeom prst="rect">
            <a:avLst/>
          </a:prstGeom>
          <a:noFill/>
        </p:spPr>
        <p:txBody>
          <a:bodyPr wrap="square" rtlCol="0">
            <a:spAutoFit/>
          </a:bodyPr>
          <a:lstStyle/>
          <a:p>
            <a:pPr algn="ctr"/>
            <a:r>
              <a:rPr kumimoji="1" lang="en-US" altLang="ja-JP" dirty="0">
                <a:effectLst>
                  <a:glow rad="63500">
                    <a:schemeClr val="bg1"/>
                  </a:glow>
                </a:effectLst>
              </a:rPr>
              <a:t>North</a:t>
            </a:r>
            <a:endParaRPr kumimoji="1" lang="ja-JP" altLang="en-US" dirty="0">
              <a:effectLst>
                <a:glow rad="63500">
                  <a:schemeClr val="bg1"/>
                </a:glow>
              </a:effectLst>
            </a:endParaRPr>
          </a:p>
        </p:txBody>
      </p:sp>
      <p:sp>
        <p:nvSpPr>
          <p:cNvPr id="18" name="テキスト ボックス 17"/>
          <p:cNvSpPr txBox="1"/>
          <p:nvPr/>
        </p:nvSpPr>
        <p:spPr>
          <a:xfrm>
            <a:off x="3832840" y="2783132"/>
            <a:ext cx="1048045" cy="369332"/>
          </a:xfrm>
          <a:prstGeom prst="rect">
            <a:avLst/>
          </a:prstGeom>
          <a:noFill/>
        </p:spPr>
        <p:txBody>
          <a:bodyPr wrap="square" rtlCol="0">
            <a:spAutoFit/>
          </a:bodyPr>
          <a:lstStyle/>
          <a:p>
            <a:pPr algn="ctr"/>
            <a:r>
              <a:rPr kumimoji="1" lang="en-US" altLang="ja-JP" dirty="0">
                <a:effectLst>
                  <a:glow rad="63500">
                    <a:schemeClr val="bg1"/>
                  </a:glow>
                </a:effectLst>
              </a:rPr>
              <a:t>East</a:t>
            </a:r>
            <a:endParaRPr kumimoji="1" lang="ja-JP" altLang="en-US" dirty="0">
              <a:effectLst>
                <a:glow rad="63500">
                  <a:schemeClr val="bg1"/>
                </a:glow>
              </a:effectLst>
            </a:endParaRPr>
          </a:p>
        </p:txBody>
      </p:sp>
      <p:sp>
        <p:nvSpPr>
          <p:cNvPr id="19" name="テキスト ボックス 18"/>
          <p:cNvSpPr txBox="1"/>
          <p:nvPr/>
        </p:nvSpPr>
        <p:spPr>
          <a:xfrm>
            <a:off x="4900190" y="2779643"/>
            <a:ext cx="1048045" cy="369332"/>
          </a:xfrm>
          <a:prstGeom prst="rect">
            <a:avLst/>
          </a:prstGeom>
          <a:noFill/>
        </p:spPr>
        <p:txBody>
          <a:bodyPr wrap="square" rtlCol="0">
            <a:spAutoFit/>
          </a:bodyPr>
          <a:lstStyle/>
          <a:p>
            <a:pPr algn="ctr"/>
            <a:r>
              <a:rPr kumimoji="1" lang="en-US" altLang="ja-JP" dirty="0">
                <a:effectLst>
                  <a:glow rad="63500">
                    <a:schemeClr val="bg1"/>
                  </a:glow>
                </a:effectLst>
              </a:rPr>
              <a:t>West</a:t>
            </a:r>
            <a:endParaRPr kumimoji="1" lang="ja-JP" altLang="en-US" dirty="0">
              <a:effectLst>
                <a:glow rad="63500">
                  <a:schemeClr val="bg1"/>
                </a:glow>
              </a:effectLst>
            </a:endParaRPr>
          </a:p>
        </p:txBody>
      </p:sp>
      <p:sp>
        <p:nvSpPr>
          <p:cNvPr id="20" name="テキスト ボックス 19"/>
          <p:cNvSpPr txBox="1"/>
          <p:nvPr/>
        </p:nvSpPr>
        <p:spPr>
          <a:xfrm>
            <a:off x="5975837" y="2775504"/>
            <a:ext cx="1048045" cy="369332"/>
          </a:xfrm>
          <a:prstGeom prst="rect">
            <a:avLst/>
          </a:prstGeom>
          <a:noFill/>
        </p:spPr>
        <p:txBody>
          <a:bodyPr wrap="square" rtlCol="0">
            <a:spAutoFit/>
          </a:bodyPr>
          <a:lstStyle/>
          <a:p>
            <a:pPr algn="ctr"/>
            <a:r>
              <a:rPr kumimoji="1" lang="en-US" altLang="ja-JP" dirty="0">
                <a:effectLst>
                  <a:glow rad="63500">
                    <a:schemeClr val="bg1"/>
                  </a:glow>
                </a:effectLst>
              </a:rPr>
              <a:t>O/A</a:t>
            </a:r>
            <a:endParaRPr kumimoji="1" lang="ja-JP" altLang="en-US" dirty="0">
              <a:effectLst>
                <a:glow rad="63500">
                  <a:schemeClr val="bg1"/>
                </a:glow>
              </a:effectLst>
            </a:endParaRPr>
          </a:p>
        </p:txBody>
      </p:sp>
      <p:sp>
        <p:nvSpPr>
          <p:cNvPr id="21" name="タイトル 1">
            <a:extLst>
              <a:ext uri="{FF2B5EF4-FFF2-40B4-BE49-F238E27FC236}">
                <a16:creationId xmlns:a16="http://schemas.microsoft.com/office/drawing/2014/main" id="{34D977F0-F2BF-58A8-03DC-5095FD397704}"/>
              </a:ext>
            </a:extLst>
          </p:cNvPr>
          <p:cNvSpPr txBox="1">
            <a:spLocks/>
          </p:cNvSpPr>
          <p:nvPr/>
        </p:nvSpPr>
        <p:spPr>
          <a:xfrm>
            <a:off x="581192" y="702156"/>
            <a:ext cx="11029616" cy="1013800"/>
          </a:xfrm>
          <a:prstGeom prst="rect">
            <a:avLst/>
          </a:prstGeom>
        </p:spPr>
        <p:txBody>
          <a:bodyPr vert="horz" lIns="91440" tIns="45720" rIns="91440" bIns="45720" rtlCol="0" anchor="b">
            <a:normAutofit/>
          </a:bodyPr>
          <a:lstStyle>
            <a:lvl1pPr algn="l" defTabSz="457200" rtl="0" eaLnBrk="1" latinLnBrk="0" hangingPunct="1">
              <a:spcBef>
                <a:spcPct val="0"/>
              </a:spcBef>
              <a:buNone/>
              <a:defRPr kumimoji="1" sz="2800" b="0" kern="1200" cap="all">
                <a:solidFill>
                  <a:schemeClr val="bg1"/>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r>
              <a:rPr lang="en-US" altLang="ja-JP" cap="none" dirty="0"/>
              <a:t>Variance of temperature</a:t>
            </a:r>
            <a:endParaRPr lang="ja-JP" altLang="en-US" cap="none" dirty="0"/>
          </a:p>
        </p:txBody>
      </p:sp>
    </p:spTree>
    <p:extLst>
      <p:ext uri="{BB962C8B-B14F-4D97-AF65-F5344CB8AC3E}">
        <p14:creationId xmlns:p14="http://schemas.microsoft.com/office/powerpoint/2010/main" val="23722665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4D977F0-F2BF-58A8-03DC-5095FD397704}"/>
              </a:ext>
            </a:extLst>
          </p:cNvPr>
          <p:cNvSpPr>
            <a:spLocks noGrp="1"/>
          </p:cNvSpPr>
          <p:nvPr>
            <p:ph type="title"/>
          </p:nvPr>
        </p:nvSpPr>
        <p:spPr/>
        <p:txBody>
          <a:bodyPr/>
          <a:lstStyle/>
          <a:p>
            <a:r>
              <a:rPr kumimoji="1" lang="en-US" altLang="ja-JP" cap="none" dirty="0"/>
              <a:t>Outline</a:t>
            </a:r>
            <a:endParaRPr kumimoji="1" lang="ja-JP" altLang="en-US" cap="none"/>
          </a:p>
        </p:txBody>
      </p:sp>
      <p:sp>
        <p:nvSpPr>
          <p:cNvPr id="3" name="コンテンツ プレースホルダー 2">
            <a:extLst>
              <a:ext uri="{FF2B5EF4-FFF2-40B4-BE49-F238E27FC236}">
                <a16:creationId xmlns:a16="http://schemas.microsoft.com/office/drawing/2014/main" id="{EA55D8CB-4B9C-9DC0-812C-10186197E320}"/>
              </a:ext>
            </a:extLst>
          </p:cNvPr>
          <p:cNvSpPr>
            <a:spLocks noGrp="1"/>
          </p:cNvSpPr>
          <p:nvPr>
            <p:ph idx="1"/>
          </p:nvPr>
        </p:nvSpPr>
        <p:spPr/>
        <p:txBody>
          <a:bodyPr/>
          <a:lstStyle/>
          <a:p>
            <a:pPr marL="342900" indent="-342900">
              <a:buAutoNum type="arabicPeriod"/>
            </a:pPr>
            <a:r>
              <a:rPr lang="en-US" altLang="ja-JP" dirty="0"/>
              <a:t>Overview of winter climate in Japan</a:t>
            </a:r>
          </a:p>
          <a:p>
            <a:pPr marL="342900" indent="-342900">
              <a:buAutoNum type="arabicPeriod"/>
            </a:pPr>
            <a:endParaRPr lang="en-US" altLang="ja-JP" dirty="0"/>
          </a:p>
          <a:p>
            <a:pPr marL="342900" indent="-342900">
              <a:buAutoNum type="arabicPeriod"/>
            </a:pPr>
            <a:r>
              <a:rPr lang="en-US" altLang="ja-JP" dirty="0"/>
              <a:t>Factors of warm winter</a:t>
            </a:r>
          </a:p>
          <a:p>
            <a:pPr marL="342900" indent="-342900">
              <a:buAutoNum type="arabicPeriod"/>
            </a:pPr>
            <a:endParaRPr lang="en-US" altLang="ja-JP" dirty="0"/>
          </a:p>
          <a:p>
            <a:pPr marL="342900" indent="-342900">
              <a:buAutoNum type="arabicPeriod"/>
            </a:pPr>
            <a:r>
              <a:rPr lang="en-US" altLang="ja-JP" dirty="0"/>
              <a:t>Cold spells and temperature variance</a:t>
            </a:r>
          </a:p>
          <a:p>
            <a:pPr marL="342900" indent="-342900">
              <a:buAutoNum type="arabicPeriod"/>
            </a:pPr>
            <a:endParaRPr lang="en-US" altLang="ja-JP" dirty="0"/>
          </a:p>
          <a:p>
            <a:pPr marL="342900" indent="-342900">
              <a:buAutoNum type="arabicPeriod"/>
            </a:pPr>
            <a:r>
              <a:rPr lang="en-US" altLang="ja-JP" dirty="0"/>
              <a:t>Summary </a:t>
            </a:r>
          </a:p>
        </p:txBody>
      </p:sp>
    </p:spTree>
    <p:extLst>
      <p:ext uri="{BB962C8B-B14F-4D97-AF65-F5344CB8AC3E}">
        <p14:creationId xmlns:p14="http://schemas.microsoft.com/office/powerpoint/2010/main" val="287045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57289" y="2560152"/>
            <a:ext cx="5717294" cy="1753304"/>
          </a:xfrm>
          <a:prstGeom prst="rect">
            <a:avLst/>
          </a:prstGeom>
        </p:spPr>
      </p:pic>
      <p:grpSp>
        <p:nvGrpSpPr>
          <p:cNvPr id="19" name="グループ化 18"/>
          <p:cNvGrpSpPr/>
          <p:nvPr/>
        </p:nvGrpSpPr>
        <p:grpSpPr>
          <a:xfrm>
            <a:off x="201013" y="2119644"/>
            <a:ext cx="2005259" cy="2149879"/>
            <a:chOff x="201013" y="2119644"/>
            <a:chExt cx="2005259" cy="2149879"/>
          </a:xfrm>
        </p:grpSpPr>
        <p:pic>
          <p:nvPicPr>
            <p:cNvPr id="61" name="Picture 4" descr="Image1"/>
            <p:cNvPicPr>
              <a:picLocks noChangeAspect="1" noChangeArrowheads="1"/>
            </p:cNvPicPr>
            <p:nvPr/>
          </p:nvPicPr>
          <p:blipFill rotWithShape="1">
            <a:blip r:embed="rId4">
              <a:extLst>
                <a:ext uri="{28A0092B-C50C-407E-A947-70E740481C1C}">
                  <a14:useLocalDpi xmlns:a14="http://schemas.microsoft.com/office/drawing/2010/main" val="0"/>
                </a:ext>
              </a:extLst>
            </a:blip>
            <a:srcRect l="12578" t="11829" r="16249" b="5859"/>
            <a:stretch/>
          </p:blipFill>
          <p:spPr bwMode="auto">
            <a:xfrm>
              <a:off x="226775" y="2427421"/>
              <a:ext cx="1893547" cy="1691716"/>
            </a:xfrm>
            <a:prstGeom prst="rect">
              <a:avLst/>
            </a:prstGeom>
            <a:noFill/>
            <a:extLst>
              <a:ext uri="{909E8E84-426E-40DD-AFC4-6F175D3DCCD1}">
                <a14:hiddenFill xmlns:a14="http://schemas.microsoft.com/office/drawing/2010/main">
                  <a:solidFill>
                    <a:srgbClr val="FFFFFF"/>
                  </a:solidFill>
                </a14:hiddenFill>
              </a:ext>
            </a:extLst>
          </p:spPr>
        </p:pic>
        <p:pic>
          <p:nvPicPr>
            <p:cNvPr id="62" name="Picture 4" descr="Image1"/>
            <p:cNvPicPr>
              <a:picLocks noChangeAspect="1" noChangeArrowheads="1"/>
            </p:cNvPicPr>
            <p:nvPr/>
          </p:nvPicPr>
          <p:blipFill rotWithShape="1">
            <a:blip r:embed="rId4">
              <a:extLst>
                <a:ext uri="{28A0092B-C50C-407E-A947-70E740481C1C}">
                  <a14:useLocalDpi xmlns:a14="http://schemas.microsoft.com/office/drawing/2010/main" val="0"/>
                </a:ext>
              </a:extLst>
            </a:blip>
            <a:srcRect l="9750" t="94409" r="9973" b="-122"/>
            <a:stretch/>
          </p:blipFill>
          <p:spPr bwMode="auto">
            <a:xfrm>
              <a:off x="201013" y="4159268"/>
              <a:ext cx="2005259" cy="110255"/>
            </a:xfrm>
            <a:prstGeom prst="rect">
              <a:avLst/>
            </a:prstGeom>
            <a:noFill/>
            <a:extLst>
              <a:ext uri="{909E8E84-426E-40DD-AFC4-6F175D3DCCD1}">
                <a14:hiddenFill xmlns:a14="http://schemas.microsoft.com/office/drawing/2010/main">
                  <a:solidFill>
                    <a:srgbClr val="FFFFFF"/>
                  </a:solidFill>
                </a14:hiddenFill>
              </a:ext>
            </a:extLst>
          </p:spPr>
        </p:pic>
        <p:sp>
          <p:nvSpPr>
            <p:cNvPr id="63" name="テキスト ボックス 62">
              <a:extLst>
                <a:ext uri="{FF2B5EF4-FFF2-40B4-BE49-F238E27FC236}">
                  <a16:creationId xmlns:a16="http://schemas.microsoft.com/office/drawing/2014/main" id="{900B8CA0-2395-42CC-A37A-76C41596089A}"/>
                </a:ext>
              </a:extLst>
            </p:cNvPr>
            <p:cNvSpPr txBox="1"/>
            <p:nvPr/>
          </p:nvSpPr>
          <p:spPr>
            <a:xfrm>
              <a:off x="1409707" y="3812819"/>
              <a:ext cx="755868" cy="261610"/>
            </a:xfrm>
            <a:prstGeom prst="rect">
              <a:avLst/>
            </a:prstGeom>
            <a:noFill/>
          </p:spPr>
          <p:txBody>
            <a:bodyPr wrap="square" rtlCol="0">
              <a:spAutoFit/>
            </a:bodyPr>
            <a:lstStyle/>
            <a:p>
              <a:pPr algn="ctr"/>
              <a:r>
                <a:rPr kumimoji="1" lang="en-US" altLang="ja-JP" sz="1100" b="1" dirty="0">
                  <a:effectLst>
                    <a:glow rad="63500">
                      <a:schemeClr val="bg1"/>
                    </a:glow>
                  </a:effectLst>
                </a:rPr>
                <a:t>JRA-3Q</a:t>
              </a:r>
              <a:endParaRPr kumimoji="1" lang="ja-JP" altLang="en-US" sz="1100" b="1" dirty="0">
                <a:effectLst>
                  <a:glow rad="63500">
                    <a:schemeClr val="bg1"/>
                  </a:glow>
                </a:effectLst>
              </a:endParaRPr>
            </a:p>
          </p:txBody>
        </p:sp>
        <p:sp>
          <p:nvSpPr>
            <p:cNvPr id="64" name="テキスト ボックス 63">
              <a:extLst>
                <a:ext uri="{FF2B5EF4-FFF2-40B4-BE49-F238E27FC236}">
                  <a16:creationId xmlns:a16="http://schemas.microsoft.com/office/drawing/2014/main" id="{900B8CA0-2395-42CC-A37A-76C41596089A}"/>
                </a:ext>
              </a:extLst>
            </p:cNvPr>
            <p:cNvSpPr txBox="1"/>
            <p:nvPr/>
          </p:nvSpPr>
          <p:spPr>
            <a:xfrm>
              <a:off x="320634" y="2119644"/>
              <a:ext cx="1799688" cy="307777"/>
            </a:xfrm>
            <a:prstGeom prst="rect">
              <a:avLst/>
            </a:prstGeom>
            <a:solidFill>
              <a:srgbClr val="215968"/>
            </a:solidFill>
          </p:spPr>
          <p:txBody>
            <a:bodyPr wrap="square" rtlCol="0">
              <a:spAutoFit/>
            </a:bodyPr>
            <a:lstStyle/>
            <a:p>
              <a:pPr algn="ctr"/>
              <a:r>
                <a:rPr kumimoji="1" lang="en-US" altLang="ja-JP" sz="1400" dirty="0" err="1">
                  <a:solidFill>
                    <a:schemeClr val="bg1"/>
                  </a:solidFill>
                </a:rPr>
                <a:t>Sensible+Latent</a:t>
              </a:r>
              <a:r>
                <a:rPr kumimoji="1" lang="en-US" altLang="ja-JP" sz="1400" dirty="0">
                  <a:solidFill>
                    <a:schemeClr val="bg1"/>
                  </a:solidFill>
                </a:rPr>
                <a:t> (DJF)</a:t>
              </a:r>
              <a:endParaRPr kumimoji="1" lang="ja-JP" altLang="en-US" sz="1400" dirty="0">
                <a:solidFill>
                  <a:schemeClr val="bg1"/>
                </a:solidFill>
              </a:endParaRPr>
            </a:p>
          </p:txBody>
        </p:sp>
        <p:sp>
          <p:nvSpPr>
            <p:cNvPr id="65" name="正方形/長方形 64"/>
            <p:cNvSpPr/>
            <p:nvPr/>
          </p:nvSpPr>
          <p:spPr>
            <a:xfrm>
              <a:off x="775781" y="2898574"/>
              <a:ext cx="882015" cy="798396"/>
            </a:xfrm>
            <a:prstGeom prst="rect">
              <a:avLst/>
            </a:prstGeom>
            <a:noFill/>
            <a:ln w="28575">
              <a:solidFill>
                <a:srgbClr val="FF0000"/>
              </a:solidFill>
              <a:prstDash val="sysDash"/>
            </a:ln>
            <a:effectLst>
              <a:glow rad="63500">
                <a:schemeClr val="bg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8" name="テキスト ボックス 37">
            <a:extLst>
              <a:ext uri="{FF2B5EF4-FFF2-40B4-BE49-F238E27FC236}">
                <a16:creationId xmlns:a16="http://schemas.microsoft.com/office/drawing/2014/main" id="{436553AA-0D89-910E-3BCD-D98DBF00DD1A}"/>
              </a:ext>
            </a:extLst>
          </p:cNvPr>
          <p:cNvSpPr txBox="1"/>
          <p:nvPr/>
        </p:nvSpPr>
        <p:spPr>
          <a:xfrm>
            <a:off x="9760331" y="4355391"/>
            <a:ext cx="641941" cy="307777"/>
          </a:xfrm>
          <a:prstGeom prst="rect">
            <a:avLst/>
          </a:prstGeom>
          <a:noFill/>
          <a:effectLst>
            <a:glow rad="254000">
              <a:schemeClr val="bg1">
                <a:alpha val="80000"/>
              </a:schemeClr>
            </a:glow>
          </a:effectLst>
        </p:spPr>
        <p:txBody>
          <a:bodyPr wrap="square" rtlCol="0">
            <a:spAutoFit/>
          </a:bodyPr>
          <a:lstStyle/>
          <a:p>
            <a:pPr algn="ctr"/>
            <a:r>
              <a:rPr lang="en-US" altLang="ja-JP" sz="1400" b="1" dirty="0">
                <a:effectLst>
                  <a:glow rad="127000">
                    <a:schemeClr val="bg1">
                      <a:alpha val="80000"/>
                    </a:schemeClr>
                  </a:glow>
                </a:effectLst>
              </a:rPr>
              <a:t>Dec</a:t>
            </a:r>
            <a:endParaRPr kumimoji="1" lang="ja-JP" altLang="en-US" sz="1400" b="1" dirty="0">
              <a:effectLst>
                <a:glow rad="127000">
                  <a:schemeClr val="bg1">
                    <a:alpha val="80000"/>
                  </a:schemeClr>
                </a:glow>
              </a:effectLst>
            </a:endParaRPr>
          </a:p>
        </p:txBody>
      </p:sp>
      <p:cxnSp>
        <p:nvCxnSpPr>
          <p:cNvPr id="9" name="直線矢印コネクタ 8"/>
          <p:cNvCxnSpPr/>
          <p:nvPr/>
        </p:nvCxnSpPr>
        <p:spPr>
          <a:xfrm>
            <a:off x="9760331" y="4401310"/>
            <a:ext cx="641941" cy="0"/>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41" name="テキスト ボックス 40">
            <a:extLst>
              <a:ext uri="{FF2B5EF4-FFF2-40B4-BE49-F238E27FC236}">
                <a16:creationId xmlns:a16="http://schemas.microsoft.com/office/drawing/2014/main" id="{436553AA-0D89-910E-3BCD-D98DBF00DD1A}"/>
              </a:ext>
            </a:extLst>
          </p:cNvPr>
          <p:cNvSpPr txBox="1"/>
          <p:nvPr/>
        </p:nvSpPr>
        <p:spPr>
          <a:xfrm rot="16200000">
            <a:off x="8379283" y="3138121"/>
            <a:ext cx="957928" cy="276999"/>
          </a:xfrm>
          <a:prstGeom prst="rect">
            <a:avLst/>
          </a:prstGeom>
          <a:noFill/>
          <a:effectLst>
            <a:glow rad="254000">
              <a:schemeClr val="bg1">
                <a:alpha val="80000"/>
              </a:schemeClr>
            </a:glow>
          </a:effectLst>
        </p:spPr>
        <p:txBody>
          <a:bodyPr wrap="square" rtlCol="0">
            <a:spAutoFit/>
          </a:bodyPr>
          <a:lstStyle/>
          <a:p>
            <a:pPr algn="ctr"/>
            <a:r>
              <a:rPr lang="en-US" altLang="ja-JP" sz="1200" dirty="0">
                <a:effectLst>
                  <a:glow rad="127000">
                    <a:schemeClr val="bg1">
                      <a:alpha val="80000"/>
                    </a:schemeClr>
                  </a:glow>
                </a:effectLst>
              </a:rPr>
              <a:t>(W/m</a:t>
            </a:r>
            <a:r>
              <a:rPr lang="en-US" altLang="ja-JP" sz="1200" baseline="30000" dirty="0">
                <a:effectLst>
                  <a:glow rad="127000">
                    <a:schemeClr val="bg1">
                      <a:alpha val="80000"/>
                    </a:schemeClr>
                  </a:glow>
                </a:effectLst>
              </a:rPr>
              <a:t>2</a:t>
            </a:r>
            <a:r>
              <a:rPr lang="en-US" altLang="ja-JP" sz="1200" dirty="0">
                <a:effectLst>
                  <a:glow rad="127000">
                    <a:schemeClr val="bg1">
                      <a:alpha val="80000"/>
                    </a:schemeClr>
                  </a:glow>
                </a:effectLst>
              </a:rPr>
              <a:t>)</a:t>
            </a:r>
            <a:endParaRPr kumimoji="1" lang="ja-JP" altLang="en-US" sz="1200" dirty="0">
              <a:effectLst>
                <a:glow rad="127000">
                  <a:schemeClr val="bg1">
                    <a:alpha val="80000"/>
                  </a:schemeClr>
                </a:glow>
              </a:effectLst>
            </a:endParaRPr>
          </a:p>
        </p:txBody>
      </p:sp>
      <p:sp>
        <p:nvSpPr>
          <p:cNvPr id="48" name="テキスト ボックス 47">
            <a:extLst>
              <a:ext uri="{FF2B5EF4-FFF2-40B4-BE49-F238E27FC236}">
                <a16:creationId xmlns:a16="http://schemas.microsoft.com/office/drawing/2014/main" id="{436553AA-0D89-910E-3BCD-D98DBF00DD1A}"/>
              </a:ext>
            </a:extLst>
          </p:cNvPr>
          <p:cNvSpPr txBox="1"/>
          <p:nvPr/>
        </p:nvSpPr>
        <p:spPr>
          <a:xfrm>
            <a:off x="5949468" y="2832575"/>
            <a:ext cx="1338475" cy="523220"/>
          </a:xfrm>
          <a:prstGeom prst="rect">
            <a:avLst/>
          </a:prstGeom>
          <a:noFill/>
          <a:effectLst>
            <a:glow rad="254000">
              <a:schemeClr val="bg1">
                <a:alpha val="80000"/>
              </a:schemeClr>
            </a:glow>
          </a:effectLst>
        </p:spPr>
        <p:txBody>
          <a:bodyPr wrap="square" rtlCol="0">
            <a:spAutoFit/>
          </a:bodyPr>
          <a:lstStyle/>
          <a:p>
            <a:pPr algn="ctr"/>
            <a:r>
              <a:rPr lang="en-US" altLang="ja-JP" sz="1400" b="1" dirty="0">
                <a:solidFill>
                  <a:srgbClr val="00B050"/>
                </a:solidFill>
                <a:effectLst>
                  <a:glow rad="127000">
                    <a:schemeClr val="bg1">
                      <a:alpha val="80000"/>
                    </a:schemeClr>
                  </a:glow>
                </a:effectLst>
              </a:rPr>
              <a:t>JRA-3Q &amp;</a:t>
            </a:r>
          </a:p>
          <a:p>
            <a:pPr algn="ctr"/>
            <a:r>
              <a:rPr lang="en-US" altLang="ja-JP" sz="1400" b="1" dirty="0">
                <a:solidFill>
                  <a:srgbClr val="00B050"/>
                </a:solidFill>
                <a:effectLst>
                  <a:glow rad="127000">
                    <a:schemeClr val="bg1">
                      <a:alpha val="80000"/>
                    </a:schemeClr>
                  </a:glow>
                </a:effectLst>
              </a:rPr>
              <a:t>its normal</a:t>
            </a:r>
            <a:endParaRPr kumimoji="1" lang="ja-JP" altLang="en-US" sz="1400" b="1" dirty="0">
              <a:solidFill>
                <a:srgbClr val="00B050"/>
              </a:solidFill>
              <a:effectLst>
                <a:glow rad="127000">
                  <a:schemeClr val="bg1">
                    <a:alpha val="80000"/>
                  </a:schemeClr>
                </a:glow>
              </a:effectLst>
            </a:endParaRPr>
          </a:p>
        </p:txBody>
      </p:sp>
      <p:sp>
        <p:nvSpPr>
          <p:cNvPr id="53" name="テキスト ボックス 52">
            <a:extLst>
              <a:ext uri="{FF2B5EF4-FFF2-40B4-BE49-F238E27FC236}">
                <a16:creationId xmlns:a16="http://schemas.microsoft.com/office/drawing/2014/main" id="{436553AA-0D89-910E-3BCD-D98DBF00DD1A}"/>
              </a:ext>
            </a:extLst>
          </p:cNvPr>
          <p:cNvSpPr txBox="1"/>
          <p:nvPr/>
        </p:nvSpPr>
        <p:spPr>
          <a:xfrm>
            <a:off x="7101637" y="3080614"/>
            <a:ext cx="1866513" cy="307777"/>
          </a:xfrm>
          <a:prstGeom prst="rect">
            <a:avLst/>
          </a:prstGeom>
          <a:noFill/>
          <a:effectLst>
            <a:glow rad="254000">
              <a:schemeClr val="bg1">
                <a:alpha val="80000"/>
              </a:schemeClr>
            </a:glow>
          </a:effectLst>
        </p:spPr>
        <p:txBody>
          <a:bodyPr wrap="square" rtlCol="0">
            <a:spAutoFit/>
          </a:bodyPr>
          <a:lstStyle/>
          <a:p>
            <a:pPr algn="ctr"/>
            <a:r>
              <a:rPr lang="en-US" altLang="ja-JP" sz="1400" b="1" dirty="0">
                <a:effectLst>
                  <a:glow rad="127000">
                    <a:schemeClr val="bg1">
                      <a:alpha val="80000"/>
                    </a:schemeClr>
                  </a:glow>
                </a:effectLst>
              </a:rPr>
              <a:t>Bulk w/ SST 2024</a:t>
            </a:r>
            <a:endParaRPr kumimoji="1" lang="ja-JP" altLang="en-US" sz="1400" b="1" dirty="0">
              <a:effectLst>
                <a:glow rad="127000">
                  <a:schemeClr val="bg1">
                    <a:alpha val="80000"/>
                  </a:schemeClr>
                </a:glow>
              </a:effectLst>
            </a:endParaRPr>
          </a:p>
        </p:txBody>
      </p:sp>
      <p:sp>
        <p:nvSpPr>
          <p:cNvPr id="54" name="テキスト ボックス 53">
            <a:extLst>
              <a:ext uri="{FF2B5EF4-FFF2-40B4-BE49-F238E27FC236}">
                <a16:creationId xmlns:a16="http://schemas.microsoft.com/office/drawing/2014/main" id="{436553AA-0D89-910E-3BCD-D98DBF00DD1A}"/>
              </a:ext>
            </a:extLst>
          </p:cNvPr>
          <p:cNvSpPr txBox="1"/>
          <p:nvPr/>
        </p:nvSpPr>
        <p:spPr>
          <a:xfrm>
            <a:off x="6443051" y="3735795"/>
            <a:ext cx="1857127" cy="307777"/>
          </a:xfrm>
          <a:prstGeom prst="rect">
            <a:avLst/>
          </a:prstGeom>
          <a:noFill/>
          <a:effectLst>
            <a:glow rad="254000">
              <a:schemeClr val="bg1">
                <a:alpha val="80000"/>
              </a:schemeClr>
            </a:glow>
          </a:effectLst>
        </p:spPr>
        <p:txBody>
          <a:bodyPr wrap="square" rtlCol="0">
            <a:spAutoFit/>
          </a:bodyPr>
          <a:lstStyle/>
          <a:p>
            <a:pPr algn="ctr"/>
            <a:r>
              <a:rPr lang="en-US" altLang="ja-JP" sz="1400" b="1" dirty="0">
                <a:solidFill>
                  <a:schemeClr val="tx1">
                    <a:lumMod val="50000"/>
                    <a:lumOff val="50000"/>
                  </a:schemeClr>
                </a:solidFill>
                <a:effectLst>
                  <a:glow rad="127000">
                    <a:schemeClr val="bg1">
                      <a:alpha val="80000"/>
                    </a:schemeClr>
                  </a:glow>
                </a:effectLst>
              </a:rPr>
              <a:t>Bulk w/ SST normal</a:t>
            </a:r>
            <a:endParaRPr kumimoji="1" lang="ja-JP" altLang="en-US" sz="1400" b="1" dirty="0">
              <a:solidFill>
                <a:schemeClr val="tx1">
                  <a:lumMod val="50000"/>
                  <a:lumOff val="50000"/>
                </a:schemeClr>
              </a:solidFill>
              <a:effectLst>
                <a:glow rad="127000">
                  <a:schemeClr val="bg1">
                    <a:alpha val="80000"/>
                  </a:schemeClr>
                </a:glow>
              </a:effectLst>
            </a:endParaRPr>
          </a:p>
        </p:txBody>
      </p:sp>
      <p:pic>
        <p:nvPicPr>
          <p:cNvPr id="10" name="図 9"/>
          <p:cNvPicPr>
            <a:picLocks noChangeAspect="1"/>
          </p:cNvPicPr>
          <p:nvPr/>
        </p:nvPicPr>
        <p:blipFill>
          <a:blip r:embed="rId5"/>
          <a:stretch>
            <a:fillRect/>
          </a:stretch>
        </p:blipFill>
        <p:spPr>
          <a:xfrm>
            <a:off x="2212932" y="2641997"/>
            <a:ext cx="2553283" cy="454265"/>
          </a:xfrm>
          <a:prstGeom prst="rect">
            <a:avLst/>
          </a:prstGeom>
        </p:spPr>
      </p:pic>
      <p:sp>
        <p:nvSpPr>
          <p:cNvPr id="56" name="コンテンツ プレースホルダー 2"/>
          <p:cNvSpPr txBox="1">
            <a:spLocks/>
          </p:cNvSpPr>
          <p:nvPr/>
        </p:nvSpPr>
        <p:spPr>
          <a:xfrm>
            <a:off x="2614899" y="3045691"/>
            <a:ext cx="2992838" cy="150401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2800" kern="1200">
                <a:solidFill>
                  <a:schemeClr val="tx1"/>
                </a:solidFill>
                <a:latin typeface="Corbel" panose="020B0503020204020204" pitchFamily="34" charset="0"/>
                <a:ea typeface="+mn-ea"/>
                <a:cs typeface="+mn-cs"/>
              </a:defRPr>
            </a:lvl1pPr>
            <a:lvl2pPr marL="742950" indent="-285750" algn="l" defTabSz="914400" rtl="0" eaLnBrk="1" latinLnBrk="0" hangingPunct="1">
              <a:spcBef>
                <a:spcPct val="20000"/>
              </a:spcBef>
              <a:buFont typeface="Arial" pitchFamily="34" charset="0"/>
              <a:buChar char="–"/>
              <a:defRPr kumimoji="1" sz="2400" kern="1200">
                <a:solidFill>
                  <a:schemeClr val="tx1"/>
                </a:solidFill>
                <a:latin typeface="Corbel" panose="020B0503020204020204" pitchFamily="34" charset="0"/>
                <a:ea typeface="+mn-ea"/>
                <a:cs typeface="+mn-cs"/>
              </a:defRPr>
            </a:lvl2pPr>
            <a:lvl3pPr marL="1143000" indent="-228600" algn="l" defTabSz="914400" rtl="0" eaLnBrk="1" latinLnBrk="0" hangingPunct="1">
              <a:spcBef>
                <a:spcPct val="20000"/>
              </a:spcBef>
              <a:buFont typeface="Arial" pitchFamily="34" charset="0"/>
              <a:buChar char="•"/>
              <a:defRPr kumimoji="1" sz="2000" kern="1200">
                <a:solidFill>
                  <a:schemeClr val="tx1"/>
                </a:solidFill>
                <a:latin typeface="Corbel" panose="020B0503020204020204" pitchFamily="34" charset="0"/>
                <a:ea typeface="+mn-ea"/>
                <a:cs typeface="+mn-cs"/>
              </a:defRPr>
            </a:lvl3pPr>
            <a:lvl4pPr marL="1600200" indent="-228600" algn="l" defTabSz="914400" rtl="0" eaLnBrk="1" latinLnBrk="0" hangingPunct="1">
              <a:spcBef>
                <a:spcPct val="20000"/>
              </a:spcBef>
              <a:buFont typeface="Arial" pitchFamily="34" charset="0"/>
              <a:buChar char="–"/>
              <a:defRPr kumimoji="1" sz="1800" kern="1200">
                <a:solidFill>
                  <a:schemeClr val="tx1"/>
                </a:solidFill>
                <a:latin typeface="Corbel" panose="020B0503020204020204" pitchFamily="34" charset="0"/>
                <a:ea typeface="+mn-ea"/>
                <a:cs typeface="+mn-cs"/>
              </a:defRPr>
            </a:lvl4pPr>
            <a:lvl5pPr marL="2057400" indent="-228600" algn="l" defTabSz="914400" rtl="0" eaLnBrk="1" latinLnBrk="0" hangingPunct="1">
              <a:spcBef>
                <a:spcPct val="20000"/>
              </a:spcBef>
              <a:buFont typeface="Arial" pitchFamily="34" charset="0"/>
              <a:buChar char="»"/>
              <a:defRPr kumimoji="1" sz="1800" kern="1200">
                <a:solidFill>
                  <a:schemeClr val="tx1"/>
                </a:solidFill>
                <a:latin typeface="Corbel" panose="020B0503020204020204" pitchFamily="34" charset="0"/>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None/>
            </a:pPr>
            <a:r>
              <a:rPr lang="en-US" altLang="ja-JP" sz="1600" b="1" dirty="0">
                <a:latin typeface="Segoe UI" panose="020B0502040204020203" pitchFamily="34" charset="0"/>
                <a:cs typeface="Segoe UI" panose="020B0502040204020203" pitchFamily="34" charset="0"/>
              </a:rPr>
              <a:t>	q</a:t>
            </a:r>
            <a:r>
              <a:rPr lang="en-US" altLang="ja-JP" sz="1600" b="1" baseline="-25000" dirty="0">
                <a:latin typeface="Segoe UI" panose="020B0502040204020203" pitchFamily="34" charset="0"/>
                <a:cs typeface="Segoe UI" panose="020B0502040204020203" pitchFamily="34" charset="0"/>
              </a:rPr>
              <a:t>s</a:t>
            </a:r>
            <a:r>
              <a:rPr lang="en-US" altLang="ja-JP" sz="1600" b="1" dirty="0">
                <a:latin typeface="Segoe UI" panose="020B0502040204020203" pitchFamily="34" charset="0"/>
                <a:cs typeface="Segoe UI" panose="020B0502040204020203" pitchFamily="34" charset="0"/>
              </a:rPr>
              <a:t>: w/ SST 2024</a:t>
            </a:r>
          </a:p>
          <a:p>
            <a:pPr marL="0" indent="0">
              <a:buNone/>
            </a:pPr>
            <a:r>
              <a:rPr lang="en-US" altLang="ja-JP" sz="1600" b="1" dirty="0">
                <a:solidFill>
                  <a:schemeClr val="tx1">
                    <a:lumMod val="50000"/>
                    <a:lumOff val="50000"/>
                  </a:schemeClr>
                </a:solidFill>
                <a:latin typeface="Segoe UI" panose="020B0502040204020203" pitchFamily="34" charset="0"/>
                <a:cs typeface="Segoe UI" panose="020B0502040204020203" pitchFamily="34" charset="0"/>
              </a:rPr>
              <a:t>	q</a:t>
            </a:r>
            <a:r>
              <a:rPr lang="en-US" altLang="ja-JP" sz="1600" b="1" baseline="-25000" dirty="0">
                <a:solidFill>
                  <a:schemeClr val="tx1">
                    <a:lumMod val="50000"/>
                    <a:lumOff val="50000"/>
                  </a:schemeClr>
                </a:solidFill>
                <a:latin typeface="Segoe UI" panose="020B0502040204020203" pitchFamily="34" charset="0"/>
                <a:cs typeface="Segoe UI" panose="020B0502040204020203" pitchFamily="34" charset="0"/>
              </a:rPr>
              <a:t>s</a:t>
            </a:r>
            <a:r>
              <a:rPr lang="en-US" altLang="ja-JP" sz="1600" b="1" dirty="0">
                <a:solidFill>
                  <a:schemeClr val="tx1">
                    <a:lumMod val="50000"/>
                    <a:lumOff val="50000"/>
                  </a:schemeClr>
                </a:solidFill>
                <a:latin typeface="Segoe UI" panose="020B0502040204020203" pitchFamily="34" charset="0"/>
                <a:cs typeface="Segoe UI" panose="020B0502040204020203" pitchFamily="34" charset="0"/>
              </a:rPr>
              <a:t>: w/ SST normal</a:t>
            </a:r>
          </a:p>
          <a:p>
            <a:pPr marL="0" indent="0">
              <a:buNone/>
            </a:pPr>
            <a:r>
              <a:rPr lang="en-US" altLang="ja-JP" sz="1600" dirty="0">
                <a:latin typeface="Segoe UI" panose="020B0502040204020203" pitchFamily="34" charset="0"/>
                <a:cs typeface="Segoe UI" panose="020B0502040204020203" pitchFamily="34" charset="0"/>
              </a:rPr>
              <a:t>Other parameters from JRA-3Q and C</a:t>
            </a:r>
            <a:r>
              <a:rPr lang="en-US" altLang="ja-JP" sz="1600" baseline="-25000" dirty="0">
                <a:latin typeface="Segoe UI" panose="020B0502040204020203" pitchFamily="34" charset="0"/>
                <a:cs typeface="Segoe UI" panose="020B0502040204020203" pitchFamily="34" charset="0"/>
              </a:rPr>
              <a:t>E</a:t>
            </a:r>
            <a:r>
              <a:rPr lang="en-US" altLang="ja-JP" sz="1600" dirty="0">
                <a:latin typeface="Segoe UI" panose="020B0502040204020203" pitchFamily="34" charset="0"/>
                <a:cs typeface="Segoe UI" panose="020B0502040204020203" pitchFamily="34" charset="0"/>
              </a:rPr>
              <a:t> from Jacobs (1942). </a:t>
            </a:r>
            <a:endParaRPr lang="en-US" altLang="ja-JP" sz="1200" dirty="0">
              <a:latin typeface="Segoe UI" panose="020B0502040204020203" pitchFamily="34" charset="0"/>
              <a:cs typeface="Segoe UI" panose="020B0502040204020203" pitchFamily="34" charset="0"/>
            </a:endParaRPr>
          </a:p>
        </p:txBody>
      </p:sp>
      <p:sp>
        <p:nvSpPr>
          <p:cNvPr id="34" name="タイトル 1">
            <a:extLst>
              <a:ext uri="{FF2B5EF4-FFF2-40B4-BE49-F238E27FC236}">
                <a16:creationId xmlns:a16="http://schemas.microsoft.com/office/drawing/2014/main" id="{34D977F0-F2BF-58A8-03DC-5095FD397704}"/>
              </a:ext>
            </a:extLst>
          </p:cNvPr>
          <p:cNvSpPr txBox="1">
            <a:spLocks/>
          </p:cNvSpPr>
          <p:nvPr/>
        </p:nvSpPr>
        <p:spPr>
          <a:xfrm>
            <a:off x="581192" y="702156"/>
            <a:ext cx="11029616" cy="1013800"/>
          </a:xfrm>
          <a:prstGeom prst="rect">
            <a:avLst/>
          </a:prstGeom>
        </p:spPr>
        <p:txBody>
          <a:bodyPr vert="horz" lIns="91440" tIns="45720" rIns="91440" bIns="45720" rtlCol="0" anchor="b">
            <a:normAutofit/>
          </a:bodyPr>
          <a:lstStyle>
            <a:lvl1pPr algn="l" defTabSz="457200" rtl="0" eaLnBrk="1" latinLnBrk="0" hangingPunct="1">
              <a:spcBef>
                <a:spcPct val="0"/>
              </a:spcBef>
              <a:buNone/>
              <a:defRPr kumimoji="1" sz="2800" b="0" kern="1200" cap="all">
                <a:solidFill>
                  <a:schemeClr val="bg1"/>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r>
              <a:rPr lang="en-US" altLang="ja-JP" cap="none" dirty="0"/>
              <a:t>Impacts of the record</a:t>
            </a:r>
            <a:r>
              <a:rPr lang="ja-JP" altLang="en-US" cap="none" dirty="0"/>
              <a:t> </a:t>
            </a:r>
            <a:r>
              <a:rPr lang="en-US" altLang="ja-JP" cap="none" dirty="0"/>
              <a:t>warm</a:t>
            </a:r>
            <a:r>
              <a:rPr lang="ja-JP" altLang="en-US" cap="none" dirty="0"/>
              <a:t> </a:t>
            </a:r>
            <a:r>
              <a:rPr lang="en-US" altLang="ja-JP" cap="none" dirty="0"/>
              <a:t>SST</a:t>
            </a:r>
            <a:endParaRPr lang="ja-JP" altLang="en-US" cap="none" dirty="0"/>
          </a:p>
        </p:txBody>
      </p:sp>
      <p:sp>
        <p:nvSpPr>
          <p:cNvPr id="42" name="テキスト ボックス 41">
            <a:extLst>
              <a:ext uri="{FF2B5EF4-FFF2-40B4-BE49-F238E27FC236}">
                <a16:creationId xmlns:a16="http://schemas.microsoft.com/office/drawing/2014/main" id="{900B8CA0-2395-42CC-A37A-76C41596089A}"/>
              </a:ext>
            </a:extLst>
          </p:cNvPr>
          <p:cNvSpPr txBox="1"/>
          <p:nvPr/>
        </p:nvSpPr>
        <p:spPr>
          <a:xfrm>
            <a:off x="6049569" y="2285255"/>
            <a:ext cx="883111" cy="307777"/>
          </a:xfrm>
          <a:prstGeom prst="rect">
            <a:avLst/>
          </a:prstGeom>
          <a:solidFill>
            <a:srgbClr val="215968"/>
          </a:solidFill>
        </p:spPr>
        <p:txBody>
          <a:bodyPr wrap="square" rtlCol="0">
            <a:spAutoFit/>
          </a:bodyPr>
          <a:lstStyle/>
          <a:p>
            <a:pPr algn="ctr"/>
            <a:r>
              <a:rPr kumimoji="1" lang="en-US" altLang="ja-JP" sz="1400" dirty="0">
                <a:solidFill>
                  <a:schemeClr val="bg1"/>
                </a:solidFill>
              </a:rPr>
              <a:t>Sensible</a:t>
            </a:r>
            <a:endParaRPr kumimoji="1" lang="ja-JP" altLang="en-US" sz="1400" dirty="0">
              <a:solidFill>
                <a:schemeClr val="bg1"/>
              </a:solidFill>
            </a:endParaRPr>
          </a:p>
        </p:txBody>
      </p:sp>
      <p:sp>
        <p:nvSpPr>
          <p:cNvPr id="43" name="テキスト ボックス 42">
            <a:extLst>
              <a:ext uri="{FF2B5EF4-FFF2-40B4-BE49-F238E27FC236}">
                <a16:creationId xmlns:a16="http://schemas.microsoft.com/office/drawing/2014/main" id="{900B8CA0-2395-42CC-A37A-76C41596089A}"/>
              </a:ext>
            </a:extLst>
          </p:cNvPr>
          <p:cNvSpPr txBox="1"/>
          <p:nvPr/>
        </p:nvSpPr>
        <p:spPr>
          <a:xfrm>
            <a:off x="9198190" y="2280782"/>
            <a:ext cx="883111" cy="307777"/>
          </a:xfrm>
          <a:prstGeom prst="rect">
            <a:avLst/>
          </a:prstGeom>
          <a:solidFill>
            <a:srgbClr val="215968"/>
          </a:solidFill>
        </p:spPr>
        <p:txBody>
          <a:bodyPr wrap="square" rtlCol="0">
            <a:spAutoFit/>
          </a:bodyPr>
          <a:lstStyle/>
          <a:p>
            <a:pPr algn="ctr"/>
            <a:r>
              <a:rPr kumimoji="1" lang="en-US" altLang="ja-JP" sz="1400" dirty="0">
                <a:solidFill>
                  <a:schemeClr val="bg1"/>
                </a:solidFill>
              </a:rPr>
              <a:t>Latent</a:t>
            </a:r>
            <a:endParaRPr kumimoji="1" lang="ja-JP" altLang="en-US" sz="1400" dirty="0">
              <a:solidFill>
                <a:schemeClr val="bg1"/>
              </a:solidFill>
            </a:endParaRPr>
          </a:p>
        </p:txBody>
      </p:sp>
      <p:cxnSp>
        <p:nvCxnSpPr>
          <p:cNvPr id="44" name="直線矢印コネクタ 43"/>
          <p:cNvCxnSpPr/>
          <p:nvPr/>
        </p:nvCxnSpPr>
        <p:spPr>
          <a:xfrm>
            <a:off x="10421812" y="4399926"/>
            <a:ext cx="641941" cy="0"/>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45" name="直線矢印コネクタ 44"/>
          <p:cNvCxnSpPr/>
          <p:nvPr/>
        </p:nvCxnSpPr>
        <p:spPr>
          <a:xfrm flipV="1">
            <a:off x="11071749" y="4399926"/>
            <a:ext cx="502833" cy="2525"/>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17" name="正方形/長方形 16"/>
          <p:cNvSpPr/>
          <p:nvPr/>
        </p:nvSpPr>
        <p:spPr>
          <a:xfrm>
            <a:off x="10536640" y="4355391"/>
            <a:ext cx="442750" cy="307777"/>
          </a:xfrm>
          <a:prstGeom prst="rect">
            <a:avLst/>
          </a:prstGeom>
        </p:spPr>
        <p:txBody>
          <a:bodyPr wrap="none">
            <a:spAutoFit/>
          </a:bodyPr>
          <a:lstStyle/>
          <a:p>
            <a:r>
              <a:rPr lang="en-US" altLang="ja-JP" sz="1400" b="1" dirty="0">
                <a:effectLst>
                  <a:glow rad="127000">
                    <a:schemeClr val="bg1">
                      <a:alpha val="80000"/>
                    </a:schemeClr>
                  </a:glow>
                </a:effectLst>
              </a:rPr>
              <a:t>Jan</a:t>
            </a:r>
            <a:endParaRPr lang="ja-JP" altLang="en-US" sz="1400" dirty="0"/>
          </a:p>
        </p:txBody>
      </p:sp>
      <p:sp>
        <p:nvSpPr>
          <p:cNvPr id="51" name="正方形/長方形 50"/>
          <p:cNvSpPr/>
          <p:nvPr/>
        </p:nvSpPr>
        <p:spPr>
          <a:xfrm>
            <a:off x="11095829" y="4358507"/>
            <a:ext cx="491930" cy="307777"/>
          </a:xfrm>
          <a:prstGeom prst="rect">
            <a:avLst/>
          </a:prstGeom>
        </p:spPr>
        <p:txBody>
          <a:bodyPr wrap="none">
            <a:spAutoFit/>
          </a:bodyPr>
          <a:lstStyle/>
          <a:p>
            <a:r>
              <a:rPr lang="en-US" altLang="ja-JP" sz="1400" b="1" dirty="0">
                <a:effectLst>
                  <a:glow rad="127000">
                    <a:schemeClr val="bg1">
                      <a:alpha val="80000"/>
                    </a:schemeClr>
                  </a:glow>
                </a:effectLst>
              </a:rPr>
              <a:t>Feb</a:t>
            </a:r>
            <a:endParaRPr lang="ja-JP" altLang="en-US" sz="1400" dirty="0"/>
          </a:p>
        </p:txBody>
      </p:sp>
      <p:sp>
        <p:nvSpPr>
          <p:cNvPr id="52" name="テキスト ボックス 51">
            <a:extLst>
              <a:ext uri="{FF2B5EF4-FFF2-40B4-BE49-F238E27FC236}">
                <a16:creationId xmlns:a16="http://schemas.microsoft.com/office/drawing/2014/main" id="{436553AA-0D89-910E-3BCD-D98DBF00DD1A}"/>
              </a:ext>
            </a:extLst>
          </p:cNvPr>
          <p:cNvSpPr txBox="1"/>
          <p:nvPr/>
        </p:nvSpPr>
        <p:spPr>
          <a:xfrm rot="16200000">
            <a:off x="5262061" y="3138122"/>
            <a:ext cx="957928" cy="276999"/>
          </a:xfrm>
          <a:prstGeom prst="rect">
            <a:avLst/>
          </a:prstGeom>
          <a:noFill/>
          <a:effectLst>
            <a:glow rad="254000">
              <a:schemeClr val="bg1">
                <a:alpha val="80000"/>
              </a:schemeClr>
            </a:glow>
          </a:effectLst>
        </p:spPr>
        <p:txBody>
          <a:bodyPr wrap="square" rtlCol="0">
            <a:spAutoFit/>
          </a:bodyPr>
          <a:lstStyle/>
          <a:p>
            <a:pPr algn="ctr"/>
            <a:r>
              <a:rPr lang="en-US" altLang="ja-JP" sz="1200" dirty="0">
                <a:effectLst>
                  <a:glow rad="127000">
                    <a:schemeClr val="bg1">
                      <a:alpha val="80000"/>
                    </a:schemeClr>
                  </a:glow>
                </a:effectLst>
              </a:rPr>
              <a:t>(W/m</a:t>
            </a:r>
            <a:r>
              <a:rPr lang="en-US" altLang="ja-JP" sz="1200" baseline="30000" dirty="0">
                <a:effectLst>
                  <a:glow rad="127000">
                    <a:schemeClr val="bg1">
                      <a:alpha val="80000"/>
                    </a:schemeClr>
                  </a:glow>
                </a:effectLst>
              </a:rPr>
              <a:t>2</a:t>
            </a:r>
            <a:r>
              <a:rPr lang="en-US" altLang="ja-JP" sz="1200" dirty="0">
                <a:effectLst>
                  <a:glow rad="127000">
                    <a:schemeClr val="bg1">
                      <a:alpha val="80000"/>
                    </a:schemeClr>
                  </a:glow>
                </a:effectLst>
              </a:rPr>
              <a:t>)</a:t>
            </a:r>
            <a:endParaRPr kumimoji="1" lang="ja-JP" altLang="en-US" sz="1200" dirty="0">
              <a:effectLst>
                <a:glow rad="127000">
                  <a:schemeClr val="bg1">
                    <a:alpha val="80000"/>
                  </a:schemeClr>
                </a:glow>
              </a:effectLst>
            </a:endParaRPr>
          </a:p>
        </p:txBody>
      </p:sp>
      <p:sp>
        <p:nvSpPr>
          <p:cNvPr id="60" name="コンテンツ プレースホルダー 2">
            <a:extLst>
              <a:ext uri="{FF2B5EF4-FFF2-40B4-BE49-F238E27FC236}">
                <a16:creationId xmlns:a16="http://schemas.microsoft.com/office/drawing/2014/main" id="{EA55D8CB-4B9C-9DC0-812C-10186197E320}"/>
              </a:ext>
            </a:extLst>
          </p:cNvPr>
          <p:cNvSpPr>
            <a:spLocks noGrp="1"/>
          </p:cNvSpPr>
          <p:nvPr>
            <p:ph idx="1"/>
          </p:nvPr>
        </p:nvSpPr>
        <p:spPr>
          <a:xfrm>
            <a:off x="809915" y="4753050"/>
            <a:ext cx="10551695" cy="1809488"/>
          </a:xfrm>
        </p:spPr>
        <p:txBody>
          <a:bodyPr anchor="t">
            <a:normAutofit/>
          </a:bodyPr>
          <a:lstStyle/>
          <a:p>
            <a:r>
              <a:rPr lang="en-US" altLang="ja-JP" dirty="0"/>
              <a:t>Surface heat fluxes are higher than those assuming climatological mean SST about 30 W/m</a:t>
            </a:r>
            <a:r>
              <a:rPr lang="en-US" altLang="ja-JP" baseline="30000" dirty="0"/>
              <a:t>2</a:t>
            </a:r>
            <a:r>
              <a:rPr lang="en-US" altLang="ja-JP" dirty="0"/>
              <a:t> and 50 W/m</a:t>
            </a:r>
            <a:r>
              <a:rPr lang="en-US" altLang="ja-JP" baseline="30000" dirty="0"/>
              <a:t>2</a:t>
            </a:r>
            <a:r>
              <a:rPr lang="en-US" altLang="ja-JP" dirty="0"/>
              <a:t> for sensible and latent heat fluxes, respectively.</a:t>
            </a:r>
          </a:p>
          <a:p>
            <a:r>
              <a:rPr lang="en-US" altLang="ja-JP" dirty="0"/>
              <a:t>Given</a:t>
            </a:r>
            <a:r>
              <a:rPr lang="ja-JP" altLang="en-US" dirty="0"/>
              <a:t> </a:t>
            </a:r>
            <a:r>
              <a:rPr lang="en-US" altLang="ja-JP" dirty="0"/>
              <a:t>that</a:t>
            </a:r>
            <a:r>
              <a:rPr lang="ja-JP" altLang="en-US" dirty="0"/>
              <a:t> </a:t>
            </a:r>
            <a:r>
              <a:rPr lang="en-US" altLang="ja-JP" dirty="0"/>
              <a:t>the anomalies of sensible and latent heat fluxes were about 10 W/m</a:t>
            </a:r>
            <a:r>
              <a:rPr lang="en-US" altLang="ja-JP" baseline="30000" dirty="0"/>
              <a:t>2 </a:t>
            </a:r>
            <a:r>
              <a:rPr lang="en-US" altLang="ja-JP" dirty="0"/>
              <a:t> and 20 W/m</a:t>
            </a:r>
            <a:r>
              <a:rPr lang="en-US" altLang="ja-JP" baseline="30000" dirty="0"/>
              <a:t>2</a:t>
            </a:r>
            <a:r>
              <a:rPr lang="en-US" altLang="ja-JP" dirty="0"/>
              <a:t>, roles of record warm SST around Japan in this winter would be quite crucial to explain warm conditions over Japan.</a:t>
            </a:r>
            <a:endParaRPr lang="ja-JP" altLang="en-US" dirty="0"/>
          </a:p>
        </p:txBody>
      </p:sp>
      <p:sp>
        <p:nvSpPr>
          <p:cNvPr id="28" name="コンテンツ プレースホルダー 2"/>
          <p:cNvSpPr txBox="1">
            <a:spLocks/>
          </p:cNvSpPr>
          <p:nvPr/>
        </p:nvSpPr>
        <p:spPr>
          <a:xfrm>
            <a:off x="2261105" y="2427420"/>
            <a:ext cx="2992838" cy="132533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2800" kern="1200">
                <a:solidFill>
                  <a:schemeClr val="tx1"/>
                </a:solidFill>
                <a:latin typeface="Corbel" panose="020B0503020204020204" pitchFamily="34" charset="0"/>
                <a:ea typeface="+mn-ea"/>
                <a:cs typeface="+mn-cs"/>
              </a:defRPr>
            </a:lvl1pPr>
            <a:lvl2pPr marL="742950" indent="-285750" algn="l" defTabSz="914400" rtl="0" eaLnBrk="1" latinLnBrk="0" hangingPunct="1">
              <a:spcBef>
                <a:spcPct val="20000"/>
              </a:spcBef>
              <a:buFont typeface="Arial" pitchFamily="34" charset="0"/>
              <a:buChar char="–"/>
              <a:defRPr kumimoji="1" sz="2400" kern="1200">
                <a:solidFill>
                  <a:schemeClr val="tx1"/>
                </a:solidFill>
                <a:latin typeface="Corbel" panose="020B0503020204020204" pitchFamily="34" charset="0"/>
                <a:ea typeface="+mn-ea"/>
                <a:cs typeface="+mn-cs"/>
              </a:defRPr>
            </a:lvl2pPr>
            <a:lvl3pPr marL="1143000" indent="-228600" algn="l" defTabSz="914400" rtl="0" eaLnBrk="1" latinLnBrk="0" hangingPunct="1">
              <a:spcBef>
                <a:spcPct val="20000"/>
              </a:spcBef>
              <a:buFont typeface="Arial" pitchFamily="34" charset="0"/>
              <a:buChar char="•"/>
              <a:defRPr kumimoji="1" sz="2000" kern="1200">
                <a:solidFill>
                  <a:schemeClr val="tx1"/>
                </a:solidFill>
                <a:latin typeface="Corbel" panose="020B0503020204020204" pitchFamily="34" charset="0"/>
                <a:ea typeface="+mn-ea"/>
                <a:cs typeface="+mn-cs"/>
              </a:defRPr>
            </a:lvl3pPr>
            <a:lvl4pPr marL="1600200" indent="-228600" algn="l" defTabSz="914400" rtl="0" eaLnBrk="1" latinLnBrk="0" hangingPunct="1">
              <a:spcBef>
                <a:spcPct val="20000"/>
              </a:spcBef>
              <a:buFont typeface="Arial" pitchFamily="34" charset="0"/>
              <a:buChar char="–"/>
              <a:defRPr kumimoji="1" sz="1800" kern="1200">
                <a:solidFill>
                  <a:schemeClr val="tx1"/>
                </a:solidFill>
                <a:latin typeface="Corbel" panose="020B0503020204020204" pitchFamily="34" charset="0"/>
                <a:ea typeface="+mn-ea"/>
                <a:cs typeface="+mn-cs"/>
              </a:defRPr>
            </a:lvl4pPr>
            <a:lvl5pPr marL="2057400" indent="-228600" algn="l" defTabSz="914400" rtl="0" eaLnBrk="1" latinLnBrk="0" hangingPunct="1">
              <a:spcBef>
                <a:spcPct val="20000"/>
              </a:spcBef>
              <a:buFont typeface="Arial" pitchFamily="34" charset="0"/>
              <a:buChar char="»"/>
              <a:defRPr kumimoji="1" sz="1800" kern="1200">
                <a:solidFill>
                  <a:schemeClr val="tx1"/>
                </a:solidFill>
                <a:latin typeface="Corbel" panose="020B0503020204020204" pitchFamily="34" charset="0"/>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None/>
            </a:pPr>
            <a:r>
              <a:rPr lang="en-US" altLang="ja-JP" sz="1200" u="sng" dirty="0">
                <a:latin typeface="Segoe UI" panose="020B0502040204020203" pitchFamily="34" charset="0"/>
                <a:cs typeface="Segoe UI" panose="020B0502040204020203" pitchFamily="34" charset="0"/>
              </a:rPr>
              <a:t>Bulk equation for latent heat flux</a:t>
            </a:r>
          </a:p>
        </p:txBody>
      </p:sp>
    </p:spTree>
    <p:extLst>
      <p:ext uri="{BB962C8B-B14F-4D97-AF65-F5344CB8AC3E}">
        <p14:creationId xmlns:p14="http://schemas.microsoft.com/office/powerpoint/2010/main" val="30349887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B2150542-CF5A-6C38-FB2C-35D0DF30BD0C}"/>
              </a:ext>
            </a:extLst>
          </p:cNvPr>
          <p:cNvSpPr>
            <a:spLocks noGrp="1"/>
          </p:cNvSpPr>
          <p:nvPr>
            <p:ph idx="1"/>
          </p:nvPr>
        </p:nvSpPr>
        <p:spPr>
          <a:xfrm>
            <a:off x="7824225" y="2266999"/>
            <a:ext cx="3830126" cy="4274168"/>
          </a:xfrm>
        </p:spPr>
        <p:txBody>
          <a:bodyPr anchor="t">
            <a:normAutofit lnSpcReduction="10000"/>
          </a:bodyPr>
          <a:lstStyle/>
          <a:p>
            <a:r>
              <a:rPr kumimoji="1" lang="en-US" altLang="ja-JP" dirty="0"/>
              <a:t>Entirely </a:t>
            </a:r>
            <a:r>
              <a:rPr kumimoji="1" lang="en-US" altLang="ja-JP" b="1" dirty="0">
                <a:solidFill>
                  <a:srgbClr val="FF0000"/>
                </a:solidFill>
              </a:rPr>
              <a:t>Warm</a:t>
            </a:r>
            <a:r>
              <a:rPr kumimoji="1" lang="en-US" altLang="ja-JP" dirty="0"/>
              <a:t> Winter</a:t>
            </a:r>
          </a:p>
          <a:p>
            <a:pPr lvl="1"/>
            <a:r>
              <a:rPr lang="en-US" altLang="ja-JP" dirty="0"/>
              <a:t>Seasonal and monthly mean temperatures in winter and February were 2</a:t>
            </a:r>
            <a:r>
              <a:rPr lang="en-US" altLang="ja-JP" baseline="30000" dirty="0"/>
              <a:t>nd</a:t>
            </a:r>
            <a:r>
              <a:rPr lang="en-US" altLang="ja-JP" dirty="0"/>
              <a:t> warmest since 1898. </a:t>
            </a:r>
            <a:endParaRPr kumimoji="1" lang="en-US" altLang="ja-JP" dirty="0"/>
          </a:p>
          <a:p>
            <a:r>
              <a:rPr lang="en-US" altLang="ja-JP" dirty="0"/>
              <a:t>Temporary </a:t>
            </a:r>
            <a:r>
              <a:rPr lang="en-US" altLang="ja-JP" b="1" dirty="0">
                <a:solidFill>
                  <a:srgbClr val="0000FF"/>
                </a:solidFill>
              </a:rPr>
              <a:t>Cold</a:t>
            </a:r>
            <a:r>
              <a:rPr lang="en-US" altLang="ja-JP" dirty="0"/>
              <a:t> Spells</a:t>
            </a:r>
          </a:p>
          <a:p>
            <a:pPr lvl="1"/>
            <a:r>
              <a:rPr lang="en-US" altLang="ja-JP" dirty="0"/>
              <a:t>Cold anomalies were observed in late December in whole Japan and in late January in </a:t>
            </a:r>
            <a:r>
              <a:rPr lang="en-US" altLang="ja-JP" dirty="0" smtClean="0"/>
              <a:t>western Japan and Okinawa/</a:t>
            </a:r>
            <a:r>
              <a:rPr lang="en-US" altLang="ja-JP" dirty="0" err="1" smtClean="0"/>
              <a:t>Amami</a:t>
            </a:r>
            <a:r>
              <a:rPr lang="en-US" altLang="ja-JP" dirty="0"/>
              <a:t>.</a:t>
            </a:r>
          </a:p>
          <a:p>
            <a:r>
              <a:rPr kumimoji="1" lang="en-US" altLang="ja-JP" dirty="0"/>
              <a:t>Large </a:t>
            </a:r>
            <a:r>
              <a:rPr kumimoji="1" lang="en-US" altLang="ja-JP" b="1" dirty="0">
                <a:solidFill>
                  <a:schemeClr val="accent1"/>
                </a:solidFill>
              </a:rPr>
              <a:t>Fluctuation</a:t>
            </a:r>
          </a:p>
          <a:p>
            <a:pPr lvl="1"/>
            <a:r>
              <a:rPr lang="en-US" altLang="ja-JP" dirty="0"/>
              <a:t>As a result, temperature variance in winter was large. Esp. variances in Eastern Japan and Okinawa/</a:t>
            </a:r>
            <a:r>
              <a:rPr lang="en-US" altLang="ja-JP" dirty="0" err="1"/>
              <a:t>Amami</a:t>
            </a:r>
            <a:r>
              <a:rPr lang="en-US" altLang="ja-JP" dirty="0"/>
              <a:t> were 3</a:t>
            </a:r>
            <a:r>
              <a:rPr lang="en-US" altLang="ja-JP" baseline="30000" dirty="0"/>
              <a:t>rd</a:t>
            </a:r>
            <a:r>
              <a:rPr lang="en-US" altLang="ja-JP" dirty="0"/>
              <a:t> largest since 1961.</a:t>
            </a:r>
            <a:endParaRPr kumimoji="1" lang="ja-JP" altLang="en-US" dirty="0"/>
          </a:p>
        </p:txBody>
      </p:sp>
      <p:pic>
        <p:nvPicPr>
          <p:cNvPr id="1028" name="Picture 4" descr="regtmp"/>
          <p:cNvPicPr>
            <a:picLocks noChangeAspect="1" noChangeArrowheads="1"/>
          </p:cNvPicPr>
          <p:nvPr/>
        </p:nvPicPr>
        <p:blipFill rotWithShape="1">
          <a:blip r:embed="rId3">
            <a:extLst>
              <a:ext uri="{28A0092B-C50C-407E-A947-70E740481C1C}">
                <a14:useLocalDpi xmlns:a14="http://schemas.microsoft.com/office/drawing/2010/main" val="0"/>
              </a:ext>
            </a:extLst>
          </a:blip>
          <a:srcRect t="5222" b="11498"/>
          <a:stretch/>
        </p:blipFill>
        <p:spPr bwMode="auto">
          <a:xfrm>
            <a:off x="1826299" y="2318657"/>
            <a:ext cx="6078221" cy="3962400"/>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a:extLst>
              <a:ext uri="{FF2B5EF4-FFF2-40B4-BE49-F238E27FC236}">
                <a16:creationId xmlns:a16="http://schemas.microsoft.com/office/drawing/2014/main" id="{7B804299-58E9-23AF-5A5B-B06196AD3EA9}"/>
              </a:ext>
            </a:extLst>
          </p:cNvPr>
          <p:cNvSpPr>
            <a:spLocks noGrp="1"/>
          </p:cNvSpPr>
          <p:nvPr>
            <p:ph type="title"/>
          </p:nvPr>
        </p:nvSpPr>
        <p:spPr/>
        <p:txBody>
          <a:bodyPr/>
          <a:lstStyle/>
          <a:p>
            <a:r>
              <a:rPr lang="en-US" altLang="ja-JP" cap="none" dirty="0">
                <a:latin typeface="Gill Sans MT" panose="020B0502020104020203" pitchFamily="34" charset="0"/>
              </a:rPr>
              <a:t>Overview - C</a:t>
            </a:r>
            <a:r>
              <a:rPr kumimoji="1" lang="en-US" altLang="ja-JP" cap="none" dirty="0">
                <a:latin typeface="+mn-lt"/>
              </a:rPr>
              <a:t>haracteristics of temperature variation</a:t>
            </a:r>
            <a:endParaRPr kumimoji="1" lang="ja-JP" altLang="en-US" cap="none" dirty="0">
              <a:latin typeface="+mn-lt"/>
            </a:endParaRPr>
          </a:p>
        </p:txBody>
      </p:sp>
      <p:pic>
        <p:nvPicPr>
          <p:cNvPr id="4" name="図 3">
            <a:extLst>
              <a:ext uri="{FF2B5EF4-FFF2-40B4-BE49-F238E27FC236}">
                <a16:creationId xmlns:a16="http://schemas.microsoft.com/office/drawing/2014/main" id="{B32C1D01-1808-45F6-9FAA-EE1D87BB25AD}"/>
              </a:ext>
            </a:extLst>
          </p:cNvPr>
          <p:cNvPicPr>
            <a:picLocks noChangeAspect="1"/>
          </p:cNvPicPr>
          <p:nvPr/>
        </p:nvPicPr>
        <p:blipFill rotWithShape="1">
          <a:blip r:embed="rId4">
            <a:extLst>
              <a:ext uri="{28A0092B-C50C-407E-A947-70E740481C1C}">
                <a14:useLocalDpi xmlns:a14="http://schemas.microsoft.com/office/drawing/2010/main" val="0"/>
              </a:ext>
            </a:extLst>
          </a:blip>
          <a:srcRect l="31532" r="21799"/>
          <a:stretch/>
        </p:blipFill>
        <p:spPr>
          <a:xfrm>
            <a:off x="56467" y="2709681"/>
            <a:ext cx="1818696" cy="3903678"/>
          </a:xfrm>
          <a:prstGeom prst="rect">
            <a:avLst/>
          </a:prstGeom>
        </p:spPr>
      </p:pic>
      <mc:AlternateContent xmlns:mc="http://schemas.openxmlformats.org/markup-compatibility/2006" xmlns:a14="http://schemas.microsoft.com/office/drawing/2010/main">
        <mc:Choice Requires="a14">
          <p:sp>
            <p:nvSpPr>
              <p:cNvPr id="5" name="テキスト ボックス 4">
                <a:extLst>
                  <a:ext uri="{FF2B5EF4-FFF2-40B4-BE49-F238E27FC236}">
                    <a16:creationId xmlns:a16="http://schemas.microsoft.com/office/drawing/2014/main" id="{80FCA82D-20E8-445B-8F6E-E134D3857E4E}"/>
                  </a:ext>
                </a:extLst>
              </p:cNvPr>
              <p:cNvSpPr txBox="1"/>
              <p:nvPr/>
            </p:nvSpPr>
            <p:spPr>
              <a:xfrm>
                <a:off x="1844225" y="2671493"/>
                <a:ext cx="811682" cy="646331"/>
              </a:xfrm>
              <a:prstGeom prst="rect">
                <a:avLst/>
              </a:prstGeom>
              <a:solidFill>
                <a:srgbClr val="66CCFF"/>
              </a:solidFill>
            </p:spPr>
            <p:txBody>
              <a:bodyPr wrap="square" rtlCol="0">
                <a:spAutoFit/>
              </a:bodyPr>
              <a:lstStyle/>
              <a:p>
                <a:pPr algn="ctr"/>
                <a:r>
                  <a:rPr kumimoji="1" lang="en-US" altLang="ja-JP" sz="1200" dirty="0"/>
                  <a:t>Northern</a:t>
                </a:r>
              </a:p>
              <a:p>
                <a:pPr algn="ctr"/>
                <a:r>
                  <a:rPr lang="en-US" altLang="ja-JP" sz="1200" dirty="0"/>
                  <a:t>Japan</a:t>
                </a:r>
              </a:p>
              <a:p>
                <a:pPr algn="ctr"/>
                <a14:m>
                  <m:oMathPara xmlns:m="http://schemas.openxmlformats.org/officeDocument/2006/math">
                    <m:oMathParaPr>
                      <m:jc m:val="centerGroup"/>
                    </m:oMathParaPr>
                    <m:oMath xmlns:m="http://schemas.openxmlformats.org/officeDocument/2006/math">
                      <m:d>
                        <m:dPr>
                          <m:ctrlPr>
                            <a:rPr lang="en-US" altLang="ja-JP" sz="1200" i="1">
                              <a:latin typeface="Cambria Math" panose="02040503050406030204" pitchFamily="18" charset="0"/>
                            </a:rPr>
                          </m:ctrlPr>
                        </m:dPr>
                        <m:e>
                          <m:r>
                            <a:rPr lang="en-US" altLang="ja-JP" sz="1200" i="1">
                              <a:latin typeface="Cambria Math" panose="02040503050406030204" pitchFamily="18" charset="0"/>
                            </a:rPr>
                            <m:t>+</m:t>
                          </m:r>
                          <m:r>
                            <a:rPr lang="en-US" altLang="ja-JP" sz="1200" b="0" i="1" smtClean="0">
                              <a:latin typeface="Cambria Math" panose="02040503050406030204" pitchFamily="18" charset="0"/>
                            </a:rPr>
                            <m:t>1.1</m:t>
                          </m:r>
                          <m:r>
                            <a:rPr lang="en-US" altLang="ja-JP" sz="1200" i="1">
                              <a:latin typeface="Cambria Math" panose="02040503050406030204" pitchFamily="18" charset="0"/>
                            </a:rPr>
                            <m:t> ℃</m:t>
                          </m:r>
                        </m:e>
                      </m:d>
                    </m:oMath>
                  </m:oMathPara>
                </a14:m>
                <a:endParaRPr kumimoji="1" lang="ja-JP" altLang="en-US" sz="1200" dirty="0"/>
              </a:p>
            </p:txBody>
          </p:sp>
        </mc:Choice>
        <mc:Fallback xmlns="">
          <p:sp>
            <p:nvSpPr>
              <p:cNvPr id="5" name="テキスト ボックス 4">
                <a:extLst>
                  <a:ext uri="{FF2B5EF4-FFF2-40B4-BE49-F238E27FC236}">
                    <a16:creationId xmlns:a16="http://schemas.microsoft.com/office/drawing/2014/main" id="{80FCA82D-20E8-445B-8F6E-E134D3857E4E}"/>
                  </a:ext>
                </a:extLst>
              </p:cNvPr>
              <p:cNvSpPr txBox="1">
                <a:spLocks noRot="1" noChangeAspect="1" noMove="1" noResize="1" noEditPoints="1" noAdjustHandles="1" noChangeArrowheads="1" noChangeShapeType="1" noTextEdit="1"/>
              </p:cNvSpPr>
              <p:nvPr/>
            </p:nvSpPr>
            <p:spPr>
              <a:xfrm>
                <a:off x="1844225" y="2671493"/>
                <a:ext cx="811682" cy="646331"/>
              </a:xfrm>
              <a:prstGeom prst="rect">
                <a:avLst/>
              </a:prstGeom>
              <a:blipFill>
                <a:blip r:embed="rId5"/>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6" name="テキスト ボックス 5">
                <a:extLst>
                  <a:ext uri="{FF2B5EF4-FFF2-40B4-BE49-F238E27FC236}">
                    <a16:creationId xmlns:a16="http://schemas.microsoft.com/office/drawing/2014/main" id="{5926D39C-6068-4F6C-A4B2-9446604C9BA9}"/>
                  </a:ext>
                </a:extLst>
              </p:cNvPr>
              <p:cNvSpPr txBox="1"/>
              <p:nvPr/>
            </p:nvSpPr>
            <p:spPr>
              <a:xfrm>
                <a:off x="1844225" y="3635946"/>
                <a:ext cx="811682" cy="646331"/>
              </a:xfrm>
              <a:prstGeom prst="rect">
                <a:avLst/>
              </a:prstGeom>
              <a:solidFill>
                <a:srgbClr val="FF9933"/>
              </a:solidFill>
            </p:spPr>
            <p:txBody>
              <a:bodyPr wrap="square" rtlCol="0">
                <a:spAutoFit/>
              </a:bodyPr>
              <a:lstStyle/>
              <a:p>
                <a:pPr algn="ctr"/>
                <a:r>
                  <a:rPr lang="en-US" altLang="ja-JP" sz="1200" dirty="0"/>
                  <a:t>Eastern</a:t>
                </a:r>
                <a:endParaRPr kumimoji="1" lang="en-US" altLang="ja-JP" sz="1200" dirty="0"/>
              </a:p>
              <a:p>
                <a:pPr algn="ctr"/>
                <a:r>
                  <a:rPr lang="en-US" altLang="ja-JP" sz="1200" dirty="0"/>
                  <a:t>Japan</a:t>
                </a:r>
              </a:p>
              <a:p>
                <a:pPr algn="ctr"/>
                <a14:m>
                  <m:oMathPara xmlns:m="http://schemas.openxmlformats.org/officeDocument/2006/math">
                    <m:oMathParaPr>
                      <m:jc m:val="centerGroup"/>
                    </m:oMathParaPr>
                    <m:oMath xmlns:m="http://schemas.openxmlformats.org/officeDocument/2006/math">
                      <m:d>
                        <m:dPr>
                          <m:ctrlPr>
                            <a:rPr lang="en-US" altLang="ja-JP" sz="1200" i="1">
                              <a:latin typeface="Cambria Math" panose="02040503050406030204" pitchFamily="18" charset="0"/>
                            </a:rPr>
                          </m:ctrlPr>
                        </m:dPr>
                        <m:e>
                          <m:r>
                            <a:rPr lang="en-US" altLang="ja-JP" sz="1200" i="1">
                              <a:latin typeface="Cambria Math" panose="02040503050406030204" pitchFamily="18" charset="0"/>
                            </a:rPr>
                            <m:t>+1.</m:t>
                          </m:r>
                          <m:r>
                            <a:rPr lang="en-US" altLang="ja-JP" sz="1200" b="0" i="1" smtClean="0">
                              <a:latin typeface="Cambria Math" panose="02040503050406030204" pitchFamily="18" charset="0"/>
                            </a:rPr>
                            <m:t>6</m:t>
                          </m:r>
                          <m:r>
                            <a:rPr lang="en-US" altLang="ja-JP" sz="1200" i="1">
                              <a:latin typeface="Cambria Math" panose="02040503050406030204" pitchFamily="18" charset="0"/>
                            </a:rPr>
                            <m:t> ℃</m:t>
                          </m:r>
                        </m:e>
                      </m:d>
                    </m:oMath>
                  </m:oMathPara>
                </a14:m>
                <a:endParaRPr lang="ja-JP" altLang="en-US" sz="1200" dirty="0"/>
              </a:p>
            </p:txBody>
          </p:sp>
        </mc:Choice>
        <mc:Fallback xmlns="">
          <p:sp>
            <p:nvSpPr>
              <p:cNvPr id="6" name="テキスト ボックス 5">
                <a:extLst>
                  <a:ext uri="{FF2B5EF4-FFF2-40B4-BE49-F238E27FC236}">
                    <a16:creationId xmlns:a16="http://schemas.microsoft.com/office/drawing/2014/main" id="{5926D39C-6068-4F6C-A4B2-9446604C9BA9}"/>
                  </a:ext>
                </a:extLst>
              </p:cNvPr>
              <p:cNvSpPr txBox="1">
                <a:spLocks noRot="1" noChangeAspect="1" noMove="1" noResize="1" noEditPoints="1" noAdjustHandles="1" noChangeArrowheads="1" noChangeShapeType="1" noTextEdit="1"/>
              </p:cNvSpPr>
              <p:nvPr/>
            </p:nvSpPr>
            <p:spPr>
              <a:xfrm>
                <a:off x="1844225" y="3635946"/>
                <a:ext cx="811682" cy="646331"/>
              </a:xfrm>
              <a:prstGeom prst="rect">
                <a:avLst/>
              </a:prstGeom>
              <a:blipFill>
                <a:blip r:embed="rId6"/>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7" name="テキスト ボックス 6">
                <a:extLst>
                  <a:ext uri="{FF2B5EF4-FFF2-40B4-BE49-F238E27FC236}">
                    <a16:creationId xmlns:a16="http://schemas.microsoft.com/office/drawing/2014/main" id="{B9055997-3624-42B8-A884-8FA0B790FDF4}"/>
                  </a:ext>
                </a:extLst>
              </p:cNvPr>
              <p:cNvSpPr txBox="1"/>
              <p:nvPr/>
            </p:nvSpPr>
            <p:spPr>
              <a:xfrm>
                <a:off x="1844225" y="4589519"/>
                <a:ext cx="811682" cy="646331"/>
              </a:xfrm>
              <a:prstGeom prst="rect">
                <a:avLst/>
              </a:prstGeom>
              <a:solidFill>
                <a:srgbClr val="69FF99"/>
              </a:solidFill>
            </p:spPr>
            <p:txBody>
              <a:bodyPr wrap="square" rtlCol="0">
                <a:spAutoFit/>
              </a:bodyPr>
              <a:lstStyle/>
              <a:p>
                <a:pPr algn="ctr"/>
                <a:r>
                  <a:rPr lang="en-US" altLang="ja-JP" sz="1200" dirty="0"/>
                  <a:t>Western</a:t>
                </a:r>
                <a:endParaRPr kumimoji="1" lang="en-US" altLang="ja-JP" sz="1200" dirty="0"/>
              </a:p>
              <a:p>
                <a:pPr algn="ctr"/>
                <a:r>
                  <a:rPr lang="en-US" altLang="ja-JP" sz="1200" dirty="0"/>
                  <a:t>Japan</a:t>
                </a:r>
              </a:p>
              <a:p>
                <a:pPr algn="ctr"/>
                <a14:m>
                  <m:oMathPara xmlns:m="http://schemas.openxmlformats.org/officeDocument/2006/math">
                    <m:oMathParaPr>
                      <m:jc m:val="centerGroup"/>
                    </m:oMathParaPr>
                    <m:oMath xmlns:m="http://schemas.openxmlformats.org/officeDocument/2006/math">
                      <m:d>
                        <m:dPr>
                          <m:ctrlPr>
                            <a:rPr lang="en-US" altLang="ja-JP" sz="1200" i="1">
                              <a:latin typeface="Cambria Math" panose="02040503050406030204" pitchFamily="18" charset="0"/>
                            </a:rPr>
                          </m:ctrlPr>
                        </m:dPr>
                        <m:e>
                          <m:r>
                            <a:rPr lang="en-US" altLang="ja-JP" sz="1200" i="1">
                              <a:latin typeface="Cambria Math" panose="02040503050406030204" pitchFamily="18" charset="0"/>
                            </a:rPr>
                            <m:t>+1.</m:t>
                          </m:r>
                          <m:r>
                            <a:rPr lang="en-US" altLang="ja-JP" sz="1200" b="0" i="1" smtClean="0">
                              <a:latin typeface="Cambria Math" panose="02040503050406030204" pitchFamily="18" charset="0"/>
                            </a:rPr>
                            <m:t>5</m:t>
                          </m:r>
                          <m:r>
                            <a:rPr lang="en-US" altLang="ja-JP" sz="1200" i="1">
                              <a:latin typeface="Cambria Math" panose="02040503050406030204" pitchFamily="18" charset="0"/>
                            </a:rPr>
                            <m:t> ℃</m:t>
                          </m:r>
                        </m:e>
                      </m:d>
                    </m:oMath>
                  </m:oMathPara>
                </a14:m>
                <a:endParaRPr lang="en-US" altLang="ja-JP" sz="1200" dirty="0"/>
              </a:p>
            </p:txBody>
          </p:sp>
        </mc:Choice>
        <mc:Fallback xmlns="">
          <p:sp>
            <p:nvSpPr>
              <p:cNvPr id="7" name="テキスト ボックス 6">
                <a:extLst>
                  <a:ext uri="{FF2B5EF4-FFF2-40B4-BE49-F238E27FC236}">
                    <a16:creationId xmlns:a16="http://schemas.microsoft.com/office/drawing/2014/main" id="{B9055997-3624-42B8-A884-8FA0B790FDF4}"/>
                  </a:ext>
                </a:extLst>
              </p:cNvPr>
              <p:cNvSpPr txBox="1">
                <a:spLocks noRot="1" noChangeAspect="1" noMove="1" noResize="1" noEditPoints="1" noAdjustHandles="1" noChangeArrowheads="1" noChangeShapeType="1" noTextEdit="1"/>
              </p:cNvSpPr>
              <p:nvPr/>
            </p:nvSpPr>
            <p:spPr>
              <a:xfrm>
                <a:off x="1844225" y="4589519"/>
                <a:ext cx="811682" cy="646331"/>
              </a:xfrm>
              <a:prstGeom prst="rect">
                <a:avLst/>
              </a:prstGeom>
              <a:blipFill>
                <a:blip r:embed="rId7"/>
                <a:stretch>
                  <a:fillRect t="-943"/>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8" name="テキスト ボックス 7">
                <a:extLst>
                  <a:ext uri="{FF2B5EF4-FFF2-40B4-BE49-F238E27FC236}">
                    <a16:creationId xmlns:a16="http://schemas.microsoft.com/office/drawing/2014/main" id="{5207380E-9F2C-41EA-B5B0-D1DAA7B5D93F}"/>
                  </a:ext>
                </a:extLst>
              </p:cNvPr>
              <p:cNvSpPr txBox="1"/>
              <p:nvPr/>
            </p:nvSpPr>
            <p:spPr>
              <a:xfrm>
                <a:off x="1844226" y="5524659"/>
                <a:ext cx="811682" cy="646331"/>
              </a:xfrm>
              <a:prstGeom prst="rect">
                <a:avLst/>
              </a:prstGeom>
              <a:solidFill>
                <a:srgbClr val="FF66CC"/>
              </a:solidFill>
            </p:spPr>
            <p:txBody>
              <a:bodyPr wrap="square" rtlCol="0">
                <a:spAutoFit/>
              </a:bodyPr>
              <a:lstStyle/>
              <a:p>
                <a:pPr algn="ctr"/>
                <a:r>
                  <a:rPr lang="en-US" altLang="ja-JP" sz="1200" dirty="0"/>
                  <a:t>Okinawa</a:t>
                </a:r>
              </a:p>
              <a:p>
                <a:pPr algn="ctr"/>
                <a:r>
                  <a:rPr kumimoji="1" lang="en-US" altLang="ja-JP" sz="1200" dirty="0" err="1"/>
                  <a:t>Amami</a:t>
                </a:r>
                <a:endParaRPr lang="en-US" altLang="ja-JP" sz="1200" dirty="0"/>
              </a:p>
              <a:p>
                <a:pPr algn="ctr"/>
                <a14:m>
                  <m:oMathPara xmlns:m="http://schemas.openxmlformats.org/officeDocument/2006/math">
                    <m:oMathParaPr>
                      <m:jc m:val="centerGroup"/>
                    </m:oMathParaPr>
                    <m:oMath xmlns:m="http://schemas.openxmlformats.org/officeDocument/2006/math">
                      <m:d>
                        <m:dPr>
                          <m:ctrlPr>
                            <a:rPr lang="en-US" altLang="ja-JP" sz="1200" b="0" i="1" smtClean="0">
                              <a:latin typeface="Cambria Math" panose="02040503050406030204" pitchFamily="18" charset="0"/>
                            </a:rPr>
                          </m:ctrlPr>
                        </m:dPr>
                        <m:e>
                          <m:r>
                            <a:rPr lang="en-US" altLang="ja-JP" sz="1200" b="0" i="1" smtClean="0">
                              <a:latin typeface="Cambria Math" panose="02040503050406030204" pitchFamily="18" charset="0"/>
                            </a:rPr>
                            <m:t>+1.0 ℃</m:t>
                          </m:r>
                        </m:e>
                      </m:d>
                    </m:oMath>
                  </m:oMathPara>
                </a14:m>
                <a:endParaRPr lang="ja-JP" altLang="en-US" sz="1200" dirty="0"/>
              </a:p>
            </p:txBody>
          </p:sp>
        </mc:Choice>
        <mc:Fallback xmlns="">
          <p:sp>
            <p:nvSpPr>
              <p:cNvPr id="8" name="テキスト ボックス 7">
                <a:extLst>
                  <a:ext uri="{FF2B5EF4-FFF2-40B4-BE49-F238E27FC236}">
                    <a16:creationId xmlns:a16="http://schemas.microsoft.com/office/drawing/2014/main" id="{5207380E-9F2C-41EA-B5B0-D1DAA7B5D93F}"/>
                  </a:ext>
                </a:extLst>
              </p:cNvPr>
              <p:cNvSpPr txBox="1">
                <a:spLocks noRot="1" noChangeAspect="1" noMove="1" noResize="1" noEditPoints="1" noAdjustHandles="1" noChangeArrowheads="1" noChangeShapeType="1" noTextEdit="1"/>
              </p:cNvSpPr>
              <p:nvPr/>
            </p:nvSpPr>
            <p:spPr>
              <a:xfrm>
                <a:off x="1844226" y="5524659"/>
                <a:ext cx="811682" cy="646331"/>
              </a:xfrm>
              <a:prstGeom prst="rect">
                <a:avLst/>
              </a:prstGeom>
              <a:blipFill>
                <a:blip r:embed="rId8"/>
                <a:stretch>
                  <a:fillRect/>
                </a:stretch>
              </a:blipFill>
            </p:spPr>
            <p:txBody>
              <a:bodyPr/>
              <a:lstStyle/>
              <a:p>
                <a:r>
                  <a:rPr lang="ja-JP" altLang="en-US">
                    <a:noFill/>
                  </a:rPr>
                  <a:t> </a:t>
                </a:r>
              </a:p>
            </p:txBody>
          </p:sp>
        </mc:Fallback>
      </mc:AlternateContent>
      <p:sp>
        <p:nvSpPr>
          <p:cNvPr id="9" name="テキスト ボックス 8">
            <a:extLst>
              <a:ext uri="{FF2B5EF4-FFF2-40B4-BE49-F238E27FC236}">
                <a16:creationId xmlns:a16="http://schemas.microsoft.com/office/drawing/2014/main" id="{900B8CA0-2395-42CC-A37A-76C41596089A}"/>
              </a:ext>
            </a:extLst>
          </p:cNvPr>
          <p:cNvSpPr txBox="1"/>
          <p:nvPr/>
        </p:nvSpPr>
        <p:spPr>
          <a:xfrm>
            <a:off x="3095152" y="1927103"/>
            <a:ext cx="4405104" cy="338554"/>
          </a:xfrm>
          <a:prstGeom prst="rect">
            <a:avLst/>
          </a:prstGeom>
          <a:solidFill>
            <a:srgbClr val="215968"/>
          </a:solidFill>
        </p:spPr>
        <p:txBody>
          <a:bodyPr wrap="square" rtlCol="0">
            <a:spAutoFit/>
          </a:bodyPr>
          <a:lstStyle/>
          <a:p>
            <a:pPr algn="ctr"/>
            <a:r>
              <a:rPr kumimoji="1" lang="en-US" altLang="ja-JP" sz="1600" dirty="0">
                <a:solidFill>
                  <a:schemeClr val="bg1"/>
                </a:solidFill>
              </a:rPr>
              <a:t>5-day running mean temperature anomaly</a:t>
            </a:r>
            <a:endParaRPr kumimoji="1" lang="ja-JP" altLang="en-US" sz="1600" dirty="0">
              <a:solidFill>
                <a:schemeClr val="bg1"/>
              </a:solidFill>
            </a:endParaRPr>
          </a:p>
        </p:txBody>
      </p:sp>
      <p:sp>
        <p:nvSpPr>
          <p:cNvPr id="11" name="テキスト ボックス 10"/>
          <p:cNvSpPr txBox="1"/>
          <p:nvPr/>
        </p:nvSpPr>
        <p:spPr>
          <a:xfrm>
            <a:off x="4615541" y="6170990"/>
            <a:ext cx="1659878" cy="307777"/>
          </a:xfrm>
          <a:prstGeom prst="rect">
            <a:avLst/>
          </a:prstGeom>
          <a:noFill/>
        </p:spPr>
        <p:txBody>
          <a:bodyPr wrap="none" rtlCol="0">
            <a:spAutoFit/>
          </a:bodyPr>
          <a:lstStyle/>
          <a:p>
            <a:r>
              <a:rPr kumimoji="1" lang="en-US" altLang="ja-JP" sz="1400" dirty="0">
                <a:solidFill>
                  <a:srgbClr val="FF0000"/>
                </a:solidFill>
                <a:effectLst>
                  <a:glow rad="63500">
                    <a:schemeClr val="bg1"/>
                  </a:glow>
                </a:effectLst>
              </a:rPr>
              <a:t>2</a:t>
            </a:r>
            <a:r>
              <a:rPr kumimoji="1" lang="en-US" altLang="ja-JP" sz="1400" baseline="30000" dirty="0">
                <a:solidFill>
                  <a:srgbClr val="FF0000"/>
                </a:solidFill>
                <a:effectLst>
                  <a:glow rad="63500">
                    <a:schemeClr val="bg1"/>
                  </a:glow>
                </a:effectLst>
              </a:rPr>
              <a:t>nd</a:t>
            </a:r>
            <a:r>
              <a:rPr kumimoji="1" lang="en-US" altLang="ja-JP" sz="1400" dirty="0">
                <a:solidFill>
                  <a:srgbClr val="FF0000"/>
                </a:solidFill>
                <a:effectLst>
                  <a:glow rad="63500">
                    <a:schemeClr val="bg1"/>
                  </a:glow>
                </a:effectLst>
              </a:rPr>
              <a:t> Warmest Winter</a:t>
            </a:r>
            <a:endParaRPr kumimoji="1" lang="ja-JP" altLang="en-US" sz="1400" dirty="0">
              <a:solidFill>
                <a:srgbClr val="FF0000"/>
              </a:solidFill>
              <a:effectLst>
                <a:glow rad="63500">
                  <a:schemeClr val="bg1"/>
                </a:glow>
              </a:effectLst>
            </a:endParaRPr>
          </a:p>
        </p:txBody>
      </p:sp>
      <p:sp>
        <p:nvSpPr>
          <p:cNvPr id="15" name="テキスト ボックス 14"/>
          <p:cNvSpPr txBox="1"/>
          <p:nvPr/>
        </p:nvSpPr>
        <p:spPr>
          <a:xfrm>
            <a:off x="6059865" y="5768955"/>
            <a:ext cx="2047300" cy="307777"/>
          </a:xfrm>
          <a:prstGeom prst="rect">
            <a:avLst/>
          </a:prstGeom>
          <a:noFill/>
        </p:spPr>
        <p:txBody>
          <a:bodyPr wrap="square" rtlCol="0">
            <a:spAutoFit/>
          </a:bodyPr>
          <a:lstStyle/>
          <a:p>
            <a:r>
              <a:rPr kumimoji="1" lang="en-US" altLang="ja-JP" sz="1400" dirty="0">
                <a:solidFill>
                  <a:srgbClr val="FF0000"/>
                </a:solidFill>
                <a:effectLst>
                  <a:glow rad="63500">
                    <a:schemeClr val="bg1"/>
                  </a:glow>
                </a:effectLst>
              </a:rPr>
              <a:t>2</a:t>
            </a:r>
            <a:r>
              <a:rPr kumimoji="1" lang="en-US" altLang="ja-JP" sz="1400" baseline="30000" dirty="0">
                <a:solidFill>
                  <a:srgbClr val="FF0000"/>
                </a:solidFill>
                <a:effectLst>
                  <a:glow rad="63500">
                    <a:schemeClr val="bg1"/>
                  </a:glow>
                </a:effectLst>
              </a:rPr>
              <a:t>nd</a:t>
            </a:r>
            <a:r>
              <a:rPr kumimoji="1" lang="en-US" altLang="ja-JP" sz="1400" dirty="0">
                <a:solidFill>
                  <a:srgbClr val="FF0000"/>
                </a:solidFill>
                <a:effectLst>
                  <a:glow rad="63500">
                    <a:schemeClr val="bg1"/>
                  </a:glow>
                </a:effectLst>
              </a:rPr>
              <a:t> Warmest February</a:t>
            </a:r>
            <a:endParaRPr kumimoji="1" lang="ja-JP" altLang="en-US" sz="1400" dirty="0">
              <a:solidFill>
                <a:srgbClr val="FF0000"/>
              </a:solidFill>
              <a:effectLst>
                <a:glow rad="63500">
                  <a:schemeClr val="bg1"/>
                </a:glow>
              </a:effectLst>
            </a:endParaRPr>
          </a:p>
        </p:txBody>
      </p:sp>
      <p:cxnSp>
        <p:nvCxnSpPr>
          <p:cNvPr id="14" name="直線矢印コネクタ 13"/>
          <p:cNvCxnSpPr/>
          <p:nvPr/>
        </p:nvCxnSpPr>
        <p:spPr>
          <a:xfrm>
            <a:off x="6089365" y="6109604"/>
            <a:ext cx="1520389" cy="0"/>
          </a:xfrm>
          <a:prstGeom prst="straightConnector1">
            <a:avLst/>
          </a:prstGeom>
          <a:ln w="38100">
            <a:solidFill>
              <a:srgbClr val="FF0000"/>
            </a:solidFill>
            <a:headEnd type="arrow" w="med" len="med"/>
            <a:tailEnd type="arrow" w="med" len="med"/>
          </a:ln>
          <a:effectLst>
            <a:glow rad="63500">
              <a:schemeClr val="bg1"/>
            </a:glow>
          </a:effectLst>
        </p:spPr>
        <p:style>
          <a:lnRef idx="1">
            <a:schemeClr val="accent1"/>
          </a:lnRef>
          <a:fillRef idx="0">
            <a:schemeClr val="accent1"/>
          </a:fillRef>
          <a:effectRef idx="0">
            <a:schemeClr val="accent1"/>
          </a:effectRef>
          <a:fontRef idx="minor">
            <a:schemeClr val="tx1"/>
          </a:fontRef>
        </p:style>
      </p:cxnSp>
      <p:cxnSp>
        <p:nvCxnSpPr>
          <p:cNvPr id="18" name="直線矢印コネクタ 17"/>
          <p:cNvCxnSpPr/>
          <p:nvPr/>
        </p:nvCxnSpPr>
        <p:spPr>
          <a:xfrm>
            <a:off x="3095152" y="6476418"/>
            <a:ext cx="4514602" cy="4325"/>
          </a:xfrm>
          <a:prstGeom prst="straightConnector1">
            <a:avLst/>
          </a:prstGeom>
          <a:ln w="38100">
            <a:solidFill>
              <a:srgbClr val="FF0000"/>
            </a:solidFill>
            <a:headEnd type="arrow" w="med" len="med"/>
            <a:tailEnd type="arrow" w="med" len="med"/>
          </a:ln>
          <a:effectLst>
            <a:glow rad="63500">
              <a:schemeClr val="bg1"/>
            </a:glow>
          </a:effectLst>
        </p:spPr>
        <p:style>
          <a:lnRef idx="1">
            <a:schemeClr val="accent1"/>
          </a:lnRef>
          <a:fillRef idx="0">
            <a:schemeClr val="accent1"/>
          </a:fillRef>
          <a:effectRef idx="0">
            <a:schemeClr val="accent1"/>
          </a:effectRef>
          <a:fontRef idx="minor">
            <a:schemeClr val="tx1"/>
          </a:fontRef>
        </p:style>
      </p:cxnSp>
      <p:sp>
        <p:nvSpPr>
          <p:cNvPr id="20" name="楕円 60">
            <a:extLst>
              <a:ext uri="{FF2B5EF4-FFF2-40B4-BE49-F238E27FC236}">
                <a16:creationId xmlns:a16="http://schemas.microsoft.com/office/drawing/2014/main" id="{6BC80BA1-0D73-4391-A648-C172BEC43636}"/>
              </a:ext>
            </a:extLst>
          </p:cNvPr>
          <p:cNvSpPr/>
          <p:nvPr/>
        </p:nvSpPr>
        <p:spPr>
          <a:xfrm>
            <a:off x="3780412" y="2861687"/>
            <a:ext cx="540000" cy="540000"/>
          </a:xfrm>
          <a:prstGeom prst="ellipse">
            <a:avLst/>
          </a:prstGeom>
          <a:noFill/>
          <a:ln w="38100">
            <a:solidFill>
              <a:srgbClr val="0000FF"/>
            </a:solidFill>
            <a:prstDash val="solid"/>
          </a:ln>
          <a:effectLst>
            <a:glow rad="63500">
              <a:schemeClr val="bg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1" name="直線矢印コネクタ 20">
            <a:extLst>
              <a:ext uri="{FF2B5EF4-FFF2-40B4-BE49-F238E27FC236}">
                <a16:creationId xmlns:a16="http://schemas.microsoft.com/office/drawing/2014/main" id="{3C589A14-B8F4-426D-858B-CF3B52B00CEE}"/>
              </a:ext>
            </a:extLst>
          </p:cNvPr>
          <p:cNvCxnSpPr>
            <a:cxnSpLocks/>
            <a:endCxn id="20" idx="6"/>
          </p:cNvCxnSpPr>
          <p:nvPr/>
        </p:nvCxnSpPr>
        <p:spPr>
          <a:xfrm flipH="1" flipV="1">
            <a:off x="4320412" y="3131687"/>
            <a:ext cx="565325" cy="465361"/>
          </a:xfrm>
          <a:prstGeom prst="straightConnector1">
            <a:avLst/>
          </a:prstGeom>
          <a:ln w="38100">
            <a:solidFill>
              <a:srgbClr val="0000FF"/>
            </a:solidFill>
            <a:tailEnd type="triangle"/>
          </a:ln>
          <a:effectLst>
            <a:glow rad="63500">
              <a:schemeClr val="bg1"/>
            </a:glow>
          </a:effectLst>
        </p:spPr>
        <p:style>
          <a:lnRef idx="1">
            <a:schemeClr val="accent1"/>
          </a:lnRef>
          <a:fillRef idx="0">
            <a:schemeClr val="accent1"/>
          </a:fillRef>
          <a:effectRef idx="0">
            <a:schemeClr val="accent1"/>
          </a:effectRef>
          <a:fontRef idx="minor">
            <a:schemeClr val="tx1"/>
          </a:fontRef>
        </p:style>
      </p:cxnSp>
      <p:sp>
        <p:nvSpPr>
          <p:cNvPr id="22" name="楕円 60">
            <a:extLst>
              <a:ext uri="{FF2B5EF4-FFF2-40B4-BE49-F238E27FC236}">
                <a16:creationId xmlns:a16="http://schemas.microsoft.com/office/drawing/2014/main" id="{6BC80BA1-0D73-4391-A648-C172BEC43636}"/>
              </a:ext>
            </a:extLst>
          </p:cNvPr>
          <p:cNvSpPr/>
          <p:nvPr/>
        </p:nvSpPr>
        <p:spPr>
          <a:xfrm>
            <a:off x="5549365" y="4761608"/>
            <a:ext cx="540000" cy="540000"/>
          </a:xfrm>
          <a:prstGeom prst="ellipse">
            <a:avLst/>
          </a:prstGeom>
          <a:noFill/>
          <a:ln w="38100">
            <a:solidFill>
              <a:srgbClr val="0000FF"/>
            </a:solidFill>
            <a:prstDash val="solid"/>
          </a:ln>
          <a:effectLst>
            <a:glow rad="63500">
              <a:schemeClr val="bg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3" name="直線矢印コネクタ 22">
            <a:extLst>
              <a:ext uri="{FF2B5EF4-FFF2-40B4-BE49-F238E27FC236}">
                <a16:creationId xmlns:a16="http://schemas.microsoft.com/office/drawing/2014/main" id="{3C589A14-B8F4-426D-858B-CF3B52B00CEE}"/>
              </a:ext>
            </a:extLst>
          </p:cNvPr>
          <p:cNvCxnSpPr>
            <a:cxnSpLocks/>
          </p:cNvCxnSpPr>
          <p:nvPr/>
        </p:nvCxnSpPr>
        <p:spPr>
          <a:xfrm>
            <a:off x="5216177" y="4128247"/>
            <a:ext cx="363072" cy="605119"/>
          </a:xfrm>
          <a:prstGeom prst="straightConnector1">
            <a:avLst/>
          </a:prstGeom>
          <a:ln w="38100">
            <a:solidFill>
              <a:srgbClr val="0000FF"/>
            </a:solidFill>
            <a:tailEnd type="triangle"/>
          </a:ln>
          <a:effectLst>
            <a:glow rad="63500">
              <a:schemeClr val="bg1"/>
            </a:glow>
          </a:effectLst>
        </p:spPr>
        <p:style>
          <a:lnRef idx="1">
            <a:schemeClr val="accent1"/>
          </a:lnRef>
          <a:fillRef idx="0">
            <a:schemeClr val="accent1"/>
          </a:fillRef>
          <a:effectRef idx="0">
            <a:schemeClr val="accent1"/>
          </a:effectRef>
          <a:fontRef idx="minor">
            <a:schemeClr val="tx1"/>
          </a:fontRef>
        </p:style>
      </p:cxnSp>
      <p:sp>
        <p:nvSpPr>
          <p:cNvPr id="27" name="テキスト ボックス 26"/>
          <p:cNvSpPr txBox="1"/>
          <p:nvPr/>
        </p:nvSpPr>
        <p:spPr>
          <a:xfrm>
            <a:off x="4421830" y="3729625"/>
            <a:ext cx="2047300" cy="307777"/>
          </a:xfrm>
          <a:prstGeom prst="rect">
            <a:avLst/>
          </a:prstGeom>
          <a:noFill/>
        </p:spPr>
        <p:txBody>
          <a:bodyPr wrap="square" rtlCol="0">
            <a:spAutoFit/>
          </a:bodyPr>
          <a:lstStyle/>
          <a:p>
            <a:r>
              <a:rPr kumimoji="1" lang="en-US" altLang="ja-JP" sz="1400" dirty="0">
                <a:solidFill>
                  <a:srgbClr val="0000FF"/>
                </a:solidFill>
                <a:effectLst>
                  <a:glow rad="63500">
                    <a:schemeClr val="bg1"/>
                  </a:glow>
                </a:effectLst>
              </a:rPr>
              <a:t>Cold spells</a:t>
            </a:r>
            <a:endParaRPr kumimoji="1" lang="ja-JP" altLang="en-US" sz="1400" dirty="0">
              <a:solidFill>
                <a:srgbClr val="0000FF"/>
              </a:solidFill>
              <a:effectLst>
                <a:glow rad="63500">
                  <a:schemeClr val="bg1"/>
                </a:glow>
              </a:effectLst>
            </a:endParaRPr>
          </a:p>
        </p:txBody>
      </p:sp>
      <p:cxnSp>
        <p:nvCxnSpPr>
          <p:cNvPr id="24" name="直線矢印コネクタ 23">
            <a:extLst>
              <a:ext uri="{FF2B5EF4-FFF2-40B4-BE49-F238E27FC236}">
                <a16:creationId xmlns:a16="http://schemas.microsoft.com/office/drawing/2014/main" id="{3C589A14-B8F4-426D-858B-CF3B52B00CEE}"/>
              </a:ext>
            </a:extLst>
          </p:cNvPr>
          <p:cNvCxnSpPr>
            <a:cxnSpLocks/>
          </p:cNvCxnSpPr>
          <p:nvPr/>
        </p:nvCxnSpPr>
        <p:spPr>
          <a:xfrm>
            <a:off x="3780412" y="4430806"/>
            <a:ext cx="200561" cy="805044"/>
          </a:xfrm>
          <a:prstGeom prst="straightConnector1">
            <a:avLst/>
          </a:prstGeom>
          <a:ln w="38100">
            <a:solidFill>
              <a:schemeClr val="accent1"/>
            </a:solidFill>
            <a:tailEnd type="triangle"/>
          </a:ln>
          <a:effectLst>
            <a:glow rad="63500">
              <a:schemeClr val="bg1"/>
            </a:glow>
          </a:effectLst>
        </p:spPr>
        <p:style>
          <a:lnRef idx="1">
            <a:schemeClr val="accent1"/>
          </a:lnRef>
          <a:fillRef idx="0">
            <a:schemeClr val="accent1"/>
          </a:fillRef>
          <a:effectRef idx="0">
            <a:schemeClr val="accent1"/>
          </a:effectRef>
          <a:fontRef idx="minor">
            <a:schemeClr val="tx1"/>
          </a:fontRef>
        </p:style>
      </p:cxnSp>
      <p:cxnSp>
        <p:nvCxnSpPr>
          <p:cNvPr id="25" name="直線矢印コネクタ 24">
            <a:extLst>
              <a:ext uri="{FF2B5EF4-FFF2-40B4-BE49-F238E27FC236}">
                <a16:creationId xmlns:a16="http://schemas.microsoft.com/office/drawing/2014/main" id="{3C589A14-B8F4-426D-858B-CF3B52B00CEE}"/>
              </a:ext>
            </a:extLst>
          </p:cNvPr>
          <p:cNvCxnSpPr>
            <a:cxnSpLocks/>
          </p:cNvCxnSpPr>
          <p:nvPr/>
        </p:nvCxnSpPr>
        <p:spPr>
          <a:xfrm flipV="1">
            <a:off x="4252483" y="4605305"/>
            <a:ext cx="230728" cy="595747"/>
          </a:xfrm>
          <a:prstGeom prst="straightConnector1">
            <a:avLst/>
          </a:prstGeom>
          <a:ln w="38100">
            <a:solidFill>
              <a:schemeClr val="accent1"/>
            </a:solidFill>
            <a:tailEnd type="triangle"/>
          </a:ln>
          <a:effectLst>
            <a:glow rad="63500">
              <a:schemeClr val="bg1"/>
            </a:glow>
          </a:effectLst>
        </p:spPr>
        <p:style>
          <a:lnRef idx="1">
            <a:schemeClr val="accent1"/>
          </a:lnRef>
          <a:fillRef idx="0">
            <a:schemeClr val="accent1"/>
          </a:fillRef>
          <a:effectRef idx="0">
            <a:schemeClr val="accent1"/>
          </a:effectRef>
          <a:fontRef idx="minor">
            <a:schemeClr val="tx1"/>
          </a:fontRef>
        </p:style>
      </p:cxnSp>
      <p:sp>
        <p:nvSpPr>
          <p:cNvPr id="28" name="テキスト ボックス 27"/>
          <p:cNvSpPr txBox="1"/>
          <p:nvPr/>
        </p:nvSpPr>
        <p:spPr>
          <a:xfrm>
            <a:off x="3591891" y="4711259"/>
            <a:ext cx="2047300" cy="307777"/>
          </a:xfrm>
          <a:prstGeom prst="rect">
            <a:avLst/>
          </a:prstGeom>
          <a:noFill/>
        </p:spPr>
        <p:txBody>
          <a:bodyPr wrap="square" rtlCol="0">
            <a:spAutoFit/>
          </a:bodyPr>
          <a:lstStyle/>
          <a:p>
            <a:r>
              <a:rPr kumimoji="1" lang="en-US" altLang="ja-JP" sz="1400" dirty="0">
                <a:solidFill>
                  <a:schemeClr val="accent1"/>
                </a:solidFill>
                <a:effectLst>
                  <a:glow rad="63500">
                    <a:schemeClr val="bg1"/>
                  </a:glow>
                </a:effectLst>
              </a:rPr>
              <a:t>Large variance</a:t>
            </a:r>
            <a:endParaRPr kumimoji="1" lang="ja-JP" altLang="en-US" sz="1400" dirty="0">
              <a:solidFill>
                <a:schemeClr val="accent1"/>
              </a:solidFill>
              <a:effectLst>
                <a:glow rad="63500">
                  <a:schemeClr val="bg1"/>
                </a:glow>
              </a:effectLst>
            </a:endParaRPr>
          </a:p>
        </p:txBody>
      </p:sp>
    </p:spTree>
    <p:extLst>
      <p:ext uri="{BB962C8B-B14F-4D97-AF65-F5344CB8AC3E}">
        <p14:creationId xmlns:p14="http://schemas.microsoft.com/office/powerpoint/2010/main" val="13540523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http://ebisk1.cpdk.naps.kishou.go.jp/~climat_p/cgi-bin/diag_jra3q_recalc/anim/work/work_20240327061154/fig_pac_psi200a_20231201_20240201.png"/>
          <p:cNvPicPr>
            <a:picLocks noChangeAspect="1" noChangeArrowheads="1"/>
          </p:cNvPicPr>
          <p:nvPr/>
        </p:nvPicPr>
        <p:blipFill rotWithShape="1">
          <a:blip r:embed="rId2">
            <a:extLst>
              <a:ext uri="{28A0092B-C50C-407E-A947-70E740481C1C}">
                <a14:useLocalDpi xmlns:a14="http://schemas.microsoft.com/office/drawing/2010/main" val="0"/>
              </a:ext>
            </a:extLst>
          </a:blip>
          <a:srcRect l="6094" t="12325" r="33085" b="18394"/>
          <a:stretch/>
        </p:blipFill>
        <p:spPr bwMode="auto">
          <a:xfrm>
            <a:off x="9037191" y="2687418"/>
            <a:ext cx="2674196" cy="183851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pic>
        <p:nvPicPr>
          <p:cNvPr id="4" name="Picture 4" descr="http://ebisk1.cpdk.naps.kishou.go.jp/~climat_p/diag_jra3q/products/sokuho/JRA-3Q_1991-2020/sea/zonal_u_hist.gif"/>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863"/>
          <a:stretch/>
        </p:blipFill>
        <p:spPr bwMode="auto">
          <a:xfrm>
            <a:off x="430211" y="2719777"/>
            <a:ext cx="3095964" cy="2239487"/>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a:extLst>
              <a:ext uri="{FF2B5EF4-FFF2-40B4-BE49-F238E27FC236}">
                <a16:creationId xmlns:a16="http://schemas.microsoft.com/office/drawing/2014/main" id="{34D977F0-F2BF-58A8-03DC-5095FD397704}"/>
              </a:ext>
            </a:extLst>
          </p:cNvPr>
          <p:cNvSpPr>
            <a:spLocks noGrp="1"/>
          </p:cNvSpPr>
          <p:nvPr>
            <p:ph type="title"/>
          </p:nvPr>
        </p:nvSpPr>
        <p:spPr/>
        <p:txBody>
          <a:bodyPr/>
          <a:lstStyle/>
          <a:p>
            <a:r>
              <a:rPr kumimoji="1" lang="en-US" altLang="ja-JP" cap="none" dirty="0"/>
              <a:t>Overview – Characteristics of the winter-mean circulation</a:t>
            </a:r>
            <a:endParaRPr kumimoji="1" lang="ja-JP" altLang="en-US" cap="none" dirty="0"/>
          </a:p>
        </p:txBody>
      </p:sp>
      <p:sp>
        <p:nvSpPr>
          <p:cNvPr id="3" name="コンテンツ プレースホルダー 2">
            <a:extLst>
              <a:ext uri="{FF2B5EF4-FFF2-40B4-BE49-F238E27FC236}">
                <a16:creationId xmlns:a16="http://schemas.microsoft.com/office/drawing/2014/main" id="{EA55D8CB-4B9C-9DC0-812C-10186197E320}"/>
              </a:ext>
            </a:extLst>
          </p:cNvPr>
          <p:cNvSpPr>
            <a:spLocks noGrp="1"/>
          </p:cNvSpPr>
          <p:nvPr>
            <p:ph idx="1"/>
          </p:nvPr>
        </p:nvSpPr>
        <p:spPr>
          <a:xfrm>
            <a:off x="581193" y="5153554"/>
            <a:ext cx="10690954" cy="1608396"/>
          </a:xfrm>
        </p:spPr>
        <p:txBody>
          <a:bodyPr>
            <a:normAutofit lnSpcReduction="10000"/>
          </a:bodyPr>
          <a:lstStyle/>
          <a:p>
            <a:pPr>
              <a:buFontTx/>
              <a:buChar char="-"/>
            </a:pPr>
            <a:r>
              <a:rPr lang="en-US" altLang="ja-JP" dirty="0"/>
              <a:t>While</a:t>
            </a:r>
            <a:r>
              <a:rPr lang="ja-JP" altLang="en-US" dirty="0"/>
              <a:t> </a:t>
            </a:r>
            <a:r>
              <a:rPr lang="en-US" altLang="ja-JP" b="1" i="1" dirty="0"/>
              <a:t>the subtropical</a:t>
            </a:r>
            <a:r>
              <a:rPr lang="ja-JP" altLang="en-US" b="1" i="1" dirty="0"/>
              <a:t> </a:t>
            </a:r>
            <a:r>
              <a:rPr lang="en-US" altLang="ja-JP" b="1" i="1" dirty="0"/>
              <a:t>jet</a:t>
            </a:r>
            <a:r>
              <a:rPr lang="ja-JP" altLang="en-US" b="1" i="1" dirty="0"/>
              <a:t> </a:t>
            </a:r>
            <a:r>
              <a:rPr lang="en-US" altLang="ja-JP" b="1" i="1" dirty="0"/>
              <a:t>stream</a:t>
            </a:r>
            <a:r>
              <a:rPr lang="ja-JP" altLang="en-US" dirty="0"/>
              <a:t> </a:t>
            </a:r>
            <a:r>
              <a:rPr lang="en-US" altLang="ja-JP" dirty="0"/>
              <a:t>shifted</a:t>
            </a:r>
            <a:r>
              <a:rPr lang="ja-JP" altLang="en-US" dirty="0"/>
              <a:t> </a:t>
            </a:r>
            <a:r>
              <a:rPr lang="en-US" altLang="ja-JP" dirty="0"/>
              <a:t>southward,</a:t>
            </a:r>
            <a:r>
              <a:rPr lang="ja-JP" altLang="en-US" dirty="0"/>
              <a:t> </a:t>
            </a:r>
            <a:r>
              <a:rPr lang="en-US" altLang="ja-JP" b="1" i="1" dirty="0"/>
              <a:t>the polar-front</a:t>
            </a:r>
            <a:r>
              <a:rPr lang="ja-JP" altLang="en-US" b="1" i="1" dirty="0"/>
              <a:t> </a:t>
            </a:r>
            <a:r>
              <a:rPr lang="en-US" altLang="ja-JP" b="1" i="1" dirty="0"/>
              <a:t>jet</a:t>
            </a:r>
            <a:r>
              <a:rPr lang="ja-JP" altLang="en-US" b="1" i="1" dirty="0"/>
              <a:t> </a:t>
            </a:r>
            <a:r>
              <a:rPr lang="en-US" altLang="ja-JP" b="1" i="1" dirty="0"/>
              <a:t>stream</a:t>
            </a:r>
            <a:r>
              <a:rPr lang="ja-JP" altLang="en-US" b="1" i="1" dirty="0"/>
              <a:t> </a:t>
            </a:r>
            <a:r>
              <a:rPr lang="en-US" altLang="ja-JP" dirty="0"/>
              <a:t>was stronger than normal.</a:t>
            </a:r>
          </a:p>
          <a:p>
            <a:pPr>
              <a:buFontTx/>
              <a:buChar char="-"/>
            </a:pPr>
            <a:r>
              <a:rPr lang="en-US" altLang="ja-JP" dirty="0"/>
              <a:t>In relation to this double-jet-like structure, </a:t>
            </a:r>
            <a:r>
              <a:rPr lang="en-US" altLang="ja-JP" b="1" i="1" dirty="0"/>
              <a:t>high pressure anomalies</a:t>
            </a:r>
            <a:r>
              <a:rPr lang="en-US" altLang="ja-JP" dirty="0"/>
              <a:t> covered over Japan during winter, and the northern jet stream </a:t>
            </a:r>
            <a:r>
              <a:rPr lang="en-US" altLang="ja-JP" b="1" i="1" dirty="0"/>
              <a:t>blocked cold airmass</a:t>
            </a:r>
            <a:r>
              <a:rPr lang="en-US" altLang="ja-JP" dirty="0"/>
              <a:t> outbreak.</a:t>
            </a:r>
          </a:p>
          <a:p>
            <a:pPr>
              <a:buFontTx/>
              <a:buChar char="-"/>
            </a:pPr>
            <a:r>
              <a:rPr lang="en-US" altLang="ja-JP" b="1" i="1" dirty="0"/>
              <a:t>Tripolar pattern</a:t>
            </a:r>
            <a:r>
              <a:rPr lang="en-US" altLang="ja-JP" dirty="0"/>
              <a:t> of the </a:t>
            </a:r>
            <a:r>
              <a:rPr lang="en-US" altLang="ja-JP" dirty="0" smtClean="0"/>
              <a:t>tropical </a:t>
            </a:r>
            <a:r>
              <a:rPr lang="en-US" altLang="ja-JP" dirty="0"/>
              <a:t>convection activity was obvious in conjunction with stationary </a:t>
            </a:r>
            <a:r>
              <a:rPr lang="en-US" altLang="ja-JP" b="1" i="1" dirty="0" err="1"/>
              <a:t>Rossby</a:t>
            </a:r>
            <a:r>
              <a:rPr lang="en-US" altLang="ja-JP" b="1" i="1" dirty="0"/>
              <a:t> wave</a:t>
            </a:r>
            <a:r>
              <a:rPr lang="en-US" altLang="ja-JP" dirty="0"/>
              <a:t> pattern along the Asian jet stream.</a:t>
            </a:r>
          </a:p>
        </p:txBody>
      </p:sp>
      <p:sp>
        <p:nvSpPr>
          <p:cNvPr id="5" name="テキスト ボックス 4"/>
          <p:cNvSpPr txBox="1"/>
          <p:nvPr/>
        </p:nvSpPr>
        <p:spPr>
          <a:xfrm>
            <a:off x="1477209" y="3804527"/>
            <a:ext cx="433592" cy="400110"/>
          </a:xfrm>
          <a:prstGeom prst="rect">
            <a:avLst/>
          </a:prstGeom>
          <a:noFill/>
        </p:spPr>
        <p:txBody>
          <a:bodyPr wrap="square" rtlCol="0">
            <a:spAutoFit/>
          </a:bodyPr>
          <a:lstStyle/>
          <a:p>
            <a:r>
              <a:rPr lang="en-US" altLang="ja-JP" sz="2000" b="1" i="1" dirty="0">
                <a:ln w="9525">
                  <a:solidFill>
                    <a:srgbClr val="FF0000"/>
                  </a:solidFill>
                  <a:prstDash val="solid"/>
                </a:ln>
                <a:solidFill>
                  <a:schemeClr val="bg1"/>
                </a:solidFill>
                <a:effectLst>
                  <a:glow rad="101600">
                    <a:schemeClr val="tx1">
                      <a:alpha val="40000"/>
                    </a:schemeClr>
                  </a:glow>
                </a:effectLst>
              </a:rPr>
              <a:t>W</a:t>
            </a:r>
          </a:p>
        </p:txBody>
      </p:sp>
      <p:sp>
        <p:nvSpPr>
          <p:cNvPr id="6" name="テキスト ボックス 5"/>
          <p:cNvSpPr txBox="1"/>
          <p:nvPr/>
        </p:nvSpPr>
        <p:spPr>
          <a:xfrm>
            <a:off x="823730" y="2928438"/>
            <a:ext cx="433592" cy="400110"/>
          </a:xfrm>
          <a:prstGeom prst="rect">
            <a:avLst/>
          </a:prstGeom>
          <a:noFill/>
        </p:spPr>
        <p:txBody>
          <a:bodyPr wrap="square" rtlCol="0">
            <a:spAutoFit/>
          </a:bodyPr>
          <a:lstStyle/>
          <a:p>
            <a:r>
              <a:rPr lang="en-US" altLang="ja-JP" sz="2000" b="1" i="1" dirty="0">
                <a:ln w="9525">
                  <a:solidFill>
                    <a:srgbClr val="0000FF"/>
                  </a:solidFill>
                  <a:prstDash val="solid"/>
                </a:ln>
                <a:solidFill>
                  <a:schemeClr val="bg1"/>
                </a:solidFill>
                <a:effectLst>
                  <a:glow rad="101600">
                    <a:schemeClr val="tx1">
                      <a:alpha val="40000"/>
                    </a:schemeClr>
                  </a:glow>
                </a:effectLst>
              </a:rPr>
              <a:t>E</a:t>
            </a:r>
          </a:p>
        </p:txBody>
      </p:sp>
      <p:sp>
        <p:nvSpPr>
          <p:cNvPr id="8" name="テキスト ボックス 7"/>
          <p:cNvSpPr txBox="1"/>
          <p:nvPr/>
        </p:nvSpPr>
        <p:spPr>
          <a:xfrm>
            <a:off x="1856434" y="3082169"/>
            <a:ext cx="433592" cy="400110"/>
          </a:xfrm>
          <a:prstGeom prst="rect">
            <a:avLst/>
          </a:prstGeom>
          <a:noFill/>
        </p:spPr>
        <p:txBody>
          <a:bodyPr wrap="square" rtlCol="0">
            <a:spAutoFit/>
          </a:bodyPr>
          <a:lstStyle/>
          <a:p>
            <a:r>
              <a:rPr lang="en-US" altLang="ja-JP" sz="2000" b="1" i="1" dirty="0">
                <a:ln w="9525">
                  <a:solidFill>
                    <a:srgbClr val="0000FF"/>
                  </a:solidFill>
                  <a:prstDash val="solid"/>
                </a:ln>
                <a:solidFill>
                  <a:schemeClr val="bg1"/>
                </a:solidFill>
                <a:effectLst>
                  <a:glow rad="101600">
                    <a:schemeClr val="tx1">
                      <a:alpha val="40000"/>
                    </a:schemeClr>
                  </a:glow>
                </a:effectLst>
              </a:rPr>
              <a:t>E</a:t>
            </a:r>
          </a:p>
        </p:txBody>
      </p:sp>
      <p:pic>
        <p:nvPicPr>
          <p:cNvPr id="12" name="図プレースホルダー 11"/>
          <p:cNvPicPr>
            <a:picLocks noChangeAspect="1"/>
          </p:cNvPicPr>
          <p:nvPr/>
        </p:nvPicPr>
        <p:blipFill rotWithShape="1">
          <a:blip r:embed="rId4">
            <a:extLst>
              <a:ext uri="{28A0092B-C50C-407E-A947-70E740481C1C}">
                <a14:useLocalDpi xmlns:a14="http://schemas.microsoft.com/office/drawing/2010/main" val="0"/>
              </a:ext>
            </a:extLst>
          </a:blip>
          <a:srcRect l="-415" r="-415"/>
          <a:stretch/>
        </p:blipFill>
        <p:spPr>
          <a:xfrm>
            <a:off x="3689942" y="2144473"/>
            <a:ext cx="2439244" cy="2779842"/>
          </a:xfrm>
          <a:prstGeom prst="rect">
            <a:avLst/>
          </a:prstGeom>
        </p:spPr>
      </p:pic>
      <p:sp>
        <p:nvSpPr>
          <p:cNvPr id="13" name="テキスト ボックス 12"/>
          <p:cNvSpPr txBox="1"/>
          <p:nvPr/>
        </p:nvSpPr>
        <p:spPr>
          <a:xfrm>
            <a:off x="978156" y="4004582"/>
            <a:ext cx="433592" cy="400110"/>
          </a:xfrm>
          <a:prstGeom prst="rect">
            <a:avLst/>
          </a:prstGeom>
          <a:noFill/>
        </p:spPr>
        <p:txBody>
          <a:bodyPr wrap="square" rtlCol="0">
            <a:spAutoFit/>
          </a:bodyPr>
          <a:lstStyle/>
          <a:p>
            <a:r>
              <a:rPr lang="en-US" altLang="ja-JP" sz="2000" b="1" i="1" dirty="0">
                <a:ln w="9525">
                  <a:solidFill>
                    <a:srgbClr val="FF0000"/>
                  </a:solidFill>
                  <a:prstDash val="solid"/>
                </a:ln>
                <a:solidFill>
                  <a:schemeClr val="bg1"/>
                </a:solidFill>
                <a:effectLst>
                  <a:glow rad="101600">
                    <a:schemeClr val="tx1">
                      <a:alpha val="40000"/>
                    </a:schemeClr>
                  </a:glow>
                </a:effectLst>
              </a:rPr>
              <a:t>W</a:t>
            </a:r>
          </a:p>
        </p:txBody>
      </p:sp>
      <p:sp>
        <p:nvSpPr>
          <p:cNvPr id="16" name="円弧 15"/>
          <p:cNvSpPr/>
          <p:nvPr/>
        </p:nvSpPr>
        <p:spPr>
          <a:xfrm rot="16693947" flipH="1">
            <a:off x="3466764" y="1897054"/>
            <a:ext cx="3071940" cy="2824897"/>
          </a:xfrm>
          <a:prstGeom prst="arc">
            <a:avLst>
              <a:gd name="adj1" fmla="val 18856238"/>
              <a:gd name="adj2" fmla="val 0"/>
            </a:avLst>
          </a:prstGeom>
          <a:ln w="76200">
            <a:solidFill>
              <a:srgbClr val="FF0000">
                <a:alpha val="50000"/>
              </a:srgbClr>
            </a:solidFill>
            <a:headEnd type="none" w="med" len="med"/>
            <a:tailEnd type="arrow"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5" name="テキスト ボックス 14"/>
          <p:cNvSpPr txBox="1"/>
          <p:nvPr/>
        </p:nvSpPr>
        <p:spPr>
          <a:xfrm>
            <a:off x="4040950" y="4343417"/>
            <a:ext cx="433592" cy="400110"/>
          </a:xfrm>
          <a:prstGeom prst="rect">
            <a:avLst/>
          </a:prstGeom>
          <a:noFill/>
        </p:spPr>
        <p:txBody>
          <a:bodyPr wrap="square" rtlCol="0">
            <a:spAutoFit/>
          </a:bodyPr>
          <a:lstStyle/>
          <a:p>
            <a:r>
              <a:rPr lang="en-US" altLang="ja-JP" sz="2000" b="1" i="1" dirty="0">
                <a:ln w="9525">
                  <a:solidFill>
                    <a:srgbClr val="FF0000"/>
                  </a:solidFill>
                  <a:prstDash val="solid"/>
                </a:ln>
                <a:solidFill>
                  <a:schemeClr val="bg1"/>
                </a:solidFill>
                <a:effectLst>
                  <a:glow rad="101600">
                    <a:schemeClr val="tx1">
                      <a:alpha val="40000"/>
                    </a:schemeClr>
                  </a:glow>
                </a:effectLst>
              </a:rPr>
              <a:t>W</a:t>
            </a:r>
          </a:p>
        </p:txBody>
      </p:sp>
      <p:sp>
        <p:nvSpPr>
          <p:cNvPr id="17" name="円弧 16"/>
          <p:cNvSpPr/>
          <p:nvPr/>
        </p:nvSpPr>
        <p:spPr>
          <a:xfrm rot="14028875" flipH="1">
            <a:off x="3471463" y="1641984"/>
            <a:ext cx="2589844" cy="2542875"/>
          </a:xfrm>
          <a:prstGeom prst="arc">
            <a:avLst>
              <a:gd name="adj1" fmla="val 19290191"/>
              <a:gd name="adj2" fmla="val 0"/>
            </a:avLst>
          </a:prstGeom>
          <a:ln w="76200">
            <a:solidFill>
              <a:srgbClr val="FF0000">
                <a:alpha val="50000"/>
              </a:srgbClr>
            </a:solidFill>
            <a:headEnd type="none" w="med" len="med"/>
            <a:tailEnd type="arrow"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4" name="テキスト ボックス 13"/>
          <p:cNvSpPr txBox="1"/>
          <p:nvPr/>
        </p:nvSpPr>
        <p:spPr>
          <a:xfrm>
            <a:off x="4909564" y="3943307"/>
            <a:ext cx="433592" cy="400110"/>
          </a:xfrm>
          <a:prstGeom prst="rect">
            <a:avLst/>
          </a:prstGeom>
          <a:noFill/>
        </p:spPr>
        <p:txBody>
          <a:bodyPr wrap="square" rtlCol="0">
            <a:spAutoFit/>
          </a:bodyPr>
          <a:lstStyle/>
          <a:p>
            <a:r>
              <a:rPr lang="en-US" altLang="ja-JP" sz="2000" b="1" i="1" dirty="0">
                <a:ln w="9525">
                  <a:solidFill>
                    <a:srgbClr val="FF0000"/>
                  </a:solidFill>
                  <a:prstDash val="solid"/>
                </a:ln>
                <a:solidFill>
                  <a:schemeClr val="bg1"/>
                </a:solidFill>
                <a:effectLst>
                  <a:glow rad="101600">
                    <a:schemeClr val="tx1">
                      <a:alpha val="40000"/>
                    </a:schemeClr>
                  </a:glow>
                </a:effectLst>
              </a:rPr>
              <a:t>W</a:t>
            </a:r>
          </a:p>
        </p:txBody>
      </p:sp>
      <p:sp>
        <p:nvSpPr>
          <p:cNvPr id="18" name="円弧 17"/>
          <p:cNvSpPr/>
          <p:nvPr/>
        </p:nvSpPr>
        <p:spPr>
          <a:xfrm rot="20755663" flipH="1">
            <a:off x="4349352" y="2333980"/>
            <a:ext cx="2589844" cy="2542875"/>
          </a:xfrm>
          <a:prstGeom prst="arc">
            <a:avLst>
              <a:gd name="adj1" fmla="val 19290191"/>
              <a:gd name="adj2" fmla="val 0"/>
            </a:avLst>
          </a:prstGeom>
          <a:ln w="76200">
            <a:solidFill>
              <a:srgbClr val="FF0000">
                <a:alpha val="50000"/>
              </a:srgbClr>
            </a:solidFill>
            <a:headEnd type="none" w="med" len="med"/>
            <a:tailEnd type="arrow"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9" name="テキスト ボックス 18"/>
          <p:cNvSpPr txBox="1"/>
          <p:nvPr/>
        </p:nvSpPr>
        <p:spPr>
          <a:xfrm>
            <a:off x="4125788" y="3286042"/>
            <a:ext cx="433592" cy="400110"/>
          </a:xfrm>
          <a:prstGeom prst="rect">
            <a:avLst/>
          </a:prstGeom>
          <a:noFill/>
        </p:spPr>
        <p:txBody>
          <a:bodyPr wrap="square" rtlCol="0">
            <a:spAutoFit/>
          </a:bodyPr>
          <a:lstStyle/>
          <a:p>
            <a:r>
              <a:rPr lang="en-US" altLang="ja-JP" sz="2000" b="1" i="1" dirty="0">
                <a:ln w="9525">
                  <a:solidFill>
                    <a:srgbClr val="FF0000"/>
                  </a:solidFill>
                  <a:prstDash val="solid"/>
                </a:ln>
                <a:solidFill>
                  <a:schemeClr val="bg1"/>
                </a:solidFill>
                <a:effectLst>
                  <a:glow rad="101600">
                    <a:schemeClr val="tx1">
                      <a:alpha val="40000"/>
                    </a:schemeClr>
                  </a:glow>
                </a:effectLst>
              </a:rPr>
              <a:t>W</a:t>
            </a:r>
          </a:p>
        </p:txBody>
      </p:sp>
      <p:sp>
        <p:nvSpPr>
          <p:cNvPr id="20" name="テキスト ボックス 19"/>
          <p:cNvSpPr txBox="1"/>
          <p:nvPr/>
        </p:nvSpPr>
        <p:spPr>
          <a:xfrm>
            <a:off x="1406103" y="4320843"/>
            <a:ext cx="2001493" cy="584775"/>
          </a:xfrm>
          <a:prstGeom prst="rect">
            <a:avLst/>
          </a:prstGeom>
          <a:noFill/>
        </p:spPr>
        <p:txBody>
          <a:bodyPr wrap="square" rtlCol="0">
            <a:spAutoFit/>
          </a:bodyPr>
          <a:lstStyle/>
          <a:p>
            <a:pPr algn="ctr"/>
            <a:r>
              <a:rPr kumimoji="1" lang="en-US" altLang="ja-JP" sz="1600" dirty="0">
                <a:effectLst>
                  <a:glow rad="63500">
                    <a:schemeClr val="bg1"/>
                  </a:glow>
                </a:effectLst>
              </a:rPr>
              <a:t>Southward shift of the subtropical jet</a:t>
            </a:r>
            <a:endParaRPr kumimoji="1" lang="ja-JP" altLang="en-US" sz="1600" dirty="0">
              <a:effectLst>
                <a:glow rad="63500">
                  <a:schemeClr val="bg1"/>
                </a:glow>
              </a:effectLst>
            </a:endParaRPr>
          </a:p>
        </p:txBody>
      </p:sp>
      <p:sp>
        <p:nvSpPr>
          <p:cNvPr id="21" name="テキスト ボックス 20"/>
          <p:cNvSpPr txBox="1"/>
          <p:nvPr/>
        </p:nvSpPr>
        <p:spPr>
          <a:xfrm>
            <a:off x="204248" y="4451786"/>
            <a:ext cx="1362518" cy="584775"/>
          </a:xfrm>
          <a:prstGeom prst="rect">
            <a:avLst/>
          </a:prstGeom>
          <a:noFill/>
        </p:spPr>
        <p:txBody>
          <a:bodyPr wrap="square" rtlCol="0">
            <a:spAutoFit/>
          </a:bodyPr>
          <a:lstStyle/>
          <a:p>
            <a:pPr algn="ctr"/>
            <a:r>
              <a:rPr kumimoji="1" lang="en-US" altLang="ja-JP" sz="1600" dirty="0">
                <a:effectLst>
                  <a:glow rad="63500">
                    <a:schemeClr val="bg1"/>
                  </a:glow>
                </a:effectLst>
              </a:rPr>
              <a:t>Stronger polar-front jet</a:t>
            </a:r>
            <a:endParaRPr kumimoji="1" lang="ja-JP" altLang="en-US" sz="1600" dirty="0">
              <a:effectLst>
                <a:glow rad="63500">
                  <a:schemeClr val="bg1"/>
                </a:glow>
              </a:effectLst>
            </a:endParaRPr>
          </a:p>
        </p:txBody>
      </p:sp>
      <p:sp>
        <p:nvSpPr>
          <p:cNvPr id="22" name="テキスト ボックス 21"/>
          <p:cNvSpPr txBox="1"/>
          <p:nvPr/>
        </p:nvSpPr>
        <p:spPr>
          <a:xfrm>
            <a:off x="512063" y="4274677"/>
            <a:ext cx="1362518" cy="338554"/>
          </a:xfrm>
          <a:prstGeom prst="rect">
            <a:avLst/>
          </a:prstGeom>
          <a:noFill/>
        </p:spPr>
        <p:txBody>
          <a:bodyPr wrap="square" rtlCol="0">
            <a:spAutoFit/>
          </a:bodyPr>
          <a:lstStyle/>
          <a:p>
            <a:pPr algn="ctr"/>
            <a:r>
              <a:rPr kumimoji="1" lang="ja-JP" altLang="en-US" sz="1600" dirty="0">
                <a:effectLst>
                  <a:glow rad="63500">
                    <a:schemeClr val="bg1"/>
                  </a:glow>
                </a:effectLst>
              </a:rPr>
              <a:t>↑</a:t>
            </a:r>
          </a:p>
        </p:txBody>
      </p:sp>
      <p:sp>
        <p:nvSpPr>
          <p:cNvPr id="23" name="テキスト ボックス 22"/>
          <p:cNvSpPr txBox="1"/>
          <p:nvPr/>
        </p:nvSpPr>
        <p:spPr>
          <a:xfrm>
            <a:off x="1013724" y="4050732"/>
            <a:ext cx="1362518" cy="338554"/>
          </a:xfrm>
          <a:prstGeom prst="rect">
            <a:avLst/>
          </a:prstGeom>
          <a:noFill/>
        </p:spPr>
        <p:txBody>
          <a:bodyPr wrap="square" rtlCol="0">
            <a:spAutoFit/>
          </a:bodyPr>
          <a:lstStyle/>
          <a:p>
            <a:pPr algn="ctr"/>
            <a:r>
              <a:rPr kumimoji="1" lang="ja-JP" altLang="en-US" sz="1600" dirty="0">
                <a:effectLst>
                  <a:glow rad="63500">
                    <a:schemeClr val="bg1"/>
                  </a:glow>
                </a:effectLst>
              </a:rPr>
              <a:t>↑</a:t>
            </a:r>
          </a:p>
        </p:txBody>
      </p:sp>
      <p:sp>
        <p:nvSpPr>
          <p:cNvPr id="24" name="テキスト ボックス 23">
            <a:extLst>
              <a:ext uri="{FF2B5EF4-FFF2-40B4-BE49-F238E27FC236}">
                <a16:creationId xmlns:a16="http://schemas.microsoft.com/office/drawing/2014/main" id="{900B8CA0-2395-42CC-A37A-76C41596089A}"/>
              </a:ext>
            </a:extLst>
          </p:cNvPr>
          <p:cNvSpPr txBox="1"/>
          <p:nvPr/>
        </p:nvSpPr>
        <p:spPr>
          <a:xfrm>
            <a:off x="3719319" y="1980583"/>
            <a:ext cx="2405602" cy="338554"/>
          </a:xfrm>
          <a:prstGeom prst="rect">
            <a:avLst/>
          </a:prstGeom>
          <a:solidFill>
            <a:srgbClr val="215968"/>
          </a:solidFill>
        </p:spPr>
        <p:txBody>
          <a:bodyPr wrap="square" rtlCol="0">
            <a:spAutoFit/>
          </a:bodyPr>
          <a:lstStyle/>
          <a:p>
            <a:pPr algn="ctr"/>
            <a:r>
              <a:rPr kumimoji="1" lang="en-US" altLang="ja-JP" sz="1600" dirty="0">
                <a:solidFill>
                  <a:schemeClr val="bg1"/>
                </a:solidFill>
              </a:rPr>
              <a:t>U200</a:t>
            </a:r>
            <a:r>
              <a:rPr kumimoji="1" lang="ja-JP" altLang="en-US" sz="1600" dirty="0">
                <a:solidFill>
                  <a:schemeClr val="bg1"/>
                </a:solidFill>
              </a:rPr>
              <a:t> </a:t>
            </a:r>
            <a:r>
              <a:rPr kumimoji="1" lang="en-US" altLang="ja-JP" sz="1600" dirty="0">
                <a:solidFill>
                  <a:schemeClr val="bg1"/>
                </a:solidFill>
              </a:rPr>
              <a:t>(DJF)</a:t>
            </a:r>
            <a:endParaRPr kumimoji="1" lang="ja-JP" altLang="en-US" sz="1600" dirty="0">
              <a:solidFill>
                <a:schemeClr val="bg1"/>
              </a:solidFill>
            </a:endParaRPr>
          </a:p>
        </p:txBody>
      </p:sp>
      <p:sp>
        <p:nvSpPr>
          <p:cNvPr id="25" name="テキスト ボックス 24">
            <a:extLst>
              <a:ext uri="{FF2B5EF4-FFF2-40B4-BE49-F238E27FC236}">
                <a16:creationId xmlns:a16="http://schemas.microsoft.com/office/drawing/2014/main" id="{900B8CA0-2395-42CC-A37A-76C41596089A}"/>
              </a:ext>
            </a:extLst>
          </p:cNvPr>
          <p:cNvSpPr txBox="1"/>
          <p:nvPr/>
        </p:nvSpPr>
        <p:spPr>
          <a:xfrm>
            <a:off x="825732" y="2582521"/>
            <a:ext cx="2430715" cy="338554"/>
          </a:xfrm>
          <a:prstGeom prst="rect">
            <a:avLst/>
          </a:prstGeom>
          <a:solidFill>
            <a:srgbClr val="215968"/>
          </a:solidFill>
        </p:spPr>
        <p:txBody>
          <a:bodyPr wrap="square" rtlCol="0">
            <a:spAutoFit/>
          </a:bodyPr>
          <a:lstStyle/>
          <a:p>
            <a:pPr algn="ctr"/>
            <a:r>
              <a:rPr kumimoji="1" lang="en-US" altLang="ja-JP" sz="1600" dirty="0">
                <a:solidFill>
                  <a:schemeClr val="bg1"/>
                </a:solidFill>
              </a:rPr>
              <a:t>Zonal</a:t>
            </a:r>
            <a:r>
              <a:rPr kumimoji="1" lang="ja-JP" altLang="en-US" sz="1600" dirty="0">
                <a:solidFill>
                  <a:schemeClr val="bg1"/>
                </a:solidFill>
              </a:rPr>
              <a:t> </a:t>
            </a:r>
            <a:r>
              <a:rPr kumimoji="1" lang="en-US" altLang="ja-JP" sz="1600" dirty="0">
                <a:solidFill>
                  <a:schemeClr val="bg1"/>
                </a:solidFill>
              </a:rPr>
              <a:t>mean</a:t>
            </a:r>
            <a:r>
              <a:rPr kumimoji="1" lang="ja-JP" altLang="en-US" sz="1600" dirty="0">
                <a:solidFill>
                  <a:schemeClr val="bg1"/>
                </a:solidFill>
              </a:rPr>
              <a:t> </a:t>
            </a:r>
            <a:r>
              <a:rPr kumimoji="1" lang="en-US" altLang="ja-JP" sz="1600" dirty="0">
                <a:solidFill>
                  <a:schemeClr val="bg1"/>
                </a:solidFill>
              </a:rPr>
              <a:t>U</a:t>
            </a:r>
            <a:r>
              <a:rPr kumimoji="1" lang="ja-JP" altLang="en-US" sz="1600" dirty="0">
                <a:solidFill>
                  <a:schemeClr val="bg1"/>
                </a:solidFill>
              </a:rPr>
              <a:t> </a:t>
            </a:r>
            <a:r>
              <a:rPr kumimoji="1" lang="en-US" altLang="ja-JP" sz="1600" dirty="0">
                <a:solidFill>
                  <a:schemeClr val="bg1"/>
                </a:solidFill>
              </a:rPr>
              <a:t>(DJF)</a:t>
            </a:r>
            <a:endParaRPr kumimoji="1" lang="ja-JP" altLang="en-US" sz="1600" dirty="0">
              <a:solidFill>
                <a:schemeClr val="bg1"/>
              </a:solidFill>
            </a:endParaRPr>
          </a:p>
        </p:txBody>
      </p:sp>
      <p:pic>
        <p:nvPicPr>
          <p:cNvPr id="1026" name="Picture 2" descr="http://ebisk1.cpdk.naps.kishou.go.jp/~climat_p/cgi-bin/diag_jra3q_recalc/anim/work/work_20240326101000/fig_nh_z50_20231201_2024020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97541" y="2131419"/>
            <a:ext cx="2435252" cy="2798936"/>
          </a:xfrm>
          <a:prstGeom prst="rect">
            <a:avLst/>
          </a:prstGeom>
          <a:noFill/>
          <a:extLst>
            <a:ext uri="{909E8E84-426E-40DD-AFC4-6F175D3DCCD1}">
              <a14:hiddenFill xmlns:a14="http://schemas.microsoft.com/office/drawing/2010/main">
                <a:solidFill>
                  <a:srgbClr val="FFFFFF"/>
                </a:solidFill>
              </a14:hiddenFill>
            </a:ext>
          </a:extLst>
        </p:spPr>
      </p:pic>
      <p:sp>
        <p:nvSpPr>
          <p:cNvPr id="31" name="テキスト ボックス 30">
            <a:extLst>
              <a:ext uri="{FF2B5EF4-FFF2-40B4-BE49-F238E27FC236}">
                <a16:creationId xmlns:a16="http://schemas.microsoft.com/office/drawing/2014/main" id="{900B8CA0-2395-42CC-A37A-76C41596089A}"/>
              </a:ext>
            </a:extLst>
          </p:cNvPr>
          <p:cNvSpPr txBox="1"/>
          <p:nvPr/>
        </p:nvSpPr>
        <p:spPr>
          <a:xfrm>
            <a:off x="6414245" y="1972755"/>
            <a:ext cx="2405602" cy="338554"/>
          </a:xfrm>
          <a:prstGeom prst="rect">
            <a:avLst/>
          </a:prstGeom>
          <a:solidFill>
            <a:srgbClr val="215968"/>
          </a:solidFill>
        </p:spPr>
        <p:txBody>
          <a:bodyPr wrap="square" rtlCol="0">
            <a:spAutoFit/>
          </a:bodyPr>
          <a:lstStyle/>
          <a:p>
            <a:pPr algn="ctr"/>
            <a:r>
              <a:rPr kumimoji="1" lang="en-US" altLang="ja-JP" sz="1600" dirty="0">
                <a:solidFill>
                  <a:schemeClr val="bg1"/>
                </a:solidFill>
              </a:rPr>
              <a:t>Z500</a:t>
            </a:r>
            <a:r>
              <a:rPr kumimoji="1" lang="ja-JP" altLang="en-US" sz="1600" dirty="0">
                <a:solidFill>
                  <a:schemeClr val="bg1"/>
                </a:solidFill>
              </a:rPr>
              <a:t> </a:t>
            </a:r>
            <a:r>
              <a:rPr kumimoji="1" lang="en-US" altLang="ja-JP" sz="1600" dirty="0">
                <a:solidFill>
                  <a:schemeClr val="bg1"/>
                </a:solidFill>
              </a:rPr>
              <a:t>(DJF)</a:t>
            </a:r>
            <a:endParaRPr kumimoji="1" lang="ja-JP" altLang="en-US" sz="1600" dirty="0">
              <a:solidFill>
                <a:schemeClr val="bg1"/>
              </a:solidFill>
            </a:endParaRPr>
          </a:p>
        </p:txBody>
      </p:sp>
      <p:sp>
        <p:nvSpPr>
          <p:cNvPr id="33" name="テキスト ボックス 32"/>
          <p:cNvSpPr txBox="1"/>
          <p:nvPr/>
        </p:nvSpPr>
        <p:spPr>
          <a:xfrm>
            <a:off x="7458455" y="4156634"/>
            <a:ext cx="433592" cy="400110"/>
          </a:xfrm>
          <a:prstGeom prst="rect">
            <a:avLst/>
          </a:prstGeom>
          <a:noFill/>
        </p:spPr>
        <p:txBody>
          <a:bodyPr wrap="square" rtlCol="0">
            <a:spAutoFit/>
          </a:bodyPr>
          <a:lstStyle/>
          <a:p>
            <a:r>
              <a:rPr lang="en-US" altLang="ja-JP" sz="2000" b="1" i="1" dirty="0">
                <a:ln w="9525">
                  <a:solidFill>
                    <a:srgbClr val="FF0000"/>
                  </a:solidFill>
                  <a:prstDash val="solid"/>
                </a:ln>
                <a:solidFill>
                  <a:schemeClr val="bg1"/>
                </a:solidFill>
                <a:effectLst>
                  <a:glow rad="101600">
                    <a:schemeClr val="tx1">
                      <a:alpha val="40000"/>
                    </a:schemeClr>
                  </a:glow>
                </a:effectLst>
              </a:rPr>
              <a:t>H</a:t>
            </a:r>
          </a:p>
        </p:txBody>
      </p:sp>
      <p:sp>
        <p:nvSpPr>
          <p:cNvPr id="26" name="テキスト ボックス 25">
            <a:extLst>
              <a:ext uri="{FF2B5EF4-FFF2-40B4-BE49-F238E27FC236}">
                <a16:creationId xmlns:a16="http://schemas.microsoft.com/office/drawing/2014/main" id="{900B8CA0-2395-42CC-A37A-76C41596089A}"/>
              </a:ext>
            </a:extLst>
          </p:cNvPr>
          <p:cNvSpPr txBox="1"/>
          <p:nvPr/>
        </p:nvSpPr>
        <p:spPr>
          <a:xfrm>
            <a:off x="9025534" y="2311809"/>
            <a:ext cx="2698209" cy="338554"/>
          </a:xfrm>
          <a:prstGeom prst="rect">
            <a:avLst/>
          </a:prstGeom>
          <a:solidFill>
            <a:srgbClr val="215968"/>
          </a:solidFill>
        </p:spPr>
        <p:txBody>
          <a:bodyPr wrap="square" rtlCol="0">
            <a:spAutoFit/>
          </a:bodyPr>
          <a:lstStyle/>
          <a:p>
            <a:pPr algn="ctr"/>
            <a:r>
              <a:rPr kumimoji="1" lang="en-US" altLang="ja-JP" sz="1600" dirty="0">
                <a:solidFill>
                  <a:schemeClr val="bg1"/>
                </a:solidFill>
              </a:rPr>
              <a:t>OLR, Ψ200</a:t>
            </a:r>
            <a:r>
              <a:rPr kumimoji="1" lang="ja-JP" altLang="en-US" sz="1600" dirty="0">
                <a:solidFill>
                  <a:schemeClr val="bg1"/>
                </a:solidFill>
              </a:rPr>
              <a:t> </a:t>
            </a:r>
            <a:r>
              <a:rPr kumimoji="1" lang="en-US" altLang="ja-JP" sz="1600" dirty="0">
                <a:solidFill>
                  <a:schemeClr val="bg1"/>
                </a:solidFill>
              </a:rPr>
              <a:t>(DJF)</a:t>
            </a:r>
            <a:endParaRPr kumimoji="1" lang="ja-JP" altLang="en-US" sz="1600" dirty="0">
              <a:solidFill>
                <a:schemeClr val="bg1"/>
              </a:solidFill>
            </a:endParaRPr>
          </a:p>
        </p:txBody>
      </p:sp>
      <p:sp>
        <p:nvSpPr>
          <p:cNvPr id="37" name="テキスト ボックス 36">
            <a:extLst>
              <a:ext uri="{FF2B5EF4-FFF2-40B4-BE49-F238E27FC236}">
                <a16:creationId xmlns:a16="http://schemas.microsoft.com/office/drawing/2014/main" id="{C16DD7C0-44E4-138F-4483-43566EBF888F}"/>
              </a:ext>
            </a:extLst>
          </p:cNvPr>
          <p:cNvSpPr txBox="1"/>
          <p:nvPr/>
        </p:nvSpPr>
        <p:spPr>
          <a:xfrm>
            <a:off x="9036707" y="3028097"/>
            <a:ext cx="391454" cy="400110"/>
          </a:xfrm>
          <a:prstGeom prst="rect">
            <a:avLst/>
          </a:prstGeom>
          <a:noFill/>
        </p:spPr>
        <p:txBody>
          <a:bodyPr wrap="none" rtlCol="0">
            <a:spAutoFit/>
          </a:bodyPr>
          <a:lstStyle/>
          <a:p>
            <a:r>
              <a:rPr kumimoji="1" lang="en-US" altLang="ja-JP"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rPr>
              <a:t>H</a:t>
            </a:r>
            <a:endParaRPr kumimoji="1" lang="ja-JP" altLang="en-US"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endParaRPr>
          </a:p>
        </p:txBody>
      </p:sp>
      <p:sp>
        <p:nvSpPr>
          <p:cNvPr id="38" name="テキスト ボックス 37">
            <a:extLst>
              <a:ext uri="{FF2B5EF4-FFF2-40B4-BE49-F238E27FC236}">
                <a16:creationId xmlns:a16="http://schemas.microsoft.com/office/drawing/2014/main" id="{810B58FE-E574-DF28-EED9-74CC441213BA}"/>
              </a:ext>
            </a:extLst>
          </p:cNvPr>
          <p:cNvSpPr txBox="1"/>
          <p:nvPr/>
        </p:nvSpPr>
        <p:spPr>
          <a:xfrm>
            <a:off x="9387524" y="3231603"/>
            <a:ext cx="338554" cy="400110"/>
          </a:xfrm>
          <a:prstGeom prst="rect">
            <a:avLst/>
          </a:prstGeom>
          <a:noFill/>
        </p:spPr>
        <p:txBody>
          <a:bodyPr wrap="none" rtlCol="0">
            <a:spAutoFit/>
          </a:bodyPr>
          <a:lstStyle/>
          <a:p>
            <a:r>
              <a:rPr kumimoji="1" lang="en-US" altLang="ja-JP"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rPr>
              <a:t>L</a:t>
            </a:r>
            <a:endParaRPr kumimoji="1" lang="ja-JP" altLang="en-US"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endParaRPr>
          </a:p>
        </p:txBody>
      </p:sp>
      <p:sp>
        <p:nvSpPr>
          <p:cNvPr id="40" name="テキスト ボックス 39"/>
          <p:cNvSpPr txBox="1"/>
          <p:nvPr/>
        </p:nvSpPr>
        <p:spPr>
          <a:xfrm>
            <a:off x="8906935" y="4515194"/>
            <a:ext cx="2883310" cy="338554"/>
          </a:xfrm>
          <a:prstGeom prst="rect">
            <a:avLst/>
          </a:prstGeom>
          <a:noFill/>
        </p:spPr>
        <p:txBody>
          <a:bodyPr wrap="square" rtlCol="0">
            <a:spAutoFit/>
          </a:bodyPr>
          <a:lstStyle/>
          <a:p>
            <a:pPr algn="ctr"/>
            <a:r>
              <a:rPr kumimoji="1" lang="en-US" altLang="ja-JP" sz="1600" dirty="0">
                <a:effectLst>
                  <a:glow rad="63500">
                    <a:schemeClr val="bg1"/>
                  </a:glow>
                </a:effectLst>
              </a:rPr>
              <a:t>Color: OLR,  Contour: Ψ200</a:t>
            </a:r>
            <a:endParaRPr kumimoji="1" lang="ja-JP" altLang="en-US" sz="1600" dirty="0">
              <a:effectLst>
                <a:glow rad="63500">
                  <a:schemeClr val="bg1"/>
                </a:glow>
              </a:effectLst>
            </a:endParaRPr>
          </a:p>
        </p:txBody>
      </p:sp>
      <p:pic>
        <p:nvPicPr>
          <p:cNvPr id="41" name="Picture 2" descr="http://ebisk1.cpdk.naps.kishou.go.jp/~climat_p/cgi-bin/diag_jra3q_recalc/anim/work/work_20240327061154/fig_pac_psi200a_20231201_20240201.png"/>
          <p:cNvPicPr>
            <a:picLocks noChangeAspect="1" noChangeArrowheads="1"/>
          </p:cNvPicPr>
          <p:nvPr/>
        </p:nvPicPr>
        <p:blipFill rotWithShape="1">
          <a:blip r:embed="rId2">
            <a:extLst>
              <a:ext uri="{28A0092B-C50C-407E-A947-70E740481C1C}">
                <a14:useLocalDpi xmlns:a14="http://schemas.microsoft.com/office/drawing/2010/main" val="0"/>
              </a:ext>
            </a:extLst>
          </a:blip>
          <a:srcRect l="28665" t="93431" r="19344" b="-416"/>
          <a:stretch/>
        </p:blipFill>
        <p:spPr bwMode="auto">
          <a:xfrm>
            <a:off x="9399882" y="4787411"/>
            <a:ext cx="2119538" cy="171854"/>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1" name="楕円 10"/>
          <p:cNvSpPr/>
          <p:nvPr/>
        </p:nvSpPr>
        <p:spPr>
          <a:xfrm>
            <a:off x="9676287" y="3518245"/>
            <a:ext cx="473477" cy="321275"/>
          </a:xfrm>
          <a:prstGeom prst="ellipse">
            <a:avLst/>
          </a:prstGeom>
          <a:noFill/>
          <a:ln>
            <a:solidFill>
              <a:srgbClr val="00B0F0"/>
            </a:solidFill>
            <a:prstDash val="sysDash"/>
          </a:ln>
          <a:effectLst>
            <a:glow rad="63500">
              <a:schemeClr val="bg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楕円 43"/>
          <p:cNvSpPr/>
          <p:nvPr/>
        </p:nvSpPr>
        <p:spPr>
          <a:xfrm>
            <a:off x="10386744" y="3539475"/>
            <a:ext cx="473477" cy="321275"/>
          </a:xfrm>
          <a:prstGeom prst="ellipse">
            <a:avLst/>
          </a:prstGeom>
          <a:noFill/>
          <a:ln>
            <a:solidFill>
              <a:schemeClr val="accent2"/>
            </a:solidFill>
            <a:prstDash val="sysDash"/>
          </a:ln>
          <a:effectLst>
            <a:glow rad="63500">
              <a:schemeClr val="bg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楕円 44"/>
          <p:cNvSpPr/>
          <p:nvPr/>
        </p:nvSpPr>
        <p:spPr>
          <a:xfrm>
            <a:off x="11118330" y="3504469"/>
            <a:ext cx="473477" cy="321275"/>
          </a:xfrm>
          <a:prstGeom prst="ellipse">
            <a:avLst/>
          </a:prstGeom>
          <a:noFill/>
          <a:ln>
            <a:solidFill>
              <a:srgbClr val="00B0F0"/>
            </a:solidFill>
            <a:prstDash val="sysDash"/>
          </a:ln>
          <a:effectLst>
            <a:glow rad="63500">
              <a:schemeClr val="bg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0" name="直線矢印コネクタ 9"/>
          <p:cNvCxnSpPr/>
          <p:nvPr/>
        </p:nvCxnSpPr>
        <p:spPr>
          <a:xfrm flipV="1">
            <a:off x="9828823" y="3123654"/>
            <a:ext cx="1289507" cy="314976"/>
          </a:xfrm>
          <a:prstGeom prst="straightConnector1">
            <a:avLst/>
          </a:prstGeom>
          <a:ln w="76200">
            <a:solidFill>
              <a:srgbClr val="7030A0">
                <a:alpha val="50000"/>
              </a:srgb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28" name="テキスト ボックス 27">
            <a:extLst>
              <a:ext uri="{FF2B5EF4-FFF2-40B4-BE49-F238E27FC236}">
                <a16:creationId xmlns:a16="http://schemas.microsoft.com/office/drawing/2014/main" id="{657A7F40-F89E-E5A7-C420-301A1B9C4EEA}"/>
              </a:ext>
            </a:extLst>
          </p:cNvPr>
          <p:cNvSpPr txBox="1"/>
          <p:nvPr/>
        </p:nvSpPr>
        <p:spPr>
          <a:xfrm>
            <a:off x="9829471" y="3228285"/>
            <a:ext cx="391454" cy="400110"/>
          </a:xfrm>
          <a:prstGeom prst="rect">
            <a:avLst/>
          </a:prstGeom>
          <a:noFill/>
        </p:spPr>
        <p:txBody>
          <a:bodyPr wrap="none" rtlCol="0">
            <a:spAutoFit/>
          </a:bodyPr>
          <a:lstStyle/>
          <a:p>
            <a:r>
              <a:rPr kumimoji="1" lang="en-US" altLang="ja-JP"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rPr>
              <a:t>H</a:t>
            </a:r>
            <a:endParaRPr kumimoji="1" lang="ja-JP" altLang="en-US"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endParaRPr>
          </a:p>
        </p:txBody>
      </p:sp>
      <p:sp>
        <p:nvSpPr>
          <p:cNvPr id="29" name="テキスト ボックス 28">
            <a:extLst>
              <a:ext uri="{FF2B5EF4-FFF2-40B4-BE49-F238E27FC236}">
                <a16:creationId xmlns:a16="http://schemas.microsoft.com/office/drawing/2014/main" id="{20E9B1C6-0770-6AC9-2B1E-5227B836356A}"/>
              </a:ext>
            </a:extLst>
          </p:cNvPr>
          <p:cNvSpPr txBox="1"/>
          <p:nvPr/>
        </p:nvSpPr>
        <p:spPr>
          <a:xfrm>
            <a:off x="10338477" y="3109543"/>
            <a:ext cx="338554" cy="400110"/>
          </a:xfrm>
          <a:prstGeom prst="rect">
            <a:avLst/>
          </a:prstGeom>
          <a:noFill/>
        </p:spPr>
        <p:txBody>
          <a:bodyPr wrap="none" rtlCol="0">
            <a:spAutoFit/>
          </a:bodyPr>
          <a:lstStyle/>
          <a:p>
            <a:r>
              <a:rPr kumimoji="1" lang="en-US" altLang="ja-JP"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rPr>
              <a:t>L</a:t>
            </a:r>
            <a:endParaRPr kumimoji="1" lang="ja-JP" altLang="en-US"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endParaRPr>
          </a:p>
        </p:txBody>
      </p:sp>
      <p:sp>
        <p:nvSpPr>
          <p:cNvPr id="30" name="テキスト ボックス 29">
            <a:extLst>
              <a:ext uri="{FF2B5EF4-FFF2-40B4-BE49-F238E27FC236}">
                <a16:creationId xmlns:a16="http://schemas.microsoft.com/office/drawing/2014/main" id="{D2A1746C-415B-6C10-D10E-7BD2832D472D}"/>
              </a:ext>
            </a:extLst>
          </p:cNvPr>
          <p:cNvSpPr txBox="1"/>
          <p:nvPr/>
        </p:nvSpPr>
        <p:spPr>
          <a:xfrm>
            <a:off x="10677031" y="2948900"/>
            <a:ext cx="391454" cy="400110"/>
          </a:xfrm>
          <a:prstGeom prst="rect">
            <a:avLst/>
          </a:prstGeom>
          <a:noFill/>
        </p:spPr>
        <p:txBody>
          <a:bodyPr wrap="none" rtlCol="0">
            <a:spAutoFit/>
          </a:bodyPr>
          <a:lstStyle/>
          <a:p>
            <a:r>
              <a:rPr kumimoji="1" lang="en-US" altLang="ja-JP"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rPr>
              <a:t>H</a:t>
            </a:r>
            <a:endParaRPr kumimoji="1" lang="ja-JP" altLang="en-US" sz="2000" b="1" i="1" dirty="0">
              <a:ln w="10160">
                <a:solidFill>
                  <a:srgbClr val="FF0000"/>
                </a:solidFill>
                <a:prstDash val="solid"/>
              </a:ln>
              <a:solidFill>
                <a:srgbClr val="FFFFFF"/>
              </a:solidFill>
              <a:effectLst>
                <a:outerShdw blurRad="38100" dist="22860" dir="5400000" algn="tl" rotWithShape="0">
                  <a:srgbClr val="000000">
                    <a:alpha val="30000"/>
                  </a:srgbClr>
                </a:outerShdw>
              </a:effectLst>
            </a:endParaRPr>
          </a:p>
        </p:txBody>
      </p:sp>
      <p:sp>
        <p:nvSpPr>
          <p:cNvPr id="49" name="テキスト ボックス 48"/>
          <p:cNvSpPr txBox="1"/>
          <p:nvPr/>
        </p:nvSpPr>
        <p:spPr>
          <a:xfrm>
            <a:off x="9806476" y="3818080"/>
            <a:ext cx="1801758" cy="338554"/>
          </a:xfrm>
          <a:prstGeom prst="rect">
            <a:avLst/>
          </a:prstGeom>
          <a:noFill/>
        </p:spPr>
        <p:txBody>
          <a:bodyPr wrap="square" rtlCol="0">
            <a:spAutoFit/>
          </a:bodyPr>
          <a:lstStyle/>
          <a:p>
            <a:pPr algn="ctr"/>
            <a:r>
              <a:rPr kumimoji="1" lang="en-US" altLang="ja-JP" sz="1600" dirty="0">
                <a:effectLst>
                  <a:glow rad="63500">
                    <a:schemeClr val="bg1"/>
                  </a:glow>
                </a:effectLst>
              </a:rPr>
              <a:t>Tripolar pattern</a:t>
            </a:r>
            <a:endParaRPr kumimoji="1" lang="ja-JP" altLang="en-US" sz="1600" dirty="0">
              <a:effectLst>
                <a:glow rad="63500">
                  <a:schemeClr val="bg1"/>
                </a:glow>
              </a:effectLst>
            </a:endParaRPr>
          </a:p>
        </p:txBody>
      </p:sp>
      <p:sp>
        <p:nvSpPr>
          <p:cNvPr id="50" name="テキスト ボックス 49"/>
          <p:cNvSpPr txBox="1"/>
          <p:nvPr/>
        </p:nvSpPr>
        <p:spPr>
          <a:xfrm rot="20784058">
            <a:off x="9485865" y="2907112"/>
            <a:ext cx="1801758" cy="338554"/>
          </a:xfrm>
          <a:prstGeom prst="rect">
            <a:avLst/>
          </a:prstGeom>
          <a:noFill/>
        </p:spPr>
        <p:txBody>
          <a:bodyPr wrap="square" rtlCol="0">
            <a:spAutoFit/>
          </a:bodyPr>
          <a:lstStyle/>
          <a:p>
            <a:pPr algn="ctr"/>
            <a:r>
              <a:rPr kumimoji="1" lang="en-US" altLang="ja-JP" sz="1600" dirty="0" err="1">
                <a:effectLst>
                  <a:glow rad="63500">
                    <a:schemeClr val="bg1"/>
                  </a:glow>
                </a:effectLst>
              </a:rPr>
              <a:t>Rossby</a:t>
            </a:r>
            <a:r>
              <a:rPr kumimoji="1" lang="en-US" altLang="ja-JP" sz="1600" dirty="0">
                <a:effectLst>
                  <a:glow rad="63500">
                    <a:schemeClr val="bg1"/>
                  </a:glow>
                </a:effectLst>
              </a:rPr>
              <a:t> wave</a:t>
            </a:r>
            <a:endParaRPr kumimoji="1" lang="ja-JP" altLang="en-US" sz="1600" dirty="0">
              <a:effectLst>
                <a:glow rad="63500">
                  <a:schemeClr val="bg1"/>
                </a:glow>
              </a:effectLst>
            </a:endParaRPr>
          </a:p>
        </p:txBody>
      </p:sp>
      <p:sp>
        <p:nvSpPr>
          <p:cNvPr id="9" name="テキスト ボックス 8">
            <a:extLst>
              <a:ext uri="{FF2B5EF4-FFF2-40B4-BE49-F238E27FC236}">
                <a16:creationId xmlns:a16="http://schemas.microsoft.com/office/drawing/2014/main" id="{DAD1841D-0DD3-8EC6-10F1-7111B5E98977}"/>
              </a:ext>
            </a:extLst>
          </p:cNvPr>
          <p:cNvSpPr txBox="1"/>
          <p:nvPr/>
        </p:nvSpPr>
        <p:spPr>
          <a:xfrm>
            <a:off x="7546487" y="3735226"/>
            <a:ext cx="338554" cy="400110"/>
          </a:xfrm>
          <a:prstGeom prst="rect">
            <a:avLst/>
          </a:prstGeom>
          <a:noFill/>
        </p:spPr>
        <p:txBody>
          <a:bodyPr wrap="none" rtlCol="0">
            <a:spAutoFit/>
          </a:bodyPr>
          <a:lstStyle/>
          <a:p>
            <a:r>
              <a:rPr kumimoji="1" lang="en-US" altLang="ja-JP"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rPr>
              <a:t>L</a:t>
            </a:r>
            <a:endParaRPr kumimoji="1" lang="ja-JP" altLang="en-US" sz="2000" b="1" i="1" dirty="0">
              <a:ln w="10160">
                <a:solidFill>
                  <a:srgbClr val="0000FF"/>
                </a:solidFill>
                <a:prstDash val="solid"/>
              </a:ln>
              <a:solidFill>
                <a:srgbClr val="FFFFFF"/>
              </a:solidFill>
              <a:effectLst>
                <a:outerShdw blurRad="38100" dist="22860" dir="5400000" algn="tl" rotWithShape="0">
                  <a:srgbClr val="000000">
                    <a:alpha val="30000"/>
                  </a:srgbClr>
                </a:outerShdw>
              </a:effectLst>
            </a:endParaRPr>
          </a:p>
        </p:txBody>
      </p:sp>
    </p:spTree>
    <p:extLst>
      <p:ext uri="{BB962C8B-B14F-4D97-AF65-F5344CB8AC3E}">
        <p14:creationId xmlns:p14="http://schemas.microsoft.com/office/powerpoint/2010/main" val="35753635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742CFE5B-903E-5E9E-DC6C-8427108DC9B0}"/>
              </a:ext>
            </a:extLst>
          </p:cNvPr>
          <p:cNvPicPr>
            <a:picLocks noChangeAspect="1"/>
          </p:cNvPicPr>
          <p:nvPr/>
        </p:nvPicPr>
        <p:blipFill rotWithShape="1">
          <a:blip r:embed="rId2"/>
          <a:srcRect b="16764"/>
          <a:stretch/>
        </p:blipFill>
        <p:spPr>
          <a:xfrm>
            <a:off x="7215431" y="1940553"/>
            <a:ext cx="4494656" cy="2244915"/>
          </a:xfrm>
          <a:prstGeom prst="rect">
            <a:avLst/>
          </a:prstGeom>
        </p:spPr>
      </p:pic>
      <p:sp>
        <p:nvSpPr>
          <p:cNvPr id="4" name="コンテンツ プレースホルダー 2">
            <a:extLst>
              <a:ext uri="{FF2B5EF4-FFF2-40B4-BE49-F238E27FC236}">
                <a16:creationId xmlns:a16="http://schemas.microsoft.com/office/drawing/2014/main" id="{B2150542-CF5A-6C38-FB2C-35D0DF30BD0C}"/>
              </a:ext>
            </a:extLst>
          </p:cNvPr>
          <p:cNvSpPr txBox="1">
            <a:spLocks/>
          </p:cNvSpPr>
          <p:nvPr/>
        </p:nvSpPr>
        <p:spPr>
          <a:xfrm>
            <a:off x="481914" y="2339191"/>
            <a:ext cx="8575589" cy="3941866"/>
          </a:xfrm>
          <a:prstGeom prst="rect">
            <a:avLst/>
          </a:prstGeom>
        </p:spPr>
        <p:txBody>
          <a:bodyPr vert="horz" lIns="91440" tIns="45720" rIns="91440" bIns="45720" rtlCol="0" anchor="t">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200" kern="1200">
                <a:solidFill>
                  <a:schemeClr val="tx2"/>
                </a:solidFill>
                <a:latin typeface="+mn-lt"/>
                <a:ea typeface="+mn-ea"/>
                <a:cs typeface="+mn-cs"/>
              </a:defRPr>
            </a:lvl9pPr>
          </a:lstStyle>
          <a:p>
            <a:r>
              <a:rPr lang="en-US" altLang="ja-JP" b="1" dirty="0"/>
              <a:t>Global warming effect</a:t>
            </a:r>
          </a:p>
          <a:p>
            <a:pPr lvl="1"/>
            <a:r>
              <a:rPr lang="en-US" altLang="ja-JP" dirty="0"/>
              <a:t>Global mean temperature in this winter was the highest since 1891.</a:t>
            </a:r>
          </a:p>
          <a:p>
            <a:pPr lvl="1"/>
            <a:r>
              <a:rPr lang="en-US" altLang="ja-JP" dirty="0"/>
              <a:t>9 out of top-10 years are from the last 10 years (exception is 2021). </a:t>
            </a:r>
          </a:p>
        </p:txBody>
      </p:sp>
      <p:pic>
        <p:nvPicPr>
          <p:cNvPr id="2050" name="Picture 2" descr="http://ebisk1.cpdk.naps.kishou.go.jp/~climat_p/cgi-bin/diag_jra3q_recalc/anim/work/work_20240327072312/fig_pac_olra_20231201_20240201.png"/>
          <p:cNvPicPr>
            <a:picLocks noChangeAspect="1" noChangeArrowheads="1"/>
          </p:cNvPicPr>
          <p:nvPr/>
        </p:nvPicPr>
        <p:blipFill rotWithShape="1">
          <a:blip r:embed="rId3">
            <a:extLst>
              <a:ext uri="{28A0092B-C50C-407E-A947-70E740481C1C}">
                <a14:useLocalDpi xmlns:a14="http://schemas.microsoft.com/office/drawing/2010/main" val="0"/>
              </a:ext>
            </a:extLst>
          </a:blip>
          <a:srcRect l="5042" t="35875" r="2458" b="35720"/>
          <a:stretch/>
        </p:blipFill>
        <p:spPr bwMode="auto">
          <a:xfrm>
            <a:off x="5166239" y="5279305"/>
            <a:ext cx="3149951" cy="583808"/>
          </a:xfrm>
          <a:prstGeom prst="rect">
            <a:avLst/>
          </a:prstGeom>
          <a:noFill/>
          <a:ln w="19050">
            <a:solidFill>
              <a:schemeClr val="accent1"/>
            </a:solidFill>
          </a:ln>
          <a:extLst>
            <a:ext uri="{909E8E84-426E-40DD-AFC4-6F175D3DCCD1}">
              <a14:hiddenFill xmlns:a14="http://schemas.microsoft.com/office/drawing/2010/main">
                <a:solidFill>
                  <a:srgbClr val="FFFFFF"/>
                </a:solidFill>
              </a14:hiddenFill>
            </a:ext>
          </a:extLst>
        </p:spPr>
      </p:pic>
      <p:sp>
        <p:nvSpPr>
          <p:cNvPr id="2" name="タイトル 1">
            <a:extLst>
              <a:ext uri="{FF2B5EF4-FFF2-40B4-BE49-F238E27FC236}">
                <a16:creationId xmlns:a16="http://schemas.microsoft.com/office/drawing/2014/main" id="{34D977F0-F2BF-58A8-03DC-5095FD397704}"/>
              </a:ext>
            </a:extLst>
          </p:cNvPr>
          <p:cNvSpPr>
            <a:spLocks noGrp="1"/>
          </p:cNvSpPr>
          <p:nvPr>
            <p:ph type="title"/>
          </p:nvPr>
        </p:nvSpPr>
        <p:spPr/>
        <p:txBody>
          <a:bodyPr/>
          <a:lstStyle/>
          <a:p>
            <a:r>
              <a:rPr kumimoji="1" lang="en-US" altLang="ja-JP" cap="none" dirty="0"/>
              <a:t>Factors of warm winter</a:t>
            </a:r>
            <a:endParaRPr kumimoji="1" lang="ja-JP" altLang="en-US" cap="none" dirty="0"/>
          </a:p>
        </p:txBody>
      </p:sp>
      <p:pic>
        <p:nvPicPr>
          <p:cNvPr id="17" name="図 16"/>
          <p:cNvPicPr>
            <a:picLocks noChangeAspect="1"/>
          </p:cNvPicPr>
          <p:nvPr/>
        </p:nvPicPr>
        <p:blipFill>
          <a:blip r:embed="rId4"/>
          <a:stretch>
            <a:fillRect/>
          </a:stretch>
        </p:blipFill>
        <p:spPr>
          <a:xfrm>
            <a:off x="5164123" y="4151870"/>
            <a:ext cx="3152067" cy="1080439"/>
          </a:xfrm>
          <a:prstGeom prst="rect">
            <a:avLst/>
          </a:prstGeom>
          <a:ln>
            <a:solidFill>
              <a:schemeClr val="tx1"/>
            </a:solidFill>
          </a:ln>
        </p:spPr>
      </p:pic>
      <p:sp>
        <p:nvSpPr>
          <p:cNvPr id="27" name="正方形/長方形 26"/>
          <p:cNvSpPr/>
          <p:nvPr/>
        </p:nvSpPr>
        <p:spPr>
          <a:xfrm>
            <a:off x="5682048" y="5366209"/>
            <a:ext cx="421724" cy="39838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p:cNvSpPr/>
          <p:nvPr/>
        </p:nvSpPr>
        <p:spPr>
          <a:xfrm>
            <a:off x="6103770" y="5366209"/>
            <a:ext cx="633633" cy="39838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p:cNvSpPr/>
          <p:nvPr/>
        </p:nvSpPr>
        <p:spPr>
          <a:xfrm>
            <a:off x="6737403" y="5366209"/>
            <a:ext cx="478027" cy="39838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テキスト ボックス 29"/>
          <p:cNvSpPr txBox="1"/>
          <p:nvPr/>
        </p:nvSpPr>
        <p:spPr>
          <a:xfrm>
            <a:off x="5662835" y="5627457"/>
            <a:ext cx="505219" cy="261610"/>
          </a:xfrm>
          <a:prstGeom prst="rect">
            <a:avLst/>
          </a:prstGeom>
          <a:noFill/>
        </p:spPr>
        <p:txBody>
          <a:bodyPr wrap="square" rtlCol="0">
            <a:spAutoFit/>
          </a:bodyPr>
          <a:lstStyle/>
          <a:p>
            <a:r>
              <a:rPr kumimoji="1" lang="en-US" altLang="ja-JP" sz="1100" dirty="0">
                <a:solidFill>
                  <a:srgbClr val="FF0000"/>
                </a:solidFill>
                <a:effectLst>
                  <a:glow rad="63500">
                    <a:schemeClr val="bg1"/>
                  </a:glow>
                  <a:outerShdw blurRad="38100" dist="38100" dir="2700000" algn="tl">
                    <a:srgbClr val="000000">
                      <a:alpha val="43137"/>
                    </a:srgbClr>
                  </a:outerShdw>
                </a:effectLst>
              </a:rPr>
              <a:t>WIO</a:t>
            </a:r>
            <a:endParaRPr kumimoji="1" lang="ja-JP" altLang="en-US" sz="1100" dirty="0">
              <a:solidFill>
                <a:srgbClr val="FF0000"/>
              </a:solidFill>
              <a:effectLst>
                <a:glow rad="63500">
                  <a:schemeClr val="bg1"/>
                </a:glow>
                <a:outerShdw blurRad="38100" dist="38100" dir="2700000" algn="tl">
                  <a:srgbClr val="000000">
                    <a:alpha val="43137"/>
                  </a:srgbClr>
                </a:outerShdw>
              </a:effectLst>
            </a:endParaRPr>
          </a:p>
        </p:txBody>
      </p:sp>
      <p:sp>
        <p:nvSpPr>
          <p:cNvPr id="31" name="テキスト ボックス 30"/>
          <p:cNvSpPr txBox="1"/>
          <p:nvPr/>
        </p:nvSpPr>
        <p:spPr>
          <a:xfrm>
            <a:off x="6232260" y="5627457"/>
            <a:ext cx="505219" cy="261610"/>
          </a:xfrm>
          <a:prstGeom prst="rect">
            <a:avLst/>
          </a:prstGeom>
          <a:noFill/>
        </p:spPr>
        <p:txBody>
          <a:bodyPr wrap="square" rtlCol="0">
            <a:spAutoFit/>
          </a:bodyPr>
          <a:lstStyle/>
          <a:p>
            <a:r>
              <a:rPr kumimoji="1" lang="en-US" altLang="ja-JP" sz="1100" dirty="0">
                <a:solidFill>
                  <a:srgbClr val="FF0000"/>
                </a:solidFill>
                <a:effectLst>
                  <a:glow rad="63500">
                    <a:schemeClr val="bg1"/>
                  </a:glow>
                  <a:outerShdw blurRad="38100" dist="38100" dir="2700000" algn="tl">
                    <a:srgbClr val="000000">
                      <a:alpha val="43137"/>
                    </a:srgbClr>
                  </a:outerShdw>
                </a:effectLst>
              </a:rPr>
              <a:t>MC</a:t>
            </a:r>
            <a:endParaRPr kumimoji="1" lang="ja-JP" altLang="en-US" sz="1100" dirty="0">
              <a:solidFill>
                <a:srgbClr val="FF0000"/>
              </a:solidFill>
              <a:effectLst>
                <a:glow rad="63500">
                  <a:schemeClr val="bg1"/>
                </a:glow>
                <a:outerShdw blurRad="38100" dist="38100" dir="2700000" algn="tl">
                  <a:srgbClr val="000000">
                    <a:alpha val="43137"/>
                  </a:srgbClr>
                </a:outerShdw>
              </a:effectLst>
            </a:endParaRPr>
          </a:p>
        </p:txBody>
      </p:sp>
      <p:sp>
        <p:nvSpPr>
          <p:cNvPr id="32" name="テキスト ボックス 31"/>
          <p:cNvSpPr txBox="1"/>
          <p:nvPr/>
        </p:nvSpPr>
        <p:spPr>
          <a:xfrm>
            <a:off x="6794193" y="5628658"/>
            <a:ext cx="505219" cy="261610"/>
          </a:xfrm>
          <a:prstGeom prst="rect">
            <a:avLst/>
          </a:prstGeom>
          <a:noFill/>
        </p:spPr>
        <p:txBody>
          <a:bodyPr wrap="square" rtlCol="0">
            <a:spAutoFit/>
          </a:bodyPr>
          <a:lstStyle/>
          <a:p>
            <a:r>
              <a:rPr kumimoji="1" lang="en-US" altLang="ja-JP" sz="1100" dirty="0">
                <a:solidFill>
                  <a:srgbClr val="FF0000"/>
                </a:solidFill>
                <a:effectLst>
                  <a:glow rad="63500">
                    <a:schemeClr val="bg1"/>
                  </a:glow>
                  <a:outerShdw blurRad="38100" dist="38100" dir="2700000" algn="tl">
                    <a:srgbClr val="000000">
                      <a:alpha val="43137"/>
                    </a:srgbClr>
                  </a:outerShdw>
                </a:effectLst>
              </a:rPr>
              <a:t>CP</a:t>
            </a:r>
            <a:endParaRPr kumimoji="1" lang="ja-JP" altLang="en-US" sz="1100" dirty="0">
              <a:solidFill>
                <a:srgbClr val="FF0000"/>
              </a:solidFill>
              <a:effectLst>
                <a:glow rad="63500">
                  <a:schemeClr val="bg1"/>
                </a:glow>
                <a:outerShdw blurRad="38100" dist="38100" dir="2700000" algn="tl">
                  <a:srgbClr val="000000">
                    <a:alpha val="43137"/>
                  </a:srgbClr>
                </a:outerShdw>
              </a:effectLst>
            </a:endParaRPr>
          </a:p>
        </p:txBody>
      </p:sp>
      <p:sp>
        <p:nvSpPr>
          <p:cNvPr id="33" name="テキスト ボックス 32">
            <a:extLst>
              <a:ext uri="{FF2B5EF4-FFF2-40B4-BE49-F238E27FC236}">
                <a16:creationId xmlns:a16="http://schemas.microsoft.com/office/drawing/2014/main" id="{DFA53812-8349-9A13-CB8E-AADEF7EBB1C0}"/>
              </a:ext>
            </a:extLst>
          </p:cNvPr>
          <p:cNvSpPr txBox="1"/>
          <p:nvPr/>
        </p:nvSpPr>
        <p:spPr>
          <a:xfrm>
            <a:off x="5371163" y="4124902"/>
            <a:ext cx="2435226" cy="461665"/>
          </a:xfrm>
          <a:prstGeom prst="rect">
            <a:avLst/>
          </a:prstGeom>
          <a:noFill/>
          <a:effectLst>
            <a:glow rad="63500">
              <a:schemeClr val="bg1"/>
            </a:glow>
          </a:effectLst>
        </p:spPr>
        <p:txBody>
          <a:bodyPr wrap="square" rtlCol="0">
            <a:spAutoFit/>
          </a:bodyPr>
          <a:lstStyle/>
          <a:p>
            <a:r>
              <a:rPr kumimoji="1" lang="en-US" altLang="ja-JP" sz="1200" b="1" dirty="0">
                <a:effectLst>
                  <a:glow rad="63500">
                    <a:schemeClr val="bg1"/>
                  </a:glow>
                </a:effectLst>
              </a:rPr>
              <a:t>Tripolar index</a:t>
            </a:r>
            <a:r>
              <a:rPr kumimoji="1" lang="ja-JP" altLang="en-US" sz="1200" dirty="0">
                <a:effectLst>
                  <a:glow rad="63500">
                    <a:schemeClr val="bg1"/>
                  </a:glow>
                </a:effectLst>
              </a:rPr>
              <a:t>：</a:t>
            </a:r>
            <a:endParaRPr kumimoji="1" lang="en-US" altLang="ja-JP" sz="1200" dirty="0">
              <a:effectLst>
                <a:glow rad="63500">
                  <a:schemeClr val="bg1"/>
                </a:glow>
              </a:effectLst>
            </a:endParaRPr>
          </a:p>
          <a:p>
            <a:r>
              <a:rPr kumimoji="1" lang="en-US" altLang="ja-JP" sz="1200" dirty="0">
                <a:effectLst>
                  <a:glow rad="63500">
                    <a:schemeClr val="bg1"/>
                  </a:glow>
                </a:effectLst>
              </a:rPr>
              <a:t>(OLR</a:t>
            </a:r>
            <a:r>
              <a:rPr kumimoji="1" lang="en-US" altLang="ja-JP" sz="1200" baseline="-25000" dirty="0">
                <a:effectLst>
                  <a:glow rad="63500">
                    <a:schemeClr val="bg1"/>
                  </a:glow>
                </a:effectLst>
              </a:rPr>
              <a:t>WIO</a:t>
            </a:r>
            <a:r>
              <a:rPr kumimoji="1" lang="en-US" altLang="ja-JP" sz="1200" dirty="0">
                <a:effectLst>
                  <a:glow rad="63500">
                    <a:schemeClr val="bg1"/>
                  </a:glow>
                </a:effectLst>
              </a:rPr>
              <a:t>+OLR</a:t>
            </a:r>
            <a:r>
              <a:rPr kumimoji="1" lang="en-US" altLang="ja-JP" sz="1200" baseline="-25000" dirty="0">
                <a:effectLst>
                  <a:glow rad="63500">
                    <a:schemeClr val="bg1"/>
                  </a:glow>
                </a:effectLst>
              </a:rPr>
              <a:t>CP</a:t>
            </a:r>
            <a:r>
              <a:rPr kumimoji="1" lang="en-US" altLang="ja-JP" sz="1200" dirty="0">
                <a:effectLst>
                  <a:glow rad="63500">
                    <a:schemeClr val="bg1"/>
                  </a:glow>
                </a:effectLst>
              </a:rPr>
              <a:t>–2×OLR</a:t>
            </a:r>
            <a:r>
              <a:rPr kumimoji="1" lang="en-US" altLang="ja-JP" sz="1200" baseline="-25000" dirty="0">
                <a:effectLst>
                  <a:glow rad="63500">
                    <a:schemeClr val="bg1"/>
                  </a:glow>
                </a:effectLst>
              </a:rPr>
              <a:t>MC</a:t>
            </a:r>
            <a:r>
              <a:rPr kumimoji="1" lang="en-US" altLang="ja-JP" sz="1200" dirty="0">
                <a:effectLst>
                  <a:glow rad="63500">
                    <a:schemeClr val="bg1"/>
                  </a:glow>
                </a:effectLst>
              </a:rPr>
              <a:t>)/</a:t>
            </a:r>
            <a:r>
              <a:rPr kumimoji="1" lang="en-US" altLang="ja-JP" sz="1200" dirty="0"/>
              <a:t>2</a:t>
            </a:r>
            <a:endParaRPr kumimoji="1" lang="ja-JP" altLang="en-US" sz="1200" dirty="0"/>
          </a:p>
        </p:txBody>
      </p:sp>
      <p:grpSp>
        <p:nvGrpSpPr>
          <p:cNvPr id="26" name="グループ化 25"/>
          <p:cNvGrpSpPr/>
          <p:nvPr/>
        </p:nvGrpSpPr>
        <p:grpSpPr>
          <a:xfrm>
            <a:off x="8588844" y="4718377"/>
            <a:ext cx="3068035" cy="1878869"/>
            <a:chOff x="4599834" y="3994675"/>
            <a:chExt cx="3841867" cy="2381038"/>
          </a:xfrm>
        </p:grpSpPr>
        <p:pic>
          <p:nvPicPr>
            <p:cNvPr id="34" name="Picture 2" descr="Image1"/>
            <p:cNvPicPr>
              <a:picLocks noChangeAspect="1" noChangeArrowheads="1"/>
            </p:cNvPicPr>
            <p:nvPr/>
          </p:nvPicPr>
          <p:blipFill rotWithShape="1">
            <a:blip r:embed="rId5">
              <a:extLst>
                <a:ext uri="{28A0092B-C50C-407E-A947-70E740481C1C}">
                  <a14:useLocalDpi xmlns:a14="http://schemas.microsoft.com/office/drawing/2010/main" val="0"/>
                </a:ext>
              </a:extLst>
            </a:blip>
            <a:srcRect l="6322" t="20751" r="12709" b="14289"/>
            <a:stretch/>
          </p:blipFill>
          <p:spPr bwMode="auto">
            <a:xfrm>
              <a:off x="4599834" y="3994675"/>
              <a:ext cx="3841867" cy="2381038"/>
            </a:xfrm>
            <a:prstGeom prst="rect">
              <a:avLst/>
            </a:prstGeom>
            <a:noFill/>
            <a:extLst>
              <a:ext uri="{909E8E84-426E-40DD-AFC4-6F175D3DCCD1}">
                <a14:hiddenFill xmlns:a14="http://schemas.microsoft.com/office/drawing/2010/main">
                  <a:solidFill>
                    <a:srgbClr val="FFFFFF"/>
                  </a:solidFill>
                </a14:hiddenFill>
              </a:ext>
            </a:extLst>
          </p:spPr>
        </p:pic>
        <p:sp>
          <p:nvSpPr>
            <p:cNvPr id="35" name="テキスト ボックス 34">
              <a:extLst>
                <a:ext uri="{FF2B5EF4-FFF2-40B4-BE49-F238E27FC236}">
                  <a16:creationId xmlns:a16="http://schemas.microsoft.com/office/drawing/2014/main" id="{5A49CCCD-8759-4F69-E41C-9AE352BD084A}"/>
                </a:ext>
              </a:extLst>
            </p:cNvPr>
            <p:cNvSpPr txBox="1"/>
            <p:nvPr/>
          </p:nvSpPr>
          <p:spPr>
            <a:xfrm>
              <a:off x="5217112" y="4788175"/>
              <a:ext cx="433132" cy="461665"/>
            </a:xfrm>
            <a:prstGeom prst="rect">
              <a:avLst/>
            </a:prstGeom>
            <a:noFill/>
          </p:spPr>
          <p:txBody>
            <a:bodyPr wrap="none" rtlCol="0">
              <a:spAutoFit/>
            </a:bodyPr>
            <a:lstStyle/>
            <a:p>
              <a:r>
                <a:rPr kumimoji="1" lang="en-US" altLang="ja-JP" sz="2400" b="1" i="1" dirty="0">
                  <a:ln w="10160">
                    <a:solidFill>
                      <a:srgbClr val="FF0000"/>
                    </a:solidFill>
                    <a:prstDash val="solid"/>
                  </a:ln>
                  <a:solidFill>
                    <a:srgbClr val="FFFFFF"/>
                  </a:solidFill>
                  <a:effectLst>
                    <a:outerShdw blurRad="38100" dist="22860" dir="5400000" algn="tl" rotWithShape="0">
                      <a:srgbClr val="000000">
                        <a:alpha val="30000"/>
                      </a:srgbClr>
                    </a:outerShdw>
                  </a:effectLst>
                </a:rPr>
                <a:t>H</a:t>
              </a:r>
              <a:endParaRPr kumimoji="1" lang="ja-JP" altLang="en-US" sz="2400" b="1" i="1" dirty="0">
                <a:ln w="10160">
                  <a:solidFill>
                    <a:srgbClr val="FF0000"/>
                  </a:solidFill>
                  <a:prstDash val="solid"/>
                </a:ln>
                <a:solidFill>
                  <a:srgbClr val="FFFFFF"/>
                </a:solidFill>
                <a:effectLst>
                  <a:outerShdw blurRad="38100" dist="22860" dir="5400000" algn="tl" rotWithShape="0">
                    <a:srgbClr val="000000">
                      <a:alpha val="30000"/>
                    </a:srgbClr>
                  </a:outerShdw>
                </a:effectLst>
              </a:endParaRPr>
            </a:p>
          </p:txBody>
        </p:sp>
        <p:sp>
          <p:nvSpPr>
            <p:cNvPr id="36" name="テキスト ボックス 35">
              <a:extLst>
                <a:ext uri="{FF2B5EF4-FFF2-40B4-BE49-F238E27FC236}">
                  <a16:creationId xmlns:a16="http://schemas.microsoft.com/office/drawing/2014/main" id="{351FD30D-345B-837C-8ADB-101ED34C1405}"/>
                </a:ext>
              </a:extLst>
            </p:cNvPr>
            <p:cNvSpPr txBox="1"/>
            <p:nvPr/>
          </p:nvSpPr>
          <p:spPr>
            <a:xfrm>
              <a:off x="5719428" y="4557343"/>
              <a:ext cx="370614" cy="461665"/>
            </a:xfrm>
            <a:prstGeom prst="rect">
              <a:avLst/>
            </a:prstGeom>
            <a:noFill/>
          </p:spPr>
          <p:txBody>
            <a:bodyPr wrap="none" rtlCol="0">
              <a:spAutoFit/>
            </a:bodyPr>
            <a:lstStyle/>
            <a:p>
              <a:r>
                <a:rPr kumimoji="1" lang="en-US" altLang="ja-JP" sz="2400" b="1" i="1" dirty="0">
                  <a:ln w="10160">
                    <a:solidFill>
                      <a:srgbClr val="0000FF"/>
                    </a:solidFill>
                    <a:prstDash val="solid"/>
                  </a:ln>
                  <a:solidFill>
                    <a:srgbClr val="FFFFFF"/>
                  </a:solidFill>
                  <a:effectLst>
                    <a:outerShdw blurRad="38100" dist="22860" dir="5400000" algn="tl" rotWithShape="0">
                      <a:srgbClr val="000000">
                        <a:alpha val="30000"/>
                      </a:srgbClr>
                    </a:outerShdw>
                  </a:effectLst>
                </a:rPr>
                <a:t>L</a:t>
              </a:r>
              <a:endParaRPr kumimoji="1" lang="ja-JP" altLang="en-US" sz="2400" b="1" i="1" dirty="0">
                <a:ln w="10160">
                  <a:solidFill>
                    <a:srgbClr val="0000FF"/>
                  </a:solidFill>
                  <a:prstDash val="solid"/>
                </a:ln>
                <a:solidFill>
                  <a:srgbClr val="FFFFFF"/>
                </a:solidFill>
                <a:effectLst>
                  <a:outerShdw blurRad="38100" dist="22860" dir="5400000" algn="tl" rotWithShape="0">
                    <a:srgbClr val="000000">
                      <a:alpha val="30000"/>
                    </a:srgbClr>
                  </a:outerShdw>
                </a:effectLst>
              </a:endParaRPr>
            </a:p>
          </p:txBody>
        </p:sp>
        <p:sp>
          <p:nvSpPr>
            <p:cNvPr id="37" name="テキスト ボックス 36">
              <a:extLst>
                <a:ext uri="{FF2B5EF4-FFF2-40B4-BE49-F238E27FC236}">
                  <a16:creationId xmlns:a16="http://schemas.microsoft.com/office/drawing/2014/main" id="{5A49CCCD-8759-4F69-E41C-9AE352BD084A}"/>
                </a:ext>
              </a:extLst>
            </p:cNvPr>
            <p:cNvSpPr txBox="1"/>
            <p:nvPr/>
          </p:nvSpPr>
          <p:spPr>
            <a:xfrm>
              <a:off x="5964520" y="4359847"/>
              <a:ext cx="433132" cy="461665"/>
            </a:xfrm>
            <a:prstGeom prst="rect">
              <a:avLst/>
            </a:prstGeom>
            <a:noFill/>
          </p:spPr>
          <p:txBody>
            <a:bodyPr wrap="none" rtlCol="0">
              <a:spAutoFit/>
            </a:bodyPr>
            <a:lstStyle/>
            <a:p>
              <a:r>
                <a:rPr kumimoji="1" lang="en-US" altLang="ja-JP" sz="2400" b="1" i="1" dirty="0">
                  <a:ln w="10160">
                    <a:solidFill>
                      <a:srgbClr val="FF0000"/>
                    </a:solidFill>
                    <a:prstDash val="solid"/>
                  </a:ln>
                  <a:solidFill>
                    <a:srgbClr val="FFFFFF"/>
                  </a:solidFill>
                  <a:effectLst>
                    <a:outerShdw blurRad="38100" dist="22860" dir="5400000" algn="tl" rotWithShape="0">
                      <a:srgbClr val="000000">
                        <a:alpha val="30000"/>
                      </a:srgbClr>
                    </a:outerShdw>
                  </a:effectLst>
                </a:rPr>
                <a:t>H</a:t>
              </a:r>
              <a:endParaRPr kumimoji="1" lang="ja-JP" altLang="en-US" sz="2400" b="1" i="1" dirty="0">
                <a:ln w="10160">
                  <a:solidFill>
                    <a:srgbClr val="FF0000"/>
                  </a:solidFill>
                  <a:prstDash val="solid"/>
                </a:ln>
                <a:solidFill>
                  <a:srgbClr val="FFFFFF"/>
                </a:solidFill>
                <a:effectLst>
                  <a:outerShdw blurRad="38100" dist="22860" dir="5400000" algn="tl" rotWithShape="0">
                    <a:srgbClr val="000000">
                      <a:alpha val="30000"/>
                    </a:srgbClr>
                  </a:outerShdw>
                </a:effectLst>
              </a:endParaRPr>
            </a:p>
          </p:txBody>
        </p:sp>
        <p:sp>
          <p:nvSpPr>
            <p:cNvPr id="38" name="テキスト ボックス 37">
              <a:extLst>
                <a:ext uri="{FF2B5EF4-FFF2-40B4-BE49-F238E27FC236}">
                  <a16:creationId xmlns:a16="http://schemas.microsoft.com/office/drawing/2014/main" id="{5A49CCCD-8759-4F69-E41C-9AE352BD084A}"/>
                </a:ext>
              </a:extLst>
            </p:cNvPr>
            <p:cNvSpPr txBox="1"/>
            <p:nvPr/>
          </p:nvSpPr>
          <p:spPr>
            <a:xfrm>
              <a:off x="6709970" y="4806110"/>
              <a:ext cx="433132" cy="461665"/>
            </a:xfrm>
            <a:prstGeom prst="rect">
              <a:avLst/>
            </a:prstGeom>
            <a:noFill/>
          </p:spPr>
          <p:txBody>
            <a:bodyPr wrap="none" rtlCol="0">
              <a:spAutoFit/>
            </a:bodyPr>
            <a:lstStyle/>
            <a:p>
              <a:r>
                <a:rPr kumimoji="1" lang="en-US" altLang="ja-JP" sz="2400" b="1" i="1" dirty="0">
                  <a:ln w="10160">
                    <a:solidFill>
                      <a:srgbClr val="FF0000"/>
                    </a:solidFill>
                    <a:prstDash val="solid"/>
                  </a:ln>
                  <a:solidFill>
                    <a:srgbClr val="FFFFFF"/>
                  </a:solidFill>
                  <a:effectLst>
                    <a:outerShdw blurRad="38100" dist="22860" dir="5400000" algn="tl" rotWithShape="0">
                      <a:srgbClr val="000000">
                        <a:alpha val="30000"/>
                      </a:srgbClr>
                    </a:outerShdw>
                  </a:effectLst>
                </a:rPr>
                <a:t>H</a:t>
              </a:r>
              <a:endParaRPr kumimoji="1" lang="ja-JP" altLang="en-US" sz="2400" b="1" i="1" dirty="0">
                <a:ln w="10160">
                  <a:solidFill>
                    <a:srgbClr val="FF0000"/>
                  </a:solidFill>
                  <a:prstDash val="solid"/>
                </a:ln>
                <a:solidFill>
                  <a:srgbClr val="FFFFFF"/>
                </a:solidFill>
                <a:effectLst>
                  <a:outerShdw blurRad="38100" dist="22860" dir="5400000" algn="tl" rotWithShape="0">
                    <a:srgbClr val="000000">
                      <a:alpha val="30000"/>
                    </a:srgbClr>
                  </a:outerShdw>
                </a:effectLst>
              </a:endParaRPr>
            </a:p>
          </p:txBody>
        </p:sp>
        <p:sp>
          <p:nvSpPr>
            <p:cNvPr id="39" name="テキスト ボックス 38">
              <a:extLst>
                <a:ext uri="{FF2B5EF4-FFF2-40B4-BE49-F238E27FC236}">
                  <a16:creationId xmlns:a16="http://schemas.microsoft.com/office/drawing/2014/main" id="{351FD30D-345B-837C-8ADB-101ED34C1405}"/>
                </a:ext>
              </a:extLst>
            </p:cNvPr>
            <p:cNvSpPr txBox="1"/>
            <p:nvPr/>
          </p:nvSpPr>
          <p:spPr>
            <a:xfrm>
              <a:off x="6803747" y="4434492"/>
              <a:ext cx="370614" cy="461665"/>
            </a:xfrm>
            <a:prstGeom prst="rect">
              <a:avLst/>
            </a:prstGeom>
            <a:noFill/>
          </p:spPr>
          <p:txBody>
            <a:bodyPr wrap="none" rtlCol="0">
              <a:spAutoFit/>
            </a:bodyPr>
            <a:lstStyle/>
            <a:p>
              <a:r>
                <a:rPr kumimoji="1" lang="en-US" altLang="ja-JP" sz="2400" b="1" i="1" dirty="0">
                  <a:ln w="10160">
                    <a:solidFill>
                      <a:srgbClr val="0000FF"/>
                    </a:solidFill>
                    <a:prstDash val="solid"/>
                  </a:ln>
                  <a:solidFill>
                    <a:srgbClr val="FFFFFF"/>
                  </a:solidFill>
                  <a:effectLst>
                    <a:outerShdw blurRad="38100" dist="22860" dir="5400000" algn="tl" rotWithShape="0">
                      <a:srgbClr val="000000">
                        <a:alpha val="30000"/>
                      </a:srgbClr>
                    </a:outerShdw>
                  </a:effectLst>
                </a:rPr>
                <a:t>L</a:t>
              </a:r>
              <a:endParaRPr kumimoji="1" lang="ja-JP" altLang="en-US" sz="2400" b="1" i="1" dirty="0">
                <a:ln w="10160">
                  <a:solidFill>
                    <a:srgbClr val="0000FF"/>
                  </a:solidFill>
                  <a:prstDash val="solid"/>
                </a:ln>
                <a:solidFill>
                  <a:srgbClr val="FFFFFF"/>
                </a:solidFill>
                <a:effectLst>
                  <a:outerShdw blurRad="38100" dist="22860" dir="5400000" algn="tl" rotWithShape="0">
                    <a:srgbClr val="000000">
                      <a:alpha val="30000"/>
                    </a:srgbClr>
                  </a:outerShdw>
                </a:effectLst>
              </a:endParaRPr>
            </a:p>
          </p:txBody>
        </p:sp>
        <p:sp>
          <p:nvSpPr>
            <p:cNvPr id="40" name="テキスト ボックス 39">
              <a:extLst>
                <a:ext uri="{FF2B5EF4-FFF2-40B4-BE49-F238E27FC236}">
                  <a16:creationId xmlns:a16="http://schemas.microsoft.com/office/drawing/2014/main" id="{5A49CCCD-8759-4F69-E41C-9AE352BD084A}"/>
                </a:ext>
              </a:extLst>
            </p:cNvPr>
            <p:cNvSpPr txBox="1"/>
            <p:nvPr/>
          </p:nvSpPr>
          <p:spPr>
            <a:xfrm>
              <a:off x="7174361" y="4249214"/>
              <a:ext cx="433132" cy="461665"/>
            </a:xfrm>
            <a:prstGeom prst="rect">
              <a:avLst/>
            </a:prstGeom>
            <a:noFill/>
          </p:spPr>
          <p:txBody>
            <a:bodyPr wrap="none" rtlCol="0">
              <a:spAutoFit/>
            </a:bodyPr>
            <a:lstStyle/>
            <a:p>
              <a:r>
                <a:rPr kumimoji="1" lang="en-US" altLang="ja-JP" sz="2400" b="1" i="1" dirty="0">
                  <a:ln w="10160">
                    <a:solidFill>
                      <a:srgbClr val="FF0000"/>
                    </a:solidFill>
                    <a:prstDash val="solid"/>
                  </a:ln>
                  <a:solidFill>
                    <a:srgbClr val="FFFFFF"/>
                  </a:solidFill>
                  <a:effectLst>
                    <a:outerShdw blurRad="38100" dist="22860" dir="5400000" algn="tl" rotWithShape="0">
                      <a:srgbClr val="000000">
                        <a:alpha val="30000"/>
                      </a:srgbClr>
                    </a:outerShdw>
                  </a:effectLst>
                </a:rPr>
                <a:t>H</a:t>
              </a:r>
              <a:endParaRPr kumimoji="1" lang="ja-JP" altLang="en-US" sz="2400" b="1" i="1" dirty="0">
                <a:ln w="10160">
                  <a:solidFill>
                    <a:srgbClr val="FF0000"/>
                  </a:solidFill>
                  <a:prstDash val="solid"/>
                </a:ln>
                <a:solidFill>
                  <a:srgbClr val="FFFFFF"/>
                </a:solidFill>
                <a:effectLst>
                  <a:outerShdw blurRad="38100" dist="22860" dir="5400000" algn="tl" rotWithShape="0">
                    <a:srgbClr val="000000">
                      <a:alpha val="30000"/>
                    </a:srgbClr>
                  </a:outerShdw>
                </a:effectLst>
              </a:endParaRPr>
            </a:p>
          </p:txBody>
        </p:sp>
      </p:grpSp>
      <p:sp>
        <p:nvSpPr>
          <p:cNvPr id="42" name="テキスト ボックス 41">
            <a:extLst>
              <a:ext uri="{FF2B5EF4-FFF2-40B4-BE49-F238E27FC236}">
                <a16:creationId xmlns:a16="http://schemas.microsoft.com/office/drawing/2014/main" id="{900B8CA0-2395-42CC-A37A-76C41596089A}"/>
              </a:ext>
            </a:extLst>
          </p:cNvPr>
          <p:cNvSpPr txBox="1"/>
          <p:nvPr/>
        </p:nvSpPr>
        <p:spPr>
          <a:xfrm>
            <a:off x="8785321" y="4478711"/>
            <a:ext cx="2859032" cy="276999"/>
          </a:xfrm>
          <a:prstGeom prst="rect">
            <a:avLst/>
          </a:prstGeom>
          <a:solidFill>
            <a:srgbClr val="215968"/>
          </a:solidFill>
        </p:spPr>
        <p:txBody>
          <a:bodyPr wrap="square" rtlCol="0">
            <a:spAutoFit/>
          </a:bodyPr>
          <a:lstStyle/>
          <a:p>
            <a:pPr algn="ctr"/>
            <a:r>
              <a:rPr kumimoji="1" lang="en-US" altLang="ja-JP" sz="1200" dirty="0">
                <a:solidFill>
                  <a:schemeClr val="bg1"/>
                </a:solidFill>
              </a:rPr>
              <a:t>Z200 regressed on reversed Tripolar index</a:t>
            </a:r>
            <a:endParaRPr kumimoji="1" lang="ja-JP" altLang="en-US" sz="1200" dirty="0">
              <a:solidFill>
                <a:schemeClr val="bg1"/>
              </a:solidFill>
            </a:endParaRPr>
          </a:p>
        </p:txBody>
      </p:sp>
      <p:sp>
        <p:nvSpPr>
          <p:cNvPr id="45" name="テキスト ボックス 44">
            <a:extLst>
              <a:ext uri="{FF2B5EF4-FFF2-40B4-BE49-F238E27FC236}">
                <a16:creationId xmlns:a16="http://schemas.microsoft.com/office/drawing/2014/main" id="{DFA53812-8349-9A13-CB8E-AADEF7EBB1C0}"/>
              </a:ext>
            </a:extLst>
          </p:cNvPr>
          <p:cNvSpPr txBox="1"/>
          <p:nvPr/>
        </p:nvSpPr>
        <p:spPr>
          <a:xfrm>
            <a:off x="5945208" y="5210024"/>
            <a:ext cx="2435226" cy="276999"/>
          </a:xfrm>
          <a:prstGeom prst="rect">
            <a:avLst/>
          </a:prstGeom>
          <a:noFill/>
          <a:effectLst>
            <a:glow rad="63500">
              <a:schemeClr val="bg1"/>
            </a:glow>
          </a:effectLst>
        </p:spPr>
        <p:txBody>
          <a:bodyPr wrap="square" rtlCol="0">
            <a:spAutoFit/>
          </a:bodyPr>
          <a:lstStyle/>
          <a:p>
            <a:pPr algn="r"/>
            <a:r>
              <a:rPr kumimoji="1" lang="en-US" altLang="ja-JP" sz="1200" b="1" dirty="0">
                <a:effectLst>
                  <a:glow rad="63500">
                    <a:schemeClr val="bg1"/>
                  </a:glow>
                </a:effectLst>
              </a:rPr>
              <a:t>OLRA (DJF)</a:t>
            </a:r>
            <a:endParaRPr kumimoji="1" lang="ja-JP" altLang="en-US" sz="1200" dirty="0"/>
          </a:p>
        </p:txBody>
      </p:sp>
      <p:pic>
        <p:nvPicPr>
          <p:cNvPr id="2048" name="図 2047"/>
          <p:cNvPicPr>
            <a:picLocks noChangeAspect="1"/>
          </p:cNvPicPr>
          <p:nvPr/>
        </p:nvPicPr>
        <p:blipFill rotWithShape="1">
          <a:blip r:embed="rId6"/>
          <a:srcRect t="4337" b="2928"/>
          <a:stretch/>
        </p:blipFill>
        <p:spPr>
          <a:xfrm>
            <a:off x="5164965" y="5950389"/>
            <a:ext cx="3139541" cy="585988"/>
          </a:xfrm>
          <a:prstGeom prst="rect">
            <a:avLst/>
          </a:prstGeom>
          <a:ln w="19050">
            <a:solidFill>
              <a:schemeClr val="accent1"/>
            </a:solidFill>
          </a:ln>
        </p:spPr>
      </p:pic>
      <p:sp>
        <p:nvSpPr>
          <p:cNvPr id="49" name="テキスト ボックス 48">
            <a:extLst>
              <a:ext uri="{FF2B5EF4-FFF2-40B4-BE49-F238E27FC236}">
                <a16:creationId xmlns:a16="http://schemas.microsoft.com/office/drawing/2014/main" id="{DFA53812-8349-9A13-CB8E-AADEF7EBB1C0}"/>
              </a:ext>
            </a:extLst>
          </p:cNvPr>
          <p:cNvSpPr txBox="1"/>
          <p:nvPr/>
        </p:nvSpPr>
        <p:spPr>
          <a:xfrm>
            <a:off x="5933524" y="5870584"/>
            <a:ext cx="2435226" cy="276999"/>
          </a:xfrm>
          <a:prstGeom prst="rect">
            <a:avLst/>
          </a:prstGeom>
          <a:noFill/>
          <a:effectLst>
            <a:glow rad="63500">
              <a:schemeClr val="bg1"/>
            </a:glow>
          </a:effectLst>
        </p:spPr>
        <p:txBody>
          <a:bodyPr wrap="square" rtlCol="0">
            <a:spAutoFit/>
          </a:bodyPr>
          <a:lstStyle/>
          <a:p>
            <a:pPr algn="r"/>
            <a:r>
              <a:rPr kumimoji="1" lang="en-US" altLang="ja-JP" sz="1200" b="1" dirty="0">
                <a:effectLst>
                  <a:glow rad="63500">
                    <a:schemeClr val="bg1"/>
                  </a:glow>
                </a:effectLst>
              </a:rPr>
              <a:t>SSTA (DJF)</a:t>
            </a:r>
            <a:endParaRPr kumimoji="1" lang="ja-JP" altLang="en-US" sz="1200" dirty="0"/>
          </a:p>
        </p:txBody>
      </p:sp>
      <p:pic>
        <p:nvPicPr>
          <p:cNvPr id="50" name="Picture 6" descr="Nino.3におけるSSTの偏差時系列"/>
          <p:cNvPicPr>
            <a:picLocks noChangeAspect="1" noChangeArrowheads="1"/>
          </p:cNvPicPr>
          <p:nvPr/>
        </p:nvPicPr>
        <p:blipFill rotWithShape="1">
          <a:blip r:embed="rId7">
            <a:extLst>
              <a:ext uri="{28A0092B-C50C-407E-A947-70E740481C1C}">
                <a14:useLocalDpi xmlns:a14="http://schemas.microsoft.com/office/drawing/2010/main" val="0"/>
              </a:ext>
            </a:extLst>
          </a:blip>
          <a:srcRect t="87729" r="50719"/>
          <a:stretch/>
        </p:blipFill>
        <p:spPr bwMode="auto">
          <a:xfrm>
            <a:off x="3112365" y="6075485"/>
            <a:ext cx="1600909" cy="437385"/>
          </a:xfrm>
          <a:prstGeom prst="rect">
            <a:avLst/>
          </a:prstGeom>
          <a:solidFill>
            <a:schemeClr val="bg1"/>
          </a:solidFill>
          <a:ln w="19050">
            <a:solidFill>
              <a:schemeClr val="accent1"/>
            </a:solidFill>
          </a:ln>
        </p:spPr>
      </p:pic>
      <p:sp>
        <p:nvSpPr>
          <p:cNvPr id="54" name="テキスト ボックス 53"/>
          <p:cNvSpPr txBox="1"/>
          <p:nvPr/>
        </p:nvSpPr>
        <p:spPr>
          <a:xfrm>
            <a:off x="3333948" y="6025174"/>
            <a:ext cx="845405" cy="430887"/>
          </a:xfrm>
          <a:prstGeom prst="rect">
            <a:avLst/>
          </a:prstGeom>
          <a:noFill/>
        </p:spPr>
        <p:txBody>
          <a:bodyPr wrap="square" rtlCol="0">
            <a:spAutoFit/>
          </a:bodyPr>
          <a:lstStyle/>
          <a:p>
            <a:r>
              <a:rPr kumimoji="1" lang="en-US" altLang="ja-JP" sz="1100" b="1" dirty="0">
                <a:effectLst>
                  <a:glow rad="63500">
                    <a:schemeClr val="bg1"/>
                  </a:glow>
                  <a:outerShdw blurRad="38100" dist="38100" dir="2700000" algn="tl">
                    <a:srgbClr val="000000">
                      <a:alpha val="43137"/>
                    </a:srgbClr>
                  </a:outerShdw>
                </a:effectLst>
              </a:rPr>
              <a:t>NINO.3 SSTA</a:t>
            </a:r>
            <a:endParaRPr kumimoji="1" lang="ja-JP" altLang="en-US" sz="1100" b="1" dirty="0">
              <a:effectLst>
                <a:glow rad="63500">
                  <a:schemeClr val="bg1"/>
                </a:glow>
                <a:outerShdw blurRad="38100" dist="38100" dir="2700000" algn="tl">
                  <a:srgbClr val="000000">
                    <a:alpha val="43137"/>
                  </a:srgbClr>
                </a:outerShdw>
              </a:effectLst>
            </a:endParaRPr>
          </a:p>
        </p:txBody>
      </p:sp>
      <p:pic>
        <p:nvPicPr>
          <p:cNvPr id="2052" name="Picture 4" descr="インド洋ダイポールモード指数の時系列"/>
          <p:cNvPicPr>
            <a:picLocks noChangeAspect="1" noChangeArrowheads="1"/>
          </p:cNvPicPr>
          <p:nvPr/>
        </p:nvPicPr>
        <p:blipFill rotWithShape="1">
          <a:blip r:embed="rId8">
            <a:extLst>
              <a:ext uri="{28A0092B-C50C-407E-A947-70E740481C1C}">
                <a14:useLocalDpi xmlns:a14="http://schemas.microsoft.com/office/drawing/2010/main" val="0"/>
              </a:ext>
            </a:extLst>
          </a:blip>
          <a:srcRect t="87946" r="50397" b="-120"/>
          <a:stretch/>
        </p:blipFill>
        <p:spPr bwMode="auto">
          <a:xfrm>
            <a:off x="1247975" y="6075485"/>
            <a:ext cx="1570293" cy="433477"/>
          </a:xfrm>
          <a:prstGeom prst="rect">
            <a:avLst/>
          </a:prstGeom>
          <a:noFill/>
          <a:ln w="19050">
            <a:solidFill>
              <a:schemeClr val="accent1"/>
            </a:solidFill>
          </a:ln>
          <a:extLst>
            <a:ext uri="{909E8E84-426E-40DD-AFC4-6F175D3DCCD1}">
              <a14:hiddenFill xmlns:a14="http://schemas.microsoft.com/office/drawing/2010/main">
                <a:solidFill>
                  <a:srgbClr val="FFFFFF"/>
                </a:solidFill>
              </a14:hiddenFill>
            </a:ext>
          </a:extLst>
        </p:spPr>
      </p:pic>
      <p:sp>
        <p:nvSpPr>
          <p:cNvPr id="55" name="テキスト ボックス 54"/>
          <p:cNvSpPr txBox="1"/>
          <p:nvPr/>
        </p:nvSpPr>
        <p:spPr>
          <a:xfrm>
            <a:off x="1472823" y="6005123"/>
            <a:ext cx="963818" cy="430887"/>
          </a:xfrm>
          <a:prstGeom prst="rect">
            <a:avLst/>
          </a:prstGeom>
          <a:noFill/>
        </p:spPr>
        <p:txBody>
          <a:bodyPr wrap="square" rtlCol="0">
            <a:spAutoFit/>
          </a:bodyPr>
          <a:lstStyle/>
          <a:p>
            <a:r>
              <a:rPr kumimoji="1" lang="en-US" altLang="ja-JP" sz="1100" b="1" dirty="0">
                <a:effectLst>
                  <a:glow rad="63500">
                    <a:schemeClr val="bg1"/>
                  </a:glow>
                  <a:outerShdw blurRad="38100" dist="38100" dir="2700000" algn="tl">
                    <a:srgbClr val="000000">
                      <a:alpha val="43137"/>
                    </a:srgbClr>
                  </a:outerShdw>
                </a:effectLst>
              </a:rPr>
              <a:t>Dipole mode index</a:t>
            </a:r>
            <a:endParaRPr kumimoji="1" lang="ja-JP" altLang="en-US" sz="1100" b="1" dirty="0">
              <a:effectLst>
                <a:glow rad="63500">
                  <a:schemeClr val="bg1"/>
                </a:glow>
                <a:outerShdw blurRad="38100" dist="38100" dir="2700000" algn="tl">
                  <a:srgbClr val="000000">
                    <a:alpha val="43137"/>
                  </a:srgbClr>
                </a:outerShdw>
              </a:effectLst>
            </a:endParaRPr>
          </a:p>
        </p:txBody>
      </p:sp>
      <p:sp>
        <p:nvSpPr>
          <p:cNvPr id="48" name="テキスト ボックス 47"/>
          <p:cNvSpPr txBox="1"/>
          <p:nvPr/>
        </p:nvSpPr>
        <p:spPr>
          <a:xfrm>
            <a:off x="2472691" y="6010138"/>
            <a:ext cx="676125" cy="261610"/>
          </a:xfrm>
          <a:prstGeom prst="rect">
            <a:avLst/>
          </a:prstGeom>
          <a:noFill/>
        </p:spPr>
        <p:txBody>
          <a:bodyPr wrap="square" rtlCol="0">
            <a:spAutoFit/>
          </a:bodyPr>
          <a:lstStyle/>
          <a:p>
            <a:r>
              <a:rPr kumimoji="1" lang="en-US" altLang="ja-JP" sz="1100" dirty="0">
                <a:solidFill>
                  <a:srgbClr val="FF0000"/>
                </a:solidFill>
                <a:effectLst>
                  <a:glow rad="63500">
                    <a:schemeClr val="bg1"/>
                  </a:glow>
                  <a:outerShdw blurRad="38100" dist="38100" dir="2700000" algn="tl">
                    <a:srgbClr val="000000">
                      <a:alpha val="43137"/>
                    </a:srgbClr>
                  </a:outerShdw>
                </a:effectLst>
              </a:rPr>
              <a:t>IOD+</a:t>
            </a:r>
            <a:endParaRPr kumimoji="1" lang="ja-JP" altLang="en-US" sz="1100" dirty="0">
              <a:solidFill>
                <a:srgbClr val="FF0000"/>
              </a:solidFill>
              <a:effectLst>
                <a:glow rad="63500">
                  <a:schemeClr val="bg1"/>
                </a:glow>
                <a:outerShdw blurRad="38100" dist="38100" dir="2700000" algn="tl">
                  <a:srgbClr val="000000">
                    <a:alpha val="43137"/>
                  </a:srgbClr>
                </a:outerShdw>
              </a:effectLst>
            </a:endParaRPr>
          </a:p>
        </p:txBody>
      </p:sp>
      <p:sp>
        <p:nvSpPr>
          <p:cNvPr id="47" name="テキスト ボックス 46"/>
          <p:cNvSpPr txBox="1"/>
          <p:nvPr/>
        </p:nvSpPr>
        <p:spPr>
          <a:xfrm>
            <a:off x="4431234" y="6007234"/>
            <a:ext cx="706579" cy="261610"/>
          </a:xfrm>
          <a:prstGeom prst="rect">
            <a:avLst/>
          </a:prstGeom>
          <a:noFill/>
        </p:spPr>
        <p:txBody>
          <a:bodyPr wrap="square" rtlCol="0">
            <a:spAutoFit/>
          </a:bodyPr>
          <a:lstStyle/>
          <a:p>
            <a:r>
              <a:rPr kumimoji="1" lang="en-US" altLang="ja-JP" sz="1100" dirty="0">
                <a:solidFill>
                  <a:srgbClr val="FF0000"/>
                </a:solidFill>
                <a:effectLst>
                  <a:glow rad="63500">
                    <a:schemeClr val="bg1"/>
                  </a:glow>
                  <a:outerShdw blurRad="38100" dist="38100" dir="2700000" algn="tl">
                    <a:srgbClr val="000000">
                      <a:alpha val="43137"/>
                    </a:srgbClr>
                  </a:outerShdw>
                </a:effectLst>
              </a:rPr>
              <a:t>El-Nino</a:t>
            </a:r>
            <a:endParaRPr kumimoji="1" lang="ja-JP" altLang="en-US" sz="1100" dirty="0">
              <a:solidFill>
                <a:srgbClr val="FF0000"/>
              </a:solidFill>
              <a:effectLst>
                <a:glow rad="63500">
                  <a:schemeClr val="bg1"/>
                </a:glow>
                <a:outerShdw blurRad="38100" dist="38100" dir="2700000" algn="tl">
                  <a:srgbClr val="000000">
                    <a:alpha val="43137"/>
                  </a:srgbClr>
                </a:outerShdw>
              </a:effectLst>
            </a:endParaRPr>
          </a:p>
        </p:txBody>
      </p:sp>
      <p:sp>
        <p:nvSpPr>
          <p:cNvPr id="56" name="コンテンツ プレースホルダー 2">
            <a:extLst>
              <a:ext uri="{FF2B5EF4-FFF2-40B4-BE49-F238E27FC236}">
                <a16:creationId xmlns:a16="http://schemas.microsoft.com/office/drawing/2014/main" id="{B2150542-CF5A-6C38-FB2C-35D0DF30BD0C}"/>
              </a:ext>
            </a:extLst>
          </p:cNvPr>
          <p:cNvSpPr txBox="1">
            <a:spLocks/>
          </p:cNvSpPr>
          <p:nvPr/>
        </p:nvSpPr>
        <p:spPr>
          <a:xfrm>
            <a:off x="481914" y="3547431"/>
            <a:ext cx="4439539" cy="2996889"/>
          </a:xfrm>
          <a:prstGeom prst="rect">
            <a:avLst/>
          </a:prstGeom>
        </p:spPr>
        <p:txBody>
          <a:bodyPr vert="horz" lIns="91440" tIns="45720" rIns="91440" bIns="45720" rtlCol="0" anchor="t">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200" kern="1200">
                <a:solidFill>
                  <a:schemeClr val="tx2"/>
                </a:solidFill>
                <a:latin typeface="+mn-lt"/>
                <a:ea typeface="+mn-ea"/>
                <a:cs typeface="+mn-cs"/>
              </a:defRPr>
            </a:lvl9pPr>
          </a:lstStyle>
          <a:p>
            <a:r>
              <a:rPr lang="en-US" altLang="ja-JP" b="1" dirty="0"/>
              <a:t>Tropics </a:t>
            </a:r>
            <a:r>
              <a:rPr lang="en-US" altLang="ja-JP" sz="1600" b="1" dirty="0"/>
              <a:t>(El-Nino &amp; IOD)</a:t>
            </a:r>
          </a:p>
          <a:p>
            <a:pPr lvl="1"/>
            <a:r>
              <a:rPr lang="en-US" altLang="ja-JP" dirty="0" err="1"/>
              <a:t>Tripolar</a:t>
            </a:r>
            <a:r>
              <a:rPr lang="en-US" altLang="ja-JP" dirty="0"/>
              <a:t> pattern of the tropical convective activity was obvious in winter 2024. This pattern is associated with mature El-Nino and the remnants of positive IOD.</a:t>
            </a:r>
          </a:p>
          <a:p>
            <a:pPr lvl="1"/>
            <a:r>
              <a:rPr lang="en-US" altLang="ja-JP" dirty="0" smtClean="0"/>
              <a:t>This </a:t>
            </a:r>
            <a:r>
              <a:rPr lang="en-US" altLang="ja-JP" dirty="0"/>
              <a:t>convection pattern induced </a:t>
            </a:r>
            <a:r>
              <a:rPr lang="en-US" altLang="ja-JP" dirty="0" err="1"/>
              <a:t>Rossby</a:t>
            </a:r>
            <a:r>
              <a:rPr lang="en-US" altLang="ja-JP" dirty="0"/>
              <a:t> wave pattern that brought high-pressure anomalies over Japan </a:t>
            </a:r>
            <a:r>
              <a:rPr lang="en-US" altLang="ja-JP" sz="1400" dirty="0"/>
              <a:t>(</a:t>
            </a:r>
            <a:r>
              <a:rPr lang="en-US" altLang="ja-JP" sz="1400" dirty="0" err="1"/>
              <a:t>Kuramochi</a:t>
            </a:r>
            <a:r>
              <a:rPr lang="en-US" altLang="ja-JP" sz="1400" dirty="0"/>
              <a:t> et al., 2021)</a:t>
            </a:r>
            <a:r>
              <a:rPr lang="en-US" altLang="ja-JP" dirty="0"/>
              <a:t>.</a:t>
            </a:r>
          </a:p>
          <a:p>
            <a:endParaRPr lang="en-US" altLang="ja-JP" dirty="0"/>
          </a:p>
        </p:txBody>
      </p:sp>
      <p:sp>
        <p:nvSpPr>
          <p:cNvPr id="2049" name="楕円 2048"/>
          <p:cNvSpPr/>
          <p:nvPr/>
        </p:nvSpPr>
        <p:spPr>
          <a:xfrm>
            <a:off x="8076360" y="4632549"/>
            <a:ext cx="292390" cy="286684"/>
          </a:xfrm>
          <a:prstGeom prst="ellipse">
            <a:avLst/>
          </a:prstGeom>
          <a:noFill/>
          <a:ln>
            <a:solidFill>
              <a:srgbClr val="FF0000"/>
            </a:solidFill>
          </a:ln>
          <a:effectLst>
            <a:glow rad="63500">
              <a:schemeClr val="bg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テキスト ボックス 40"/>
          <p:cNvSpPr txBox="1"/>
          <p:nvPr/>
        </p:nvSpPr>
        <p:spPr>
          <a:xfrm>
            <a:off x="5773430" y="6114416"/>
            <a:ext cx="352781" cy="269407"/>
          </a:xfrm>
          <a:prstGeom prst="rect">
            <a:avLst/>
          </a:prstGeom>
          <a:noFill/>
        </p:spPr>
        <p:txBody>
          <a:bodyPr wrap="square" rtlCol="0">
            <a:spAutoFit/>
          </a:bodyPr>
          <a:lstStyle/>
          <a:p>
            <a:r>
              <a:rPr kumimoji="1" lang="en-US" altLang="ja-JP" sz="1100" dirty="0">
                <a:solidFill>
                  <a:srgbClr val="FF0000"/>
                </a:solidFill>
                <a:effectLst>
                  <a:glow rad="63500">
                    <a:schemeClr val="bg1"/>
                  </a:glow>
                  <a:outerShdw blurRad="38100" dist="38100" dir="2700000" algn="tl">
                    <a:srgbClr val="000000">
                      <a:alpha val="43137"/>
                    </a:srgbClr>
                  </a:outerShdw>
                </a:effectLst>
              </a:rPr>
              <a:t>W</a:t>
            </a:r>
            <a:endParaRPr kumimoji="1" lang="ja-JP" altLang="en-US" sz="1100" dirty="0">
              <a:solidFill>
                <a:srgbClr val="FF0000"/>
              </a:solidFill>
              <a:effectLst>
                <a:glow rad="63500">
                  <a:schemeClr val="bg1"/>
                </a:glow>
                <a:outerShdw blurRad="38100" dist="38100" dir="2700000" algn="tl">
                  <a:srgbClr val="000000">
                    <a:alpha val="43137"/>
                  </a:srgbClr>
                </a:outerShdw>
              </a:effectLst>
            </a:endParaRPr>
          </a:p>
        </p:txBody>
      </p:sp>
      <p:sp>
        <p:nvSpPr>
          <p:cNvPr id="43" name="テキスト ボックス 42"/>
          <p:cNvSpPr txBox="1"/>
          <p:nvPr/>
        </p:nvSpPr>
        <p:spPr>
          <a:xfrm>
            <a:off x="6166940" y="6112484"/>
            <a:ext cx="551044" cy="261610"/>
          </a:xfrm>
          <a:prstGeom prst="rect">
            <a:avLst/>
          </a:prstGeom>
          <a:noFill/>
        </p:spPr>
        <p:txBody>
          <a:bodyPr wrap="square" rtlCol="0">
            <a:spAutoFit/>
          </a:bodyPr>
          <a:lstStyle/>
          <a:p>
            <a:r>
              <a:rPr kumimoji="1" lang="en-US" altLang="ja-JP" sz="1100" dirty="0">
                <a:solidFill>
                  <a:srgbClr val="0000FF"/>
                </a:solidFill>
                <a:effectLst>
                  <a:glow rad="63500">
                    <a:schemeClr val="bg1"/>
                  </a:glow>
                  <a:outerShdw blurRad="38100" dist="38100" dir="2700000" algn="tl">
                    <a:srgbClr val="000000">
                      <a:alpha val="43137"/>
                    </a:srgbClr>
                  </a:outerShdw>
                </a:effectLst>
              </a:rPr>
              <a:t>rel. C</a:t>
            </a:r>
            <a:endParaRPr kumimoji="1" lang="ja-JP" altLang="en-US" sz="1100" dirty="0">
              <a:solidFill>
                <a:srgbClr val="0000FF"/>
              </a:solidFill>
              <a:effectLst>
                <a:glow rad="63500">
                  <a:schemeClr val="bg1"/>
                </a:glow>
                <a:outerShdw blurRad="38100" dist="38100" dir="2700000" algn="tl">
                  <a:srgbClr val="000000">
                    <a:alpha val="43137"/>
                  </a:srgbClr>
                </a:outerShdw>
              </a:effectLst>
            </a:endParaRPr>
          </a:p>
        </p:txBody>
      </p:sp>
      <p:sp>
        <p:nvSpPr>
          <p:cNvPr id="44" name="テキスト ボックス 43"/>
          <p:cNvSpPr txBox="1"/>
          <p:nvPr/>
        </p:nvSpPr>
        <p:spPr>
          <a:xfrm>
            <a:off x="7091233" y="6114416"/>
            <a:ext cx="352781" cy="269407"/>
          </a:xfrm>
          <a:prstGeom prst="rect">
            <a:avLst/>
          </a:prstGeom>
          <a:noFill/>
        </p:spPr>
        <p:txBody>
          <a:bodyPr wrap="square" rtlCol="0">
            <a:spAutoFit/>
          </a:bodyPr>
          <a:lstStyle/>
          <a:p>
            <a:r>
              <a:rPr kumimoji="1" lang="en-US" altLang="ja-JP" sz="1100" dirty="0">
                <a:solidFill>
                  <a:srgbClr val="FF0000"/>
                </a:solidFill>
                <a:effectLst>
                  <a:glow rad="63500">
                    <a:schemeClr val="bg1"/>
                  </a:glow>
                  <a:outerShdw blurRad="38100" dist="38100" dir="2700000" algn="tl">
                    <a:srgbClr val="000000">
                      <a:alpha val="43137"/>
                    </a:srgbClr>
                  </a:outerShdw>
                </a:effectLst>
              </a:rPr>
              <a:t>W</a:t>
            </a:r>
            <a:endParaRPr kumimoji="1" lang="ja-JP" altLang="en-US" sz="1100" dirty="0">
              <a:solidFill>
                <a:srgbClr val="FF0000"/>
              </a:solidFill>
              <a:effectLst>
                <a:glow rad="63500">
                  <a:schemeClr val="bg1"/>
                </a:glow>
                <a:outerShdw blurRad="38100" dist="38100" dir="2700000" algn="tl">
                  <a:srgbClr val="000000">
                    <a:alpha val="43137"/>
                  </a:srgbClr>
                </a:outerShdw>
              </a:effectLst>
            </a:endParaRPr>
          </a:p>
        </p:txBody>
      </p:sp>
      <p:sp>
        <p:nvSpPr>
          <p:cNvPr id="6" name="楕円 2048">
            <a:extLst>
              <a:ext uri="{FF2B5EF4-FFF2-40B4-BE49-F238E27FC236}">
                <a16:creationId xmlns:a16="http://schemas.microsoft.com/office/drawing/2014/main" id="{8B343B2B-8910-7A61-5A1E-FA9502C51502}"/>
              </a:ext>
            </a:extLst>
          </p:cNvPr>
          <p:cNvSpPr/>
          <p:nvPr/>
        </p:nvSpPr>
        <p:spPr>
          <a:xfrm>
            <a:off x="11224950" y="2201777"/>
            <a:ext cx="292390" cy="286684"/>
          </a:xfrm>
          <a:prstGeom prst="ellipse">
            <a:avLst/>
          </a:prstGeom>
          <a:noFill/>
          <a:ln>
            <a:solidFill>
              <a:srgbClr val="FF0000"/>
            </a:solidFill>
          </a:ln>
          <a:effectLst>
            <a:glow rad="63500">
              <a:schemeClr val="bg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8" name="直線矢印コネクタ 7">
            <a:extLst>
              <a:ext uri="{FF2B5EF4-FFF2-40B4-BE49-F238E27FC236}">
                <a16:creationId xmlns:a16="http://schemas.microsoft.com/office/drawing/2014/main" id="{6A0D6DA8-6E5E-BD7E-524F-EB98486A85C2}"/>
              </a:ext>
            </a:extLst>
          </p:cNvPr>
          <p:cNvCxnSpPr>
            <a:cxnSpLocks/>
          </p:cNvCxnSpPr>
          <p:nvPr/>
        </p:nvCxnSpPr>
        <p:spPr>
          <a:xfrm>
            <a:off x="11139948" y="3023369"/>
            <a:ext cx="304800" cy="0"/>
          </a:xfrm>
          <a:prstGeom prst="straightConnector1">
            <a:avLst/>
          </a:prstGeom>
          <a:ln w="31750">
            <a:solidFill>
              <a:srgbClr val="FF0000"/>
            </a:solidFill>
            <a:headEnd type="triangle"/>
            <a:tailEnd type="triangle"/>
          </a:ln>
          <a:effectLst>
            <a:glow rad="63500">
              <a:schemeClr val="bg1">
                <a:alpha val="70000"/>
              </a:schemeClr>
            </a:glow>
          </a:effectLst>
        </p:spPr>
        <p:style>
          <a:lnRef idx="1">
            <a:schemeClr val="accent1"/>
          </a:lnRef>
          <a:fillRef idx="0">
            <a:schemeClr val="accent1"/>
          </a:fillRef>
          <a:effectRef idx="0">
            <a:schemeClr val="accent1"/>
          </a:effectRef>
          <a:fontRef idx="minor">
            <a:schemeClr val="tx1"/>
          </a:fontRef>
        </p:style>
      </p:cxnSp>
      <p:sp>
        <p:nvSpPr>
          <p:cNvPr id="18" name="テキスト ボックス 17">
            <a:extLst>
              <a:ext uri="{FF2B5EF4-FFF2-40B4-BE49-F238E27FC236}">
                <a16:creationId xmlns:a16="http://schemas.microsoft.com/office/drawing/2014/main" id="{E8132029-48E1-2351-1376-8C31C82D04DC}"/>
              </a:ext>
            </a:extLst>
          </p:cNvPr>
          <p:cNvSpPr txBox="1"/>
          <p:nvPr/>
        </p:nvSpPr>
        <p:spPr>
          <a:xfrm>
            <a:off x="11010153" y="3028214"/>
            <a:ext cx="721983" cy="261610"/>
          </a:xfrm>
          <a:prstGeom prst="rect">
            <a:avLst/>
          </a:prstGeom>
          <a:noFill/>
        </p:spPr>
        <p:txBody>
          <a:bodyPr wrap="square" rtlCol="0">
            <a:spAutoFit/>
          </a:bodyPr>
          <a:lstStyle/>
          <a:p>
            <a:r>
              <a:rPr kumimoji="1" lang="en-US" altLang="ja-JP" sz="1100" dirty="0">
                <a:solidFill>
                  <a:srgbClr val="FF0000"/>
                </a:solidFill>
                <a:effectLst>
                  <a:glow rad="63500">
                    <a:schemeClr val="bg1"/>
                  </a:glow>
                  <a:outerShdw blurRad="38100" dist="38100" dir="2700000" algn="tl">
                    <a:srgbClr val="000000">
                      <a:alpha val="43137"/>
                    </a:srgbClr>
                  </a:outerShdw>
                </a:effectLst>
              </a:rPr>
              <a:t>9/Top10</a:t>
            </a:r>
            <a:endParaRPr kumimoji="1" lang="ja-JP" altLang="en-US" sz="1100" dirty="0">
              <a:solidFill>
                <a:srgbClr val="FF0000"/>
              </a:solidFill>
              <a:effectLst>
                <a:glow rad="63500">
                  <a:schemeClr val="bg1"/>
                </a:glow>
                <a:outerShdw blurRad="38100" dist="38100" dir="2700000" algn="tl">
                  <a:srgbClr val="000000">
                    <a:alpha val="43137"/>
                  </a:srgbClr>
                </a:outerShdw>
              </a:effectLst>
            </a:endParaRPr>
          </a:p>
        </p:txBody>
      </p:sp>
      <p:sp>
        <p:nvSpPr>
          <p:cNvPr id="21" name="フリーフォーム 20">
            <a:extLst>
              <a:ext uri="{FF2B5EF4-FFF2-40B4-BE49-F238E27FC236}">
                <a16:creationId xmlns:a16="http://schemas.microsoft.com/office/drawing/2014/main" id="{2BA8CAB6-AF12-6CEC-8C11-BD6614D4E5F6}"/>
              </a:ext>
            </a:extLst>
          </p:cNvPr>
          <p:cNvSpPr/>
          <p:nvPr/>
        </p:nvSpPr>
        <p:spPr>
          <a:xfrm>
            <a:off x="7768034" y="2557650"/>
            <a:ext cx="3529781" cy="958156"/>
          </a:xfrm>
          <a:custGeom>
            <a:avLst/>
            <a:gdLst>
              <a:gd name="connsiteX0" fmla="*/ 0 w 3529781"/>
              <a:gd name="connsiteY0" fmla="*/ 875071 h 958156"/>
              <a:gd name="connsiteX1" fmla="*/ 678426 w 3529781"/>
              <a:gd name="connsiteY1" fmla="*/ 943897 h 958156"/>
              <a:gd name="connsiteX2" fmla="*/ 1268361 w 3529781"/>
              <a:gd name="connsiteY2" fmla="*/ 629265 h 958156"/>
              <a:gd name="connsiteX3" fmla="*/ 2261419 w 3529781"/>
              <a:gd name="connsiteY3" fmla="*/ 717755 h 958156"/>
              <a:gd name="connsiteX4" fmla="*/ 3529781 w 3529781"/>
              <a:gd name="connsiteY4" fmla="*/ 0 h 958156"/>
              <a:gd name="connsiteX5" fmla="*/ 3529781 w 3529781"/>
              <a:gd name="connsiteY5" fmla="*/ 0 h 958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29781" h="958156">
                <a:moveTo>
                  <a:pt x="0" y="875071"/>
                </a:moveTo>
                <a:cubicBezTo>
                  <a:pt x="233516" y="929968"/>
                  <a:pt x="467033" y="984865"/>
                  <a:pt x="678426" y="943897"/>
                </a:cubicBezTo>
                <a:cubicBezTo>
                  <a:pt x="889819" y="902929"/>
                  <a:pt x="1004529" y="666955"/>
                  <a:pt x="1268361" y="629265"/>
                </a:cubicBezTo>
                <a:cubicBezTo>
                  <a:pt x="1532193" y="591575"/>
                  <a:pt x="1884516" y="822632"/>
                  <a:pt x="2261419" y="717755"/>
                </a:cubicBezTo>
                <a:cubicBezTo>
                  <a:pt x="2638322" y="612877"/>
                  <a:pt x="3529781" y="0"/>
                  <a:pt x="3529781" y="0"/>
                </a:cubicBezTo>
                <a:lnTo>
                  <a:pt x="3529781" y="0"/>
                </a:lnTo>
              </a:path>
            </a:pathLst>
          </a:custGeom>
          <a:noFill/>
          <a:ln w="57150">
            <a:solidFill>
              <a:srgbClr val="00B0F0">
                <a:alpha val="50000"/>
              </a:srgbClr>
            </a:solidFill>
            <a:headEnd type="none" w="med" len="med"/>
            <a:tailEnd type="triangl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テキスト ボックス 22">
            <a:extLst>
              <a:ext uri="{FF2B5EF4-FFF2-40B4-BE49-F238E27FC236}">
                <a16:creationId xmlns:a16="http://schemas.microsoft.com/office/drawing/2014/main" id="{4132C792-F041-14EE-E46E-2987B7C71032}"/>
              </a:ext>
            </a:extLst>
          </p:cNvPr>
          <p:cNvSpPr txBox="1"/>
          <p:nvPr/>
        </p:nvSpPr>
        <p:spPr>
          <a:xfrm rot="19878610">
            <a:off x="9760679" y="2789180"/>
            <a:ext cx="1319717" cy="261610"/>
          </a:xfrm>
          <a:prstGeom prst="rect">
            <a:avLst/>
          </a:prstGeom>
          <a:noFill/>
        </p:spPr>
        <p:txBody>
          <a:bodyPr wrap="square" rtlCol="0">
            <a:spAutoFit/>
          </a:bodyPr>
          <a:lstStyle/>
          <a:p>
            <a:pPr algn="ctr"/>
            <a:r>
              <a:rPr kumimoji="1" lang="en-US" altLang="ja-JP" sz="1100" dirty="0">
                <a:solidFill>
                  <a:srgbClr val="00B0F0">
                    <a:alpha val="50000"/>
                  </a:srgbClr>
                </a:solidFill>
                <a:effectLst>
                  <a:glow rad="63500">
                    <a:schemeClr val="bg1"/>
                  </a:glow>
                  <a:outerShdw blurRad="38100" dist="38100" dir="2700000" algn="tl">
                    <a:srgbClr val="000000">
                      <a:alpha val="43137"/>
                    </a:srgbClr>
                  </a:outerShdw>
                </a:effectLst>
              </a:rPr>
              <a:t>Decadal variation?</a:t>
            </a:r>
            <a:endParaRPr kumimoji="1" lang="ja-JP" altLang="en-US" sz="1100" dirty="0">
              <a:solidFill>
                <a:srgbClr val="00B0F0">
                  <a:alpha val="50000"/>
                </a:srgbClr>
              </a:solidFill>
              <a:effectLst>
                <a:glow rad="63500">
                  <a:schemeClr val="bg1"/>
                </a:glow>
                <a:outerShdw blurRad="38100" dist="38100" dir="2700000" algn="tl">
                  <a:srgbClr val="000000">
                    <a:alpha val="43137"/>
                  </a:srgbClr>
                </a:outerShdw>
              </a:effectLst>
            </a:endParaRPr>
          </a:p>
        </p:txBody>
      </p:sp>
    </p:spTree>
    <p:extLst>
      <p:ext uri="{BB962C8B-B14F-4D97-AF65-F5344CB8AC3E}">
        <p14:creationId xmlns:p14="http://schemas.microsoft.com/office/powerpoint/2010/main" val="24516938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1149276F-952F-F6CB-ABC8-EE66D11EC6B5}"/>
              </a:ext>
            </a:extLst>
          </p:cNvPr>
          <p:cNvPicPr/>
          <p:nvPr/>
        </p:nvPicPr>
        <p:blipFill rotWithShape="1">
          <a:blip r:embed="rId2"/>
          <a:srcRect t="26531" b="25220"/>
          <a:stretch/>
        </p:blipFill>
        <p:spPr>
          <a:xfrm>
            <a:off x="5591227" y="4054953"/>
            <a:ext cx="6294936" cy="2726844"/>
          </a:xfrm>
          <a:prstGeom prst="rect">
            <a:avLst/>
          </a:prstGeom>
        </p:spPr>
      </p:pic>
      <p:pic>
        <p:nvPicPr>
          <p:cNvPr id="5" name="図 4">
            <a:extLst>
              <a:ext uri="{FF2B5EF4-FFF2-40B4-BE49-F238E27FC236}">
                <a16:creationId xmlns:a16="http://schemas.microsoft.com/office/drawing/2014/main" id="{43E2B1C6-8DA4-47D6-4A64-3737C0E29CD9}"/>
              </a:ext>
            </a:extLst>
          </p:cNvPr>
          <p:cNvPicPr>
            <a:picLocks noChangeAspect="1"/>
          </p:cNvPicPr>
          <p:nvPr/>
        </p:nvPicPr>
        <p:blipFill rotWithShape="1">
          <a:blip r:embed="rId3">
            <a:extLst>
              <a:ext uri="{28A0092B-C50C-407E-A947-70E740481C1C}">
                <a14:useLocalDpi xmlns:a14="http://schemas.microsoft.com/office/drawing/2010/main" val="0"/>
              </a:ext>
            </a:extLst>
          </a:blip>
          <a:srcRect l="4380" t="9031" r="5385" b="12113"/>
          <a:stretch/>
        </p:blipFill>
        <p:spPr>
          <a:xfrm>
            <a:off x="886713" y="3000493"/>
            <a:ext cx="3352800" cy="2263428"/>
          </a:xfrm>
          <a:prstGeom prst="rect">
            <a:avLst/>
          </a:prstGeom>
        </p:spPr>
      </p:pic>
      <p:sp>
        <p:nvSpPr>
          <p:cNvPr id="9" name="タイトル 1">
            <a:extLst>
              <a:ext uri="{FF2B5EF4-FFF2-40B4-BE49-F238E27FC236}">
                <a16:creationId xmlns:a16="http://schemas.microsoft.com/office/drawing/2014/main" id="{E2E23737-CEBF-6392-37AE-263D03F3F5EF}"/>
              </a:ext>
            </a:extLst>
          </p:cNvPr>
          <p:cNvSpPr>
            <a:spLocks noGrp="1"/>
          </p:cNvSpPr>
          <p:nvPr>
            <p:ph type="title"/>
          </p:nvPr>
        </p:nvSpPr>
        <p:spPr>
          <a:xfrm>
            <a:off x="581192" y="702156"/>
            <a:ext cx="11029616" cy="1013800"/>
          </a:xfrm>
        </p:spPr>
        <p:txBody>
          <a:bodyPr/>
          <a:lstStyle/>
          <a:p>
            <a:r>
              <a:rPr kumimoji="1" lang="en-US" altLang="ja-JP" cap="none" dirty="0"/>
              <a:t>Forecast of the tripolar pattern</a:t>
            </a:r>
            <a:endParaRPr kumimoji="1" lang="ja-JP" altLang="en-US" cap="none" dirty="0"/>
          </a:p>
        </p:txBody>
      </p:sp>
      <p:sp>
        <p:nvSpPr>
          <p:cNvPr id="10" name="テキスト ボックス 9">
            <a:extLst>
              <a:ext uri="{FF2B5EF4-FFF2-40B4-BE49-F238E27FC236}">
                <a16:creationId xmlns:a16="http://schemas.microsoft.com/office/drawing/2014/main" id="{793A72EF-872A-0DC0-75DA-5FB6F8F19B97}"/>
              </a:ext>
            </a:extLst>
          </p:cNvPr>
          <p:cNvSpPr txBox="1"/>
          <p:nvPr/>
        </p:nvSpPr>
        <p:spPr>
          <a:xfrm>
            <a:off x="4966062" y="4459433"/>
            <a:ext cx="625165" cy="461665"/>
          </a:xfrm>
          <a:prstGeom prst="rect">
            <a:avLst/>
          </a:prstGeom>
          <a:solidFill>
            <a:srgbClr val="215968"/>
          </a:solidFill>
        </p:spPr>
        <p:txBody>
          <a:bodyPr wrap="square" rtlCol="0">
            <a:spAutoFit/>
          </a:bodyPr>
          <a:lstStyle/>
          <a:p>
            <a:pPr algn="ctr"/>
            <a:r>
              <a:rPr kumimoji="1" lang="en-US" altLang="ja-JP" sz="1200" dirty="0">
                <a:solidFill>
                  <a:schemeClr val="bg1"/>
                </a:solidFill>
              </a:rPr>
              <a:t>χ200</a:t>
            </a:r>
          </a:p>
          <a:p>
            <a:pPr algn="ctr"/>
            <a:r>
              <a:rPr kumimoji="1" lang="en-US" altLang="ja-JP" sz="1200" dirty="0">
                <a:solidFill>
                  <a:schemeClr val="bg1"/>
                </a:solidFill>
              </a:rPr>
              <a:t>(DJF)</a:t>
            </a:r>
            <a:endParaRPr kumimoji="1" lang="ja-JP" altLang="en-US" sz="1200" dirty="0">
              <a:solidFill>
                <a:schemeClr val="bg1"/>
              </a:solidFill>
            </a:endParaRPr>
          </a:p>
        </p:txBody>
      </p:sp>
      <p:sp>
        <p:nvSpPr>
          <p:cNvPr id="11" name="テキスト ボックス 10">
            <a:extLst>
              <a:ext uri="{FF2B5EF4-FFF2-40B4-BE49-F238E27FC236}">
                <a16:creationId xmlns:a16="http://schemas.microsoft.com/office/drawing/2014/main" id="{9DE637C0-6905-4D5E-156D-045CD724D1FC}"/>
              </a:ext>
            </a:extLst>
          </p:cNvPr>
          <p:cNvSpPr txBox="1"/>
          <p:nvPr/>
        </p:nvSpPr>
        <p:spPr>
          <a:xfrm>
            <a:off x="4966062" y="5781871"/>
            <a:ext cx="625165" cy="461665"/>
          </a:xfrm>
          <a:prstGeom prst="rect">
            <a:avLst/>
          </a:prstGeom>
          <a:solidFill>
            <a:srgbClr val="215968"/>
          </a:solidFill>
        </p:spPr>
        <p:txBody>
          <a:bodyPr wrap="square" rtlCol="0">
            <a:spAutoFit/>
          </a:bodyPr>
          <a:lstStyle/>
          <a:p>
            <a:pPr algn="ctr"/>
            <a:r>
              <a:rPr kumimoji="1" lang="en-US" altLang="ja-JP" sz="1200" dirty="0">
                <a:solidFill>
                  <a:schemeClr val="bg1"/>
                </a:solidFill>
              </a:rPr>
              <a:t>Z200</a:t>
            </a:r>
          </a:p>
          <a:p>
            <a:pPr algn="ctr"/>
            <a:r>
              <a:rPr kumimoji="1" lang="en-US" altLang="ja-JP" sz="1200" dirty="0">
                <a:solidFill>
                  <a:schemeClr val="bg1"/>
                </a:solidFill>
              </a:rPr>
              <a:t>(DJF)</a:t>
            </a:r>
            <a:endParaRPr kumimoji="1" lang="ja-JP" altLang="en-US" sz="1200" dirty="0">
              <a:solidFill>
                <a:schemeClr val="bg1"/>
              </a:solidFill>
            </a:endParaRPr>
          </a:p>
        </p:txBody>
      </p:sp>
      <p:sp>
        <p:nvSpPr>
          <p:cNvPr id="12" name="テキスト ボックス 11">
            <a:extLst>
              <a:ext uri="{FF2B5EF4-FFF2-40B4-BE49-F238E27FC236}">
                <a16:creationId xmlns:a16="http://schemas.microsoft.com/office/drawing/2014/main" id="{FB563230-F1AA-8458-75F4-0EEAD88F6433}"/>
              </a:ext>
            </a:extLst>
          </p:cNvPr>
          <p:cNvSpPr txBox="1"/>
          <p:nvPr/>
        </p:nvSpPr>
        <p:spPr>
          <a:xfrm>
            <a:off x="6563804" y="3790533"/>
            <a:ext cx="1308507" cy="276999"/>
          </a:xfrm>
          <a:prstGeom prst="rect">
            <a:avLst/>
          </a:prstGeom>
          <a:solidFill>
            <a:srgbClr val="215968"/>
          </a:solidFill>
        </p:spPr>
        <p:txBody>
          <a:bodyPr wrap="square" rtlCol="0">
            <a:spAutoFit/>
          </a:bodyPr>
          <a:lstStyle/>
          <a:p>
            <a:pPr algn="ctr"/>
            <a:r>
              <a:rPr kumimoji="1" lang="en-US" altLang="ja-JP" sz="1200" dirty="0">
                <a:solidFill>
                  <a:schemeClr val="bg1"/>
                </a:solidFill>
              </a:rPr>
              <a:t>Forecast (CPS3)</a:t>
            </a:r>
            <a:endParaRPr kumimoji="1" lang="ja-JP" altLang="en-US" sz="1200" dirty="0">
              <a:solidFill>
                <a:schemeClr val="bg1"/>
              </a:solidFill>
            </a:endParaRPr>
          </a:p>
        </p:txBody>
      </p:sp>
      <p:sp>
        <p:nvSpPr>
          <p:cNvPr id="13" name="テキスト ボックス 12">
            <a:extLst>
              <a:ext uri="{FF2B5EF4-FFF2-40B4-BE49-F238E27FC236}">
                <a16:creationId xmlns:a16="http://schemas.microsoft.com/office/drawing/2014/main" id="{1D1BD849-1E2B-256D-E788-9EB88277D3C2}"/>
              </a:ext>
            </a:extLst>
          </p:cNvPr>
          <p:cNvSpPr txBox="1"/>
          <p:nvPr/>
        </p:nvSpPr>
        <p:spPr>
          <a:xfrm>
            <a:off x="9596647" y="3784244"/>
            <a:ext cx="1431818" cy="276999"/>
          </a:xfrm>
          <a:prstGeom prst="rect">
            <a:avLst/>
          </a:prstGeom>
          <a:solidFill>
            <a:srgbClr val="215968"/>
          </a:solidFill>
        </p:spPr>
        <p:txBody>
          <a:bodyPr wrap="square" rtlCol="0">
            <a:spAutoFit/>
          </a:bodyPr>
          <a:lstStyle/>
          <a:p>
            <a:pPr algn="ctr"/>
            <a:r>
              <a:rPr kumimoji="1" lang="en-US" altLang="ja-JP" sz="1200" dirty="0">
                <a:solidFill>
                  <a:schemeClr val="bg1"/>
                </a:solidFill>
              </a:rPr>
              <a:t>Reanalysis (JRA-3Q)</a:t>
            </a:r>
            <a:endParaRPr kumimoji="1" lang="ja-JP" altLang="en-US" sz="1200" dirty="0">
              <a:solidFill>
                <a:schemeClr val="bg1"/>
              </a:solidFill>
            </a:endParaRPr>
          </a:p>
        </p:txBody>
      </p:sp>
      <p:pic>
        <p:nvPicPr>
          <p:cNvPr id="14" name="図 13">
            <a:extLst>
              <a:ext uri="{FF2B5EF4-FFF2-40B4-BE49-F238E27FC236}">
                <a16:creationId xmlns:a16="http://schemas.microsoft.com/office/drawing/2014/main" id="{849280E1-2B4A-9783-0A2E-1178E3E43091}"/>
              </a:ext>
            </a:extLst>
          </p:cNvPr>
          <p:cNvPicPr>
            <a:picLocks noChangeAspect="1"/>
          </p:cNvPicPr>
          <p:nvPr/>
        </p:nvPicPr>
        <p:blipFill rotWithShape="1">
          <a:blip r:embed="rId4">
            <a:extLst>
              <a:ext uri="{28A0092B-C50C-407E-A947-70E740481C1C}">
                <a14:useLocalDpi xmlns:a14="http://schemas.microsoft.com/office/drawing/2010/main" val="0"/>
              </a:ext>
            </a:extLst>
          </a:blip>
          <a:srcRect l="8284" t="12203" r="9628"/>
          <a:stretch/>
        </p:blipFill>
        <p:spPr>
          <a:xfrm>
            <a:off x="773937" y="5328938"/>
            <a:ext cx="1789176" cy="1478262"/>
          </a:xfrm>
          <a:prstGeom prst="rect">
            <a:avLst/>
          </a:prstGeom>
        </p:spPr>
      </p:pic>
      <p:pic>
        <p:nvPicPr>
          <p:cNvPr id="15" name="図 14">
            <a:extLst>
              <a:ext uri="{FF2B5EF4-FFF2-40B4-BE49-F238E27FC236}">
                <a16:creationId xmlns:a16="http://schemas.microsoft.com/office/drawing/2014/main" id="{431016D0-64F1-6E0F-871C-480C78168464}"/>
              </a:ext>
            </a:extLst>
          </p:cNvPr>
          <p:cNvPicPr>
            <a:picLocks noChangeAspect="1"/>
          </p:cNvPicPr>
          <p:nvPr/>
        </p:nvPicPr>
        <p:blipFill rotWithShape="1">
          <a:blip r:embed="rId5">
            <a:extLst>
              <a:ext uri="{28A0092B-C50C-407E-A947-70E740481C1C}">
                <a14:useLocalDpi xmlns:a14="http://schemas.microsoft.com/office/drawing/2010/main" val="0"/>
              </a:ext>
            </a:extLst>
          </a:blip>
          <a:srcRect l="8806" t="12457" r="9044"/>
          <a:stretch/>
        </p:blipFill>
        <p:spPr>
          <a:xfrm>
            <a:off x="2606017" y="5333215"/>
            <a:ext cx="1790526" cy="1473985"/>
          </a:xfrm>
          <a:prstGeom prst="rect">
            <a:avLst/>
          </a:prstGeom>
        </p:spPr>
      </p:pic>
      <p:sp>
        <p:nvSpPr>
          <p:cNvPr id="16" name="テキスト ボックス 15">
            <a:extLst>
              <a:ext uri="{FF2B5EF4-FFF2-40B4-BE49-F238E27FC236}">
                <a16:creationId xmlns:a16="http://schemas.microsoft.com/office/drawing/2014/main" id="{A4F79C41-318B-F8C3-8440-4223A48AA177}"/>
              </a:ext>
            </a:extLst>
          </p:cNvPr>
          <p:cNvSpPr txBox="1"/>
          <p:nvPr/>
        </p:nvSpPr>
        <p:spPr>
          <a:xfrm>
            <a:off x="9152688" y="5704617"/>
            <a:ext cx="434606" cy="461665"/>
          </a:xfrm>
          <a:prstGeom prst="rect">
            <a:avLst/>
          </a:prstGeom>
          <a:noFill/>
        </p:spPr>
        <p:txBody>
          <a:bodyPr wrap="square" rtlCol="0">
            <a:spAutoFit/>
          </a:bodyPr>
          <a:lstStyle/>
          <a:p>
            <a:r>
              <a:rPr kumimoji="1" lang="en-US" altLang="ja-JP" sz="2400" b="1" i="1" dirty="0">
                <a:ln w="10160">
                  <a:solidFill>
                    <a:srgbClr val="FF0000"/>
                  </a:solidFill>
                  <a:prstDash val="solid"/>
                </a:ln>
                <a:solidFill>
                  <a:srgbClr val="FFFFFF"/>
                </a:solidFill>
                <a:effectLst>
                  <a:outerShdw blurRad="38100" dist="22860" dir="5400000" algn="tl" rotWithShape="0">
                    <a:srgbClr val="000000">
                      <a:alpha val="30000"/>
                    </a:srgbClr>
                  </a:outerShdw>
                </a:effectLst>
              </a:rPr>
              <a:t>H</a:t>
            </a:r>
            <a:endParaRPr kumimoji="1" lang="ja-JP" altLang="en-US" sz="2400" b="1" i="1" dirty="0">
              <a:ln w="10160">
                <a:solidFill>
                  <a:srgbClr val="FF0000"/>
                </a:solidFill>
                <a:prstDash val="solid"/>
              </a:ln>
              <a:solidFill>
                <a:srgbClr val="FFFFFF"/>
              </a:solidFill>
              <a:effectLst>
                <a:outerShdw blurRad="38100" dist="22860" dir="5400000" algn="tl" rotWithShape="0">
                  <a:srgbClr val="000000">
                    <a:alpha val="30000"/>
                  </a:srgbClr>
                </a:outerShdw>
              </a:effectLst>
            </a:endParaRPr>
          </a:p>
        </p:txBody>
      </p:sp>
      <p:sp>
        <p:nvSpPr>
          <p:cNvPr id="17" name="テキスト ボックス 16">
            <a:extLst>
              <a:ext uri="{FF2B5EF4-FFF2-40B4-BE49-F238E27FC236}">
                <a16:creationId xmlns:a16="http://schemas.microsoft.com/office/drawing/2014/main" id="{9DF56D8D-EE2D-C4A0-9804-57C86D2D1CB6}"/>
              </a:ext>
            </a:extLst>
          </p:cNvPr>
          <p:cNvSpPr txBox="1"/>
          <p:nvPr/>
        </p:nvSpPr>
        <p:spPr>
          <a:xfrm>
            <a:off x="9489431" y="5648135"/>
            <a:ext cx="295965" cy="364298"/>
          </a:xfrm>
          <a:prstGeom prst="rect">
            <a:avLst/>
          </a:prstGeom>
          <a:noFill/>
        </p:spPr>
        <p:txBody>
          <a:bodyPr wrap="none" rtlCol="0">
            <a:spAutoFit/>
          </a:bodyPr>
          <a:lstStyle/>
          <a:p>
            <a:r>
              <a:rPr kumimoji="1" lang="en-US" altLang="ja-JP" sz="2400" b="1" i="1" dirty="0">
                <a:ln w="10160">
                  <a:solidFill>
                    <a:srgbClr val="0000FF"/>
                  </a:solidFill>
                  <a:prstDash val="solid"/>
                </a:ln>
                <a:solidFill>
                  <a:srgbClr val="FFFFFF"/>
                </a:solidFill>
                <a:effectLst>
                  <a:outerShdw blurRad="38100" dist="22860" dir="5400000" algn="tl" rotWithShape="0">
                    <a:srgbClr val="000000">
                      <a:alpha val="30000"/>
                    </a:srgbClr>
                  </a:outerShdw>
                </a:effectLst>
              </a:rPr>
              <a:t>L</a:t>
            </a:r>
            <a:endParaRPr kumimoji="1" lang="ja-JP" altLang="en-US" sz="2400" b="1" i="1" dirty="0">
              <a:ln w="10160">
                <a:solidFill>
                  <a:srgbClr val="0000FF"/>
                </a:solidFill>
                <a:prstDash val="solid"/>
              </a:ln>
              <a:solidFill>
                <a:srgbClr val="FFFFFF"/>
              </a:solidFill>
              <a:effectLst>
                <a:outerShdw blurRad="38100" dist="22860" dir="5400000" algn="tl" rotWithShape="0">
                  <a:srgbClr val="000000">
                    <a:alpha val="30000"/>
                  </a:srgbClr>
                </a:outerShdw>
              </a:effectLst>
            </a:endParaRPr>
          </a:p>
        </p:txBody>
      </p:sp>
      <p:sp>
        <p:nvSpPr>
          <p:cNvPr id="18" name="テキスト ボックス 17">
            <a:extLst>
              <a:ext uri="{FF2B5EF4-FFF2-40B4-BE49-F238E27FC236}">
                <a16:creationId xmlns:a16="http://schemas.microsoft.com/office/drawing/2014/main" id="{BAA56C4F-A085-2DEB-DDCF-71ED925AAB52}"/>
              </a:ext>
            </a:extLst>
          </p:cNvPr>
          <p:cNvSpPr txBox="1"/>
          <p:nvPr/>
        </p:nvSpPr>
        <p:spPr>
          <a:xfrm>
            <a:off x="9685157" y="5492292"/>
            <a:ext cx="345890" cy="364298"/>
          </a:xfrm>
          <a:prstGeom prst="rect">
            <a:avLst/>
          </a:prstGeom>
          <a:noFill/>
        </p:spPr>
        <p:txBody>
          <a:bodyPr wrap="none" rtlCol="0">
            <a:spAutoFit/>
          </a:bodyPr>
          <a:lstStyle/>
          <a:p>
            <a:r>
              <a:rPr kumimoji="1" lang="en-US" altLang="ja-JP" sz="2400" b="1" i="1" dirty="0">
                <a:ln w="10160">
                  <a:solidFill>
                    <a:srgbClr val="FF0000"/>
                  </a:solidFill>
                  <a:prstDash val="solid"/>
                </a:ln>
                <a:solidFill>
                  <a:srgbClr val="FFFFFF"/>
                </a:solidFill>
                <a:effectLst>
                  <a:outerShdw blurRad="38100" dist="22860" dir="5400000" algn="tl" rotWithShape="0">
                    <a:srgbClr val="000000">
                      <a:alpha val="30000"/>
                    </a:srgbClr>
                  </a:outerShdw>
                </a:effectLst>
              </a:rPr>
              <a:t>H</a:t>
            </a:r>
            <a:endParaRPr kumimoji="1" lang="ja-JP" altLang="en-US" sz="2400" b="1" i="1" dirty="0">
              <a:ln w="10160">
                <a:solidFill>
                  <a:srgbClr val="FF0000"/>
                </a:solidFill>
                <a:prstDash val="solid"/>
              </a:ln>
              <a:solidFill>
                <a:srgbClr val="FFFFFF"/>
              </a:solidFill>
              <a:effectLst>
                <a:outerShdw blurRad="38100" dist="22860" dir="5400000" algn="tl" rotWithShape="0">
                  <a:srgbClr val="000000">
                    <a:alpha val="30000"/>
                  </a:srgbClr>
                </a:outerShdw>
              </a:effectLst>
            </a:endParaRPr>
          </a:p>
        </p:txBody>
      </p:sp>
      <p:sp>
        <p:nvSpPr>
          <p:cNvPr id="19" name="テキスト ボックス 18">
            <a:extLst>
              <a:ext uri="{FF2B5EF4-FFF2-40B4-BE49-F238E27FC236}">
                <a16:creationId xmlns:a16="http://schemas.microsoft.com/office/drawing/2014/main" id="{FD5B0180-060C-0DE7-EAA8-5A6F45D50923}"/>
              </a:ext>
            </a:extLst>
          </p:cNvPr>
          <p:cNvSpPr txBox="1"/>
          <p:nvPr/>
        </p:nvSpPr>
        <p:spPr>
          <a:xfrm>
            <a:off x="6041984" y="5710894"/>
            <a:ext cx="434606" cy="461665"/>
          </a:xfrm>
          <a:prstGeom prst="rect">
            <a:avLst/>
          </a:prstGeom>
          <a:noFill/>
        </p:spPr>
        <p:txBody>
          <a:bodyPr wrap="square" rtlCol="0">
            <a:spAutoFit/>
          </a:bodyPr>
          <a:lstStyle/>
          <a:p>
            <a:r>
              <a:rPr kumimoji="1" lang="en-US" altLang="ja-JP" sz="2400" b="1" i="1" dirty="0">
                <a:ln w="10160">
                  <a:solidFill>
                    <a:srgbClr val="FF0000"/>
                  </a:solidFill>
                  <a:prstDash val="solid"/>
                </a:ln>
                <a:solidFill>
                  <a:srgbClr val="FFFFFF"/>
                </a:solidFill>
                <a:effectLst>
                  <a:outerShdw blurRad="38100" dist="22860" dir="5400000" algn="tl" rotWithShape="0">
                    <a:srgbClr val="000000">
                      <a:alpha val="30000"/>
                    </a:srgbClr>
                  </a:outerShdw>
                </a:effectLst>
              </a:rPr>
              <a:t>H</a:t>
            </a:r>
            <a:endParaRPr kumimoji="1" lang="ja-JP" altLang="en-US" sz="2400" b="1" i="1" dirty="0">
              <a:ln w="10160">
                <a:solidFill>
                  <a:srgbClr val="FF0000"/>
                </a:solidFill>
                <a:prstDash val="solid"/>
              </a:ln>
              <a:solidFill>
                <a:srgbClr val="FFFFFF"/>
              </a:solidFill>
              <a:effectLst>
                <a:outerShdw blurRad="38100" dist="22860" dir="5400000" algn="tl" rotWithShape="0">
                  <a:srgbClr val="000000">
                    <a:alpha val="30000"/>
                  </a:srgbClr>
                </a:outerShdw>
              </a:effectLst>
            </a:endParaRPr>
          </a:p>
        </p:txBody>
      </p:sp>
      <p:sp>
        <p:nvSpPr>
          <p:cNvPr id="20" name="テキスト ボックス 19">
            <a:extLst>
              <a:ext uri="{FF2B5EF4-FFF2-40B4-BE49-F238E27FC236}">
                <a16:creationId xmlns:a16="http://schemas.microsoft.com/office/drawing/2014/main" id="{BB9EF715-142C-573A-267E-43D60A3864E1}"/>
              </a:ext>
            </a:extLst>
          </p:cNvPr>
          <p:cNvSpPr txBox="1"/>
          <p:nvPr/>
        </p:nvSpPr>
        <p:spPr>
          <a:xfrm>
            <a:off x="6378727" y="5654412"/>
            <a:ext cx="295965" cy="364298"/>
          </a:xfrm>
          <a:prstGeom prst="rect">
            <a:avLst/>
          </a:prstGeom>
          <a:noFill/>
        </p:spPr>
        <p:txBody>
          <a:bodyPr wrap="none" rtlCol="0">
            <a:spAutoFit/>
          </a:bodyPr>
          <a:lstStyle/>
          <a:p>
            <a:r>
              <a:rPr kumimoji="1" lang="en-US" altLang="ja-JP" sz="2400" b="1" i="1" dirty="0">
                <a:ln w="10160">
                  <a:solidFill>
                    <a:srgbClr val="0000FF"/>
                  </a:solidFill>
                  <a:prstDash val="solid"/>
                </a:ln>
                <a:solidFill>
                  <a:srgbClr val="FFFFFF"/>
                </a:solidFill>
                <a:effectLst>
                  <a:outerShdw blurRad="38100" dist="22860" dir="5400000" algn="tl" rotWithShape="0">
                    <a:srgbClr val="000000">
                      <a:alpha val="30000"/>
                    </a:srgbClr>
                  </a:outerShdw>
                </a:effectLst>
              </a:rPr>
              <a:t>L</a:t>
            </a:r>
            <a:endParaRPr kumimoji="1" lang="ja-JP" altLang="en-US" sz="2400" b="1" i="1" dirty="0">
              <a:ln w="10160">
                <a:solidFill>
                  <a:srgbClr val="0000FF"/>
                </a:solidFill>
                <a:prstDash val="solid"/>
              </a:ln>
              <a:solidFill>
                <a:srgbClr val="FFFFFF"/>
              </a:solidFill>
              <a:effectLst>
                <a:outerShdw blurRad="38100" dist="22860" dir="5400000" algn="tl" rotWithShape="0">
                  <a:srgbClr val="000000">
                    <a:alpha val="30000"/>
                  </a:srgbClr>
                </a:outerShdw>
              </a:effectLst>
            </a:endParaRPr>
          </a:p>
        </p:txBody>
      </p:sp>
      <p:sp>
        <p:nvSpPr>
          <p:cNvPr id="21" name="テキスト ボックス 20">
            <a:extLst>
              <a:ext uri="{FF2B5EF4-FFF2-40B4-BE49-F238E27FC236}">
                <a16:creationId xmlns:a16="http://schemas.microsoft.com/office/drawing/2014/main" id="{4F88601E-1A49-35DD-5804-2F0B244F971C}"/>
              </a:ext>
            </a:extLst>
          </p:cNvPr>
          <p:cNvSpPr txBox="1"/>
          <p:nvPr/>
        </p:nvSpPr>
        <p:spPr>
          <a:xfrm>
            <a:off x="6574453" y="5498569"/>
            <a:ext cx="345890" cy="364298"/>
          </a:xfrm>
          <a:prstGeom prst="rect">
            <a:avLst/>
          </a:prstGeom>
          <a:noFill/>
        </p:spPr>
        <p:txBody>
          <a:bodyPr wrap="none" rtlCol="0">
            <a:spAutoFit/>
          </a:bodyPr>
          <a:lstStyle/>
          <a:p>
            <a:r>
              <a:rPr kumimoji="1" lang="en-US" altLang="ja-JP" sz="2400" b="1" i="1" dirty="0">
                <a:ln w="10160">
                  <a:solidFill>
                    <a:srgbClr val="FF0000"/>
                  </a:solidFill>
                  <a:prstDash val="solid"/>
                </a:ln>
                <a:solidFill>
                  <a:srgbClr val="FFFFFF"/>
                </a:solidFill>
                <a:effectLst>
                  <a:outerShdw blurRad="38100" dist="22860" dir="5400000" algn="tl" rotWithShape="0">
                    <a:srgbClr val="000000">
                      <a:alpha val="30000"/>
                    </a:srgbClr>
                  </a:outerShdw>
                </a:effectLst>
              </a:rPr>
              <a:t>H</a:t>
            </a:r>
            <a:endParaRPr kumimoji="1" lang="ja-JP" altLang="en-US" sz="2400" b="1" i="1" dirty="0">
              <a:ln w="10160">
                <a:solidFill>
                  <a:srgbClr val="FF0000"/>
                </a:solidFill>
                <a:prstDash val="solid"/>
              </a:ln>
              <a:solidFill>
                <a:srgbClr val="FFFFFF"/>
              </a:solidFill>
              <a:effectLst>
                <a:outerShdw blurRad="38100" dist="22860" dir="5400000" algn="tl" rotWithShape="0">
                  <a:srgbClr val="000000">
                    <a:alpha val="30000"/>
                  </a:srgbClr>
                </a:outerShdw>
              </a:effectLst>
            </a:endParaRPr>
          </a:p>
        </p:txBody>
      </p:sp>
      <p:sp>
        <p:nvSpPr>
          <p:cNvPr id="22" name="正方形/長方形 21">
            <a:extLst>
              <a:ext uri="{FF2B5EF4-FFF2-40B4-BE49-F238E27FC236}">
                <a16:creationId xmlns:a16="http://schemas.microsoft.com/office/drawing/2014/main" id="{A450F853-8DC0-5EED-014F-E50FDAA558DB}"/>
              </a:ext>
            </a:extLst>
          </p:cNvPr>
          <p:cNvSpPr/>
          <p:nvPr/>
        </p:nvSpPr>
        <p:spPr>
          <a:xfrm>
            <a:off x="5957003" y="4592653"/>
            <a:ext cx="421724" cy="39838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a:extLst>
              <a:ext uri="{FF2B5EF4-FFF2-40B4-BE49-F238E27FC236}">
                <a16:creationId xmlns:a16="http://schemas.microsoft.com/office/drawing/2014/main" id="{DCA83082-2FA0-3034-531E-11CB994AA23C}"/>
              </a:ext>
            </a:extLst>
          </p:cNvPr>
          <p:cNvSpPr/>
          <p:nvPr/>
        </p:nvSpPr>
        <p:spPr>
          <a:xfrm>
            <a:off x="6378725" y="4592653"/>
            <a:ext cx="633633" cy="39838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a:extLst>
              <a:ext uri="{FF2B5EF4-FFF2-40B4-BE49-F238E27FC236}">
                <a16:creationId xmlns:a16="http://schemas.microsoft.com/office/drawing/2014/main" id="{4E91AC4F-7501-B45D-65FF-8D2AC40F1631}"/>
              </a:ext>
            </a:extLst>
          </p:cNvPr>
          <p:cNvSpPr/>
          <p:nvPr/>
        </p:nvSpPr>
        <p:spPr>
          <a:xfrm>
            <a:off x="7012358" y="4592653"/>
            <a:ext cx="478027" cy="39838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テキスト ボックス 24">
            <a:extLst>
              <a:ext uri="{FF2B5EF4-FFF2-40B4-BE49-F238E27FC236}">
                <a16:creationId xmlns:a16="http://schemas.microsoft.com/office/drawing/2014/main" id="{BC3415C9-1C5F-5537-F795-C2EBF4EE2E04}"/>
              </a:ext>
            </a:extLst>
          </p:cNvPr>
          <p:cNvSpPr txBox="1"/>
          <p:nvPr/>
        </p:nvSpPr>
        <p:spPr>
          <a:xfrm>
            <a:off x="5937790" y="4853901"/>
            <a:ext cx="505219" cy="261610"/>
          </a:xfrm>
          <a:prstGeom prst="rect">
            <a:avLst/>
          </a:prstGeom>
          <a:noFill/>
        </p:spPr>
        <p:txBody>
          <a:bodyPr wrap="square" rtlCol="0">
            <a:spAutoFit/>
          </a:bodyPr>
          <a:lstStyle/>
          <a:p>
            <a:r>
              <a:rPr kumimoji="1" lang="en-US" altLang="ja-JP" sz="1100" dirty="0">
                <a:solidFill>
                  <a:srgbClr val="FF0000"/>
                </a:solidFill>
                <a:effectLst>
                  <a:glow rad="63500">
                    <a:schemeClr val="bg1"/>
                  </a:glow>
                  <a:outerShdw blurRad="38100" dist="38100" dir="2700000" algn="tl">
                    <a:srgbClr val="000000">
                      <a:alpha val="43137"/>
                    </a:srgbClr>
                  </a:outerShdw>
                </a:effectLst>
              </a:rPr>
              <a:t>WIO</a:t>
            </a:r>
            <a:endParaRPr kumimoji="1" lang="ja-JP" altLang="en-US" sz="1100" dirty="0">
              <a:solidFill>
                <a:srgbClr val="FF0000"/>
              </a:solidFill>
              <a:effectLst>
                <a:glow rad="63500">
                  <a:schemeClr val="bg1"/>
                </a:glow>
                <a:outerShdw blurRad="38100" dist="38100" dir="2700000" algn="tl">
                  <a:srgbClr val="000000">
                    <a:alpha val="43137"/>
                  </a:srgbClr>
                </a:outerShdw>
              </a:effectLst>
            </a:endParaRPr>
          </a:p>
        </p:txBody>
      </p:sp>
      <p:sp>
        <p:nvSpPr>
          <p:cNvPr id="26" name="テキスト ボックス 25">
            <a:extLst>
              <a:ext uri="{FF2B5EF4-FFF2-40B4-BE49-F238E27FC236}">
                <a16:creationId xmlns:a16="http://schemas.microsoft.com/office/drawing/2014/main" id="{74CD877E-E899-C9D3-BA59-B892AD42716B}"/>
              </a:ext>
            </a:extLst>
          </p:cNvPr>
          <p:cNvSpPr txBox="1"/>
          <p:nvPr/>
        </p:nvSpPr>
        <p:spPr>
          <a:xfrm>
            <a:off x="6507215" y="4853901"/>
            <a:ext cx="505219" cy="261610"/>
          </a:xfrm>
          <a:prstGeom prst="rect">
            <a:avLst/>
          </a:prstGeom>
          <a:noFill/>
        </p:spPr>
        <p:txBody>
          <a:bodyPr wrap="square" rtlCol="0">
            <a:spAutoFit/>
          </a:bodyPr>
          <a:lstStyle/>
          <a:p>
            <a:r>
              <a:rPr kumimoji="1" lang="en-US" altLang="ja-JP" sz="1100" dirty="0">
                <a:solidFill>
                  <a:srgbClr val="FF0000"/>
                </a:solidFill>
                <a:effectLst>
                  <a:glow rad="63500">
                    <a:schemeClr val="bg1"/>
                  </a:glow>
                  <a:outerShdw blurRad="38100" dist="38100" dir="2700000" algn="tl">
                    <a:srgbClr val="000000">
                      <a:alpha val="43137"/>
                    </a:srgbClr>
                  </a:outerShdw>
                </a:effectLst>
              </a:rPr>
              <a:t>MC</a:t>
            </a:r>
            <a:endParaRPr kumimoji="1" lang="ja-JP" altLang="en-US" sz="1100" dirty="0">
              <a:solidFill>
                <a:srgbClr val="FF0000"/>
              </a:solidFill>
              <a:effectLst>
                <a:glow rad="63500">
                  <a:schemeClr val="bg1"/>
                </a:glow>
                <a:outerShdw blurRad="38100" dist="38100" dir="2700000" algn="tl">
                  <a:srgbClr val="000000">
                    <a:alpha val="43137"/>
                  </a:srgbClr>
                </a:outerShdw>
              </a:effectLst>
            </a:endParaRPr>
          </a:p>
        </p:txBody>
      </p:sp>
      <p:sp>
        <p:nvSpPr>
          <p:cNvPr id="27" name="テキスト ボックス 26">
            <a:extLst>
              <a:ext uri="{FF2B5EF4-FFF2-40B4-BE49-F238E27FC236}">
                <a16:creationId xmlns:a16="http://schemas.microsoft.com/office/drawing/2014/main" id="{DFA2EDBA-B064-5D72-A8D1-62A7CBC76290}"/>
              </a:ext>
            </a:extLst>
          </p:cNvPr>
          <p:cNvSpPr txBox="1"/>
          <p:nvPr/>
        </p:nvSpPr>
        <p:spPr>
          <a:xfrm>
            <a:off x="7069148" y="4855102"/>
            <a:ext cx="505219" cy="261610"/>
          </a:xfrm>
          <a:prstGeom prst="rect">
            <a:avLst/>
          </a:prstGeom>
          <a:noFill/>
        </p:spPr>
        <p:txBody>
          <a:bodyPr wrap="square" rtlCol="0">
            <a:spAutoFit/>
          </a:bodyPr>
          <a:lstStyle/>
          <a:p>
            <a:r>
              <a:rPr kumimoji="1" lang="en-US" altLang="ja-JP" sz="1100" dirty="0">
                <a:solidFill>
                  <a:srgbClr val="FF0000"/>
                </a:solidFill>
                <a:effectLst>
                  <a:glow rad="63500">
                    <a:schemeClr val="bg1"/>
                  </a:glow>
                  <a:outerShdw blurRad="38100" dist="38100" dir="2700000" algn="tl">
                    <a:srgbClr val="000000">
                      <a:alpha val="43137"/>
                    </a:srgbClr>
                  </a:outerShdw>
                </a:effectLst>
              </a:rPr>
              <a:t>CP</a:t>
            </a:r>
            <a:endParaRPr kumimoji="1" lang="ja-JP" altLang="en-US" sz="1100" dirty="0">
              <a:solidFill>
                <a:srgbClr val="FF0000"/>
              </a:solidFill>
              <a:effectLst>
                <a:glow rad="63500">
                  <a:schemeClr val="bg1"/>
                </a:glow>
                <a:outerShdw blurRad="38100" dist="38100" dir="2700000" algn="tl">
                  <a:srgbClr val="000000">
                    <a:alpha val="43137"/>
                  </a:srgbClr>
                </a:outerShdw>
              </a:effectLst>
            </a:endParaRPr>
          </a:p>
        </p:txBody>
      </p:sp>
      <p:sp>
        <p:nvSpPr>
          <p:cNvPr id="28" name="正方形/長方形 27">
            <a:extLst>
              <a:ext uri="{FF2B5EF4-FFF2-40B4-BE49-F238E27FC236}">
                <a16:creationId xmlns:a16="http://schemas.microsoft.com/office/drawing/2014/main" id="{A3112AAD-95F7-DFAE-7D79-8B9F0017FE9C}"/>
              </a:ext>
            </a:extLst>
          </p:cNvPr>
          <p:cNvSpPr/>
          <p:nvPr/>
        </p:nvSpPr>
        <p:spPr>
          <a:xfrm>
            <a:off x="8982728" y="4589515"/>
            <a:ext cx="421724" cy="39838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a:extLst>
              <a:ext uri="{FF2B5EF4-FFF2-40B4-BE49-F238E27FC236}">
                <a16:creationId xmlns:a16="http://schemas.microsoft.com/office/drawing/2014/main" id="{ADC017BD-7E2B-6068-077A-6AE5708B95DE}"/>
              </a:ext>
            </a:extLst>
          </p:cNvPr>
          <p:cNvSpPr/>
          <p:nvPr/>
        </p:nvSpPr>
        <p:spPr>
          <a:xfrm>
            <a:off x="9404450" y="4589515"/>
            <a:ext cx="633633" cy="39838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正方形/長方形 29">
            <a:extLst>
              <a:ext uri="{FF2B5EF4-FFF2-40B4-BE49-F238E27FC236}">
                <a16:creationId xmlns:a16="http://schemas.microsoft.com/office/drawing/2014/main" id="{8179BBFB-5C74-2B11-AF19-116465038A45}"/>
              </a:ext>
            </a:extLst>
          </p:cNvPr>
          <p:cNvSpPr/>
          <p:nvPr/>
        </p:nvSpPr>
        <p:spPr>
          <a:xfrm>
            <a:off x="10038083" y="4589515"/>
            <a:ext cx="478027" cy="39838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テキスト ボックス 30">
            <a:extLst>
              <a:ext uri="{FF2B5EF4-FFF2-40B4-BE49-F238E27FC236}">
                <a16:creationId xmlns:a16="http://schemas.microsoft.com/office/drawing/2014/main" id="{AAA55E93-FBF5-6677-7B6E-93D0296DE202}"/>
              </a:ext>
            </a:extLst>
          </p:cNvPr>
          <p:cNvSpPr txBox="1"/>
          <p:nvPr/>
        </p:nvSpPr>
        <p:spPr>
          <a:xfrm>
            <a:off x="8963515" y="4850763"/>
            <a:ext cx="505219" cy="261610"/>
          </a:xfrm>
          <a:prstGeom prst="rect">
            <a:avLst/>
          </a:prstGeom>
          <a:noFill/>
        </p:spPr>
        <p:txBody>
          <a:bodyPr wrap="square" rtlCol="0">
            <a:spAutoFit/>
          </a:bodyPr>
          <a:lstStyle/>
          <a:p>
            <a:r>
              <a:rPr kumimoji="1" lang="en-US" altLang="ja-JP" sz="1100" dirty="0">
                <a:solidFill>
                  <a:srgbClr val="FF0000"/>
                </a:solidFill>
                <a:effectLst>
                  <a:glow rad="63500">
                    <a:schemeClr val="bg1"/>
                  </a:glow>
                  <a:outerShdw blurRad="38100" dist="38100" dir="2700000" algn="tl">
                    <a:srgbClr val="000000">
                      <a:alpha val="43137"/>
                    </a:srgbClr>
                  </a:outerShdw>
                </a:effectLst>
              </a:rPr>
              <a:t>WIO</a:t>
            </a:r>
            <a:endParaRPr kumimoji="1" lang="ja-JP" altLang="en-US" sz="1100" dirty="0">
              <a:solidFill>
                <a:srgbClr val="FF0000"/>
              </a:solidFill>
              <a:effectLst>
                <a:glow rad="63500">
                  <a:schemeClr val="bg1"/>
                </a:glow>
                <a:outerShdw blurRad="38100" dist="38100" dir="2700000" algn="tl">
                  <a:srgbClr val="000000">
                    <a:alpha val="43137"/>
                  </a:srgbClr>
                </a:outerShdw>
              </a:effectLst>
            </a:endParaRPr>
          </a:p>
        </p:txBody>
      </p:sp>
      <p:sp>
        <p:nvSpPr>
          <p:cNvPr id="32" name="テキスト ボックス 31">
            <a:extLst>
              <a:ext uri="{FF2B5EF4-FFF2-40B4-BE49-F238E27FC236}">
                <a16:creationId xmlns:a16="http://schemas.microsoft.com/office/drawing/2014/main" id="{F3277A2E-8764-2BB6-F95A-AD21BF4F9732}"/>
              </a:ext>
            </a:extLst>
          </p:cNvPr>
          <p:cNvSpPr txBox="1"/>
          <p:nvPr/>
        </p:nvSpPr>
        <p:spPr>
          <a:xfrm>
            <a:off x="9532940" y="4850763"/>
            <a:ext cx="505219" cy="261610"/>
          </a:xfrm>
          <a:prstGeom prst="rect">
            <a:avLst/>
          </a:prstGeom>
          <a:noFill/>
        </p:spPr>
        <p:txBody>
          <a:bodyPr wrap="square" rtlCol="0">
            <a:spAutoFit/>
          </a:bodyPr>
          <a:lstStyle/>
          <a:p>
            <a:r>
              <a:rPr kumimoji="1" lang="en-US" altLang="ja-JP" sz="1100" dirty="0">
                <a:solidFill>
                  <a:srgbClr val="FF0000"/>
                </a:solidFill>
                <a:effectLst>
                  <a:glow rad="63500">
                    <a:schemeClr val="bg1"/>
                  </a:glow>
                  <a:outerShdw blurRad="38100" dist="38100" dir="2700000" algn="tl">
                    <a:srgbClr val="000000">
                      <a:alpha val="43137"/>
                    </a:srgbClr>
                  </a:outerShdw>
                </a:effectLst>
              </a:rPr>
              <a:t>MC</a:t>
            </a:r>
            <a:endParaRPr kumimoji="1" lang="ja-JP" altLang="en-US" sz="1100" dirty="0">
              <a:solidFill>
                <a:srgbClr val="FF0000"/>
              </a:solidFill>
              <a:effectLst>
                <a:glow rad="63500">
                  <a:schemeClr val="bg1"/>
                </a:glow>
                <a:outerShdw blurRad="38100" dist="38100" dir="2700000" algn="tl">
                  <a:srgbClr val="000000">
                    <a:alpha val="43137"/>
                  </a:srgbClr>
                </a:outerShdw>
              </a:effectLst>
            </a:endParaRPr>
          </a:p>
        </p:txBody>
      </p:sp>
      <p:sp>
        <p:nvSpPr>
          <p:cNvPr id="33" name="テキスト ボックス 32">
            <a:extLst>
              <a:ext uri="{FF2B5EF4-FFF2-40B4-BE49-F238E27FC236}">
                <a16:creationId xmlns:a16="http://schemas.microsoft.com/office/drawing/2014/main" id="{CCC3E490-5519-320B-401C-1BB98E4AB6D1}"/>
              </a:ext>
            </a:extLst>
          </p:cNvPr>
          <p:cNvSpPr txBox="1"/>
          <p:nvPr/>
        </p:nvSpPr>
        <p:spPr>
          <a:xfrm>
            <a:off x="10094873" y="4851964"/>
            <a:ext cx="505219" cy="261610"/>
          </a:xfrm>
          <a:prstGeom prst="rect">
            <a:avLst/>
          </a:prstGeom>
          <a:noFill/>
        </p:spPr>
        <p:txBody>
          <a:bodyPr wrap="square" rtlCol="0">
            <a:spAutoFit/>
          </a:bodyPr>
          <a:lstStyle/>
          <a:p>
            <a:r>
              <a:rPr kumimoji="1" lang="en-US" altLang="ja-JP" sz="1100" dirty="0">
                <a:solidFill>
                  <a:srgbClr val="FF0000"/>
                </a:solidFill>
                <a:effectLst>
                  <a:glow rad="63500">
                    <a:schemeClr val="bg1"/>
                  </a:glow>
                  <a:outerShdw blurRad="38100" dist="38100" dir="2700000" algn="tl">
                    <a:srgbClr val="000000">
                      <a:alpha val="43137"/>
                    </a:srgbClr>
                  </a:outerShdw>
                </a:effectLst>
              </a:rPr>
              <a:t>CP</a:t>
            </a:r>
            <a:endParaRPr kumimoji="1" lang="ja-JP" altLang="en-US" sz="1100" dirty="0">
              <a:solidFill>
                <a:srgbClr val="FF0000"/>
              </a:solidFill>
              <a:effectLst>
                <a:glow rad="63500">
                  <a:schemeClr val="bg1"/>
                </a:glow>
                <a:outerShdw blurRad="38100" dist="38100" dir="2700000" algn="tl">
                  <a:srgbClr val="000000">
                    <a:alpha val="43137"/>
                  </a:srgbClr>
                </a:outerShdw>
              </a:effectLst>
            </a:endParaRPr>
          </a:p>
        </p:txBody>
      </p:sp>
      <p:sp>
        <p:nvSpPr>
          <p:cNvPr id="35" name="テキスト ボックス 34">
            <a:extLst>
              <a:ext uri="{FF2B5EF4-FFF2-40B4-BE49-F238E27FC236}">
                <a16:creationId xmlns:a16="http://schemas.microsoft.com/office/drawing/2014/main" id="{A9A8EFD2-02C3-655A-E9EB-4ED56BC8C55C}"/>
              </a:ext>
            </a:extLst>
          </p:cNvPr>
          <p:cNvSpPr txBox="1"/>
          <p:nvPr/>
        </p:nvSpPr>
        <p:spPr>
          <a:xfrm>
            <a:off x="986308" y="2039627"/>
            <a:ext cx="8081841" cy="923330"/>
          </a:xfrm>
          <a:prstGeom prst="rect">
            <a:avLst/>
          </a:prstGeom>
          <a:noFill/>
        </p:spPr>
        <p:txBody>
          <a:bodyPr wrap="square">
            <a:spAutoFit/>
          </a:bodyPr>
          <a:lstStyle/>
          <a:p>
            <a:r>
              <a:rPr lang="ja-JP" altLang="en-US" b="1"/>
              <a:t>JMA/MRI-CPS3</a:t>
            </a:r>
            <a:r>
              <a:rPr lang="en-US" altLang="ja-JP" b="1" dirty="0"/>
              <a:t> </a:t>
            </a:r>
            <a:r>
              <a:rPr lang="ja-JP" altLang="en-US" b="1"/>
              <a:t>(Hirahara et al. 2023)</a:t>
            </a:r>
            <a:endParaRPr lang="en-US" altLang="ja-JP" b="1" dirty="0"/>
          </a:p>
          <a:p>
            <a:r>
              <a:rPr lang="ja-JP" altLang="en-US"/>
              <a:t>□</a:t>
            </a:r>
            <a:r>
              <a:rPr lang="en-US" altLang="ja-JP" dirty="0"/>
              <a:t> Ensemble prediction system based on A-O coupling model.</a:t>
            </a:r>
          </a:p>
          <a:p>
            <a:r>
              <a:rPr lang="ja-JP" altLang="en-US"/>
              <a:t>□</a:t>
            </a:r>
            <a:r>
              <a:rPr lang="en-US" altLang="ja-JP" dirty="0"/>
              <a:t> 10-member hindcast initialized by days in October of JRA-3Q were used.  </a:t>
            </a:r>
            <a:endParaRPr lang="ja-JP" altLang="en-US"/>
          </a:p>
        </p:txBody>
      </p:sp>
      <p:sp>
        <p:nvSpPr>
          <p:cNvPr id="36" name="テキスト ボックス 35">
            <a:extLst>
              <a:ext uri="{FF2B5EF4-FFF2-40B4-BE49-F238E27FC236}">
                <a16:creationId xmlns:a16="http://schemas.microsoft.com/office/drawing/2014/main" id="{DF350D8A-2706-8137-7462-4FAA2848DD56}"/>
              </a:ext>
            </a:extLst>
          </p:cNvPr>
          <p:cNvSpPr txBox="1"/>
          <p:nvPr/>
        </p:nvSpPr>
        <p:spPr>
          <a:xfrm>
            <a:off x="3451123" y="3031186"/>
            <a:ext cx="788390" cy="261610"/>
          </a:xfrm>
          <a:prstGeom prst="rect">
            <a:avLst/>
          </a:prstGeom>
          <a:noFill/>
        </p:spPr>
        <p:txBody>
          <a:bodyPr wrap="square" rtlCol="0">
            <a:spAutoFit/>
          </a:bodyPr>
          <a:lstStyle/>
          <a:p>
            <a:pPr algn="ctr"/>
            <a:r>
              <a:rPr kumimoji="1" lang="en-US" altLang="ja-JP" sz="1100" dirty="0">
                <a:effectLst>
                  <a:glow rad="63500">
                    <a:schemeClr val="bg1"/>
                  </a:glow>
                  <a:outerShdw blurRad="38100" dist="38100" dir="2700000" algn="tl">
                    <a:srgbClr val="000000">
                      <a:alpha val="43137"/>
                    </a:srgbClr>
                  </a:outerShdw>
                </a:effectLst>
              </a:rPr>
              <a:t>JRA-3Q</a:t>
            </a:r>
            <a:endParaRPr kumimoji="1" lang="ja-JP" altLang="en-US" sz="1100" dirty="0">
              <a:effectLst>
                <a:glow rad="63500">
                  <a:schemeClr val="bg1"/>
                </a:glow>
                <a:outerShdw blurRad="38100" dist="38100" dir="2700000" algn="tl">
                  <a:srgbClr val="000000">
                    <a:alpha val="43137"/>
                  </a:srgbClr>
                </a:outerShdw>
              </a:effectLst>
            </a:endParaRPr>
          </a:p>
        </p:txBody>
      </p:sp>
      <p:sp>
        <p:nvSpPr>
          <p:cNvPr id="37" name="テキスト ボックス 36">
            <a:extLst>
              <a:ext uri="{FF2B5EF4-FFF2-40B4-BE49-F238E27FC236}">
                <a16:creationId xmlns:a16="http://schemas.microsoft.com/office/drawing/2014/main" id="{10EF89BD-42D3-0A33-CBA8-E5C242B0FCEA}"/>
              </a:ext>
            </a:extLst>
          </p:cNvPr>
          <p:cNvSpPr txBox="1"/>
          <p:nvPr/>
        </p:nvSpPr>
        <p:spPr>
          <a:xfrm>
            <a:off x="3914827" y="5215352"/>
            <a:ext cx="505219" cy="261610"/>
          </a:xfrm>
          <a:prstGeom prst="rect">
            <a:avLst/>
          </a:prstGeom>
          <a:noFill/>
        </p:spPr>
        <p:txBody>
          <a:bodyPr wrap="square" rtlCol="0">
            <a:spAutoFit/>
          </a:bodyPr>
          <a:lstStyle/>
          <a:p>
            <a:r>
              <a:rPr kumimoji="1" lang="en-US" altLang="ja-JP" sz="1100" dirty="0">
                <a:solidFill>
                  <a:srgbClr val="0000FF"/>
                </a:solidFill>
                <a:effectLst>
                  <a:glow rad="63500">
                    <a:schemeClr val="bg1"/>
                  </a:glow>
                  <a:outerShdw blurRad="38100" dist="38100" dir="2700000" algn="tl">
                    <a:srgbClr val="000000">
                      <a:alpha val="43137"/>
                    </a:srgbClr>
                  </a:outerShdw>
                </a:effectLst>
              </a:rPr>
              <a:t>CPS3</a:t>
            </a:r>
            <a:endParaRPr kumimoji="1" lang="ja-JP" altLang="en-US" sz="1100" dirty="0">
              <a:solidFill>
                <a:srgbClr val="0000FF"/>
              </a:solidFill>
              <a:effectLst>
                <a:glow rad="63500">
                  <a:schemeClr val="bg1"/>
                </a:glow>
                <a:outerShdw blurRad="38100" dist="38100" dir="2700000" algn="tl">
                  <a:srgbClr val="000000">
                    <a:alpha val="43137"/>
                  </a:srgbClr>
                </a:outerShdw>
              </a:effectLst>
            </a:endParaRPr>
          </a:p>
        </p:txBody>
      </p:sp>
      <p:sp>
        <p:nvSpPr>
          <p:cNvPr id="38" name="テキスト ボックス 37">
            <a:extLst>
              <a:ext uri="{FF2B5EF4-FFF2-40B4-BE49-F238E27FC236}">
                <a16:creationId xmlns:a16="http://schemas.microsoft.com/office/drawing/2014/main" id="{78329D6F-562E-3BF8-50BD-EDE1525C3793}"/>
              </a:ext>
            </a:extLst>
          </p:cNvPr>
          <p:cNvSpPr txBox="1"/>
          <p:nvPr/>
        </p:nvSpPr>
        <p:spPr>
          <a:xfrm>
            <a:off x="3379047" y="4805768"/>
            <a:ext cx="788390" cy="261610"/>
          </a:xfrm>
          <a:prstGeom prst="rect">
            <a:avLst/>
          </a:prstGeom>
          <a:noFill/>
        </p:spPr>
        <p:txBody>
          <a:bodyPr wrap="square" rtlCol="0">
            <a:spAutoFit/>
          </a:bodyPr>
          <a:lstStyle/>
          <a:p>
            <a:pPr algn="ctr"/>
            <a:r>
              <a:rPr kumimoji="1" lang="en-US" altLang="ja-JP" sz="1100" dirty="0">
                <a:effectLst>
                  <a:glow rad="63500">
                    <a:schemeClr val="bg1"/>
                  </a:glow>
                  <a:outerShdw blurRad="38100" dist="38100" dir="2700000" algn="tl">
                    <a:srgbClr val="000000">
                      <a:alpha val="43137"/>
                    </a:srgbClr>
                  </a:outerShdw>
                </a:effectLst>
              </a:rPr>
              <a:t>R=0.91</a:t>
            </a:r>
            <a:endParaRPr kumimoji="1" lang="ja-JP" altLang="en-US" sz="1100" dirty="0">
              <a:effectLst>
                <a:glow rad="63500">
                  <a:schemeClr val="bg1"/>
                </a:glow>
                <a:outerShdw blurRad="38100" dist="38100" dir="2700000" algn="tl">
                  <a:srgbClr val="000000">
                    <a:alpha val="43137"/>
                  </a:srgbClr>
                </a:outerShdw>
              </a:effectLst>
            </a:endParaRPr>
          </a:p>
        </p:txBody>
      </p:sp>
      <p:sp>
        <p:nvSpPr>
          <p:cNvPr id="39" name="テキスト ボックス 38">
            <a:extLst>
              <a:ext uri="{FF2B5EF4-FFF2-40B4-BE49-F238E27FC236}">
                <a16:creationId xmlns:a16="http://schemas.microsoft.com/office/drawing/2014/main" id="{E52641C7-EFB5-3EC4-7309-199DE022180D}"/>
              </a:ext>
            </a:extLst>
          </p:cNvPr>
          <p:cNvSpPr txBox="1"/>
          <p:nvPr/>
        </p:nvSpPr>
        <p:spPr>
          <a:xfrm rot="16200000">
            <a:off x="288163" y="3943568"/>
            <a:ext cx="1290746" cy="261610"/>
          </a:xfrm>
          <a:prstGeom prst="rect">
            <a:avLst/>
          </a:prstGeom>
          <a:solidFill>
            <a:schemeClr val="bg1"/>
          </a:solidFill>
        </p:spPr>
        <p:txBody>
          <a:bodyPr wrap="square" rtlCol="0">
            <a:spAutoFit/>
          </a:bodyPr>
          <a:lstStyle/>
          <a:p>
            <a:pPr algn="ctr"/>
            <a:r>
              <a:rPr kumimoji="1" lang="en-US" altLang="ja-JP" sz="1100" dirty="0">
                <a:effectLst>
                  <a:glow rad="63500">
                    <a:schemeClr val="bg1"/>
                  </a:glow>
                  <a:outerShdw blurRad="38100" dist="38100" dir="2700000" algn="tl">
                    <a:srgbClr val="000000">
                      <a:alpha val="43137"/>
                    </a:srgbClr>
                  </a:outerShdw>
                </a:effectLst>
              </a:rPr>
              <a:t>Tripolar index</a:t>
            </a:r>
            <a:endParaRPr kumimoji="1" lang="ja-JP" altLang="en-US" sz="1100" dirty="0">
              <a:effectLst>
                <a:glow rad="63500">
                  <a:schemeClr val="bg1"/>
                </a:glow>
                <a:outerShdw blurRad="38100" dist="38100" dir="2700000" algn="tl">
                  <a:srgbClr val="000000">
                    <a:alpha val="43137"/>
                  </a:srgbClr>
                </a:outerShdw>
              </a:effectLst>
            </a:endParaRPr>
          </a:p>
        </p:txBody>
      </p:sp>
      <p:sp>
        <p:nvSpPr>
          <p:cNvPr id="40" name="テキスト ボックス 39">
            <a:extLst>
              <a:ext uri="{FF2B5EF4-FFF2-40B4-BE49-F238E27FC236}">
                <a16:creationId xmlns:a16="http://schemas.microsoft.com/office/drawing/2014/main" id="{5929E0BC-5C5A-6AF8-09CA-4814BFE66F44}"/>
              </a:ext>
            </a:extLst>
          </p:cNvPr>
          <p:cNvSpPr txBox="1"/>
          <p:nvPr/>
        </p:nvSpPr>
        <p:spPr>
          <a:xfrm>
            <a:off x="3620722" y="6366853"/>
            <a:ext cx="788390" cy="261610"/>
          </a:xfrm>
          <a:prstGeom prst="rect">
            <a:avLst/>
          </a:prstGeom>
          <a:noFill/>
        </p:spPr>
        <p:txBody>
          <a:bodyPr wrap="square" rtlCol="0">
            <a:spAutoFit/>
          </a:bodyPr>
          <a:lstStyle/>
          <a:p>
            <a:pPr algn="ctr"/>
            <a:r>
              <a:rPr kumimoji="1" lang="en-US" altLang="ja-JP" sz="1100" dirty="0">
                <a:effectLst>
                  <a:glow rad="63500">
                    <a:schemeClr val="bg1"/>
                  </a:glow>
                  <a:outerShdw blurRad="38100" dist="38100" dir="2700000" algn="tl">
                    <a:srgbClr val="000000">
                      <a:alpha val="43137"/>
                    </a:srgbClr>
                  </a:outerShdw>
                </a:effectLst>
              </a:rPr>
              <a:t>R=0.66</a:t>
            </a:r>
            <a:endParaRPr kumimoji="1" lang="ja-JP" altLang="en-US" sz="1100" dirty="0">
              <a:effectLst>
                <a:glow rad="63500">
                  <a:schemeClr val="bg1"/>
                </a:glow>
                <a:outerShdw blurRad="38100" dist="38100" dir="2700000" algn="tl">
                  <a:srgbClr val="000000">
                    <a:alpha val="43137"/>
                  </a:srgbClr>
                </a:outerShdw>
              </a:effectLst>
            </a:endParaRPr>
          </a:p>
        </p:txBody>
      </p:sp>
      <p:sp>
        <p:nvSpPr>
          <p:cNvPr id="41" name="テキスト ボックス 40">
            <a:extLst>
              <a:ext uri="{FF2B5EF4-FFF2-40B4-BE49-F238E27FC236}">
                <a16:creationId xmlns:a16="http://schemas.microsoft.com/office/drawing/2014/main" id="{DCD55ECA-5F22-C2DB-D100-528FF31D551B}"/>
              </a:ext>
            </a:extLst>
          </p:cNvPr>
          <p:cNvSpPr txBox="1"/>
          <p:nvPr/>
        </p:nvSpPr>
        <p:spPr>
          <a:xfrm>
            <a:off x="1796175" y="6366853"/>
            <a:ext cx="788390" cy="261610"/>
          </a:xfrm>
          <a:prstGeom prst="rect">
            <a:avLst/>
          </a:prstGeom>
          <a:noFill/>
        </p:spPr>
        <p:txBody>
          <a:bodyPr wrap="square" rtlCol="0">
            <a:spAutoFit/>
          </a:bodyPr>
          <a:lstStyle/>
          <a:p>
            <a:pPr algn="ctr"/>
            <a:r>
              <a:rPr kumimoji="1" lang="en-US" altLang="ja-JP" sz="1100" dirty="0">
                <a:effectLst>
                  <a:glow rad="63500">
                    <a:schemeClr val="bg1"/>
                  </a:glow>
                  <a:outerShdw blurRad="38100" dist="38100" dir="2700000" algn="tl">
                    <a:srgbClr val="000000">
                      <a:alpha val="43137"/>
                    </a:srgbClr>
                  </a:outerShdw>
                </a:effectLst>
              </a:rPr>
              <a:t>R=0.54</a:t>
            </a:r>
            <a:endParaRPr kumimoji="1" lang="ja-JP" altLang="en-US" sz="1100" dirty="0">
              <a:effectLst>
                <a:glow rad="63500">
                  <a:schemeClr val="bg1"/>
                </a:glow>
                <a:outerShdw blurRad="38100" dist="38100" dir="2700000" algn="tl">
                  <a:srgbClr val="000000">
                    <a:alpha val="43137"/>
                  </a:srgbClr>
                </a:outerShdw>
              </a:effectLst>
            </a:endParaRPr>
          </a:p>
        </p:txBody>
      </p:sp>
      <p:sp>
        <p:nvSpPr>
          <p:cNvPr id="43" name="テキスト ボックス 42">
            <a:extLst>
              <a:ext uri="{FF2B5EF4-FFF2-40B4-BE49-F238E27FC236}">
                <a16:creationId xmlns:a16="http://schemas.microsoft.com/office/drawing/2014/main" id="{DC9DEB3F-DFC8-3574-D7C6-67EBAE4E44B2}"/>
              </a:ext>
            </a:extLst>
          </p:cNvPr>
          <p:cNvSpPr txBox="1"/>
          <p:nvPr/>
        </p:nvSpPr>
        <p:spPr>
          <a:xfrm rot="16200000">
            <a:off x="137131" y="5882143"/>
            <a:ext cx="1290746" cy="261610"/>
          </a:xfrm>
          <a:prstGeom prst="rect">
            <a:avLst/>
          </a:prstGeom>
          <a:noFill/>
        </p:spPr>
        <p:txBody>
          <a:bodyPr wrap="square" rtlCol="0">
            <a:spAutoFit/>
          </a:bodyPr>
          <a:lstStyle/>
          <a:p>
            <a:pPr algn="ctr"/>
            <a:r>
              <a:rPr kumimoji="1" lang="en-US" altLang="ja-JP" sz="1100" dirty="0">
                <a:effectLst>
                  <a:glow rad="63500">
                    <a:schemeClr val="bg1"/>
                  </a:glow>
                  <a:outerShdw blurRad="38100" dist="38100" dir="2700000" algn="tl">
                    <a:srgbClr val="000000">
                      <a:alpha val="43137"/>
                    </a:srgbClr>
                  </a:outerShdw>
                </a:effectLst>
              </a:rPr>
              <a:t>T850 over Japan</a:t>
            </a:r>
            <a:endParaRPr kumimoji="1" lang="ja-JP" altLang="en-US" sz="1100" dirty="0">
              <a:effectLst>
                <a:glow rad="63500">
                  <a:schemeClr val="bg1"/>
                </a:glow>
                <a:outerShdw blurRad="38100" dist="38100" dir="2700000" algn="tl">
                  <a:srgbClr val="000000">
                    <a:alpha val="43137"/>
                  </a:srgbClr>
                </a:outerShdw>
              </a:effectLst>
            </a:endParaRPr>
          </a:p>
        </p:txBody>
      </p:sp>
      <p:sp>
        <p:nvSpPr>
          <p:cNvPr id="44" name="テキスト ボックス 43">
            <a:extLst>
              <a:ext uri="{FF2B5EF4-FFF2-40B4-BE49-F238E27FC236}">
                <a16:creationId xmlns:a16="http://schemas.microsoft.com/office/drawing/2014/main" id="{F0361117-C762-E8F8-AA85-8A20A5429D75}"/>
              </a:ext>
            </a:extLst>
          </p:cNvPr>
          <p:cNvSpPr txBox="1"/>
          <p:nvPr/>
        </p:nvSpPr>
        <p:spPr>
          <a:xfrm>
            <a:off x="1835488" y="5233191"/>
            <a:ext cx="788390" cy="261610"/>
          </a:xfrm>
          <a:prstGeom prst="rect">
            <a:avLst/>
          </a:prstGeom>
          <a:noFill/>
        </p:spPr>
        <p:txBody>
          <a:bodyPr wrap="square" rtlCol="0">
            <a:spAutoFit/>
          </a:bodyPr>
          <a:lstStyle/>
          <a:p>
            <a:pPr algn="ctr"/>
            <a:r>
              <a:rPr kumimoji="1" lang="en-US" altLang="ja-JP" sz="1100" dirty="0">
                <a:effectLst>
                  <a:glow rad="63500">
                    <a:schemeClr val="bg1"/>
                  </a:glow>
                  <a:outerShdw blurRad="38100" dist="38100" dir="2700000" algn="tl">
                    <a:srgbClr val="000000">
                      <a:alpha val="43137"/>
                    </a:srgbClr>
                  </a:outerShdw>
                </a:effectLst>
              </a:rPr>
              <a:t>JRA-3Q</a:t>
            </a:r>
            <a:endParaRPr kumimoji="1" lang="ja-JP" altLang="en-US" sz="1100" dirty="0">
              <a:effectLst>
                <a:glow rad="63500">
                  <a:schemeClr val="bg1"/>
                </a:glow>
                <a:outerShdw blurRad="38100" dist="38100" dir="2700000" algn="tl">
                  <a:srgbClr val="000000">
                    <a:alpha val="43137"/>
                  </a:srgbClr>
                </a:outerShdw>
              </a:effectLst>
            </a:endParaRPr>
          </a:p>
        </p:txBody>
      </p:sp>
      <p:sp>
        <p:nvSpPr>
          <p:cNvPr id="45" name="テキスト ボックス 44">
            <a:extLst>
              <a:ext uri="{FF2B5EF4-FFF2-40B4-BE49-F238E27FC236}">
                <a16:creationId xmlns:a16="http://schemas.microsoft.com/office/drawing/2014/main" id="{610F9D84-8EBA-E65A-E0C8-480289C59BD3}"/>
              </a:ext>
            </a:extLst>
          </p:cNvPr>
          <p:cNvSpPr txBox="1"/>
          <p:nvPr/>
        </p:nvSpPr>
        <p:spPr>
          <a:xfrm>
            <a:off x="4420046" y="3064047"/>
            <a:ext cx="7771954" cy="830997"/>
          </a:xfrm>
          <a:prstGeom prst="rect">
            <a:avLst/>
          </a:prstGeom>
          <a:noFill/>
        </p:spPr>
        <p:txBody>
          <a:bodyPr wrap="square">
            <a:spAutoFit/>
          </a:bodyPr>
          <a:lstStyle/>
          <a:p>
            <a:r>
              <a:rPr lang="ja-JP" altLang="en-US" sz="1600"/>
              <a:t>←</a:t>
            </a:r>
            <a:r>
              <a:rPr lang="en-US" altLang="ja-JP" sz="1600" dirty="0"/>
              <a:t> CPS3 has high skill for prediction of tripolar pattern and associated circulation pattern.</a:t>
            </a:r>
          </a:p>
          <a:p>
            <a:r>
              <a:rPr lang="en-US" altLang="ja-JP" sz="1600" dirty="0"/>
              <a:t> </a:t>
            </a:r>
            <a:r>
              <a:rPr lang="ja-JP" altLang="en-US" sz="1600"/>
              <a:t>↓</a:t>
            </a:r>
            <a:r>
              <a:rPr lang="en-US" altLang="ja-JP" sz="1600" dirty="0"/>
              <a:t>  Thus in this winter CPS3 well predicted the tripolar pattern and high-pressure anomalies over Japan.</a:t>
            </a:r>
            <a:endParaRPr lang="ja-JP" altLang="en-US" sz="1600"/>
          </a:p>
        </p:txBody>
      </p:sp>
      <p:sp>
        <p:nvSpPr>
          <p:cNvPr id="46" name="テキスト ボックス 45">
            <a:extLst>
              <a:ext uri="{FF2B5EF4-FFF2-40B4-BE49-F238E27FC236}">
                <a16:creationId xmlns:a16="http://schemas.microsoft.com/office/drawing/2014/main" id="{4C3BC5B3-53CC-5C9D-5258-C16F60192D7E}"/>
              </a:ext>
            </a:extLst>
          </p:cNvPr>
          <p:cNvSpPr txBox="1"/>
          <p:nvPr/>
        </p:nvSpPr>
        <p:spPr>
          <a:xfrm>
            <a:off x="3628751" y="3174750"/>
            <a:ext cx="505219" cy="261610"/>
          </a:xfrm>
          <a:prstGeom prst="rect">
            <a:avLst/>
          </a:prstGeom>
          <a:noFill/>
        </p:spPr>
        <p:txBody>
          <a:bodyPr wrap="square" rtlCol="0">
            <a:spAutoFit/>
          </a:bodyPr>
          <a:lstStyle/>
          <a:p>
            <a:r>
              <a:rPr kumimoji="1" lang="en-US" altLang="ja-JP" sz="1100" dirty="0">
                <a:solidFill>
                  <a:srgbClr val="0000FF"/>
                </a:solidFill>
                <a:effectLst>
                  <a:glow rad="63500">
                    <a:schemeClr val="bg1"/>
                  </a:glow>
                  <a:outerShdw blurRad="38100" dist="38100" dir="2700000" algn="tl">
                    <a:srgbClr val="000000">
                      <a:alpha val="43137"/>
                    </a:srgbClr>
                  </a:outerShdw>
                </a:effectLst>
              </a:rPr>
              <a:t>CPS3</a:t>
            </a:r>
            <a:endParaRPr kumimoji="1" lang="ja-JP" altLang="en-US" sz="1100" dirty="0">
              <a:solidFill>
                <a:srgbClr val="0000FF"/>
              </a:solidFill>
              <a:effectLst>
                <a:glow rad="63500">
                  <a:schemeClr val="bg1"/>
                </a:glow>
                <a:outerShdw blurRad="38100" dist="38100" dir="2700000" algn="tl">
                  <a:srgbClr val="000000">
                    <a:alpha val="43137"/>
                  </a:srgbClr>
                </a:outerShdw>
              </a:effectLst>
            </a:endParaRPr>
          </a:p>
        </p:txBody>
      </p:sp>
      <p:sp>
        <p:nvSpPr>
          <p:cNvPr id="47" name="テキスト ボックス 46">
            <a:extLst>
              <a:ext uri="{FF2B5EF4-FFF2-40B4-BE49-F238E27FC236}">
                <a16:creationId xmlns:a16="http://schemas.microsoft.com/office/drawing/2014/main" id="{854D0788-135A-E664-A03F-A0583C6C081A}"/>
              </a:ext>
            </a:extLst>
          </p:cNvPr>
          <p:cNvSpPr txBox="1"/>
          <p:nvPr/>
        </p:nvSpPr>
        <p:spPr>
          <a:xfrm>
            <a:off x="1082678" y="6600192"/>
            <a:ext cx="1290746" cy="261610"/>
          </a:xfrm>
          <a:prstGeom prst="rect">
            <a:avLst/>
          </a:prstGeom>
          <a:noFill/>
        </p:spPr>
        <p:txBody>
          <a:bodyPr wrap="square" rtlCol="0">
            <a:spAutoFit/>
          </a:bodyPr>
          <a:lstStyle/>
          <a:p>
            <a:pPr algn="ctr"/>
            <a:r>
              <a:rPr kumimoji="1" lang="en-US" altLang="ja-JP" sz="1100" dirty="0">
                <a:effectLst>
                  <a:glow rad="63500">
                    <a:schemeClr val="bg1"/>
                  </a:glow>
                  <a:outerShdw blurRad="38100" dist="38100" dir="2700000" algn="tl">
                    <a:srgbClr val="000000">
                      <a:alpha val="43137"/>
                    </a:srgbClr>
                  </a:outerShdw>
                </a:effectLst>
              </a:rPr>
              <a:t>Tripolar index</a:t>
            </a:r>
            <a:endParaRPr kumimoji="1" lang="ja-JP" altLang="en-US" sz="1100" dirty="0">
              <a:effectLst>
                <a:glow rad="63500">
                  <a:schemeClr val="bg1"/>
                </a:glow>
                <a:outerShdw blurRad="38100" dist="38100" dir="2700000" algn="tl">
                  <a:srgbClr val="000000">
                    <a:alpha val="43137"/>
                  </a:srgbClr>
                </a:outerShdw>
              </a:effectLst>
            </a:endParaRPr>
          </a:p>
        </p:txBody>
      </p:sp>
      <p:sp>
        <p:nvSpPr>
          <p:cNvPr id="48" name="テキスト ボックス 47">
            <a:extLst>
              <a:ext uri="{FF2B5EF4-FFF2-40B4-BE49-F238E27FC236}">
                <a16:creationId xmlns:a16="http://schemas.microsoft.com/office/drawing/2014/main" id="{19DA1763-64D7-8083-11A2-4AA0D1067CFE}"/>
              </a:ext>
            </a:extLst>
          </p:cNvPr>
          <p:cNvSpPr txBox="1"/>
          <p:nvPr/>
        </p:nvSpPr>
        <p:spPr>
          <a:xfrm>
            <a:off x="2871854" y="6600192"/>
            <a:ext cx="1290746" cy="261610"/>
          </a:xfrm>
          <a:prstGeom prst="rect">
            <a:avLst/>
          </a:prstGeom>
          <a:noFill/>
        </p:spPr>
        <p:txBody>
          <a:bodyPr wrap="square" rtlCol="0">
            <a:spAutoFit/>
          </a:bodyPr>
          <a:lstStyle/>
          <a:p>
            <a:pPr algn="ctr"/>
            <a:r>
              <a:rPr kumimoji="1" lang="en-US" altLang="ja-JP" sz="1100" dirty="0">
                <a:effectLst>
                  <a:glow rad="63500">
                    <a:schemeClr val="bg1"/>
                  </a:glow>
                  <a:outerShdw blurRad="38100" dist="38100" dir="2700000" algn="tl">
                    <a:srgbClr val="000000">
                      <a:alpha val="43137"/>
                    </a:srgbClr>
                  </a:outerShdw>
                </a:effectLst>
              </a:rPr>
              <a:t>Tripolar index</a:t>
            </a:r>
            <a:endParaRPr kumimoji="1" lang="ja-JP" altLang="en-US" sz="1100" dirty="0">
              <a:effectLst>
                <a:glow rad="63500">
                  <a:schemeClr val="bg1"/>
                </a:glow>
                <a:outerShdw blurRad="38100" dist="38100" dir="2700000" algn="tl">
                  <a:srgbClr val="000000">
                    <a:alpha val="43137"/>
                  </a:srgbClr>
                </a:outerShdw>
              </a:effectLst>
            </a:endParaRPr>
          </a:p>
        </p:txBody>
      </p:sp>
      <p:sp>
        <p:nvSpPr>
          <p:cNvPr id="49" name="テキスト ボックス 48">
            <a:extLst>
              <a:ext uri="{FF2B5EF4-FFF2-40B4-BE49-F238E27FC236}">
                <a16:creationId xmlns:a16="http://schemas.microsoft.com/office/drawing/2014/main" id="{8A40158F-BE70-B30F-1502-827A067AAE58}"/>
              </a:ext>
            </a:extLst>
          </p:cNvPr>
          <p:cNvSpPr txBox="1"/>
          <p:nvPr/>
        </p:nvSpPr>
        <p:spPr>
          <a:xfrm rot="16200000">
            <a:off x="1984790" y="5919036"/>
            <a:ext cx="1290746" cy="261610"/>
          </a:xfrm>
          <a:prstGeom prst="rect">
            <a:avLst/>
          </a:prstGeom>
          <a:noFill/>
        </p:spPr>
        <p:txBody>
          <a:bodyPr wrap="square" rtlCol="0">
            <a:spAutoFit/>
          </a:bodyPr>
          <a:lstStyle/>
          <a:p>
            <a:pPr algn="ctr"/>
            <a:r>
              <a:rPr kumimoji="1" lang="en-US" altLang="ja-JP" sz="1100" dirty="0">
                <a:effectLst>
                  <a:glow rad="63500">
                    <a:schemeClr val="bg1"/>
                  </a:glow>
                  <a:outerShdw blurRad="38100" dist="38100" dir="2700000" algn="tl">
                    <a:srgbClr val="000000">
                      <a:alpha val="43137"/>
                    </a:srgbClr>
                  </a:outerShdw>
                </a:effectLst>
              </a:rPr>
              <a:t>T850 over Japan</a:t>
            </a:r>
            <a:endParaRPr kumimoji="1" lang="ja-JP" altLang="en-US" sz="1100" dirty="0">
              <a:effectLst>
                <a:glow rad="63500">
                  <a:schemeClr val="bg1"/>
                </a:glow>
                <a:outerShdw blurRad="38100" dist="38100" dir="2700000" algn="tl">
                  <a:srgbClr val="000000">
                    <a:alpha val="43137"/>
                  </a:srgbClr>
                </a:outerShdw>
              </a:effectLst>
            </a:endParaRPr>
          </a:p>
        </p:txBody>
      </p:sp>
    </p:spTree>
    <p:extLst>
      <p:ext uri="{BB962C8B-B14F-4D97-AF65-F5344CB8AC3E}">
        <p14:creationId xmlns:p14="http://schemas.microsoft.com/office/powerpoint/2010/main" val="6818697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コンテンツ プレースホルダー 2">
            <a:extLst>
              <a:ext uri="{FF2B5EF4-FFF2-40B4-BE49-F238E27FC236}">
                <a16:creationId xmlns:a16="http://schemas.microsoft.com/office/drawing/2014/main" id="{B2150542-CF5A-6C38-FB2C-35D0DF30BD0C}"/>
              </a:ext>
            </a:extLst>
          </p:cNvPr>
          <p:cNvSpPr txBox="1">
            <a:spLocks/>
          </p:cNvSpPr>
          <p:nvPr/>
        </p:nvSpPr>
        <p:spPr>
          <a:xfrm>
            <a:off x="583474" y="2411354"/>
            <a:ext cx="6506592" cy="1923077"/>
          </a:xfrm>
          <a:prstGeom prst="rect">
            <a:avLst/>
          </a:prstGeom>
        </p:spPr>
        <p:txBody>
          <a:bodyPr vert="horz" lIns="91440" tIns="45720" rIns="91440" bIns="45720" rtlCol="0" anchor="t">
            <a:no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200" kern="1200">
                <a:solidFill>
                  <a:schemeClr val="tx2"/>
                </a:solidFill>
                <a:latin typeface="+mn-lt"/>
                <a:ea typeface="+mn-ea"/>
                <a:cs typeface="+mn-cs"/>
              </a:defRPr>
            </a:lvl9pPr>
          </a:lstStyle>
          <a:p>
            <a:r>
              <a:rPr lang="en-US" altLang="ja-JP" b="1" dirty="0">
                <a:effectLst>
                  <a:glow rad="63500">
                    <a:schemeClr val="bg1"/>
                  </a:glow>
                </a:effectLst>
              </a:rPr>
              <a:t>Two-way roles of record warm SST</a:t>
            </a:r>
          </a:p>
          <a:p>
            <a:pPr lvl="1"/>
            <a:r>
              <a:rPr lang="en-US" altLang="ja-JP" dirty="0">
                <a:effectLst>
                  <a:glow rad="63500">
                    <a:schemeClr val="bg1"/>
                  </a:glow>
                </a:effectLst>
              </a:rPr>
              <a:t>Record warm SST around Japan transfer heats into the lower atmosphere, contributing to keep the surface air temperature high. </a:t>
            </a:r>
          </a:p>
          <a:p>
            <a:pPr lvl="1"/>
            <a:r>
              <a:rPr lang="en-US" altLang="ja-JP" dirty="0">
                <a:effectLst>
                  <a:glow rad="63500">
                    <a:schemeClr val="bg1"/>
                  </a:glow>
                </a:effectLst>
              </a:rPr>
              <a:t>Warm SST extending to the Kuroshio extension intensified the meridional gradient of the surface temperature. </a:t>
            </a:r>
          </a:p>
        </p:txBody>
      </p:sp>
      <p:sp>
        <p:nvSpPr>
          <p:cNvPr id="2" name="タイトル 1">
            <a:extLst>
              <a:ext uri="{FF2B5EF4-FFF2-40B4-BE49-F238E27FC236}">
                <a16:creationId xmlns:a16="http://schemas.microsoft.com/office/drawing/2014/main" id="{34D977F0-F2BF-58A8-03DC-5095FD397704}"/>
              </a:ext>
            </a:extLst>
          </p:cNvPr>
          <p:cNvSpPr>
            <a:spLocks noGrp="1"/>
          </p:cNvSpPr>
          <p:nvPr>
            <p:ph type="title"/>
          </p:nvPr>
        </p:nvSpPr>
        <p:spPr/>
        <p:txBody>
          <a:bodyPr/>
          <a:lstStyle/>
          <a:p>
            <a:r>
              <a:rPr kumimoji="1" lang="en-US" altLang="ja-JP" cap="none" dirty="0"/>
              <a:t>Factors of warm winter</a:t>
            </a:r>
            <a:endParaRPr kumimoji="1" lang="ja-JP" altLang="en-US" cap="none" dirty="0"/>
          </a:p>
        </p:txBody>
      </p:sp>
      <p:sp>
        <p:nvSpPr>
          <p:cNvPr id="81" name="コンテンツ プレースホルダー 2">
            <a:extLst>
              <a:ext uri="{FF2B5EF4-FFF2-40B4-BE49-F238E27FC236}">
                <a16:creationId xmlns:a16="http://schemas.microsoft.com/office/drawing/2014/main" id="{B2150542-CF5A-6C38-FB2C-35D0DF30BD0C}"/>
              </a:ext>
            </a:extLst>
          </p:cNvPr>
          <p:cNvSpPr txBox="1">
            <a:spLocks/>
          </p:cNvSpPr>
          <p:nvPr/>
        </p:nvSpPr>
        <p:spPr>
          <a:xfrm>
            <a:off x="6517117" y="4956390"/>
            <a:ext cx="5502944" cy="1618727"/>
          </a:xfrm>
          <a:prstGeom prst="rect">
            <a:avLst/>
          </a:prstGeom>
        </p:spPr>
        <p:txBody>
          <a:bodyPr vert="horz" lIns="91440" tIns="45720" rIns="91440" bIns="45720" rtlCol="0" anchor="t">
            <a:no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200" kern="1200">
                <a:solidFill>
                  <a:schemeClr val="tx2"/>
                </a:solidFill>
                <a:latin typeface="+mn-lt"/>
                <a:ea typeface="+mn-ea"/>
                <a:cs typeface="+mn-cs"/>
              </a:defRPr>
            </a:lvl9pPr>
          </a:lstStyle>
          <a:p>
            <a:pPr lvl="1"/>
            <a:r>
              <a:rPr lang="en-US" altLang="ja-JP" dirty="0">
                <a:effectLst>
                  <a:glow rad="63500">
                    <a:schemeClr val="bg1"/>
                  </a:glow>
                </a:effectLst>
              </a:rPr>
              <a:t>Due to the enhanced </a:t>
            </a:r>
            <a:r>
              <a:rPr lang="en-US" altLang="ja-JP" dirty="0" err="1">
                <a:effectLst>
                  <a:glow rad="63500">
                    <a:schemeClr val="bg1"/>
                  </a:glow>
                </a:effectLst>
              </a:rPr>
              <a:t>baroclinicity</a:t>
            </a:r>
            <a:r>
              <a:rPr lang="en-US" altLang="ja-JP" dirty="0">
                <a:effectLst>
                  <a:glow rad="63500">
                    <a:schemeClr val="bg1"/>
                  </a:glow>
                </a:effectLst>
              </a:rPr>
              <a:t>, transient eddy activity was stronger than normal north of Japan and its eastward. </a:t>
            </a:r>
          </a:p>
          <a:p>
            <a:pPr lvl="1"/>
            <a:r>
              <a:rPr lang="en-US" altLang="ja-JP" dirty="0">
                <a:effectLst>
                  <a:glow rad="63500">
                    <a:schemeClr val="bg1"/>
                  </a:glow>
                </a:effectLst>
              </a:rPr>
              <a:t>Eddy activity forced to maintain high-pressure anomalies over Japan, and its northern jet stream </a:t>
            </a:r>
            <a:r>
              <a:rPr lang="en-US" altLang="ja-JP" sz="1400" dirty="0">
                <a:effectLst>
                  <a:glow rad="63500">
                    <a:schemeClr val="bg1"/>
                  </a:glow>
                </a:effectLst>
              </a:rPr>
              <a:t>(=strong polar-front jet stream)</a:t>
            </a:r>
            <a:r>
              <a:rPr lang="en-US" altLang="ja-JP" dirty="0">
                <a:effectLst>
                  <a:glow rad="63500">
                    <a:schemeClr val="bg1"/>
                  </a:glow>
                </a:effectLst>
              </a:rPr>
              <a:t>. </a:t>
            </a:r>
          </a:p>
        </p:txBody>
      </p:sp>
      <p:pic>
        <p:nvPicPr>
          <p:cNvPr id="2050" name="Picture 2" descr="Image1"/>
          <p:cNvPicPr>
            <a:picLocks noChangeAspect="1" noChangeArrowheads="1"/>
          </p:cNvPicPr>
          <p:nvPr/>
        </p:nvPicPr>
        <p:blipFill rotWithShape="1">
          <a:blip r:embed="rId2">
            <a:extLst>
              <a:ext uri="{28A0092B-C50C-407E-A947-70E740481C1C}">
                <a14:useLocalDpi xmlns:a14="http://schemas.microsoft.com/office/drawing/2010/main" val="0"/>
              </a:ext>
            </a:extLst>
          </a:blip>
          <a:srcRect l="8305" t="21113" r="11833" b="15143"/>
          <a:stretch/>
        </p:blipFill>
        <p:spPr bwMode="auto">
          <a:xfrm>
            <a:off x="6937666" y="2467095"/>
            <a:ext cx="2806263" cy="1730286"/>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2" descr="Image1"/>
          <p:cNvPicPr>
            <a:picLocks noChangeAspect="1" noChangeArrowheads="1"/>
          </p:cNvPicPr>
          <p:nvPr/>
        </p:nvPicPr>
        <p:blipFill rotWithShape="1">
          <a:blip r:embed="rId2">
            <a:extLst>
              <a:ext uri="{28A0092B-C50C-407E-A947-70E740481C1C}">
                <a14:useLocalDpi xmlns:a14="http://schemas.microsoft.com/office/drawing/2010/main" val="0"/>
              </a:ext>
            </a:extLst>
          </a:blip>
          <a:srcRect l="9339" t="89947" r="9695" b="4340"/>
          <a:stretch/>
        </p:blipFill>
        <p:spPr bwMode="auto">
          <a:xfrm>
            <a:off x="7380524" y="4212897"/>
            <a:ext cx="2000967" cy="109081"/>
          </a:xfrm>
          <a:prstGeom prst="rect">
            <a:avLst/>
          </a:prstGeom>
          <a:noFill/>
          <a:extLst>
            <a:ext uri="{909E8E84-426E-40DD-AFC4-6F175D3DCCD1}">
              <a14:hiddenFill xmlns:a14="http://schemas.microsoft.com/office/drawing/2010/main">
                <a:solidFill>
                  <a:srgbClr val="FFFFFF"/>
                </a:solidFill>
              </a14:hiddenFill>
            </a:ext>
          </a:extLst>
        </p:spPr>
      </p:pic>
      <p:sp>
        <p:nvSpPr>
          <p:cNvPr id="36" name="テキスト ボックス 35">
            <a:extLst>
              <a:ext uri="{FF2B5EF4-FFF2-40B4-BE49-F238E27FC236}">
                <a16:creationId xmlns:a16="http://schemas.microsoft.com/office/drawing/2014/main" id="{900B8CA0-2395-42CC-A37A-76C41596089A}"/>
              </a:ext>
            </a:extLst>
          </p:cNvPr>
          <p:cNvSpPr txBox="1"/>
          <p:nvPr/>
        </p:nvSpPr>
        <p:spPr>
          <a:xfrm>
            <a:off x="8812595" y="3865274"/>
            <a:ext cx="952354" cy="261610"/>
          </a:xfrm>
          <a:prstGeom prst="rect">
            <a:avLst/>
          </a:prstGeom>
          <a:noFill/>
        </p:spPr>
        <p:txBody>
          <a:bodyPr wrap="square" rtlCol="0">
            <a:spAutoFit/>
          </a:bodyPr>
          <a:lstStyle/>
          <a:p>
            <a:pPr algn="ctr"/>
            <a:r>
              <a:rPr kumimoji="1" lang="en-US" altLang="ja-JP" sz="1100" b="1" dirty="0">
                <a:effectLst>
                  <a:glow rad="63500">
                    <a:schemeClr val="bg1"/>
                  </a:glow>
                </a:effectLst>
              </a:rPr>
              <a:t>MGDSST</a:t>
            </a:r>
            <a:endParaRPr kumimoji="1" lang="ja-JP" altLang="en-US" sz="1100" b="1" dirty="0">
              <a:effectLst>
                <a:glow rad="63500">
                  <a:schemeClr val="bg1"/>
                </a:glow>
              </a:effectLst>
            </a:endParaRPr>
          </a:p>
        </p:txBody>
      </p:sp>
      <p:pic>
        <p:nvPicPr>
          <p:cNvPr id="2052" name="Picture 4" descr="Image1"/>
          <p:cNvPicPr>
            <a:picLocks noChangeAspect="1" noChangeArrowheads="1"/>
          </p:cNvPicPr>
          <p:nvPr/>
        </p:nvPicPr>
        <p:blipFill rotWithShape="1">
          <a:blip r:embed="rId3">
            <a:extLst>
              <a:ext uri="{28A0092B-C50C-407E-A947-70E740481C1C}">
                <a14:useLocalDpi xmlns:a14="http://schemas.microsoft.com/office/drawing/2010/main" val="0"/>
              </a:ext>
            </a:extLst>
          </a:blip>
          <a:srcRect l="12578" t="11829" r="16249" b="5859"/>
          <a:stretch/>
        </p:blipFill>
        <p:spPr bwMode="auto">
          <a:xfrm>
            <a:off x="9835964" y="2490315"/>
            <a:ext cx="1893547" cy="1691716"/>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4" descr="Image1"/>
          <p:cNvPicPr>
            <a:picLocks noChangeAspect="1" noChangeArrowheads="1"/>
          </p:cNvPicPr>
          <p:nvPr/>
        </p:nvPicPr>
        <p:blipFill rotWithShape="1">
          <a:blip r:embed="rId3">
            <a:extLst>
              <a:ext uri="{28A0092B-C50C-407E-A947-70E740481C1C}">
                <a14:useLocalDpi xmlns:a14="http://schemas.microsoft.com/office/drawing/2010/main" val="0"/>
              </a:ext>
            </a:extLst>
          </a:blip>
          <a:srcRect l="9750" t="94409" r="9973" b="-122"/>
          <a:stretch/>
        </p:blipFill>
        <p:spPr bwMode="auto">
          <a:xfrm>
            <a:off x="9810202" y="4222162"/>
            <a:ext cx="2005259" cy="110255"/>
          </a:xfrm>
          <a:prstGeom prst="rect">
            <a:avLst/>
          </a:prstGeom>
          <a:noFill/>
          <a:extLst>
            <a:ext uri="{909E8E84-426E-40DD-AFC4-6F175D3DCCD1}">
              <a14:hiddenFill xmlns:a14="http://schemas.microsoft.com/office/drawing/2010/main">
                <a:solidFill>
                  <a:srgbClr val="FFFFFF"/>
                </a:solidFill>
              </a14:hiddenFill>
            </a:ext>
          </a:extLst>
        </p:spPr>
      </p:pic>
      <p:sp>
        <p:nvSpPr>
          <p:cNvPr id="39" name="テキスト ボックス 38">
            <a:extLst>
              <a:ext uri="{FF2B5EF4-FFF2-40B4-BE49-F238E27FC236}">
                <a16:creationId xmlns:a16="http://schemas.microsoft.com/office/drawing/2014/main" id="{900B8CA0-2395-42CC-A37A-76C41596089A}"/>
              </a:ext>
            </a:extLst>
          </p:cNvPr>
          <p:cNvSpPr txBox="1"/>
          <p:nvPr/>
        </p:nvSpPr>
        <p:spPr>
          <a:xfrm>
            <a:off x="11018896" y="3875713"/>
            <a:ext cx="755868" cy="261610"/>
          </a:xfrm>
          <a:prstGeom prst="rect">
            <a:avLst/>
          </a:prstGeom>
          <a:noFill/>
        </p:spPr>
        <p:txBody>
          <a:bodyPr wrap="square" rtlCol="0">
            <a:spAutoFit/>
          </a:bodyPr>
          <a:lstStyle/>
          <a:p>
            <a:pPr algn="ctr"/>
            <a:r>
              <a:rPr kumimoji="1" lang="en-US" altLang="ja-JP" sz="1100" b="1" dirty="0">
                <a:effectLst>
                  <a:glow rad="63500">
                    <a:schemeClr val="bg1"/>
                  </a:glow>
                </a:effectLst>
              </a:rPr>
              <a:t>JRA-3Q</a:t>
            </a:r>
            <a:endParaRPr kumimoji="1" lang="ja-JP" altLang="en-US" sz="1100" b="1" dirty="0">
              <a:effectLst>
                <a:glow rad="63500">
                  <a:schemeClr val="bg1"/>
                </a:glow>
              </a:effectLst>
            </a:endParaRPr>
          </a:p>
        </p:txBody>
      </p:sp>
      <p:sp>
        <p:nvSpPr>
          <p:cNvPr id="40" name="テキスト ボックス 39">
            <a:extLst>
              <a:ext uri="{FF2B5EF4-FFF2-40B4-BE49-F238E27FC236}">
                <a16:creationId xmlns:a16="http://schemas.microsoft.com/office/drawing/2014/main" id="{900B8CA0-2395-42CC-A37A-76C41596089A}"/>
              </a:ext>
            </a:extLst>
          </p:cNvPr>
          <p:cNvSpPr txBox="1"/>
          <p:nvPr/>
        </p:nvSpPr>
        <p:spPr>
          <a:xfrm>
            <a:off x="9936329" y="2229368"/>
            <a:ext cx="1758439" cy="276999"/>
          </a:xfrm>
          <a:prstGeom prst="rect">
            <a:avLst/>
          </a:prstGeom>
          <a:solidFill>
            <a:srgbClr val="215968"/>
          </a:solidFill>
        </p:spPr>
        <p:txBody>
          <a:bodyPr wrap="square" rtlCol="0">
            <a:spAutoFit/>
          </a:bodyPr>
          <a:lstStyle/>
          <a:p>
            <a:pPr algn="ctr"/>
            <a:r>
              <a:rPr kumimoji="1" lang="en-US" altLang="ja-JP" sz="1200" dirty="0" err="1">
                <a:solidFill>
                  <a:schemeClr val="bg1"/>
                </a:solidFill>
              </a:rPr>
              <a:t>Sensible+Latent</a:t>
            </a:r>
            <a:r>
              <a:rPr kumimoji="1" lang="en-US" altLang="ja-JP" sz="1200" dirty="0">
                <a:solidFill>
                  <a:schemeClr val="bg1"/>
                </a:solidFill>
              </a:rPr>
              <a:t> heat flux</a:t>
            </a:r>
            <a:endParaRPr kumimoji="1" lang="ja-JP" altLang="en-US" sz="1200" dirty="0">
              <a:solidFill>
                <a:schemeClr val="bg1"/>
              </a:solidFill>
            </a:endParaRPr>
          </a:p>
        </p:txBody>
      </p:sp>
      <p:sp>
        <p:nvSpPr>
          <p:cNvPr id="79" name="テキスト ボックス 78">
            <a:extLst>
              <a:ext uri="{FF2B5EF4-FFF2-40B4-BE49-F238E27FC236}">
                <a16:creationId xmlns:a16="http://schemas.microsoft.com/office/drawing/2014/main" id="{900B8CA0-2395-42CC-A37A-76C41596089A}"/>
              </a:ext>
            </a:extLst>
          </p:cNvPr>
          <p:cNvSpPr txBox="1"/>
          <p:nvPr/>
        </p:nvSpPr>
        <p:spPr>
          <a:xfrm>
            <a:off x="7230809" y="2229368"/>
            <a:ext cx="2219978" cy="276999"/>
          </a:xfrm>
          <a:prstGeom prst="rect">
            <a:avLst/>
          </a:prstGeom>
          <a:solidFill>
            <a:srgbClr val="215968"/>
          </a:solidFill>
        </p:spPr>
        <p:txBody>
          <a:bodyPr wrap="square" rtlCol="0">
            <a:spAutoFit/>
          </a:bodyPr>
          <a:lstStyle/>
          <a:p>
            <a:pPr algn="ctr"/>
            <a:r>
              <a:rPr kumimoji="1" lang="en-US" altLang="ja-JP" sz="1200" dirty="0">
                <a:solidFill>
                  <a:schemeClr val="bg1"/>
                </a:solidFill>
              </a:rPr>
              <a:t>SST anomaly (DJF)</a:t>
            </a:r>
            <a:endParaRPr kumimoji="1" lang="ja-JP" altLang="en-US" sz="1200" dirty="0">
              <a:solidFill>
                <a:schemeClr val="bg1"/>
              </a:solidFill>
            </a:endParaRPr>
          </a:p>
        </p:txBody>
      </p:sp>
      <p:sp>
        <p:nvSpPr>
          <p:cNvPr id="42" name="正方形/長方形 41"/>
          <p:cNvSpPr/>
          <p:nvPr/>
        </p:nvSpPr>
        <p:spPr>
          <a:xfrm>
            <a:off x="10384971" y="2961468"/>
            <a:ext cx="779418" cy="656943"/>
          </a:xfrm>
          <a:prstGeom prst="rect">
            <a:avLst/>
          </a:prstGeom>
          <a:noFill/>
          <a:ln w="28575">
            <a:solidFill>
              <a:srgbClr val="FF0000"/>
            </a:solidFill>
            <a:prstDash val="sysDash"/>
          </a:ln>
          <a:effectLst>
            <a:glow rad="63500">
              <a:schemeClr val="bg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正方形/長方形 44"/>
          <p:cNvSpPr/>
          <p:nvPr/>
        </p:nvSpPr>
        <p:spPr>
          <a:xfrm>
            <a:off x="7601589" y="2961468"/>
            <a:ext cx="779418" cy="656943"/>
          </a:xfrm>
          <a:prstGeom prst="rect">
            <a:avLst/>
          </a:prstGeom>
          <a:noFill/>
          <a:ln w="28575">
            <a:solidFill>
              <a:srgbClr val="FF0000"/>
            </a:solidFill>
            <a:prstDash val="sysDash"/>
          </a:ln>
          <a:effectLst>
            <a:glow rad="63500">
              <a:schemeClr val="bg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テキスト ボックス 46"/>
          <p:cNvSpPr txBox="1"/>
          <p:nvPr/>
        </p:nvSpPr>
        <p:spPr>
          <a:xfrm>
            <a:off x="7310039" y="3546690"/>
            <a:ext cx="1362518" cy="276999"/>
          </a:xfrm>
          <a:prstGeom prst="rect">
            <a:avLst/>
          </a:prstGeom>
          <a:noFill/>
        </p:spPr>
        <p:txBody>
          <a:bodyPr wrap="square" rtlCol="0">
            <a:spAutoFit/>
          </a:bodyPr>
          <a:lstStyle/>
          <a:p>
            <a:pPr algn="ctr"/>
            <a:r>
              <a:rPr kumimoji="1" lang="en-US" altLang="ja-JP" sz="1200" dirty="0">
                <a:solidFill>
                  <a:srgbClr val="FF0000"/>
                </a:solidFill>
                <a:effectLst>
                  <a:glow rad="63500">
                    <a:schemeClr val="bg1"/>
                  </a:glow>
                </a:effectLst>
              </a:rPr>
              <a:t>Record warm</a:t>
            </a:r>
            <a:endParaRPr kumimoji="1" lang="ja-JP" altLang="en-US" sz="1200" dirty="0">
              <a:solidFill>
                <a:srgbClr val="FF0000"/>
              </a:solidFill>
              <a:effectLst>
                <a:glow rad="63500">
                  <a:schemeClr val="bg1"/>
                </a:glow>
              </a:effectLst>
            </a:endParaRPr>
          </a:p>
        </p:txBody>
      </p:sp>
      <p:sp>
        <p:nvSpPr>
          <p:cNvPr id="48" name="テキスト ボックス 47"/>
          <p:cNvSpPr txBox="1"/>
          <p:nvPr/>
        </p:nvSpPr>
        <p:spPr>
          <a:xfrm>
            <a:off x="10116302" y="3565301"/>
            <a:ext cx="1362518" cy="276999"/>
          </a:xfrm>
          <a:prstGeom prst="rect">
            <a:avLst/>
          </a:prstGeom>
          <a:noFill/>
        </p:spPr>
        <p:txBody>
          <a:bodyPr wrap="square" rtlCol="0">
            <a:spAutoFit/>
          </a:bodyPr>
          <a:lstStyle/>
          <a:p>
            <a:pPr algn="ctr"/>
            <a:r>
              <a:rPr kumimoji="1" lang="en-US" altLang="ja-JP" sz="1200" dirty="0">
                <a:solidFill>
                  <a:srgbClr val="FF0000"/>
                </a:solidFill>
                <a:effectLst>
                  <a:glow rad="63500">
                    <a:schemeClr val="bg1"/>
                  </a:glow>
                </a:effectLst>
              </a:rPr>
              <a:t>Surface air heating</a:t>
            </a:r>
            <a:endParaRPr kumimoji="1" lang="ja-JP" altLang="en-US" sz="1200" dirty="0">
              <a:solidFill>
                <a:srgbClr val="FF0000"/>
              </a:solidFill>
              <a:effectLst>
                <a:glow rad="63500">
                  <a:schemeClr val="bg1"/>
                </a:glow>
              </a:effectLst>
            </a:endParaRPr>
          </a:p>
        </p:txBody>
      </p:sp>
      <p:sp>
        <p:nvSpPr>
          <p:cNvPr id="49" name="正方形/長方形 48"/>
          <p:cNvSpPr/>
          <p:nvPr/>
        </p:nvSpPr>
        <p:spPr>
          <a:xfrm>
            <a:off x="7889966" y="2753327"/>
            <a:ext cx="1763487" cy="588086"/>
          </a:xfrm>
          <a:prstGeom prst="rect">
            <a:avLst/>
          </a:prstGeom>
          <a:noFill/>
          <a:ln w="28575">
            <a:solidFill>
              <a:srgbClr val="7030A0"/>
            </a:solidFill>
            <a:prstDash val="sysDash"/>
          </a:ln>
          <a:effectLst>
            <a:glow rad="63500">
              <a:schemeClr val="bg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テキスト ボックス 49"/>
          <p:cNvSpPr txBox="1"/>
          <p:nvPr/>
        </p:nvSpPr>
        <p:spPr>
          <a:xfrm>
            <a:off x="7697566" y="2513615"/>
            <a:ext cx="2138398" cy="276999"/>
          </a:xfrm>
          <a:prstGeom prst="rect">
            <a:avLst/>
          </a:prstGeom>
          <a:noFill/>
        </p:spPr>
        <p:txBody>
          <a:bodyPr wrap="square" rtlCol="0">
            <a:spAutoFit/>
          </a:bodyPr>
          <a:lstStyle/>
          <a:p>
            <a:pPr algn="ctr"/>
            <a:r>
              <a:rPr kumimoji="1" lang="en-US" altLang="ja-JP" sz="1200" dirty="0">
                <a:solidFill>
                  <a:srgbClr val="7030A0"/>
                </a:solidFill>
                <a:effectLst>
                  <a:glow rad="63500">
                    <a:schemeClr val="bg1"/>
                  </a:glow>
                </a:effectLst>
              </a:rPr>
              <a:t>Intensified meridional gradient</a:t>
            </a:r>
            <a:endParaRPr kumimoji="1" lang="ja-JP" altLang="en-US" sz="1200" dirty="0">
              <a:solidFill>
                <a:srgbClr val="7030A0"/>
              </a:solidFill>
              <a:effectLst>
                <a:glow rad="63500">
                  <a:schemeClr val="bg1"/>
                </a:glow>
              </a:effectLst>
            </a:endParaRPr>
          </a:p>
        </p:txBody>
      </p:sp>
      <p:pic>
        <p:nvPicPr>
          <p:cNvPr id="54" name="Picture 6" descr="Image1"/>
          <p:cNvPicPr>
            <a:picLocks noChangeAspect="1" noChangeArrowheads="1"/>
          </p:cNvPicPr>
          <p:nvPr/>
        </p:nvPicPr>
        <p:blipFill rotWithShape="1">
          <a:blip r:embed="rId4">
            <a:extLst>
              <a:ext uri="{28A0092B-C50C-407E-A947-70E740481C1C}">
                <a14:useLocalDpi xmlns:a14="http://schemas.microsoft.com/office/drawing/2010/main" val="0"/>
              </a:ext>
            </a:extLst>
          </a:blip>
          <a:srcRect l="27495" t="62611" r="29885" b="10032"/>
          <a:stretch/>
        </p:blipFill>
        <p:spPr bwMode="auto">
          <a:xfrm>
            <a:off x="581192" y="5038927"/>
            <a:ext cx="2907426" cy="1441639"/>
          </a:xfrm>
          <a:prstGeom prst="rect">
            <a:avLst/>
          </a:prstGeom>
          <a:noFill/>
          <a:ln w="19050">
            <a:solidFill>
              <a:schemeClr val="accent1"/>
            </a:solidFill>
          </a:ln>
          <a:extLst>
            <a:ext uri="{909E8E84-426E-40DD-AFC4-6F175D3DCCD1}">
              <a14:hiddenFill xmlns:a14="http://schemas.microsoft.com/office/drawing/2010/main">
                <a:solidFill>
                  <a:srgbClr val="FFFFFF"/>
                </a:solidFill>
              </a14:hiddenFill>
            </a:ext>
          </a:extLst>
        </p:spPr>
      </p:pic>
      <p:pic>
        <p:nvPicPr>
          <p:cNvPr id="55" name="Picture 10" descr="Image1"/>
          <p:cNvPicPr>
            <a:picLocks noChangeAspect="1" noChangeArrowheads="1"/>
          </p:cNvPicPr>
          <p:nvPr/>
        </p:nvPicPr>
        <p:blipFill rotWithShape="1">
          <a:blip r:embed="rId5">
            <a:extLst>
              <a:ext uri="{28A0092B-C50C-407E-A947-70E740481C1C}">
                <a14:useLocalDpi xmlns:a14="http://schemas.microsoft.com/office/drawing/2010/main" val="0"/>
              </a:ext>
            </a:extLst>
          </a:blip>
          <a:srcRect l="27522" t="62612" r="28839" b="10032"/>
          <a:stretch/>
        </p:blipFill>
        <p:spPr bwMode="auto">
          <a:xfrm>
            <a:off x="3668382" y="5038927"/>
            <a:ext cx="2977065" cy="1441640"/>
          </a:xfrm>
          <a:prstGeom prst="rect">
            <a:avLst/>
          </a:prstGeom>
          <a:noFill/>
          <a:ln w="19050">
            <a:solidFill>
              <a:schemeClr val="accent1"/>
            </a:solidFill>
          </a:ln>
          <a:extLst>
            <a:ext uri="{909E8E84-426E-40DD-AFC4-6F175D3DCCD1}">
              <a14:hiddenFill xmlns:a14="http://schemas.microsoft.com/office/drawing/2010/main">
                <a:solidFill>
                  <a:srgbClr val="FFFFFF"/>
                </a:solidFill>
              </a14:hiddenFill>
            </a:ext>
          </a:extLst>
        </p:spPr>
      </p:pic>
      <p:pic>
        <p:nvPicPr>
          <p:cNvPr id="56" name="Picture 10" descr="Image1"/>
          <p:cNvPicPr>
            <a:picLocks noChangeAspect="1" noChangeArrowheads="1"/>
          </p:cNvPicPr>
          <p:nvPr/>
        </p:nvPicPr>
        <p:blipFill rotWithShape="1">
          <a:blip r:embed="rId5">
            <a:extLst>
              <a:ext uri="{28A0092B-C50C-407E-A947-70E740481C1C}">
                <a14:useLocalDpi xmlns:a14="http://schemas.microsoft.com/office/drawing/2010/main" val="0"/>
              </a:ext>
            </a:extLst>
          </a:blip>
          <a:srcRect l="9399" t="94197" r="9430" b="-537"/>
          <a:stretch/>
        </p:blipFill>
        <p:spPr bwMode="auto">
          <a:xfrm>
            <a:off x="3842803" y="6546282"/>
            <a:ext cx="2599006" cy="156836"/>
          </a:xfrm>
          <a:prstGeom prst="rect">
            <a:avLst/>
          </a:prstGeom>
          <a:noFill/>
          <a:ln w="19050">
            <a:noFill/>
          </a:ln>
          <a:extLst>
            <a:ext uri="{909E8E84-426E-40DD-AFC4-6F175D3DCCD1}">
              <a14:hiddenFill xmlns:a14="http://schemas.microsoft.com/office/drawing/2010/main">
                <a:solidFill>
                  <a:srgbClr val="FFFFFF"/>
                </a:solidFill>
              </a14:hiddenFill>
            </a:ext>
          </a:extLst>
        </p:spPr>
      </p:pic>
      <p:pic>
        <p:nvPicPr>
          <p:cNvPr id="57" name="Picture 6" descr="Image1"/>
          <p:cNvPicPr>
            <a:picLocks noChangeAspect="1" noChangeArrowheads="1"/>
          </p:cNvPicPr>
          <p:nvPr/>
        </p:nvPicPr>
        <p:blipFill rotWithShape="1">
          <a:blip r:embed="rId4">
            <a:extLst>
              <a:ext uri="{28A0092B-C50C-407E-A947-70E740481C1C}">
                <a14:useLocalDpi xmlns:a14="http://schemas.microsoft.com/office/drawing/2010/main" val="0"/>
              </a:ext>
            </a:extLst>
          </a:blip>
          <a:srcRect l="9727" t="94559" r="9381" b="-175"/>
          <a:stretch/>
        </p:blipFill>
        <p:spPr bwMode="auto">
          <a:xfrm>
            <a:off x="733106" y="6551983"/>
            <a:ext cx="2603598" cy="139640"/>
          </a:xfrm>
          <a:prstGeom prst="rect">
            <a:avLst/>
          </a:prstGeom>
          <a:noFill/>
          <a:ln w="19050">
            <a:noFill/>
          </a:ln>
          <a:extLst>
            <a:ext uri="{909E8E84-426E-40DD-AFC4-6F175D3DCCD1}">
              <a14:hiddenFill xmlns:a14="http://schemas.microsoft.com/office/drawing/2010/main">
                <a:solidFill>
                  <a:srgbClr val="FFFFFF"/>
                </a:solidFill>
              </a14:hiddenFill>
            </a:ext>
          </a:extLst>
        </p:spPr>
      </p:pic>
      <p:sp>
        <p:nvSpPr>
          <p:cNvPr id="58" name="テキスト ボックス 57">
            <a:extLst>
              <a:ext uri="{FF2B5EF4-FFF2-40B4-BE49-F238E27FC236}">
                <a16:creationId xmlns:a16="http://schemas.microsoft.com/office/drawing/2014/main" id="{900B8CA0-2395-42CC-A37A-76C41596089A}"/>
              </a:ext>
            </a:extLst>
          </p:cNvPr>
          <p:cNvSpPr txBox="1"/>
          <p:nvPr/>
        </p:nvSpPr>
        <p:spPr>
          <a:xfrm>
            <a:off x="581192" y="4722791"/>
            <a:ext cx="2907426" cy="276999"/>
          </a:xfrm>
          <a:prstGeom prst="rect">
            <a:avLst/>
          </a:prstGeom>
          <a:solidFill>
            <a:srgbClr val="215968"/>
          </a:solidFill>
        </p:spPr>
        <p:txBody>
          <a:bodyPr wrap="square" rtlCol="0">
            <a:spAutoFit/>
          </a:bodyPr>
          <a:lstStyle/>
          <a:p>
            <a:pPr algn="ctr"/>
            <a:r>
              <a:rPr kumimoji="1" lang="en-US" altLang="ja-JP" sz="1200" dirty="0">
                <a:solidFill>
                  <a:schemeClr val="bg1"/>
                </a:solidFill>
              </a:rPr>
              <a:t>EGR700 &amp; KE500 anomalies (DJF)</a:t>
            </a:r>
            <a:endParaRPr kumimoji="1" lang="ja-JP" altLang="en-US" sz="1200" dirty="0">
              <a:solidFill>
                <a:schemeClr val="bg1"/>
              </a:solidFill>
            </a:endParaRPr>
          </a:p>
        </p:txBody>
      </p:sp>
      <p:sp>
        <p:nvSpPr>
          <p:cNvPr id="59" name="テキスト ボックス 58">
            <a:extLst>
              <a:ext uri="{FF2B5EF4-FFF2-40B4-BE49-F238E27FC236}">
                <a16:creationId xmlns:a16="http://schemas.microsoft.com/office/drawing/2014/main" id="{900B8CA0-2395-42CC-A37A-76C41596089A}"/>
              </a:ext>
            </a:extLst>
          </p:cNvPr>
          <p:cNvSpPr txBox="1"/>
          <p:nvPr/>
        </p:nvSpPr>
        <p:spPr>
          <a:xfrm>
            <a:off x="3668382" y="4722790"/>
            <a:ext cx="2907426" cy="276999"/>
          </a:xfrm>
          <a:prstGeom prst="rect">
            <a:avLst/>
          </a:prstGeom>
          <a:solidFill>
            <a:srgbClr val="215968"/>
          </a:solidFill>
        </p:spPr>
        <p:txBody>
          <a:bodyPr wrap="square" rtlCol="0">
            <a:spAutoFit/>
          </a:bodyPr>
          <a:lstStyle/>
          <a:p>
            <a:pPr algn="ctr"/>
            <a:r>
              <a:rPr kumimoji="1" lang="en-US" altLang="ja-JP" sz="1200" dirty="0">
                <a:solidFill>
                  <a:schemeClr val="bg1"/>
                </a:solidFill>
              </a:rPr>
              <a:t>Z300 &amp; eddy feedback anomalies (DJF)</a:t>
            </a:r>
            <a:endParaRPr kumimoji="1" lang="ja-JP" altLang="en-US" sz="1200" dirty="0">
              <a:solidFill>
                <a:schemeClr val="bg1"/>
              </a:solidFill>
            </a:endParaRPr>
          </a:p>
        </p:txBody>
      </p:sp>
      <p:sp>
        <p:nvSpPr>
          <p:cNvPr id="11" name="環状矢印 10"/>
          <p:cNvSpPr/>
          <p:nvPr/>
        </p:nvSpPr>
        <p:spPr>
          <a:xfrm flipH="1">
            <a:off x="6040555" y="3774512"/>
            <a:ext cx="1569311" cy="1474432"/>
          </a:xfrm>
          <a:prstGeom prst="circularArrow">
            <a:avLst>
              <a:gd name="adj1" fmla="val 12500"/>
              <a:gd name="adj2" fmla="val 1142319"/>
              <a:gd name="adj3" fmla="val 20457681"/>
              <a:gd name="adj4" fmla="val 16242029"/>
              <a:gd name="adj5" fmla="val 12500"/>
            </a:avLst>
          </a:prstGeom>
          <a:solidFill>
            <a:srgbClr val="7030A0">
              <a:alpha val="30000"/>
            </a:srgbClr>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60" name="テキスト ボックス 59"/>
          <p:cNvSpPr txBox="1"/>
          <p:nvPr/>
        </p:nvSpPr>
        <p:spPr>
          <a:xfrm rot="19589624">
            <a:off x="5729708" y="3728679"/>
            <a:ext cx="1213188" cy="461665"/>
          </a:xfrm>
          <a:prstGeom prst="rect">
            <a:avLst/>
          </a:prstGeom>
          <a:noFill/>
        </p:spPr>
        <p:txBody>
          <a:bodyPr wrap="square" rtlCol="0">
            <a:spAutoFit/>
          </a:bodyPr>
          <a:lstStyle/>
          <a:p>
            <a:pPr algn="ctr"/>
            <a:r>
              <a:rPr kumimoji="1" lang="en-US" altLang="ja-JP" sz="1200" dirty="0">
                <a:solidFill>
                  <a:srgbClr val="7030A0"/>
                </a:solidFill>
                <a:effectLst>
                  <a:glow rad="63500">
                    <a:schemeClr val="bg1"/>
                  </a:glow>
                </a:effectLst>
              </a:rPr>
              <a:t>Enhanced </a:t>
            </a:r>
            <a:r>
              <a:rPr kumimoji="1" lang="en-US" altLang="ja-JP" sz="1200" dirty="0" err="1">
                <a:solidFill>
                  <a:srgbClr val="7030A0"/>
                </a:solidFill>
                <a:effectLst>
                  <a:glow rad="63500">
                    <a:schemeClr val="bg1"/>
                  </a:glow>
                </a:effectLst>
              </a:rPr>
              <a:t>baroclinicity</a:t>
            </a:r>
            <a:endParaRPr kumimoji="1" lang="ja-JP" altLang="en-US" sz="1200" dirty="0">
              <a:solidFill>
                <a:srgbClr val="7030A0"/>
              </a:solidFill>
              <a:effectLst>
                <a:glow rad="63500">
                  <a:schemeClr val="bg1"/>
                </a:glow>
              </a:effectLst>
            </a:endParaRPr>
          </a:p>
        </p:txBody>
      </p:sp>
      <p:sp>
        <p:nvSpPr>
          <p:cNvPr id="62" name="テキスト ボックス 61"/>
          <p:cNvSpPr txBox="1"/>
          <p:nvPr/>
        </p:nvSpPr>
        <p:spPr>
          <a:xfrm>
            <a:off x="308205" y="6083515"/>
            <a:ext cx="3360177" cy="461665"/>
          </a:xfrm>
          <a:prstGeom prst="rect">
            <a:avLst/>
          </a:prstGeom>
          <a:noFill/>
        </p:spPr>
        <p:txBody>
          <a:bodyPr wrap="square" rtlCol="0">
            <a:spAutoFit/>
          </a:bodyPr>
          <a:lstStyle/>
          <a:p>
            <a:pPr algn="ctr"/>
            <a:r>
              <a:rPr kumimoji="1" lang="en-US" altLang="ja-JP" sz="1200" dirty="0">
                <a:effectLst>
                  <a:glow rad="63500">
                    <a:schemeClr val="bg1"/>
                  </a:glow>
                </a:effectLst>
              </a:rPr>
              <a:t>Color: </a:t>
            </a:r>
            <a:r>
              <a:rPr kumimoji="1" lang="en-US" altLang="ja-JP" sz="1200" dirty="0" err="1">
                <a:effectLst>
                  <a:glow rad="63500">
                    <a:schemeClr val="bg1"/>
                  </a:glow>
                </a:effectLst>
              </a:rPr>
              <a:t>Eady</a:t>
            </a:r>
            <a:r>
              <a:rPr kumimoji="1" lang="en-US" altLang="ja-JP" sz="1200" dirty="0">
                <a:effectLst>
                  <a:glow rad="63500">
                    <a:schemeClr val="bg1"/>
                  </a:glow>
                </a:effectLst>
              </a:rPr>
              <a:t> growth rate</a:t>
            </a:r>
          </a:p>
          <a:p>
            <a:pPr algn="ctr"/>
            <a:r>
              <a:rPr kumimoji="1" lang="en-US" altLang="ja-JP" sz="1200" dirty="0">
                <a:effectLst>
                  <a:glow rad="63500">
                    <a:schemeClr val="bg1"/>
                  </a:glow>
                </a:effectLst>
              </a:rPr>
              <a:t>Contour: Kinetic energy (positive only)</a:t>
            </a:r>
            <a:endParaRPr kumimoji="1" lang="ja-JP" altLang="en-US" sz="1200" dirty="0">
              <a:effectLst>
                <a:glow rad="63500">
                  <a:schemeClr val="bg1"/>
                </a:glow>
              </a:effectLst>
            </a:endParaRPr>
          </a:p>
        </p:txBody>
      </p:sp>
      <p:sp>
        <p:nvSpPr>
          <p:cNvPr id="64" name="テキスト ボックス 63"/>
          <p:cNvSpPr txBox="1"/>
          <p:nvPr/>
        </p:nvSpPr>
        <p:spPr>
          <a:xfrm>
            <a:off x="3488618" y="6076712"/>
            <a:ext cx="3360177" cy="461665"/>
          </a:xfrm>
          <a:prstGeom prst="rect">
            <a:avLst/>
          </a:prstGeom>
          <a:noFill/>
        </p:spPr>
        <p:txBody>
          <a:bodyPr wrap="square" rtlCol="0">
            <a:spAutoFit/>
          </a:bodyPr>
          <a:lstStyle/>
          <a:p>
            <a:pPr algn="ctr"/>
            <a:r>
              <a:rPr kumimoji="1" lang="en-US" altLang="ja-JP" sz="1200" dirty="0">
                <a:effectLst>
                  <a:glow rad="63500">
                    <a:schemeClr val="bg1"/>
                  </a:glow>
                </a:effectLst>
              </a:rPr>
              <a:t>Color: Z300</a:t>
            </a:r>
          </a:p>
          <a:p>
            <a:pPr algn="ctr"/>
            <a:r>
              <a:rPr kumimoji="1" lang="en-US" altLang="ja-JP" sz="1200" dirty="0">
                <a:effectLst>
                  <a:glow rad="63500">
                    <a:schemeClr val="bg1"/>
                  </a:glow>
                </a:effectLst>
              </a:rPr>
              <a:t>Contour: Eddy forced </a:t>
            </a:r>
            <a:r>
              <a:rPr kumimoji="1" lang="en-US" altLang="ja-JP" sz="1200" dirty="0" err="1">
                <a:effectLst>
                  <a:glow rad="63500">
                    <a:schemeClr val="bg1"/>
                  </a:glow>
                </a:effectLst>
              </a:rPr>
              <a:t>dZ</a:t>
            </a:r>
            <a:r>
              <a:rPr kumimoji="1" lang="en-US" altLang="ja-JP" sz="1200" dirty="0">
                <a:effectLst>
                  <a:glow rad="63500">
                    <a:schemeClr val="bg1"/>
                  </a:glow>
                </a:effectLst>
              </a:rPr>
              <a:t>/</a:t>
            </a:r>
            <a:r>
              <a:rPr kumimoji="1" lang="en-US" altLang="ja-JP" sz="1200" dirty="0" err="1">
                <a:effectLst>
                  <a:glow rad="63500">
                    <a:schemeClr val="bg1"/>
                  </a:glow>
                </a:effectLst>
              </a:rPr>
              <a:t>dt</a:t>
            </a:r>
            <a:r>
              <a:rPr kumimoji="1" lang="en-US" altLang="ja-JP" sz="1200" dirty="0">
                <a:effectLst>
                  <a:glow rad="63500">
                    <a:schemeClr val="bg1"/>
                  </a:glow>
                </a:effectLst>
              </a:rPr>
              <a:t> (positive only)</a:t>
            </a:r>
            <a:endParaRPr kumimoji="1" lang="ja-JP" altLang="en-US" sz="1200" dirty="0">
              <a:effectLst>
                <a:glow rad="63500">
                  <a:schemeClr val="bg1"/>
                </a:glow>
              </a:effectLst>
            </a:endParaRPr>
          </a:p>
        </p:txBody>
      </p:sp>
      <p:sp>
        <p:nvSpPr>
          <p:cNvPr id="65" name="右矢印 64"/>
          <p:cNvSpPr/>
          <p:nvPr/>
        </p:nvSpPr>
        <p:spPr>
          <a:xfrm rot="20485591">
            <a:off x="4966738" y="5436068"/>
            <a:ext cx="1173361" cy="262759"/>
          </a:xfrm>
          <a:prstGeom prst="rightArrow">
            <a:avLst/>
          </a:prstGeom>
          <a:solidFill>
            <a:srgbClr val="008000">
              <a:alpha val="30000"/>
            </a:srgbClr>
          </a:solidFill>
          <a:ln>
            <a:solidFill>
              <a:srgbClr val="008000"/>
            </a:solidFill>
          </a:ln>
          <a:effectLst>
            <a:glow rad="63500">
              <a:schemeClr val="bg1">
                <a:alpha val="7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7" name="テキスト ボックス 66"/>
          <p:cNvSpPr txBox="1"/>
          <p:nvPr/>
        </p:nvSpPr>
        <p:spPr>
          <a:xfrm rot="20485591">
            <a:off x="4777581" y="5233046"/>
            <a:ext cx="1362518" cy="276999"/>
          </a:xfrm>
          <a:prstGeom prst="rect">
            <a:avLst/>
          </a:prstGeom>
          <a:noFill/>
        </p:spPr>
        <p:txBody>
          <a:bodyPr wrap="square" rtlCol="0">
            <a:spAutoFit/>
          </a:bodyPr>
          <a:lstStyle/>
          <a:p>
            <a:pPr algn="ctr"/>
            <a:r>
              <a:rPr kumimoji="1" lang="en-US" altLang="ja-JP" sz="1200" dirty="0">
                <a:solidFill>
                  <a:srgbClr val="008000"/>
                </a:solidFill>
                <a:effectLst>
                  <a:glow rad="63500">
                    <a:schemeClr val="bg1"/>
                  </a:glow>
                </a:effectLst>
              </a:rPr>
              <a:t>polar-front jet</a:t>
            </a:r>
            <a:endParaRPr kumimoji="1" lang="ja-JP" altLang="en-US" sz="1200" dirty="0">
              <a:solidFill>
                <a:srgbClr val="008000"/>
              </a:solidFill>
              <a:effectLst>
                <a:glow rad="63500">
                  <a:schemeClr val="bg1"/>
                </a:glow>
              </a:effectLst>
            </a:endParaRPr>
          </a:p>
        </p:txBody>
      </p:sp>
    </p:spTree>
    <p:extLst>
      <p:ext uri="{BB962C8B-B14F-4D97-AF65-F5344CB8AC3E}">
        <p14:creationId xmlns:p14="http://schemas.microsoft.com/office/powerpoint/2010/main" val="15313269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 name="図 62">
            <a:extLst>
              <a:ext uri="{FF2B5EF4-FFF2-40B4-BE49-F238E27FC236}">
                <a16:creationId xmlns:a16="http://schemas.microsoft.com/office/drawing/2014/main" id="{C6991C71-1C80-E1EE-BC04-C5484718757B}"/>
              </a:ext>
            </a:extLst>
          </p:cNvPr>
          <p:cNvPicPr>
            <a:picLocks noChangeAspect="1"/>
          </p:cNvPicPr>
          <p:nvPr/>
        </p:nvPicPr>
        <p:blipFill>
          <a:blip r:embed="rId2"/>
          <a:stretch>
            <a:fillRect/>
          </a:stretch>
        </p:blipFill>
        <p:spPr>
          <a:xfrm>
            <a:off x="1786266" y="1927139"/>
            <a:ext cx="2109724" cy="2423094"/>
          </a:xfrm>
          <a:prstGeom prst="rect">
            <a:avLst/>
          </a:prstGeom>
        </p:spPr>
      </p:pic>
      <p:sp>
        <p:nvSpPr>
          <p:cNvPr id="54" name="下矢印 53"/>
          <p:cNvSpPr/>
          <p:nvPr/>
        </p:nvSpPr>
        <p:spPr>
          <a:xfrm rot="20995576">
            <a:off x="2494689" y="2570197"/>
            <a:ext cx="286454" cy="1055205"/>
          </a:xfrm>
          <a:prstGeom prst="downArrow">
            <a:avLst/>
          </a:prstGeom>
          <a:solidFill>
            <a:srgbClr val="7030A0">
              <a:alpha val="30000"/>
            </a:srgb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1" name="図 60">
            <a:extLst>
              <a:ext uri="{FF2B5EF4-FFF2-40B4-BE49-F238E27FC236}">
                <a16:creationId xmlns:a16="http://schemas.microsoft.com/office/drawing/2014/main" id="{0864912D-B776-5183-E31A-936B08388502}"/>
              </a:ext>
            </a:extLst>
          </p:cNvPr>
          <p:cNvPicPr>
            <a:picLocks noChangeAspect="1"/>
          </p:cNvPicPr>
          <p:nvPr/>
        </p:nvPicPr>
        <p:blipFill>
          <a:blip r:embed="rId3"/>
          <a:stretch>
            <a:fillRect/>
          </a:stretch>
        </p:blipFill>
        <p:spPr>
          <a:xfrm>
            <a:off x="4059949" y="1927139"/>
            <a:ext cx="2109724" cy="2423094"/>
          </a:xfrm>
          <a:prstGeom prst="rect">
            <a:avLst/>
          </a:prstGeom>
        </p:spPr>
      </p:pic>
      <p:pic>
        <p:nvPicPr>
          <p:cNvPr id="62" name="図 61">
            <a:extLst>
              <a:ext uri="{FF2B5EF4-FFF2-40B4-BE49-F238E27FC236}">
                <a16:creationId xmlns:a16="http://schemas.microsoft.com/office/drawing/2014/main" id="{29E33E08-B40A-C09A-F3F6-BC134C25B177}"/>
              </a:ext>
            </a:extLst>
          </p:cNvPr>
          <p:cNvPicPr>
            <a:picLocks noChangeAspect="1"/>
          </p:cNvPicPr>
          <p:nvPr/>
        </p:nvPicPr>
        <p:blipFill>
          <a:blip r:embed="rId4"/>
          <a:stretch>
            <a:fillRect/>
          </a:stretch>
        </p:blipFill>
        <p:spPr>
          <a:xfrm>
            <a:off x="6334652" y="1927139"/>
            <a:ext cx="2109724" cy="2423094"/>
          </a:xfrm>
          <a:prstGeom prst="rect">
            <a:avLst/>
          </a:prstGeom>
        </p:spPr>
      </p:pic>
      <p:sp>
        <p:nvSpPr>
          <p:cNvPr id="16" name="正方形/長方形 15">
            <a:extLst>
              <a:ext uri="{FF2B5EF4-FFF2-40B4-BE49-F238E27FC236}">
                <a16:creationId xmlns:a16="http://schemas.microsoft.com/office/drawing/2014/main" id="{66E0E798-0691-58D6-E2F7-0ADB855B2724}"/>
              </a:ext>
            </a:extLst>
          </p:cNvPr>
          <p:cNvSpPr/>
          <p:nvPr/>
        </p:nvSpPr>
        <p:spPr>
          <a:xfrm>
            <a:off x="6450960" y="2153124"/>
            <a:ext cx="722971" cy="338554"/>
          </a:xfrm>
          <a:prstGeom prst="rect">
            <a:avLst/>
          </a:prstGeom>
          <a:solidFill>
            <a:srgbClr val="002060"/>
          </a:solidFill>
        </p:spPr>
        <p:txBody>
          <a:bodyPr wrap="square">
            <a:spAutoFit/>
          </a:bodyPr>
          <a:lstStyle/>
          <a:p>
            <a:pPr defTabSz="914400">
              <a:defRPr/>
            </a:pPr>
            <a:r>
              <a:rPr kumimoji="1" lang="en-US" altLang="ja-JP" sz="1600" dirty="0">
                <a:solidFill>
                  <a:prstClr val="white"/>
                </a:solidFill>
                <a:latin typeface="Meiryo UI" panose="020B0604030504040204" pitchFamily="50" charset="-128"/>
                <a:ea typeface="Meiryo UI" panose="020B0604030504040204" pitchFamily="50" charset="-128"/>
              </a:rPr>
              <a:t>T850</a:t>
            </a:r>
          </a:p>
        </p:txBody>
      </p:sp>
      <p:sp>
        <p:nvSpPr>
          <p:cNvPr id="17" name="正方形/長方形 16">
            <a:extLst>
              <a:ext uri="{FF2B5EF4-FFF2-40B4-BE49-F238E27FC236}">
                <a16:creationId xmlns:a16="http://schemas.microsoft.com/office/drawing/2014/main" id="{0357CFAB-D892-A471-69D8-346A8C69FEC0}"/>
              </a:ext>
            </a:extLst>
          </p:cNvPr>
          <p:cNvSpPr/>
          <p:nvPr/>
        </p:nvSpPr>
        <p:spPr>
          <a:xfrm>
            <a:off x="4183216" y="2153124"/>
            <a:ext cx="722971" cy="338554"/>
          </a:xfrm>
          <a:prstGeom prst="rect">
            <a:avLst/>
          </a:prstGeom>
          <a:solidFill>
            <a:srgbClr val="002060"/>
          </a:solidFill>
        </p:spPr>
        <p:txBody>
          <a:bodyPr wrap="square">
            <a:spAutoFit/>
          </a:bodyPr>
          <a:lstStyle/>
          <a:p>
            <a:pPr defTabSz="914400">
              <a:defRPr/>
            </a:pPr>
            <a:r>
              <a:rPr kumimoji="1" lang="en-US" altLang="ja-JP" sz="1600" dirty="0">
                <a:solidFill>
                  <a:prstClr val="white"/>
                </a:solidFill>
                <a:latin typeface="Meiryo UI" panose="020B0604030504040204" pitchFamily="50" charset="-128"/>
                <a:ea typeface="Meiryo UI" panose="020B0604030504040204" pitchFamily="50" charset="-128"/>
              </a:rPr>
              <a:t>SLP</a:t>
            </a:r>
          </a:p>
        </p:txBody>
      </p:sp>
      <p:sp>
        <p:nvSpPr>
          <p:cNvPr id="36" name="テキスト ボックス 35">
            <a:extLst>
              <a:ext uri="{FF2B5EF4-FFF2-40B4-BE49-F238E27FC236}">
                <a16:creationId xmlns:a16="http://schemas.microsoft.com/office/drawing/2014/main" id="{89BEA571-BC86-A7EB-824C-96E723FC7905}"/>
              </a:ext>
            </a:extLst>
          </p:cNvPr>
          <p:cNvSpPr txBox="1"/>
          <p:nvPr/>
        </p:nvSpPr>
        <p:spPr>
          <a:xfrm>
            <a:off x="7139905" y="3705600"/>
            <a:ext cx="209396" cy="369332"/>
          </a:xfrm>
          <a:prstGeom prst="rect">
            <a:avLst/>
          </a:prstGeom>
          <a:noFill/>
        </p:spPr>
        <p:txBody>
          <a:bodyPr wrap="square" rtlCol="0">
            <a:spAutoFit/>
          </a:bodyPr>
          <a:lstStyle/>
          <a:p>
            <a:r>
              <a:rPr kumimoji="1" lang="en-US" altLang="ja-JP" b="1" i="1" spc="50" dirty="0">
                <a:ln w="9525" cmpd="sng">
                  <a:solidFill>
                    <a:srgbClr val="0000FF"/>
                  </a:solidFill>
                  <a:prstDash val="solid"/>
                </a:ln>
                <a:solidFill>
                  <a:srgbClr val="70AD47">
                    <a:tint val="1000"/>
                  </a:srgbClr>
                </a:solidFill>
                <a:effectLst>
                  <a:glow rad="38100">
                    <a:schemeClr val="accent1">
                      <a:alpha val="40000"/>
                    </a:schemeClr>
                  </a:glow>
                </a:effectLst>
                <a:latin typeface="Arial" panose="020B0604020202020204" pitchFamily="34" charset="0"/>
                <a:cs typeface="Arial" panose="020B0604020202020204" pitchFamily="34" charset="0"/>
              </a:rPr>
              <a:t>C</a:t>
            </a:r>
            <a:endParaRPr kumimoji="1" lang="ja-JP" altLang="en-US" b="1" i="1" spc="50" dirty="0">
              <a:ln w="9525" cmpd="sng">
                <a:solidFill>
                  <a:srgbClr val="0000FF"/>
                </a:solidFill>
                <a:prstDash val="solid"/>
              </a:ln>
              <a:solidFill>
                <a:srgbClr val="70AD47">
                  <a:tint val="1000"/>
                </a:srgbClr>
              </a:solidFill>
              <a:effectLst>
                <a:glow rad="38100">
                  <a:schemeClr val="accent1">
                    <a:alpha val="40000"/>
                  </a:schemeClr>
                </a:glow>
              </a:effectLst>
              <a:latin typeface="Arial" panose="020B0604020202020204" pitchFamily="34" charset="0"/>
              <a:cs typeface="Arial" panose="020B0604020202020204" pitchFamily="34" charset="0"/>
            </a:endParaRPr>
          </a:p>
        </p:txBody>
      </p:sp>
      <p:sp>
        <p:nvSpPr>
          <p:cNvPr id="38" name="テキスト ボックス 37">
            <a:extLst>
              <a:ext uri="{FF2B5EF4-FFF2-40B4-BE49-F238E27FC236}">
                <a16:creationId xmlns:a16="http://schemas.microsoft.com/office/drawing/2014/main" id="{2F1EFCA8-84F3-1E2F-0FAA-F671DD23D746}"/>
              </a:ext>
            </a:extLst>
          </p:cNvPr>
          <p:cNvSpPr txBox="1"/>
          <p:nvPr/>
        </p:nvSpPr>
        <p:spPr>
          <a:xfrm>
            <a:off x="4768185" y="3445331"/>
            <a:ext cx="456987" cy="369332"/>
          </a:xfrm>
          <a:prstGeom prst="rect">
            <a:avLst/>
          </a:prstGeom>
          <a:noFill/>
        </p:spPr>
        <p:txBody>
          <a:bodyPr wrap="square" rtlCol="0">
            <a:spAutoFit/>
          </a:bodyPr>
          <a:lstStyle/>
          <a:p>
            <a:r>
              <a:rPr kumimoji="1" lang="en-US" altLang="ja-JP" b="1" i="1" spc="50" dirty="0">
                <a:ln w="9525" cmpd="sng">
                  <a:solidFill>
                    <a:srgbClr val="FF0000"/>
                  </a:solidFill>
                  <a:prstDash val="solid"/>
                </a:ln>
                <a:solidFill>
                  <a:srgbClr val="70AD47">
                    <a:tint val="1000"/>
                  </a:srgbClr>
                </a:solidFill>
                <a:effectLst>
                  <a:glow rad="38100">
                    <a:schemeClr val="accent1">
                      <a:alpha val="40000"/>
                    </a:schemeClr>
                  </a:glow>
                </a:effectLst>
                <a:latin typeface="Arial" panose="020B0604020202020204" pitchFamily="34" charset="0"/>
                <a:cs typeface="Arial" panose="020B0604020202020204" pitchFamily="34" charset="0"/>
              </a:rPr>
              <a:t>H</a:t>
            </a:r>
            <a:endParaRPr kumimoji="1" lang="ja-JP" altLang="en-US" b="1" i="1" spc="50" dirty="0">
              <a:ln w="9525" cmpd="sng">
                <a:solidFill>
                  <a:srgbClr val="FF0000"/>
                </a:solidFill>
                <a:prstDash val="solid"/>
              </a:ln>
              <a:solidFill>
                <a:srgbClr val="70AD47">
                  <a:tint val="1000"/>
                </a:srgbClr>
              </a:solidFill>
              <a:effectLst>
                <a:glow rad="38100">
                  <a:schemeClr val="accent1">
                    <a:alpha val="40000"/>
                  </a:schemeClr>
                </a:glow>
              </a:effectLst>
              <a:latin typeface="Arial" panose="020B0604020202020204" pitchFamily="34" charset="0"/>
              <a:cs typeface="Arial" panose="020B0604020202020204" pitchFamily="34" charset="0"/>
            </a:endParaRPr>
          </a:p>
        </p:txBody>
      </p:sp>
      <p:sp>
        <p:nvSpPr>
          <p:cNvPr id="45" name="テキスト ボックス 44">
            <a:extLst>
              <a:ext uri="{FF2B5EF4-FFF2-40B4-BE49-F238E27FC236}">
                <a16:creationId xmlns:a16="http://schemas.microsoft.com/office/drawing/2014/main" id="{E95548A4-CF6F-5681-DF79-D1CB83BAECFF}"/>
              </a:ext>
            </a:extLst>
          </p:cNvPr>
          <p:cNvSpPr txBox="1"/>
          <p:nvPr/>
        </p:nvSpPr>
        <p:spPr>
          <a:xfrm>
            <a:off x="4569010" y="4526743"/>
            <a:ext cx="4460457" cy="2062103"/>
          </a:xfrm>
          <a:prstGeom prst="rect">
            <a:avLst/>
          </a:prstGeom>
          <a:noFill/>
        </p:spPr>
        <p:txBody>
          <a:bodyPr wrap="square" rtlCol="0">
            <a:spAutoFit/>
          </a:bodyPr>
          <a:lstStyle/>
          <a:p>
            <a:pPr marL="285750" indent="-285750">
              <a:buFont typeface="Wingdings" panose="05000000000000000000" pitchFamily="2" charset="2"/>
              <a:buChar char="ü"/>
            </a:pPr>
            <a:r>
              <a:rPr kumimoji="1" lang="en-US" altLang="ja-JP" sz="1600" dirty="0"/>
              <a:t>Wave train along the polar-front jet stream enhanced Siberian-high.</a:t>
            </a:r>
          </a:p>
          <a:p>
            <a:pPr marL="285750" indent="-285750">
              <a:buFont typeface="Wingdings" panose="05000000000000000000" pitchFamily="2" charset="2"/>
              <a:buChar char="ü"/>
            </a:pPr>
            <a:r>
              <a:rPr kumimoji="1" lang="en-US" altLang="ja-JP" sz="1600" dirty="0"/>
              <a:t>Wave trains along both of the polar-front and subtropical jets were in phase around Japan as to deepen upper trough.</a:t>
            </a:r>
          </a:p>
          <a:p>
            <a:pPr marL="285750" indent="-285750">
              <a:buFont typeface="Wingdings" panose="05000000000000000000" pitchFamily="2" charset="2"/>
              <a:buChar char="ü"/>
            </a:pPr>
            <a:endParaRPr kumimoji="1" lang="en-US" altLang="ja-JP" sz="1600" dirty="0"/>
          </a:p>
          <a:p>
            <a:r>
              <a:rPr kumimoji="1" lang="en-US" altLang="ja-JP" sz="1600" dirty="0">
                <a:solidFill>
                  <a:schemeClr val="accent1"/>
                </a:solidFill>
              </a:rPr>
              <a:t> Such cold spell events caused </a:t>
            </a:r>
            <a:r>
              <a:rPr kumimoji="1" lang="en-US" altLang="ja-JP" sz="1600" b="1" i="1" dirty="0">
                <a:solidFill>
                  <a:schemeClr val="accent1"/>
                </a:solidFill>
              </a:rPr>
              <a:t>large variance </a:t>
            </a:r>
            <a:r>
              <a:rPr kumimoji="1" lang="en-US" altLang="ja-JP" sz="1600" dirty="0">
                <a:solidFill>
                  <a:schemeClr val="accent1"/>
                </a:solidFill>
              </a:rPr>
              <a:t>of temperature in Japan</a:t>
            </a:r>
          </a:p>
        </p:txBody>
      </p:sp>
      <p:sp>
        <p:nvSpPr>
          <p:cNvPr id="50" name="正方形/長方形 49">
            <a:extLst>
              <a:ext uri="{FF2B5EF4-FFF2-40B4-BE49-F238E27FC236}">
                <a16:creationId xmlns:a16="http://schemas.microsoft.com/office/drawing/2014/main" id="{F7A79509-A25F-5ACB-4B1E-998C889CD970}"/>
              </a:ext>
            </a:extLst>
          </p:cNvPr>
          <p:cNvSpPr/>
          <p:nvPr/>
        </p:nvSpPr>
        <p:spPr>
          <a:xfrm>
            <a:off x="1849412" y="2153124"/>
            <a:ext cx="722971" cy="338554"/>
          </a:xfrm>
          <a:prstGeom prst="rect">
            <a:avLst/>
          </a:prstGeom>
          <a:solidFill>
            <a:srgbClr val="002060"/>
          </a:solidFill>
        </p:spPr>
        <p:txBody>
          <a:bodyPr wrap="square">
            <a:spAutoFit/>
          </a:bodyPr>
          <a:lstStyle/>
          <a:p>
            <a:pPr defTabSz="914400">
              <a:defRPr/>
            </a:pPr>
            <a:r>
              <a:rPr kumimoji="1" lang="en-US" altLang="ja-JP" sz="1600" dirty="0">
                <a:solidFill>
                  <a:prstClr val="white"/>
                </a:solidFill>
                <a:latin typeface="Meiryo UI" panose="020B0604030504040204" pitchFamily="50" charset="-128"/>
                <a:ea typeface="Meiryo UI" panose="020B0604030504040204" pitchFamily="50" charset="-128"/>
              </a:rPr>
              <a:t>z500</a:t>
            </a:r>
          </a:p>
        </p:txBody>
      </p:sp>
      <p:sp>
        <p:nvSpPr>
          <p:cNvPr id="51" name="テキスト ボックス 50">
            <a:extLst>
              <a:ext uri="{FF2B5EF4-FFF2-40B4-BE49-F238E27FC236}">
                <a16:creationId xmlns:a16="http://schemas.microsoft.com/office/drawing/2014/main" id="{48014EA2-20CA-2ADD-66AE-BBDA0AC0EEE2}"/>
              </a:ext>
            </a:extLst>
          </p:cNvPr>
          <p:cNvSpPr txBox="1"/>
          <p:nvPr/>
        </p:nvSpPr>
        <p:spPr>
          <a:xfrm>
            <a:off x="2633209" y="3313099"/>
            <a:ext cx="208458" cy="369332"/>
          </a:xfrm>
          <a:prstGeom prst="rect">
            <a:avLst/>
          </a:prstGeom>
          <a:noFill/>
        </p:spPr>
        <p:txBody>
          <a:bodyPr wrap="square" rtlCol="0">
            <a:spAutoFit/>
          </a:bodyPr>
          <a:lstStyle/>
          <a:p>
            <a:r>
              <a:rPr kumimoji="1" lang="en-US" altLang="ja-JP" b="1" i="1" spc="50" dirty="0">
                <a:ln w="9525" cmpd="sng">
                  <a:solidFill>
                    <a:srgbClr val="FF0000"/>
                  </a:solidFill>
                  <a:prstDash val="solid"/>
                </a:ln>
                <a:solidFill>
                  <a:srgbClr val="70AD47">
                    <a:tint val="1000"/>
                  </a:srgbClr>
                </a:solidFill>
                <a:effectLst>
                  <a:glow rad="38100">
                    <a:schemeClr val="accent1">
                      <a:alpha val="40000"/>
                    </a:schemeClr>
                  </a:glow>
                </a:effectLst>
                <a:latin typeface="Arial" panose="020B0604020202020204" pitchFamily="34" charset="0"/>
                <a:cs typeface="Arial" panose="020B0604020202020204" pitchFamily="34" charset="0"/>
              </a:rPr>
              <a:t>H</a:t>
            </a:r>
            <a:endParaRPr kumimoji="1" lang="ja-JP" altLang="en-US" b="1" i="1" spc="50" dirty="0">
              <a:ln w="9525" cmpd="sng">
                <a:solidFill>
                  <a:srgbClr val="FF0000"/>
                </a:solidFill>
                <a:prstDash val="solid"/>
              </a:ln>
              <a:solidFill>
                <a:srgbClr val="70AD47">
                  <a:tint val="1000"/>
                </a:srgbClr>
              </a:solidFill>
              <a:effectLst>
                <a:glow rad="38100">
                  <a:schemeClr val="accent1">
                    <a:alpha val="40000"/>
                  </a:schemeClr>
                </a:glow>
              </a:effectLst>
              <a:latin typeface="Arial" panose="020B0604020202020204" pitchFamily="34" charset="0"/>
              <a:cs typeface="Arial" panose="020B0604020202020204" pitchFamily="34" charset="0"/>
            </a:endParaRPr>
          </a:p>
        </p:txBody>
      </p:sp>
      <p:sp>
        <p:nvSpPr>
          <p:cNvPr id="52" name="テキスト ボックス 51">
            <a:extLst>
              <a:ext uri="{FF2B5EF4-FFF2-40B4-BE49-F238E27FC236}">
                <a16:creationId xmlns:a16="http://schemas.microsoft.com/office/drawing/2014/main" id="{595C6526-9498-A8DE-E708-B5A705583C13}"/>
              </a:ext>
            </a:extLst>
          </p:cNvPr>
          <p:cNvSpPr txBox="1"/>
          <p:nvPr/>
        </p:nvSpPr>
        <p:spPr>
          <a:xfrm>
            <a:off x="2714831" y="3698013"/>
            <a:ext cx="194385" cy="369332"/>
          </a:xfrm>
          <a:prstGeom prst="rect">
            <a:avLst/>
          </a:prstGeom>
          <a:noFill/>
        </p:spPr>
        <p:txBody>
          <a:bodyPr wrap="square" rtlCol="0">
            <a:spAutoFit/>
          </a:bodyPr>
          <a:lstStyle/>
          <a:p>
            <a:r>
              <a:rPr kumimoji="1" lang="en-US" altLang="ja-JP" b="1" i="1" spc="50" dirty="0">
                <a:ln w="9525" cmpd="sng">
                  <a:solidFill>
                    <a:srgbClr val="0000FF"/>
                  </a:solidFill>
                  <a:prstDash val="solid"/>
                </a:ln>
                <a:solidFill>
                  <a:srgbClr val="70AD47">
                    <a:tint val="1000"/>
                  </a:srgbClr>
                </a:solidFill>
                <a:effectLst>
                  <a:glow rad="38100">
                    <a:schemeClr val="accent1">
                      <a:alpha val="40000"/>
                    </a:schemeClr>
                  </a:glow>
                </a:effectLst>
                <a:latin typeface="Arial" panose="020B0604020202020204" pitchFamily="34" charset="0"/>
                <a:cs typeface="Arial" panose="020B0604020202020204" pitchFamily="34" charset="0"/>
              </a:rPr>
              <a:t>L</a:t>
            </a:r>
            <a:endParaRPr kumimoji="1" lang="ja-JP" altLang="en-US" b="1" i="1" spc="50" dirty="0">
              <a:ln w="9525" cmpd="sng">
                <a:solidFill>
                  <a:srgbClr val="0000FF"/>
                </a:solidFill>
                <a:prstDash val="solid"/>
              </a:ln>
              <a:solidFill>
                <a:srgbClr val="70AD47">
                  <a:tint val="1000"/>
                </a:srgbClr>
              </a:solidFill>
              <a:effectLst>
                <a:glow rad="38100">
                  <a:schemeClr val="accent1">
                    <a:alpha val="40000"/>
                  </a:schemeClr>
                </a:glow>
              </a:effectLst>
              <a:latin typeface="Arial" panose="020B0604020202020204" pitchFamily="34" charset="0"/>
              <a:cs typeface="Arial" panose="020B0604020202020204" pitchFamily="34" charset="0"/>
            </a:endParaRPr>
          </a:p>
        </p:txBody>
      </p:sp>
      <p:sp>
        <p:nvSpPr>
          <p:cNvPr id="57" name="テキスト ボックス 56">
            <a:extLst>
              <a:ext uri="{FF2B5EF4-FFF2-40B4-BE49-F238E27FC236}">
                <a16:creationId xmlns:a16="http://schemas.microsoft.com/office/drawing/2014/main" id="{BCEFBEC7-4163-8FA5-C7DA-E7BC5D7A3CB0}"/>
              </a:ext>
            </a:extLst>
          </p:cNvPr>
          <p:cNvSpPr txBox="1"/>
          <p:nvPr/>
        </p:nvSpPr>
        <p:spPr>
          <a:xfrm>
            <a:off x="2493494" y="2417227"/>
            <a:ext cx="208458" cy="369332"/>
          </a:xfrm>
          <a:prstGeom prst="rect">
            <a:avLst/>
          </a:prstGeom>
          <a:noFill/>
        </p:spPr>
        <p:txBody>
          <a:bodyPr wrap="square" rtlCol="0">
            <a:spAutoFit/>
          </a:bodyPr>
          <a:lstStyle/>
          <a:p>
            <a:r>
              <a:rPr kumimoji="1" lang="en-US" altLang="ja-JP" b="1" i="1" spc="50" dirty="0">
                <a:ln w="9525" cmpd="sng">
                  <a:solidFill>
                    <a:srgbClr val="FF0000"/>
                  </a:solidFill>
                  <a:prstDash val="solid"/>
                </a:ln>
                <a:solidFill>
                  <a:srgbClr val="70AD47">
                    <a:tint val="1000"/>
                  </a:srgbClr>
                </a:solidFill>
                <a:effectLst>
                  <a:glow rad="38100">
                    <a:schemeClr val="accent1">
                      <a:alpha val="40000"/>
                    </a:schemeClr>
                  </a:glow>
                </a:effectLst>
                <a:latin typeface="Arial" panose="020B0604020202020204" pitchFamily="34" charset="0"/>
                <a:cs typeface="Arial" panose="020B0604020202020204" pitchFamily="34" charset="0"/>
              </a:rPr>
              <a:t>H</a:t>
            </a:r>
            <a:endParaRPr kumimoji="1" lang="ja-JP" altLang="en-US" b="1" i="1" spc="50" dirty="0">
              <a:ln w="9525" cmpd="sng">
                <a:solidFill>
                  <a:srgbClr val="FF0000"/>
                </a:solidFill>
                <a:prstDash val="solid"/>
              </a:ln>
              <a:solidFill>
                <a:srgbClr val="70AD47">
                  <a:tint val="1000"/>
                </a:srgbClr>
              </a:solidFill>
              <a:effectLst>
                <a:glow rad="38100">
                  <a:schemeClr val="accent1">
                    <a:alpha val="40000"/>
                  </a:schemeClr>
                </a:glow>
              </a:effectLst>
              <a:latin typeface="Arial" panose="020B0604020202020204" pitchFamily="34" charset="0"/>
              <a:cs typeface="Arial" panose="020B0604020202020204" pitchFamily="34" charset="0"/>
            </a:endParaRPr>
          </a:p>
        </p:txBody>
      </p:sp>
      <p:sp>
        <p:nvSpPr>
          <p:cNvPr id="58" name="テキスト ボックス 57">
            <a:extLst>
              <a:ext uri="{FF2B5EF4-FFF2-40B4-BE49-F238E27FC236}">
                <a16:creationId xmlns:a16="http://schemas.microsoft.com/office/drawing/2014/main" id="{862C6364-4AEC-F5FA-A5A1-8734A92F96E8}"/>
              </a:ext>
            </a:extLst>
          </p:cNvPr>
          <p:cNvSpPr txBox="1"/>
          <p:nvPr/>
        </p:nvSpPr>
        <p:spPr>
          <a:xfrm>
            <a:off x="2770626" y="2068805"/>
            <a:ext cx="194385" cy="369332"/>
          </a:xfrm>
          <a:prstGeom prst="rect">
            <a:avLst/>
          </a:prstGeom>
          <a:noFill/>
        </p:spPr>
        <p:txBody>
          <a:bodyPr wrap="square" rtlCol="0">
            <a:spAutoFit/>
          </a:bodyPr>
          <a:lstStyle/>
          <a:p>
            <a:r>
              <a:rPr kumimoji="1" lang="en-US" altLang="ja-JP" b="1" i="1" spc="50" dirty="0">
                <a:ln w="9525" cmpd="sng">
                  <a:solidFill>
                    <a:srgbClr val="0000FF"/>
                  </a:solidFill>
                  <a:prstDash val="solid"/>
                </a:ln>
                <a:solidFill>
                  <a:srgbClr val="70AD47">
                    <a:tint val="1000"/>
                  </a:srgbClr>
                </a:solidFill>
                <a:effectLst>
                  <a:glow rad="38100">
                    <a:schemeClr val="accent1">
                      <a:alpha val="40000"/>
                    </a:schemeClr>
                  </a:glow>
                </a:effectLst>
                <a:latin typeface="Arial" panose="020B0604020202020204" pitchFamily="34" charset="0"/>
                <a:cs typeface="Arial" panose="020B0604020202020204" pitchFamily="34" charset="0"/>
              </a:rPr>
              <a:t>L</a:t>
            </a:r>
            <a:endParaRPr kumimoji="1" lang="ja-JP" altLang="en-US" b="1" i="1" spc="50" dirty="0">
              <a:ln w="9525" cmpd="sng">
                <a:solidFill>
                  <a:srgbClr val="0000FF"/>
                </a:solidFill>
                <a:prstDash val="solid"/>
              </a:ln>
              <a:solidFill>
                <a:srgbClr val="70AD47">
                  <a:tint val="1000"/>
                </a:srgbClr>
              </a:solidFill>
              <a:effectLst>
                <a:glow rad="38100">
                  <a:schemeClr val="accent1">
                    <a:alpha val="40000"/>
                  </a:schemeClr>
                </a:glow>
              </a:effectLst>
              <a:latin typeface="Arial" panose="020B0604020202020204" pitchFamily="34" charset="0"/>
              <a:cs typeface="Arial" panose="020B0604020202020204" pitchFamily="34" charset="0"/>
            </a:endParaRPr>
          </a:p>
        </p:txBody>
      </p:sp>
      <p:sp>
        <p:nvSpPr>
          <p:cNvPr id="59" name="テキスト ボックス 58">
            <a:extLst>
              <a:ext uri="{FF2B5EF4-FFF2-40B4-BE49-F238E27FC236}">
                <a16:creationId xmlns:a16="http://schemas.microsoft.com/office/drawing/2014/main" id="{759FA89E-8A67-D972-AC10-79AA93A3E4F8}"/>
              </a:ext>
            </a:extLst>
          </p:cNvPr>
          <p:cNvSpPr txBox="1"/>
          <p:nvPr/>
        </p:nvSpPr>
        <p:spPr>
          <a:xfrm>
            <a:off x="2580967" y="2894961"/>
            <a:ext cx="194385" cy="369332"/>
          </a:xfrm>
          <a:prstGeom prst="rect">
            <a:avLst/>
          </a:prstGeom>
          <a:noFill/>
        </p:spPr>
        <p:txBody>
          <a:bodyPr wrap="square" rtlCol="0">
            <a:spAutoFit/>
          </a:bodyPr>
          <a:lstStyle/>
          <a:p>
            <a:r>
              <a:rPr kumimoji="1" lang="en-US" altLang="ja-JP" b="1" i="1" spc="50" dirty="0">
                <a:ln w="9525" cmpd="sng">
                  <a:solidFill>
                    <a:srgbClr val="0000FF"/>
                  </a:solidFill>
                  <a:prstDash val="solid"/>
                </a:ln>
                <a:solidFill>
                  <a:srgbClr val="70AD47">
                    <a:tint val="1000"/>
                  </a:srgbClr>
                </a:solidFill>
                <a:effectLst>
                  <a:glow rad="38100">
                    <a:schemeClr val="accent1">
                      <a:alpha val="40000"/>
                    </a:schemeClr>
                  </a:glow>
                </a:effectLst>
                <a:latin typeface="Arial" panose="020B0604020202020204" pitchFamily="34" charset="0"/>
                <a:cs typeface="Arial" panose="020B0604020202020204" pitchFamily="34" charset="0"/>
              </a:rPr>
              <a:t>L</a:t>
            </a:r>
            <a:endParaRPr kumimoji="1" lang="ja-JP" altLang="en-US" b="1" i="1" spc="50" dirty="0">
              <a:ln w="9525" cmpd="sng">
                <a:solidFill>
                  <a:srgbClr val="0000FF"/>
                </a:solidFill>
                <a:prstDash val="solid"/>
              </a:ln>
              <a:solidFill>
                <a:srgbClr val="70AD47">
                  <a:tint val="1000"/>
                </a:srgbClr>
              </a:solidFill>
              <a:effectLst>
                <a:glow rad="38100">
                  <a:schemeClr val="accent1">
                    <a:alpha val="40000"/>
                  </a:schemeClr>
                </a:glow>
              </a:effectLst>
              <a:latin typeface="Arial" panose="020B0604020202020204" pitchFamily="34" charset="0"/>
              <a:cs typeface="Arial" panose="020B0604020202020204" pitchFamily="34" charset="0"/>
            </a:endParaRPr>
          </a:p>
        </p:txBody>
      </p:sp>
      <p:grpSp>
        <p:nvGrpSpPr>
          <p:cNvPr id="7" name="グループ化 6"/>
          <p:cNvGrpSpPr/>
          <p:nvPr/>
        </p:nvGrpSpPr>
        <p:grpSpPr>
          <a:xfrm>
            <a:off x="734370" y="4480828"/>
            <a:ext cx="3883463" cy="2271635"/>
            <a:chOff x="2311259" y="4186409"/>
            <a:chExt cx="4513708" cy="2482297"/>
          </a:xfrm>
        </p:grpSpPr>
        <p:pic>
          <p:nvPicPr>
            <p:cNvPr id="67" name="図 66">
              <a:extLst>
                <a:ext uri="{FF2B5EF4-FFF2-40B4-BE49-F238E27FC236}">
                  <a16:creationId xmlns:a16="http://schemas.microsoft.com/office/drawing/2014/main" id="{DFD6C4BC-3DDC-0B68-146A-52A47528C394}"/>
                </a:ext>
              </a:extLst>
            </p:cNvPr>
            <p:cNvPicPr>
              <a:picLocks noChangeAspect="1"/>
            </p:cNvPicPr>
            <p:nvPr/>
          </p:nvPicPr>
          <p:blipFill rotWithShape="1">
            <a:blip r:embed="rId5"/>
            <a:srcRect t="8882"/>
            <a:stretch/>
          </p:blipFill>
          <p:spPr>
            <a:xfrm>
              <a:off x="2311259" y="4186409"/>
              <a:ext cx="4513708" cy="2482297"/>
            </a:xfrm>
            <a:prstGeom prst="rect">
              <a:avLst/>
            </a:prstGeom>
          </p:spPr>
        </p:pic>
        <p:sp>
          <p:nvSpPr>
            <p:cNvPr id="5" name="下矢印 4"/>
            <p:cNvSpPr/>
            <p:nvPr/>
          </p:nvSpPr>
          <p:spPr>
            <a:xfrm rot="15018143">
              <a:off x="3705586" y="4563248"/>
              <a:ext cx="246300" cy="831820"/>
            </a:xfrm>
            <a:prstGeom prst="downArrow">
              <a:avLst/>
            </a:prstGeom>
            <a:solidFill>
              <a:srgbClr val="7030A0">
                <a:alpha val="30000"/>
              </a:srgb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下矢印 39"/>
            <p:cNvSpPr/>
            <p:nvPr/>
          </p:nvSpPr>
          <p:spPr>
            <a:xfrm rot="18761436">
              <a:off x="4043993" y="4291558"/>
              <a:ext cx="218789" cy="403790"/>
            </a:xfrm>
            <a:prstGeom prst="downArrow">
              <a:avLst/>
            </a:prstGeom>
            <a:solidFill>
              <a:srgbClr val="7030A0">
                <a:alpha val="30000"/>
              </a:srgb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a:extLst>
                <a:ext uri="{FF2B5EF4-FFF2-40B4-BE49-F238E27FC236}">
                  <a16:creationId xmlns:a16="http://schemas.microsoft.com/office/drawing/2014/main" id="{81EC077A-17EE-F8D6-035B-503F794A549C}"/>
                </a:ext>
              </a:extLst>
            </p:cNvPr>
            <p:cNvSpPr/>
            <p:nvPr/>
          </p:nvSpPr>
          <p:spPr>
            <a:xfrm>
              <a:off x="2589068" y="4268931"/>
              <a:ext cx="1293665" cy="338554"/>
            </a:xfrm>
            <a:prstGeom prst="rect">
              <a:avLst/>
            </a:prstGeom>
            <a:solidFill>
              <a:srgbClr val="002060"/>
            </a:solidFill>
          </p:spPr>
          <p:txBody>
            <a:bodyPr wrap="square">
              <a:spAutoFit/>
            </a:bodyPr>
            <a:lstStyle/>
            <a:p>
              <a:pPr defTabSz="914400">
                <a:defRPr/>
              </a:pPr>
              <a:r>
                <a:rPr kumimoji="1" lang="en-US" altLang="ja-JP" sz="1600" dirty="0">
                  <a:solidFill>
                    <a:prstClr val="white"/>
                  </a:solidFill>
                  <a:latin typeface="Meiryo UI" panose="020B0604030504040204" pitchFamily="50" charset="-128"/>
                  <a:ea typeface="Meiryo UI" panose="020B0604030504040204" pitchFamily="50" charset="-128"/>
                </a:rPr>
                <a:t>OLR,ψ200</a:t>
              </a:r>
            </a:p>
          </p:txBody>
        </p:sp>
        <p:sp>
          <p:nvSpPr>
            <p:cNvPr id="39" name="テキスト ボックス 38">
              <a:extLst>
                <a:ext uri="{FF2B5EF4-FFF2-40B4-BE49-F238E27FC236}">
                  <a16:creationId xmlns:a16="http://schemas.microsoft.com/office/drawing/2014/main" id="{01E8DB67-C30B-008B-2D53-2BA51570776B}"/>
                </a:ext>
              </a:extLst>
            </p:cNvPr>
            <p:cNvSpPr txBox="1"/>
            <p:nvPr/>
          </p:nvSpPr>
          <p:spPr>
            <a:xfrm>
              <a:off x="3823568" y="4782739"/>
              <a:ext cx="208458" cy="369332"/>
            </a:xfrm>
            <a:prstGeom prst="rect">
              <a:avLst/>
            </a:prstGeom>
            <a:noFill/>
          </p:spPr>
          <p:txBody>
            <a:bodyPr wrap="square" rtlCol="0">
              <a:spAutoFit/>
            </a:bodyPr>
            <a:lstStyle/>
            <a:p>
              <a:r>
                <a:rPr kumimoji="1" lang="en-US" altLang="ja-JP" b="1" i="1" spc="50" dirty="0">
                  <a:ln w="9525" cmpd="sng">
                    <a:solidFill>
                      <a:srgbClr val="FF0000"/>
                    </a:solidFill>
                    <a:prstDash val="solid"/>
                  </a:ln>
                  <a:solidFill>
                    <a:srgbClr val="70AD47">
                      <a:tint val="1000"/>
                    </a:srgbClr>
                  </a:solidFill>
                  <a:effectLst>
                    <a:glow rad="38100">
                      <a:schemeClr val="accent1">
                        <a:alpha val="40000"/>
                      </a:schemeClr>
                    </a:glow>
                  </a:effectLst>
                  <a:latin typeface="Arial" panose="020B0604020202020204" pitchFamily="34" charset="0"/>
                  <a:cs typeface="Arial" panose="020B0604020202020204" pitchFamily="34" charset="0"/>
                </a:rPr>
                <a:t>H</a:t>
              </a:r>
              <a:endParaRPr kumimoji="1" lang="ja-JP" altLang="en-US" b="1" i="1" spc="50" dirty="0">
                <a:ln w="9525" cmpd="sng">
                  <a:solidFill>
                    <a:srgbClr val="FF0000"/>
                  </a:solidFill>
                  <a:prstDash val="solid"/>
                </a:ln>
                <a:solidFill>
                  <a:srgbClr val="70AD47">
                    <a:tint val="1000"/>
                  </a:srgbClr>
                </a:solidFill>
                <a:effectLst>
                  <a:glow rad="38100">
                    <a:schemeClr val="accent1">
                      <a:alpha val="40000"/>
                    </a:schemeClr>
                  </a:glow>
                </a:effectLst>
                <a:latin typeface="Arial" panose="020B0604020202020204" pitchFamily="34" charset="0"/>
                <a:cs typeface="Arial" panose="020B0604020202020204" pitchFamily="34" charset="0"/>
              </a:endParaRPr>
            </a:p>
          </p:txBody>
        </p:sp>
        <p:sp>
          <p:nvSpPr>
            <p:cNvPr id="41" name="テキスト ボックス 40">
              <a:extLst>
                <a:ext uri="{FF2B5EF4-FFF2-40B4-BE49-F238E27FC236}">
                  <a16:creationId xmlns:a16="http://schemas.microsoft.com/office/drawing/2014/main" id="{143A5988-BFF1-0E94-9184-05DB717EDA9D}"/>
                </a:ext>
              </a:extLst>
            </p:cNvPr>
            <p:cNvSpPr txBox="1"/>
            <p:nvPr/>
          </p:nvSpPr>
          <p:spPr>
            <a:xfrm>
              <a:off x="4224431" y="4516171"/>
              <a:ext cx="194385" cy="369332"/>
            </a:xfrm>
            <a:prstGeom prst="rect">
              <a:avLst/>
            </a:prstGeom>
            <a:noFill/>
          </p:spPr>
          <p:txBody>
            <a:bodyPr wrap="square" rtlCol="0">
              <a:spAutoFit/>
            </a:bodyPr>
            <a:lstStyle/>
            <a:p>
              <a:r>
                <a:rPr kumimoji="1" lang="en-US" altLang="ja-JP" b="1" i="1" spc="50" dirty="0">
                  <a:ln w="9525" cmpd="sng">
                    <a:solidFill>
                      <a:srgbClr val="0000FF"/>
                    </a:solidFill>
                    <a:prstDash val="solid"/>
                  </a:ln>
                  <a:solidFill>
                    <a:srgbClr val="70AD47">
                      <a:tint val="1000"/>
                    </a:srgbClr>
                  </a:solidFill>
                  <a:effectLst>
                    <a:glow rad="38100">
                      <a:schemeClr val="accent1">
                        <a:alpha val="40000"/>
                      </a:schemeClr>
                    </a:glow>
                  </a:effectLst>
                  <a:latin typeface="Arial" panose="020B0604020202020204" pitchFamily="34" charset="0"/>
                  <a:cs typeface="Arial" panose="020B0604020202020204" pitchFamily="34" charset="0"/>
                </a:rPr>
                <a:t>L</a:t>
              </a:r>
              <a:endParaRPr kumimoji="1" lang="ja-JP" altLang="en-US" b="1" i="1" spc="50" dirty="0">
                <a:ln w="9525" cmpd="sng">
                  <a:solidFill>
                    <a:srgbClr val="0000FF"/>
                  </a:solidFill>
                  <a:prstDash val="solid"/>
                </a:ln>
                <a:solidFill>
                  <a:srgbClr val="70AD47">
                    <a:tint val="1000"/>
                  </a:srgbClr>
                </a:solidFill>
                <a:effectLst>
                  <a:glow rad="38100">
                    <a:schemeClr val="accent1">
                      <a:alpha val="40000"/>
                    </a:schemeClr>
                  </a:glow>
                </a:effectLst>
                <a:latin typeface="Arial" panose="020B0604020202020204" pitchFamily="34" charset="0"/>
                <a:cs typeface="Arial" panose="020B0604020202020204" pitchFamily="34" charset="0"/>
              </a:endParaRPr>
            </a:p>
          </p:txBody>
        </p:sp>
        <p:sp>
          <p:nvSpPr>
            <p:cNvPr id="44" name="テキスト ボックス 43">
              <a:extLst>
                <a:ext uri="{FF2B5EF4-FFF2-40B4-BE49-F238E27FC236}">
                  <a16:creationId xmlns:a16="http://schemas.microsoft.com/office/drawing/2014/main" id="{6576A5B3-D0A1-422F-D076-F522386EFB13}"/>
                </a:ext>
              </a:extLst>
            </p:cNvPr>
            <p:cNvSpPr txBox="1"/>
            <p:nvPr/>
          </p:nvSpPr>
          <p:spPr>
            <a:xfrm>
              <a:off x="4625584" y="4667693"/>
              <a:ext cx="208458" cy="369332"/>
            </a:xfrm>
            <a:prstGeom prst="rect">
              <a:avLst/>
            </a:prstGeom>
            <a:noFill/>
          </p:spPr>
          <p:txBody>
            <a:bodyPr wrap="square" rtlCol="0">
              <a:spAutoFit/>
            </a:bodyPr>
            <a:lstStyle/>
            <a:p>
              <a:r>
                <a:rPr kumimoji="1" lang="en-US" altLang="ja-JP" b="1" i="1" spc="50" dirty="0">
                  <a:ln w="9525" cmpd="sng">
                    <a:solidFill>
                      <a:srgbClr val="FF0000"/>
                    </a:solidFill>
                    <a:prstDash val="solid"/>
                  </a:ln>
                  <a:solidFill>
                    <a:srgbClr val="70AD47">
                      <a:tint val="1000"/>
                    </a:srgbClr>
                  </a:solidFill>
                  <a:effectLst>
                    <a:glow rad="38100">
                      <a:schemeClr val="accent1">
                        <a:alpha val="40000"/>
                      </a:schemeClr>
                    </a:glow>
                  </a:effectLst>
                  <a:latin typeface="Arial" panose="020B0604020202020204" pitchFamily="34" charset="0"/>
                  <a:cs typeface="Arial" panose="020B0604020202020204" pitchFamily="34" charset="0"/>
                </a:rPr>
                <a:t>H</a:t>
              </a:r>
              <a:endParaRPr kumimoji="1" lang="ja-JP" altLang="en-US" b="1" i="1" spc="50" dirty="0">
                <a:ln w="9525" cmpd="sng">
                  <a:solidFill>
                    <a:srgbClr val="FF0000"/>
                  </a:solidFill>
                  <a:prstDash val="solid"/>
                </a:ln>
                <a:solidFill>
                  <a:srgbClr val="70AD47">
                    <a:tint val="1000"/>
                  </a:srgbClr>
                </a:solidFill>
                <a:effectLst>
                  <a:glow rad="38100">
                    <a:schemeClr val="accent1">
                      <a:alpha val="40000"/>
                    </a:schemeClr>
                  </a:glow>
                </a:effectLst>
                <a:latin typeface="Arial" panose="020B0604020202020204" pitchFamily="34" charset="0"/>
                <a:cs typeface="Arial" panose="020B0604020202020204" pitchFamily="34" charset="0"/>
              </a:endParaRPr>
            </a:p>
          </p:txBody>
        </p:sp>
        <p:sp>
          <p:nvSpPr>
            <p:cNvPr id="46" name="テキスト ボックス 45">
              <a:extLst>
                <a:ext uri="{FF2B5EF4-FFF2-40B4-BE49-F238E27FC236}">
                  <a16:creationId xmlns:a16="http://schemas.microsoft.com/office/drawing/2014/main" id="{EC895EBD-BB2D-A260-959B-852C5D4B9593}"/>
                </a:ext>
              </a:extLst>
            </p:cNvPr>
            <p:cNvSpPr txBox="1"/>
            <p:nvPr/>
          </p:nvSpPr>
          <p:spPr>
            <a:xfrm>
              <a:off x="3409476" y="4829024"/>
              <a:ext cx="194385" cy="369332"/>
            </a:xfrm>
            <a:prstGeom prst="rect">
              <a:avLst/>
            </a:prstGeom>
            <a:noFill/>
          </p:spPr>
          <p:txBody>
            <a:bodyPr wrap="square" rtlCol="0">
              <a:spAutoFit/>
            </a:bodyPr>
            <a:lstStyle/>
            <a:p>
              <a:r>
                <a:rPr kumimoji="1" lang="en-US" altLang="ja-JP" b="1" i="1" spc="50" dirty="0">
                  <a:ln w="9525" cmpd="sng">
                    <a:solidFill>
                      <a:srgbClr val="0000FF"/>
                    </a:solidFill>
                    <a:prstDash val="solid"/>
                  </a:ln>
                  <a:solidFill>
                    <a:srgbClr val="70AD47">
                      <a:tint val="1000"/>
                    </a:srgbClr>
                  </a:solidFill>
                  <a:effectLst>
                    <a:glow rad="38100">
                      <a:schemeClr val="accent1">
                        <a:alpha val="40000"/>
                      </a:schemeClr>
                    </a:glow>
                  </a:effectLst>
                  <a:latin typeface="Arial" panose="020B0604020202020204" pitchFamily="34" charset="0"/>
                  <a:cs typeface="Arial" panose="020B0604020202020204" pitchFamily="34" charset="0"/>
                </a:rPr>
                <a:t>L</a:t>
              </a:r>
              <a:endParaRPr kumimoji="1" lang="ja-JP" altLang="en-US" b="1" i="1" spc="50" dirty="0">
                <a:ln w="9525" cmpd="sng">
                  <a:solidFill>
                    <a:srgbClr val="0000FF"/>
                  </a:solidFill>
                  <a:prstDash val="solid"/>
                </a:ln>
                <a:solidFill>
                  <a:srgbClr val="70AD47">
                    <a:tint val="1000"/>
                  </a:srgbClr>
                </a:solidFill>
                <a:effectLst>
                  <a:glow rad="38100">
                    <a:schemeClr val="accent1">
                      <a:alpha val="40000"/>
                    </a:schemeClr>
                  </a:glow>
                </a:effectLst>
                <a:latin typeface="Arial" panose="020B0604020202020204" pitchFamily="34" charset="0"/>
                <a:cs typeface="Arial" panose="020B0604020202020204" pitchFamily="34" charset="0"/>
              </a:endParaRPr>
            </a:p>
          </p:txBody>
        </p:sp>
        <p:sp>
          <p:nvSpPr>
            <p:cNvPr id="68" name="テキスト ボックス 67">
              <a:extLst>
                <a:ext uri="{FF2B5EF4-FFF2-40B4-BE49-F238E27FC236}">
                  <a16:creationId xmlns:a16="http://schemas.microsoft.com/office/drawing/2014/main" id="{3862799A-E578-4AE2-8FBB-B7EE123AC6B3}"/>
                </a:ext>
              </a:extLst>
            </p:cNvPr>
            <p:cNvSpPr txBox="1"/>
            <p:nvPr/>
          </p:nvSpPr>
          <p:spPr>
            <a:xfrm>
              <a:off x="4017092" y="4236582"/>
              <a:ext cx="208458" cy="369332"/>
            </a:xfrm>
            <a:prstGeom prst="rect">
              <a:avLst/>
            </a:prstGeom>
            <a:noFill/>
          </p:spPr>
          <p:txBody>
            <a:bodyPr wrap="square" rtlCol="0">
              <a:spAutoFit/>
            </a:bodyPr>
            <a:lstStyle/>
            <a:p>
              <a:r>
                <a:rPr kumimoji="1" lang="en-US" altLang="ja-JP" b="1" i="1" spc="50" dirty="0">
                  <a:ln w="9525" cmpd="sng">
                    <a:solidFill>
                      <a:srgbClr val="FF0000"/>
                    </a:solidFill>
                    <a:prstDash val="solid"/>
                  </a:ln>
                  <a:solidFill>
                    <a:srgbClr val="70AD47">
                      <a:tint val="1000"/>
                    </a:srgbClr>
                  </a:solidFill>
                  <a:effectLst>
                    <a:glow rad="38100">
                      <a:schemeClr val="accent1">
                        <a:alpha val="40000"/>
                      </a:schemeClr>
                    </a:glow>
                  </a:effectLst>
                  <a:latin typeface="Arial" panose="020B0604020202020204" pitchFamily="34" charset="0"/>
                  <a:cs typeface="Arial" panose="020B0604020202020204" pitchFamily="34" charset="0"/>
                </a:rPr>
                <a:t>H</a:t>
              </a:r>
              <a:endParaRPr kumimoji="1" lang="ja-JP" altLang="en-US" b="1" i="1" spc="50" dirty="0">
                <a:ln w="9525" cmpd="sng">
                  <a:solidFill>
                    <a:srgbClr val="FF0000"/>
                  </a:solidFill>
                  <a:prstDash val="solid"/>
                </a:ln>
                <a:solidFill>
                  <a:srgbClr val="70AD47">
                    <a:tint val="1000"/>
                  </a:srgbClr>
                </a:solidFill>
                <a:effectLst>
                  <a:glow rad="38100">
                    <a:schemeClr val="accent1">
                      <a:alpha val="40000"/>
                    </a:schemeClr>
                  </a:glow>
                </a:effectLst>
                <a:latin typeface="Arial" panose="020B0604020202020204" pitchFamily="34" charset="0"/>
                <a:cs typeface="Arial" panose="020B0604020202020204" pitchFamily="34" charset="0"/>
              </a:endParaRPr>
            </a:p>
          </p:txBody>
        </p:sp>
        <p:sp>
          <p:nvSpPr>
            <p:cNvPr id="69" name="テキスト ボックス 68">
              <a:extLst>
                <a:ext uri="{FF2B5EF4-FFF2-40B4-BE49-F238E27FC236}">
                  <a16:creationId xmlns:a16="http://schemas.microsoft.com/office/drawing/2014/main" id="{883DD911-3C5E-8224-5E42-A536B87AD669}"/>
                </a:ext>
              </a:extLst>
            </p:cNvPr>
            <p:cNvSpPr txBox="1"/>
            <p:nvPr/>
          </p:nvSpPr>
          <p:spPr>
            <a:xfrm>
              <a:off x="2764166" y="4700697"/>
              <a:ext cx="194385" cy="369332"/>
            </a:xfrm>
            <a:prstGeom prst="rect">
              <a:avLst/>
            </a:prstGeom>
            <a:noFill/>
          </p:spPr>
          <p:txBody>
            <a:bodyPr wrap="square" rtlCol="0">
              <a:spAutoFit/>
            </a:bodyPr>
            <a:lstStyle/>
            <a:p>
              <a:r>
                <a:rPr kumimoji="1" lang="en-US" altLang="ja-JP" b="1" i="1" spc="50" dirty="0">
                  <a:ln w="9525" cmpd="sng">
                    <a:solidFill>
                      <a:srgbClr val="0000FF"/>
                    </a:solidFill>
                    <a:prstDash val="solid"/>
                  </a:ln>
                  <a:solidFill>
                    <a:srgbClr val="70AD47">
                      <a:tint val="1000"/>
                    </a:srgbClr>
                  </a:solidFill>
                  <a:effectLst>
                    <a:glow rad="38100">
                      <a:schemeClr val="accent1">
                        <a:alpha val="40000"/>
                      </a:schemeClr>
                    </a:glow>
                  </a:effectLst>
                  <a:latin typeface="Arial" panose="020B0604020202020204" pitchFamily="34" charset="0"/>
                  <a:cs typeface="Arial" panose="020B0604020202020204" pitchFamily="34" charset="0"/>
                </a:rPr>
                <a:t>L</a:t>
              </a:r>
              <a:endParaRPr kumimoji="1" lang="ja-JP" altLang="en-US" b="1" i="1" spc="50" dirty="0">
                <a:ln w="9525" cmpd="sng">
                  <a:solidFill>
                    <a:srgbClr val="0000FF"/>
                  </a:solidFill>
                  <a:prstDash val="solid"/>
                </a:ln>
                <a:solidFill>
                  <a:srgbClr val="70AD47">
                    <a:tint val="1000"/>
                  </a:srgbClr>
                </a:solidFill>
                <a:effectLst>
                  <a:glow rad="38100">
                    <a:schemeClr val="accent1">
                      <a:alpha val="40000"/>
                    </a:schemeClr>
                  </a:glow>
                </a:effectLst>
                <a:latin typeface="Arial" panose="020B0604020202020204" pitchFamily="34" charset="0"/>
                <a:cs typeface="Arial" panose="020B0604020202020204" pitchFamily="34" charset="0"/>
              </a:endParaRPr>
            </a:p>
          </p:txBody>
        </p:sp>
        <p:sp>
          <p:nvSpPr>
            <p:cNvPr id="70" name="テキスト ボックス 69">
              <a:extLst>
                <a:ext uri="{FF2B5EF4-FFF2-40B4-BE49-F238E27FC236}">
                  <a16:creationId xmlns:a16="http://schemas.microsoft.com/office/drawing/2014/main" id="{6493E27C-C70B-D338-E706-F6130A8B0749}"/>
                </a:ext>
              </a:extLst>
            </p:cNvPr>
            <p:cNvSpPr txBox="1"/>
            <p:nvPr/>
          </p:nvSpPr>
          <p:spPr>
            <a:xfrm>
              <a:off x="3027443" y="4782739"/>
              <a:ext cx="208458" cy="369332"/>
            </a:xfrm>
            <a:prstGeom prst="rect">
              <a:avLst/>
            </a:prstGeom>
            <a:noFill/>
          </p:spPr>
          <p:txBody>
            <a:bodyPr wrap="square" rtlCol="0">
              <a:spAutoFit/>
            </a:bodyPr>
            <a:lstStyle/>
            <a:p>
              <a:r>
                <a:rPr kumimoji="1" lang="en-US" altLang="ja-JP" b="1" i="1" spc="50" dirty="0">
                  <a:ln w="9525" cmpd="sng">
                    <a:solidFill>
                      <a:srgbClr val="FF0000"/>
                    </a:solidFill>
                    <a:prstDash val="solid"/>
                  </a:ln>
                  <a:solidFill>
                    <a:srgbClr val="70AD47">
                      <a:tint val="1000"/>
                    </a:srgbClr>
                  </a:solidFill>
                  <a:effectLst>
                    <a:glow rad="38100">
                      <a:schemeClr val="accent1">
                        <a:alpha val="40000"/>
                      </a:schemeClr>
                    </a:glow>
                  </a:effectLst>
                  <a:latin typeface="Arial" panose="020B0604020202020204" pitchFamily="34" charset="0"/>
                  <a:cs typeface="Arial" panose="020B0604020202020204" pitchFamily="34" charset="0"/>
                </a:rPr>
                <a:t>H</a:t>
              </a:r>
              <a:endParaRPr kumimoji="1" lang="ja-JP" altLang="en-US" b="1" i="1" spc="50" dirty="0">
                <a:ln w="9525" cmpd="sng">
                  <a:solidFill>
                    <a:srgbClr val="FF0000"/>
                  </a:solidFill>
                  <a:prstDash val="solid"/>
                </a:ln>
                <a:solidFill>
                  <a:srgbClr val="70AD47">
                    <a:tint val="1000"/>
                  </a:srgbClr>
                </a:solidFill>
                <a:effectLst>
                  <a:glow rad="38100">
                    <a:schemeClr val="accent1">
                      <a:alpha val="40000"/>
                    </a:schemeClr>
                  </a:glow>
                </a:effectLst>
                <a:latin typeface="Arial" panose="020B0604020202020204" pitchFamily="34" charset="0"/>
                <a:cs typeface="Arial" panose="020B0604020202020204" pitchFamily="34" charset="0"/>
              </a:endParaRPr>
            </a:p>
          </p:txBody>
        </p:sp>
      </p:grpSp>
      <p:sp>
        <p:nvSpPr>
          <p:cNvPr id="42" name="テキスト ボックス 41"/>
          <p:cNvSpPr txBox="1"/>
          <p:nvPr/>
        </p:nvSpPr>
        <p:spPr>
          <a:xfrm>
            <a:off x="4224928" y="3717479"/>
            <a:ext cx="1362518" cy="276999"/>
          </a:xfrm>
          <a:prstGeom prst="rect">
            <a:avLst/>
          </a:prstGeom>
          <a:noFill/>
        </p:spPr>
        <p:txBody>
          <a:bodyPr wrap="square" rtlCol="0">
            <a:spAutoFit/>
          </a:bodyPr>
          <a:lstStyle/>
          <a:p>
            <a:pPr algn="ctr"/>
            <a:r>
              <a:rPr kumimoji="1" lang="en-US" altLang="ja-JP" sz="1200" dirty="0">
                <a:solidFill>
                  <a:srgbClr val="FF0000"/>
                </a:solidFill>
                <a:effectLst>
                  <a:glow rad="63500">
                    <a:schemeClr val="bg1"/>
                  </a:glow>
                </a:effectLst>
              </a:rPr>
              <a:t>Siberian high</a:t>
            </a:r>
            <a:endParaRPr kumimoji="1" lang="ja-JP" altLang="en-US" sz="1200" dirty="0">
              <a:solidFill>
                <a:srgbClr val="FF0000"/>
              </a:solidFill>
              <a:effectLst>
                <a:glow rad="63500">
                  <a:schemeClr val="bg1"/>
                </a:glow>
              </a:effectLst>
            </a:endParaRPr>
          </a:p>
        </p:txBody>
      </p:sp>
      <p:sp>
        <p:nvSpPr>
          <p:cNvPr id="47" name="テキスト ボックス 46"/>
          <p:cNvSpPr txBox="1"/>
          <p:nvPr/>
        </p:nvSpPr>
        <p:spPr>
          <a:xfrm rot="4802247">
            <a:off x="1810764" y="2970615"/>
            <a:ext cx="1362518" cy="276999"/>
          </a:xfrm>
          <a:prstGeom prst="rect">
            <a:avLst/>
          </a:prstGeom>
          <a:noFill/>
        </p:spPr>
        <p:txBody>
          <a:bodyPr wrap="square" rtlCol="0">
            <a:spAutoFit/>
          </a:bodyPr>
          <a:lstStyle/>
          <a:p>
            <a:pPr algn="ctr"/>
            <a:r>
              <a:rPr kumimoji="1" lang="en-US" altLang="ja-JP" sz="1200" dirty="0">
                <a:solidFill>
                  <a:srgbClr val="7030A0"/>
                </a:solidFill>
                <a:effectLst>
                  <a:glow rad="63500">
                    <a:schemeClr val="bg1"/>
                  </a:glow>
                </a:effectLst>
              </a:rPr>
              <a:t>Wave train</a:t>
            </a:r>
            <a:endParaRPr kumimoji="1" lang="ja-JP" altLang="en-US" sz="1200" dirty="0">
              <a:solidFill>
                <a:srgbClr val="7030A0"/>
              </a:solidFill>
              <a:effectLst>
                <a:glow rad="63500">
                  <a:schemeClr val="bg1"/>
                </a:glow>
              </a:effectLst>
            </a:endParaRPr>
          </a:p>
        </p:txBody>
      </p:sp>
      <p:sp>
        <p:nvSpPr>
          <p:cNvPr id="49" name="テキスト ボックス 48"/>
          <p:cNvSpPr txBox="1"/>
          <p:nvPr/>
        </p:nvSpPr>
        <p:spPr>
          <a:xfrm>
            <a:off x="1879347" y="3913566"/>
            <a:ext cx="1362518" cy="276999"/>
          </a:xfrm>
          <a:prstGeom prst="rect">
            <a:avLst/>
          </a:prstGeom>
          <a:noFill/>
        </p:spPr>
        <p:txBody>
          <a:bodyPr wrap="square" rtlCol="0">
            <a:spAutoFit/>
          </a:bodyPr>
          <a:lstStyle/>
          <a:p>
            <a:pPr algn="ctr"/>
            <a:r>
              <a:rPr kumimoji="1" lang="en-US" altLang="ja-JP" sz="1200" dirty="0">
                <a:solidFill>
                  <a:srgbClr val="0000FF"/>
                </a:solidFill>
                <a:effectLst>
                  <a:glow rad="63500">
                    <a:schemeClr val="bg1"/>
                  </a:glow>
                </a:effectLst>
              </a:rPr>
              <a:t>Upper trough</a:t>
            </a:r>
            <a:endParaRPr kumimoji="1" lang="ja-JP" altLang="en-US" sz="1200" dirty="0">
              <a:solidFill>
                <a:srgbClr val="0000FF"/>
              </a:solidFill>
              <a:effectLst>
                <a:glow rad="63500">
                  <a:schemeClr val="bg1"/>
                </a:glow>
              </a:effectLst>
            </a:endParaRPr>
          </a:p>
        </p:txBody>
      </p:sp>
      <p:sp>
        <p:nvSpPr>
          <p:cNvPr id="65" name="テキスト ボックス 64"/>
          <p:cNvSpPr txBox="1"/>
          <p:nvPr/>
        </p:nvSpPr>
        <p:spPr>
          <a:xfrm>
            <a:off x="6707750" y="3913566"/>
            <a:ext cx="1362518" cy="276999"/>
          </a:xfrm>
          <a:prstGeom prst="rect">
            <a:avLst/>
          </a:prstGeom>
          <a:noFill/>
        </p:spPr>
        <p:txBody>
          <a:bodyPr wrap="square" rtlCol="0">
            <a:spAutoFit/>
          </a:bodyPr>
          <a:lstStyle/>
          <a:p>
            <a:pPr algn="ctr"/>
            <a:r>
              <a:rPr kumimoji="1" lang="en-US" altLang="ja-JP" sz="1200" dirty="0">
                <a:solidFill>
                  <a:srgbClr val="0000FF"/>
                </a:solidFill>
                <a:effectLst>
                  <a:glow rad="63500">
                    <a:schemeClr val="bg1"/>
                  </a:glow>
                </a:effectLst>
              </a:rPr>
              <a:t>Cold air outbreak</a:t>
            </a:r>
            <a:endParaRPr kumimoji="1" lang="ja-JP" altLang="en-US" sz="1200" dirty="0">
              <a:solidFill>
                <a:srgbClr val="0000FF"/>
              </a:solidFill>
              <a:effectLst>
                <a:glow rad="63500">
                  <a:schemeClr val="bg1"/>
                </a:glow>
              </a:effectLst>
            </a:endParaRPr>
          </a:p>
        </p:txBody>
      </p:sp>
      <p:pic>
        <p:nvPicPr>
          <p:cNvPr id="66" name="Picture 4" descr="http://ebisk1.cpdk.naps.kishou.go.jp/~climat_p/diag_jra3q/products/sokuho/JRA-3Q_1991-2020/sea/zonal_u_hist.gif"/>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863"/>
          <a:stretch/>
        </p:blipFill>
        <p:spPr bwMode="auto">
          <a:xfrm>
            <a:off x="8875521" y="3019768"/>
            <a:ext cx="3095964" cy="2239487"/>
          </a:xfrm>
          <a:prstGeom prst="rect">
            <a:avLst/>
          </a:prstGeom>
          <a:noFill/>
          <a:extLst>
            <a:ext uri="{909E8E84-426E-40DD-AFC4-6F175D3DCCD1}">
              <a14:hiddenFill xmlns:a14="http://schemas.microsoft.com/office/drawing/2010/main">
                <a:solidFill>
                  <a:srgbClr val="FFFFFF"/>
                </a:solidFill>
              </a14:hiddenFill>
            </a:ext>
          </a:extLst>
        </p:spPr>
      </p:pic>
      <p:sp>
        <p:nvSpPr>
          <p:cNvPr id="71" name="テキスト ボックス 70"/>
          <p:cNvSpPr txBox="1"/>
          <p:nvPr/>
        </p:nvSpPr>
        <p:spPr>
          <a:xfrm>
            <a:off x="9922519" y="4104518"/>
            <a:ext cx="433592" cy="400110"/>
          </a:xfrm>
          <a:prstGeom prst="rect">
            <a:avLst/>
          </a:prstGeom>
          <a:noFill/>
        </p:spPr>
        <p:txBody>
          <a:bodyPr wrap="square" rtlCol="0">
            <a:spAutoFit/>
          </a:bodyPr>
          <a:lstStyle/>
          <a:p>
            <a:r>
              <a:rPr lang="en-US" altLang="ja-JP" sz="2000" b="1" i="1" dirty="0">
                <a:ln w="9525">
                  <a:solidFill>
                    <a:srgbClr val="FF0000"/>
                  </a:solidFill>
                  <a:prstDash val="solid"/>
                </a:ln>
                <a:solidFill>
                  <a:schemeClr val="bg1"/>
                </a:solidFill>
                <a:effectLst>
                  <a:glow rad="101600">
                    <a:schemeClr val="tx1">
                      <a:alpha val="40000"/>
                    </a:schemeClr>
                  </a:glow>
                </a:effectLst>
              </a:rPr>
              <a:t>W</a:t>
            </a:r>
          </a:p>
        </p:txBody>
      </p:sp>
      <p:sp>
        <p:nvSpPr>
          <p:cNvPr id="74" name="テキスト ボックス 73"/>
          <p:cNvSpPr txBox="1"/>
          <p:nvPr/>
        </p:nvSpPr>
        <p:spPr>
          <a:xfrm>
            <a:off x="9423466" y="4304573"/>
            <a:ext cx="433592" cy="400110"/>
          </a:xfrm>
          <a:prstGeom prst="rect">
            <a:avLst/>
          </a:prstGeom>
          <a:noFill/>
        </p:spPr>
        <p:txBody>
          <a:bodyPr wrap="square" rtlCol="0">
            <a:spAutoFit/>
          </a:bodyPr>
          <a:lstStyle/>
          <a:p>
            <a:r>
              <a:rPr lang="en-US" altLang="ja-JP" sz="2000" b="1" i="1" dirty="0">
                <a:ln w="9525">
                  <a:solidFill>
                    <a:srgbClr val="FF0000"/>
                  </a:solidFill>
                  <a:prstDash val="solid"/>
                </a:ln>
                <a:solidFill>
                  <a:schemeClr val="bg1"/>
                </a:solidFill>
                <a:effectLst>
                  <a:glow rad="101600">
                    <a:schemeClr val="tx1">
                      <a:alpha val="40000"/>
                    </a:schemeClr>
                  </a:glow>
                </a:effectLst>
              </a:rPr>
              <a:t>W</a:t>
            </a:r>
          </a:p>
        </p:txBody>
      </p:sp>
      <p:sp>
        <p:nvSpPr>
          <p:cNvPr id="79" name="テキスト ボックス 78">
            <a:extLst>
              <a:ext uri="{FF2B5EF4-FFF2-40B4-BE49-F238E27FC236}">
                <a16:creationId xmlns:a16="http://schemas.microsoft.com/office/drawing/2014/main" id="{900B8CA0-2395-42CC-A37A-76C41596089A}"/>
              </a:ext>
            </a:extLst>
          </p:cNvPr>
          <p:cNvSpPr txBox="1"/>
          <p:nvPr/>
        </p:nvSpPr>
        <p:spPr>
          <a:xfrm>
            <a:off x="9271042" y="2882512"/>
            <a:ext cx="2430715" cy="338554"/>
          </a:xfrm>
          <a:prstGeom prst="rect">
            <a:avLst/>
          </a:prstGeom>
          <a:solidFill>
            <a:srgbClr val="215968"/>
          </a:solidFill>
        </p:spPr>
        <p:txBody>
          <a:bodyPr wrap="square" rtlCol="0">
            <a:spAutoFit/>
          </a:bodyPr>
          <a:lstStyle/>
          <a:p>
            <a:pPr algn="ctr"/>
            <a:r>
              <a:rPr kumimoji="1" lang="en-US" altLang="ja-JP" sz="1600" dirty="0">
                <a:solidFill>
                  <a:schemeClr val="bg1"/>
                </a:solidFill>
              </a:rPr>
              <a:t>Zonal</a:t>
            </a:r>
            <a:r>
              <a:rPr kumimoji="1" lang="ja-JP" altLang="en-US" sz="1600" dirty="0">
                <a:solidFill>
                  <a:schemeClr val="bg1"/>
                </a:solidFill>
              </a:rPr>
              <a:t> </a:t>
            </a:r>
            <a:r>
              <a:rPr kumimoji="1" lang="en-US" altLang="ja-JP" sz="1600" dirty="0">
                <a:solidFill>
                  <a:schemeClr val="bg1"/>
                </a:solidFill>
              </a:rPr>
              <a:t>mean</a:t>
            </a:r>
            <a:r>
              <a:rPr kumimoji="1" lang="ja-JP" altLang="en-US" sz="1600" dirty="0">
                <a:solidFill>
                  <a:schemeClr val="bg1"/>
                </a:solidFill>
              </a:rPr>
              <a:t> </a:t>
            </a:r>
            <a:r>
              <a:rPr kumimoji="1" lang="en-US" altLang="ja-JP" sz="1600" dirty="0">
                <a:solidFill>
                  <a:schemeClr val="bg1"/>
                </a:solidFill>
              </a:rPr>
              <a:t>U</a:t>
            </a:r>
            <a:r>
              <a:rPr kumimoji="1" lang="ja-JP" altLang="en-US" sz="1600" dirty="0">
                <a:solidFill>
                  <a:schemeClr val="bg1"/>
                </a:solidFill>
              </a:rPr>
              <a:t> </a:t>
            </a:r>
            <a:r>
              <a:rPr kumimoji="1" lang="en-US" altLang="ja-JP" sz="1600" dirty="0">
                <a:solidFill>
                  <a:schemeClr val="bg1"/>
                </a:solidFill>
              </a:rPr>
              <a:t>(DJF)</a:t>
            </a:r>
            <a:endParaRPr kumimoji="1" lang="ja-JP" altLang="en-US" sz="1600" dirty="0">
              <a:solidFill>
                <a:schemeClr val="bg1"/>
              </a:solidFill>
            </a:endParaRPr>
          </a:p>
        </p:txBody>
      </p:sp>
      <p:sp>
        <p:nvSpPr>
          <p:cNvPr id="43" name="タイトル 1">
            <a:extLst>
              <a:ext uri="{FF2B5EF4-FFF2-40B4-BE49-F238E27FC236}">
                <a16:creationId xmlns:a16="http://schemas.microsoft.com/office/drawing/2014/main" id="{34D977F0-F2BF-58A8-03DC-5095FD397704}"/>
              </a:ext>
            </a:extLst>
          </p:cNvPr>
          <p:cNvSpPr>
            <a:spLocks noGrp="1"/>
          </p:cNvSpPr>
          <p:nvPr>
            <p:ph type="title"/>
          </p:nvPr>
        </p:nvSpPr>
        <p:spPr>
          <a:xfrm>
            <a:off x="581192" y="702156"/>
            <a:ext cx="11029616" cy="1013800"/>
          </a:xfrm>
        </p:spPr>
        <p:txBody>
          <a:bodyPr/>
          <a:lstStyle/>
          <a:p>
            <a:r>
              <a:rPr kumimoji="1" lang="en-US" altLang="ja-JP" cap="none" dirty="0"/>
              <a:t>Cold spell in late December</a:t>
            </a:r>
            <a:endParaRPr kumimoji="1" lang="ja-JP" altLang="en-US" cap="none" dirty="0"/>
          </a:p>
        </p:txBody>
      </p:sp>
      <p:sp>
        <p:nvSpPr>
          <p:cNvPr id="53" name="テキスト ボックス 52">
            <a:extLst>
              <a:ext uri="{FF2B5EF4-FFF2-40B4-BE49-F238E27FC236}">
                <a16:creationId xmlns:a16="http://schemas.microsoft.com/office/drawing/2014/main" id="{900B8CA0-2395-42CC-A37A-76C41596089A}"/>
              </a:ext>
            </a:extLst>
          </p:cNvPr>
          <p:cNvSpPr txBox="1"/>
          <p:nvPr/>
        </p:nvSpPr>
        <p:spPr>
          <a:xfrm>
            <a:off x="121387" y="2096295"/>
            <a:ext cx="1628903" cy="584775"/>
          </a:xfrm>
          <a:prstGeom prst="rect">
            <a:avLst/>
          </a:prstGeom>
          <a:solidFill>
            <a:srgbClr val="215968"/>
          </a:solidFill>
        </p:spPr>
        <p:txBody>
          <a:bodyPr wrap="square" rtlCol="0">
            <a:spAutoFit/>
          </a:bodyPr>
          <a:lstStyle/>
          <a:p>
            <a:pPr algn="ctr"/>
            <a:r>
              <a:rPr kumimoji="1" lang="en-US" altLang="ja-JP" sz="1600" dirty="0">
                <a:solidFill>
                  <a:schemeClr val="bg1"/>
                </a:solidFill>
              </a:rPr>
              <a:t>Averages over 16-22 December</a:t>
            </a:r>
            <a:endParaRPr kumimoji="1" lang="ja-JP" altLang="en-US" sz="1600" dirty="0">
              <a:solidFill>
                <a:schemeClr val="bg1"/>
              </a:solidFill>
            </a:endParaRPr>
          </a:p>
        </p:txBody>
      </p:sp>
      <p:sp>
        <p:nvSpPr>
          <p:cNvPr id="55" name="テキスト ボックス 54">
            <a:extLst>
              <a:ext uri="{FF2B5EF4-FFF2-40B4-BE49-F238E27FC236}">
                <a16:creationId xmlns:a16="http://schemas.microsoft.com/office/drawing/2014/main" id="{900B8CA0-2395-42CC-A37A-76C41596089A}"/>
              </a:ext>
            </a:extLst>
          </p:cNvPr>
          <p:cNvSpPr txBox="1"/>
          <p:nvPr/>
        </p:nvSpPr>
        <p:spPr>
          <a:xfrm>
            <a:off x="9152463" y="5305405"/>
            <a:ext cx="2700443" cy="338554"/>
          </a:xfrm>
          <a:prstGeom prst="rect">
            <a:avLst/>
          </a:prstGeom>
          <a:noFill/>
          <a:ln w="19050">
            <a:solidFill>
              <a:schemeClr val="accent2"/>
            </a:solidFill>
          </a:ln>
        </p:spPr>
        <p:txBody>
          <a:bodyPr wrap="square" rtlCol="0">
            <a:spAutoFit/>
          </a:bodyPr>
          <a:lstStyle/>
          <a:p>
            <a:pPr algn="ctr"/>
            <a:r>
              <a:rPr kumimoji="1" lang="en-US" altLang="ja-JP" sz="1600" b="1" dirty="0">
                <a:solidFill>
                  <a:schemeClr val="accent2"/>
                </a:solidFill>
              </a:rPr>
              <a:t>Background characteristic</a:t>
            </a:r>
            <a:endParaRPr kumimoji="1" lang="ja-JP" altLang="en-US" sz="1600" b="1" dirty="0">
              <a:solidFill>
                <a:schemeClr val="accent2"/>
              </a:solidFill>
            </a:endParaRPr>
          </a:p>
        </p:txBody>
      </p:sp>
      <p:sp>
        <p:nvSpPr>
          <p:cNvPr id="56" name="テキスト ボックス 55">
            <a:extLst>
              <a:ext uri="{FF2B5EF4-FFF2-40B4-BE49-F238E27FC236}">
                <a16:creationId xmlns:a16="http://schemas.microsoft.com/office/drawing/2014/main" id="{900B8CA0-2395-42CC-A37A-76C41596089A}"/>
              </a:ext>
            </a:extLst>
          </p:cNvPr>
          <p:cNvSpPr txBox="1"/>
          <p:nvPr/>
        </p:nvSpPr>
        <p:spPr>
          <a:xfrm>
            <a:off x="9192137" y="4641884"/>
            <a:ext cx="1460763" cy="523220"/>
          </a:xfrm>
          <a:prstGeom prst="rect">
            <a:avLst/>
          </a:prstGeom>
          <a:noFill/>
          <a:ln w="19050">
            <a:noFill/>
          </a:ln>
        </p:spPr>
        <p:txBody>
          <a:bodyPr wrap="square" rtlCol="0">
            <a:spAutoFit/>
          </a:bodyPr>
          <a:lstStyle/>
          <a:p>
            <a:pPr algn="ctr"/>
            <a:r>
              <a:rPr kumimoji="1" lang="en-US" altLang="ja-JP" sz="1400" b="1" dirty="0">
                <a:solidFill>
                  <a:schemeClr val="accent2"/>
                </a:solidFill>
                <a:effectLst>
                  <a:glow rad="63500">
                    <a:schemeClr val="bg1"/>
                  </a:glow>
                </a:effectLst>
              </a:rPr>
              <a:t>Two pathways of wave train</a:t>
            </a:r>
          </a:p>
        </p:txBody>
      </p:sp>
      <p:sp>
        <p:nvSpPr>
          <p:cNvPr id="60" name="テキスト ボックス 59"/>
          <p:cNvSpPr txBox="1"/>
          <p:nvPr/>
        </p:nvSpPr>
        <p:spPr>
          <a:xfrm rot="20532847">
            <a:off x="1405162" y="5251349"/>
            <a:ext cx="1362518" cy="276999"/>
          </a:xfrm>
          <a:prstGeom prst="rect">
            <a:avLst/>
          </a:prstGeom>
          <a:noFill/>
        </p:spPr>
        <p:txBody>
          <a:bodyPr wrap="square" rtlCol="0">
            <a:spAutoFit/>
          </a:bodyPr>
          <a:lstStyle/>
          <a:p>
            <a:pPr algn="ctr"/>
            <a:r>
              <a:rPr kumimoji="1" lang="en-US" altLang="ja-JP" sz="1200" dirty="0">
                <a:solidFill>
                  <a:srgbClr val="7030A0"/>
                </a:solidFill>
                <a:effectLst>
                  <a:glow rad="63500">
                    <a:schemeClr val="bg1"/>
                  </a:glow>
                </a:effectLst>
              </a:rPr>
              <a:t>Wave train</a:t>
            </a:r>
            <a:endParaRPr kumimoji="1" lang="ja-JP" altLang="en-US" sz="1200" dirty="0">
              <a:solidFill>
                <a:srgbClr val="7030A0"/>
              </a:solidFill>
              <a:effectLst>
                <a:glow rad="63500">
                  <a:schemeClr val="bg1"/>
                </a:glow>
              </a:effectLst>
            </a:endParaRPr>
          </a:p>
        </p:txBody>
      </p:sp>
      <p:sp>
        <p:nvSpPr>
          <p:cNvPr id="2" name="テキスト ボックス 1">
            <a:extLst>
              <a:ext uri="{FF2B5EF4-FFF2-40B4-BE49-F238E27FC236}">
                <a16:creationId xmlns:a16="http://schemas.microsoft.com/office/drawing/2014/main" id="{196EF585-7665-71D4-5117-A5863D830827}"/>
              </a:ext>
            </a:extLst>
          </p:cNvPr>
          <p:cNvSpPr txBox="1"/>
          <p:nvPr/>
        </p:nvSpPr>
        <p:spPr>
          <a:xfrm rot="4802247">
            <a:off x="3939346" y="2958506"/>
            <a:ext cx="1362518" cy="276999"/>
          </a:xfrm>
          <a:prstGeom prst="rect">
            <a:avLst/>
          </a:prstGeom>
          <a:noFill/>
        </p:spPr>
        <p:txBody>
          <a:bodyPr wrap="square" rtlCol="0">
            <a:spAutoFit/>
          </a:bodyPr>
          <a:lstStyle/>
          <a:p>
            <a:pPr algn="ctr"/>
            <a:r>
              <a:rPr kumimoji="1" lang="en-US" altLang="ja-JP" sz="1200" dirty="0">
                <a:solidFill>
                  <a:srgbClr val="7030A0"/>
                </a:solidFill>
                <a:effectLst>
                  <a:glow rad="63500">
                    <a:schemeClr val="bg1"/>
                  </a:glow>
                </a:effectLst>
              </a:rPr>
              <a:t>Wave train</a:t>
            </a:r>
            <a:endParaRPr kumimoji="1" lang="ja-JP" altLang="en-US" sz="1200" dirty="0">
              <a:solidFill>
                <a:srgbClr val="7030A0"/>
              </a:solidFill>
              <a:effectLst>
                <a:glow rad="63500">
                  <a:schemeClr val="bg1"/>
                </a:glow>
              </a:effectLst>
            </a:endParaRPr>
          </a:p>
        </p:txBody>
      </p:sp>
    </p:spTree>
    <p:extLst>
      <p:ext uri="{BB962C8B-B14F-4D97-AF65-F5344CB8AC3E}">
        <p14:creationId xmlns:p14="http://schemas.microsoft.com/office/powerpoint/2010/main" val="13227187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0641AD44-B100-B42D-E0F7-AB7AC3996A5D}"/>
              </a:ext>
            </a:extLst>
          </p:cNvPr>
          <p:cNvPicPr>
            <a:picLocks noChangeAspect="1"/>
          </p:cNvPicPr>
          <p:nvPr/>
        </p:nvPicPr>
        <p:blipFill rotWithShape="1">
          <a:blip r:embed="rId2"/>
          <a:srcRect l="6987" t="32096" r="13065" b="26144"/>
          <a:stretch/>
        </p:blipFill>
        <p:spPr>
          <a:xfrm>
            <a:off x="4120136" y="3988749"/>
            <a:ext cx="4278327" cy="1726342"/>
          </a:xfrm>
          <a:prstGeom prst="rect">
            <a:avLst/>
          </a:prstGeom>
        </p:spPr>
      </p:pic>
      <p:pic>
        <p:nvPicPr>
          <p:cNvPr id="3" name="図 2">
            <a:extLst>
              <a:ext uri="{FF2B5EF4-FFF2-40B4-BE49-F238E27FC236}">
                <a16:creationId xmlns:a16="http://schemas.microsoft.com/office/drawing/2014/main" id="{E37ACEC1-87B3-EA30-1811-13A7B7F41E02}"/>
              </a:ext>
            </a:extLst>
          </p:cNvPr>
          <p:cNvPicPr>
            <a:picLocks noChangeAspect="1"/>
          </p:cNvPicPr>
          <p:nvPr/>
        </p:nvPicPr>
        <p:blipFill rotWithShape="1">
          <a:blip r:embed="rId3"/>
          <a:srcRect l="6792" t="32123" r="13103" b="25512"/>
          <a:stretch/>
        </p:blipFill>
        <p:spPr>
          <a:xfrm>
            <a:off x="4120135" y="2224481"/>
            <a:ext cx="4278327" cy="1747955"/>
          </a:xfrm>
          <a:prstGeom prst="rect">
            <a:avLst/>
          </a:prstGeom>
        </p:spPr>
      </p:pic>
      <p:sp>
        <p:nvSpPr>
          <p:cNvPr id="43" name="タイトル 1">
            <a:extLst>
              <a:ext uri="{FF2B5EF4-FFF2-40B4-BE49-F238E27FC236}">
                <a16:creationId xmlns:a16="http://schemas.microsoft.com/office/drawing/2014/main" id="{34D977F0-F2BF-58A8-03DC-5095FD397704}"/>
              </a:ext>
            </a:extLst>
          </p:cNvPr>
          <p:cNvSpPr>
            <a:spLocks noGrp="1"/>
          </p:cNvSpPr>
          <p:nvPr>
            <p:ph type="title"/>
          </p:nvPr>
        </p:nvSpPr>
        <p:spPr>
          <a:xfrm>
            <a:off x="581192" y="702156"/>
            <a:ext cx="11029616" cy="1013800"/>
          </a:xfrm>
        </p:spPr>
        <p:txBody>
          <a:bodyPr/>
          <a:lstStyle/>
          <a:p>
            <a:r>
              <a:rPr kumimoji="1" lang="en-US" altLang="ja-JP" cap="none" dirty="0"/>
              <a:t>Predictability of temperature variance</a:t>
            </a:r>
            <a:endParaRPr kumimoji="1" lang="ja-JP" altLang="en-US" cap="none" dirty="0"/>
          </a:p>
        </p:txBody>
      </p:sp>
      <p:pic>
        <p:nvPicPr>
          <p:cNvPr id="6" name="図 5">
            <a:extLst>
              <a:ext uri="{FF2B5EF4-FFF2-40B4-BE49-F238E27FC236}">
                <a16:creationId xmlns:a16="http://schemas.microsoft.com/office/drawing/2014/main" id="{54D03212-A40B-948F-9D3C-CCB9633761EC}"/>
              </a:ext>
            </a:extLst>
          </p:cNvPr>
          <p:cNvPicPr>
            <a:picLocks noChangeAspect="1"/>
          </p:cNvPicPr>
          <p:nvPr/>
        </p:nvPicPr>
        <p:blipFill rotWithShape="1">
          <a:blip r:embed="rId4"/>
          <a:srcRect l="18314" t="10827" r="20561" b="8590"/>
          <a:stretch/>
        </p:blipFill>
        <p:spPr>
          <a:xfrm>
            <a:off x="7947391" y="3894163"/>
            <a:ext cx="1638456" cy="1668612"/>
          </a:xfrm>
          <a:prstGeom prst="rect">
            <a:avLst/>
          </a:prstGeom>
        </p:spPr>
      </p:pic>
      <p:pic>
        <p:nvPicPr>
          <p:cNvPr id="8" name="図 7">
            <a:extLst>
              <a:ext uri="{FF2B5EF4-FFF2-40B4-BE49-F238E27FC236}">
                <a16:creationId xmlns:a16="http://schemas.microsoft.com/office/drawing/2014/main" id="{25B898DA-7B76-3BF2-366B-5BCA30E376D4}"/>
              </a:ext>
            </a:extLst>
          </p:cNvPr>
          <p:cNvPicPr>
            <a:picLocks noChangeAspect="1"/>
          </p:cNvPicPr>
          <p:nvPr/>
        </p:nvPicPr>
        <p:blipFill rotWithShape="1">
          <a:blip r:embed="rId5"/>
          <a:srcRect l="19167" t="11381" r="20500" b="8576"/>
          <a:stretch/>
        </p:blipFill>
        <p:spPr>
          <a:xfrm>
            <a:off x="8998831" y="2161181"/>
            <a:ext cx="1628133" cy="1668611"/>
          </a:xfrm>
          <a:prstGeom prst="rect">
            <a:avLst/>
          </a:prstGeom>
        </p:spPr>
      </p:pic>
      <p:grpSp>
        <p:nvGrpSpPr>
          <p:cNvPr id="19" name="グループ化 18">
            <a:extLst>
              <a:ext uri="{FF2B5EF4-FFF2-40B4-BE49-F238E27FC236}">
                <a16:creationId xmlns:a16="http://schemas.microsoft.com/office/drawing/2014/main" id="{70441920-5418-E3AE-2B3E-D1ED371FF391}"/>
              </a:ext>
            </a:extLst>
          </p:cNvPr>
          <p:cNvGrpSpPr/>
          <p:nvPr/>
        </p:nvGrpSpPr>
        <p:grpSpPr>
          <a:xfrm>
            <a:off x="453696" y="2420418"/>
            <a:ext cx="3666440" cy="1717095"/>
            <a:chOff x="349524" y="2802425"/>
            <a:chExt cx="3666440" cy="1717095"/>
          </a:xfrm>
        </p:grpSpPr>
        <p:pic>
          <p:nvPicPr>
            <p:cNvPr id="9" name="図 8">
              <a:extLst>
                <a:ext uri="{FF2B5EF4-FFF2-40B4-BE49-F238E27FC236}">
                  <a16:creationId xmlns:a16="http://schemas.microsoft.com/office/drawing/2014/main" id="{19744C78-3888-EA39-AC23-3B626C093021}"/>
                </a:ext>
              </a:extLst>
            </p:cNvPr>
            <p:cNvPicPr>
              <a:picLocks noChangeAspect="1"/>
            </p:cNvPicPr>
            <p:nvPr/>
          </p:nvPicPr>
          <p:blipFill rotWithShape="1">
            <a:blip r:embed="rId6"/>
            <a:srcRect l="973" t="11338" r="1544" b="2338"/>
            <a:stretch/>
          </p:blipFill>
          <p:spPr>
            <a:xfrm>
              <a:off x="611134" y="2802425"/>
              <a:ext cx="2996286" cy="1624609"/>
            </a:xfrm>
            <a:prstGeom prst="rect">
              <a:avLst/>
            </a:prstGeom>
            <a:ln w="19050">
              <a:noFill/>
            </a:ln>
          </p:spPr>
        </p:pic>
        <p:sp>
          <p:nvSpPr>
            <p:cNvPr id="10" name="楕円 2048">
              <a:extLst>
                <a:ext uri="{FF2B5EF4-FFF2-40B4-BE49-F238E27FC236}">
                  <a16:creationId xmlns:a16="http://schemas.microsoft.com/office/drawing/2014/main" id="{91B319AB-B7D4-F009-9B03-44D9053048BC}"/>
                </a:ext>
              </a:extLst>
            </p:cNvPr>
            <p:cNvSpPr/>
            <p:nvPr/>
          </p:nvSpPr>
          <p:spPr>
            <a:xfrm>
              <a:off x="3362521" y="3082315"/>
              <a:ext cx="292390" cy="286684"/>
            </a:xfrm>
            <a:prstGeom prst="ellipse">
              <a:avLst/>
            </a:prstGeom>
            <a:noFill/>
            <a:ln>
              <a:solidFill>
                <a:srgbClr val="FF0000"/>
              </a:solidFill>
            </a:ln>
            <a:effectLst>
              <a:glow rad="63500">
                <a:schemeClr val="bg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a:extLst>
                <a:ext uri="{FF2B5EF4-FFF2-40B4-BE49-F238E27FC236}">
                  <a16:creationId xmlns:a16="http://schemas.microsoft.com/office/drawing/2014/main" id="{31B92F97-0D82-C566-F957-F61A74D2E22E}"/>
                </a:ext>
              </a:extLst>
            </p:cNvPr>
            <p:cNvSpPr txBox="1"/>
            <p:nvPr/>
          </p:nvSpPr>
          <p:spPr>
            <a:xfrm>
              <a:off x="3063610" y="3351196"/>
              <a:ext cx="952354" cy="430887"/>
            </a:xfrm>
            <a:prstGeom prst="rect">
              <a:avLst/>
            </a:prstGeom>
            <a:noFill/>
          </p:spPr>
          <p:txBody>
            <a:bodyPr wrap="square" rtlCol="0">
              <a:spAutoFit/>
            </a:bodyPr>
            <a:lstStyle/>
            <a:p>
              <a:pPr algn="ctr"/>
              <a:r>
                <a:rPr kumimoji="1" lang="en-US" altLang="ja-JP" sz="1100" dirty="0">
                  <a:effectLst>
                    <a:glow rad="63500">
                      <a:schemeClr val="bg1"/>
                    </a:glow>
                  </a:effectLst>
                </a:rPr>
                <a:t>2023/24 Winter</a:t>
              </a:r>
              <a:endParaRPr kumimoji="1" lang="ja-JP" altLang="en-US" sz="1100" dirty="0">
                <a:effectLst>
                  <a:glow rad="63500">
                    <a:schemeClr val="bg1"/>
                  </a:glow>
                </a:effectLst>
              </a:endParaRPr>
            </a:p>
          </p:txBody>
        </p:sp>
        <p:sp>
          <p:nvSpPr>
            <p:cNvPr id="13" name="テキスト ボックス 12">
              <a:extLst>
                <a:ext uri="{FF2B5EF4-FFF2-40B4-BE49-F238E27FC236}">
                  <a16:creationId xmlns:a16="http://schemas.microsoft.com/office/drawing/2014/main" id="{4D360083-894C-DC07-7699-798CCE0A863A}"/>
                </a:ext>
              </a:extLst>
            </p:cNvPr>
            <p:cNvSpPr txBox="1"/>
            <p:nvPr/>
          </p:nvSpPr>
          <p:spPr>
            <a:xfrm rot="16200000">
              <a:off x="-108514" y="3435833"/>
              <a:ext cx="1177685" cy="261610"/>
            </a:xfrm>
            <a:prstGeom prst="rect">
              <a:avLst/>
            </a:prstGeom>
            <a:noFill/>
          </p:spPr>
          <p:txBody>
            <a:bodyPr wrap="square" rtlCol="0">
              <a:spAutoFit/>
            </a:bodyPr>
            <a:lstStyle/>
            <a:p>
              <a:pPr algn="ctr"/>
              <a:r>
                <a:rPr kumimoji="1" lang="en-US" altLang="ja-JP" sz="1100" dirty="0">
                  <a:effectLst>
                    <a:glow rad="63500">
                      <a:schemeClr val="bg1"/>
                    </a:glow>
                  </a:effectLst>
                </a:rPr>
                <a:t>Ratio (%)</a:t>
              </a:r>
              <a:endParaRPr kumimoji="1" lang="ja-JP" altLang="en-US" sz="1100" dirty="0">
                <a:effectLst>
                  <a:glow rad="63500">
                    <a:schemeClr val="bg1"/>
                  </a:glow>
                </a:effectLst>
              </a:endParaRPr>
            </a:p>
          </p:txBody>
        </p:sp>
        <p:sp>
          <p:nvSpPr>
            <p:cNvPr id="14" name="テキスト ボックス 13">
              <a:extLst>
                <a:ext uri="{FF2B5EF4-FFF2-40B4-BE49-F238E27FC236}">
                  <a16:creationId xmlns:a16="http://schemas.microsoft.com/office/drawing/2014/main" id="{70F4EBE8-312C-AAD2-8B28-14AF26AB8CCA}"/>
                </a:ext>
              </a:extLst>
            </p:cNvPr>
            <p:cNvSpPr txBox="1"/>
            <p:nvPr/>
          </p:nvSpPr>
          <p:spPr>
            <a:xfrm>
              <a:off x="390387" y="4255593"/>
              <a:ext cx="952354" cy="261610"/>
            </a:xfrm>
            <a:prstGeom prst="rect">
              <a:avLst/>
            </a:prstGeom>
            <a:noFill/>
          </p:spPr>
          <p:txBody>
            <a:bodyPr wrap="square" rtlCol="0">
              <a:spAutoFit/>
            </a:bodyPr>
            <a:lstStyle/>
            <a:p>
              <a:pPr algn="ctr"/>
              <a:r>
                <a:rPr kumimoji="1" lang="en-US" altLang="ja-JP" sz="1100" dirty="0">
                  <a:effectLst>
                    <a:glow rad="63500">
                      <a:schemeClr val="bg1"/>
                    </a:glow>
                  </a:effectLst>
                </a:rPr>
                <a:t>1961</a:t>
              </a:r>
              <a:endParaRPr kumimoji="1" lang="ja-JP" altLang="en-US" sz="1100" dirty="0">
                <a:effectLst>
                  <a:glow rad="63500">
                    <a:schemeClr val="bg1"/>
                  </a:glow>
                </a:effectLst>
              </a:endParaRPr>
            </a:p>
          </p:txBody>
        </p:sp>
        <p:sp>
          <p:nvSpPr>
            <p:cNvPr id="15" name="テキスト ボックス 14">
              <a:extLst>
                <a:ext uri="{FF2B5EF4-FFF2-40B4-BE49-F238E27FC236}">
                  <a16:creationId xmlns:a16="http://schemas.microsoft.com/office/drawing/2014/main" id="{F532A7C7-8C9F-E3EE-81A2-439C0BF76607}"/>
                </a:ext>
              </a:extLst>
            </p:cNvPr>
            <p:cNvSpPr txBox="1"/>
            <p:nvPr/>
          </p:nvSpPr>
          <p:spPr>
            <a:xfrm>
              <a:off x="3063610" y="4257910"/>
              <a:ext cx="952354" cy="261610"/>
            </a:xfrm>
            <a:prstGeom prst="rect">
              <a:avLst/>
            </a:prstGeom>
            <a:noFill/>
          </p:spPr>
          <p:txBody>
            <a:bodyPr wrap="square" rtlCol="0">
              <a:spAutoFit/>
            </a:bodyPr>
            <a:lstStyle/>
            <a:p>
              <a:pPr algn="ctr"/>
              <a:r>
                <a:rPr kumimoji="1" lang="en-US" altLang="ja-JP" sz="1100" dirty="0">
                  <a:effectLst>
                    <a:glow rad="63500">
                      <a:schemeClr val="bg1"/>
                    </a:glow>
                  </a:effectLst>
                </a:rPr>
                <a:t>2024</a:t>
              </a:r>
              <a:endParaRPr kumimoji="1" lang="ja-JP" altLang="en-US" sz="1100" dirty="0">
                <a:effectLst>
                  <a:glow rad="63500">
                    <a:schemeClr val="bg1"/>
                  </a:glow>
                </a:effectLst>
              </a:endParaRPr>
            </a:p>
          </p:txBody>
        </p:sp>
      </p:grpSp>
      <p:sp>
        <p:nvSpPr>
          <p:cNvPr id="20" name="テキスト ボックス 19">
            <a:extLst>
              <a:ext uri="{FF2B5EF4-FFF2-40B4-BE49-F238E27FC236}">
                <a16:creationId xmlns:a16="http://schemas.microsoft.com/office/drawing/2014/main" id="{A049253E-4B69-C501-7DFD-EAFAF56D7EC8}"/>
              </a:ext>
            </a:extLst>
          </p:cNvPr>
          <p:cNvSpPr txBox="1"/>
          <p:nvPr/>
        </p:nvSpPr>
        <p:spPr>
          <a:xfrm>
            <a:off x="762797" y="2224481"/>
            <a:ext cx="2996286" cy="430887"/>
          </a:xfrm>
          <a:prstGeom prst="rect">
            <a:avLst/>
          </a:prstGeom>
          <a:noFill/>
        </p:spPr>
        <p:txBody>
          <a:bodyPr wrap="square" rtlCol="0">
            <a:spAutoFit/>
          </a:bodyPr>
          <a:lstStyle/>
          <a:p>
            <a:pPr algn="ctr"/>
            <a:r>
              <a:rPr kumimoji="1" lang="en-US" altLang="ja-JP" sz="1100" b="1" dirty="0">
                <a:solidFill>
                  <a:srgbClr val="008000"/>
                </a:solidFill>
                <a:effectLst>
                  <a:glow rad="63500">
                    <a:schemeClr val="bg1"/>
                  </a:glow>
                </a:effectLst>
              </a:rPr>
              <a:t>Variance of 5-d running mean temperature in western Japan</a:t>
            </a:r>
            <a:endParaRPr kumimoji="1" lang="ja-JP" altLang="en-US" sz="1100" b="1" dirty="0">
              <a:solidFill>
                <a:srgbClr val="008000"/>
              </a:solidFill>
              <a:effectLst>
                <a:glow rad="63500">
                  <a:schemeClr val="bg1"/>
                </a:glow>
              </a:effectLst>
            </a:endParaRPr>
          </a:p>
        </p:txBody>
      </p:sp>
      <p:sp>
        <p:nvSpPr>
          <p:cNvPr id="21" name="テキスト ボックス 20">
            <a:extLst>
              <a:ext uri="{FF2B5EF4-FFF2-40B4-BE49-F238E27FC236}">
                <a16:creationId xmlns:a16="http://schemas.microsoft.com/office/drawing/2014/main" id="{3FF9629F-C36B-1F68-B586-81C04B2BF0E8}"/>
              </a:ext>
            </a:extLst>
          </p:cNvPr>
          <p:cNvSpPr txBox="1"/>
          <p:nvPr/>
        </p:nvSpPr>
        <p:spPr>
          <a:xfrm>
            <a:off x="4434946" y="2363428"/>
            <a:ext cx="866259" cy="276999"/>
          </a:xfrm>
          <a:prstGeom prst="rect">
            <a:avLst/>
          </a:prstGeom>
          <a:solidFill>
            <a:srgbClr val="215968"/>
          </a:solidFill>
        </p:spPr>
        <p:txBody>
          <a:bodyPr wrap="square" rtlCol="0">
            <a:spAutoFit/>
          </a:bodyPr>
          <a:lstStyle/>
          <a:p>
            <a:pPr algn="ctr"/>
            <a:r>
              <a:rPr kumimoji="1" lang="en-US" altLang="ja-JP" sz="1200" dirty="0">
                <a:solidFill>
                  <a:schemeClr val="bg1"/>
                </a:solidFill>
              </a:rPr>
              <a:t>SST (DJF)</a:t>
            </a:r>
            <a:endParaRPr kumimoji="1" lang="ja-JP" altLang="en-US" sz="1200" dirty="0">
              <a:solidFill>
                <a:schemeClr val="bg1"/>
              </a:solidFill>
            </a:endParaRPr>
          </a:p>
        </p:txBody>
      </p:sp>
      <p:sp>
        <p:nvSpPr>
          <p:cNvPr id="22" name="テキスト ボックス 21">
            <a:extLst>
              <a:ext uri="{FF2B5EF4-FFF2-40B4-BE49-F238E27FC236}">
                <a16:creationId xmlns:a16="http://schemas.microsoft.com/office/drawing/2014/main" id="{9E6408BC-BC61-6320-7892-FFC778B36169}"/>
              </a:ext>
            </a:extLst>
          </p:cNvPr>
          <p:cNvSpPr txBox="1"/>
          <p:nvPr/>
        </p:nvSpPr>
        <p:spPr>
          <a:xfrm>
            <a:off x="4434945" y="4135196"/>
            <a:ext cx="866259" cy="276999"/>
          </a:xfrm>
          <a:prstGeom prst="rect">
            <a:avLst/>
          </a:prstGeom>
          <a:solidFill>
            <a:srgbClr val="215968"/>
          </a:solidFill>
        </p:spPr>
        <p:txBody>
          <a:bodyPr wrap="square" rtlCol="0">
            <a:spAutoFit/>
          </a:bodyPr>
          <a:lstStyle/>
          <a:p>
            <a:pPr algn="ctr"/>
            <a:r>
              <a:rPr kumimoji="1" lang="en-US" altLang="ja-JP" sz="1200" dirty="0">
                <a:solidFill>
                  <a:schemeClr val="bg1"/>
                </a:solidFill>
              </a:rPr>
              <a:t>OLR (DJF)</a:t>
            </a:r>
            <a:endParaRPr kumimoji="1" lang="ja-JP" altLang="en-US" sz="1200" dirty="0">
              <a:solidFill>
                <a:schemeClr val="bg1"/>
              </a:solidFill>
            </a:endParaRPr>
          </a:p>
        </p:txBody>
      </p:sp>
      <p:sp>
        <p:nvSpPr>
          <p:cNvPr id="23" name="テキスト ボックス 22">
            <a:extLst>
              <a:ext uri="{FF2B5EF4-FFF2-40B4-BE49-F238E27FC236}">
                <a16:creationId xmlns:a16="http://schemas.microsoft.com/office/drawing/2014/main" id="{326B92F5-305E-43A6-F70D-7A56BB735F49}"/>
              </a:ext>
            </a:extLst>
          </p:cNvPr>
          <p:cNvSpPr txBox="1"/>
          <p:nvPr/>
        </p:nvSpPr>
        <p:spPr>
          <a:xfrm>
            <a:off x="9036654" y="2262921"/>
            <a:ext cx="866259" cy="276999"/>
          </a:xfrm>
          <a:prstGeom prst="rect">
            <a:avLst/>
          </a:prstGeom>
          <a:solidFill>
            <a:srgbClr val="215968"/>
          </a:solidFill>
        </p:spPr>
        <p:txBody>
          <a:bodyPr wrap="square" rtlCol="0">
            <a:spAutoFit/>
          </a:bodyPr>
          <a:lstStyle/>
          <a:p>
            <a:pPr algn="ctr"/>
            <a:r>
              <a:rPr kumimoji="1" lang="en-US" altLang="ja-JP" sz="1200" dirty="0">
                <a:solidFill>
                  <a:schemeClr val="bg1"/>
                </a:solidFill>
              </a:rPr>
              <a:t>Z30 (DJF)</a:t>
            </a:r>
            <a:endParaRPr kumimoji="1" lang="ja-JP" altLang="en-US" sz="1200" dirty="0">
              <a:solidFill>
                <a:schemeClr val="bg1"/>
              </a:solidFill>
            </a:endParaRPr>
          </a:p>
        </p:txBody>
      </p:sp>
      <p:sp>
        <p:nvSpPr>
          <p:cNvPr id="24" name="テキスト ボックス 23">
            <a:extLst>
              <a:ext uri="{FF2B5EF4-FFF2-40B4-BE49-F238E27FC236}">
                <a16:creationId xmlns:a16="http://schemas.microsoft.com/office/drawing/2014/main" id="{92BFF1C4-A1F9-DDFD-5FF7-D69428663DF8}"/>
              </a:ext>
            </a:extLst>
          </p:cNvPr>
          <p:cNvSpPr txBox="1"/>
          <p:nvPr/>
        </p:nvSpPr>
        <p:spPr>
          <a:xfrm>
            <a:off x="8016106" y="4043986"/>
            <a:ext cx="924559" cy="276999"/>
          </a:xfrm>
          <a:prstGeom prst="rect">
            <a:avLst/>
          </a:prstGeom>
          <a:solidFill>
            <a:srgbClr val="215968"/>
          </a:solidFill>
        </p:spPr>
        <p:txBody>
          <a:bodyPr wrap="square" rtlCol="0">
            <a:spAutoFit/>
          </a:bodyPr>
          <a:lstStyle/>
          <a:p>
            <a:pPr algn="ctr"/>
            <a:r>
              <a:rPr kumimoji="1" lang="en-US" altLang="ja-JP" sz="1200" dirty="0">
                <a:solidFill>
                  <a:schemeClr val="bg1"/>
                </a:solidFill>
              </a:rPr>
              <a:t>V300 (DJF)</a:t>
            </a:r>
            <a:endParaRPr kumimoji="1" lang="ja-JP" altLang="en-US" sz="1200" dirty="0">
              <a:solidFill>
                <a:schemeClr val="bg1"/>
              </a:solidFill>
            </a:endParaRPr>
          </a:p>
        </p:txBody>
      </p:sp>
      <p:sp>
        <p:nvSpPr>
          <p:cNvPr id="25" name="テキスト ボックス 24">
            <a:extLst>
              <a:ext uri="{FF2B5EF4-FFF2-40B4-BE49-F238E27FC236}">
                <a16:creationId xmlns:a16="http://schemas.microsoft.com/office/drawing/2014/main" id="{F564B664-C901-362A-7298-36359BFC077A}"/>
              </a:ext>
            </a:extLst>
          </p:cNvPr>
          <p:cNvSpPr txBox="1"/>
          <p:nvPr/>
        </p:nvSpPr>
        <p:spPr>
          <a:xfrm>
            <a:off x="8603372" y="5147724"/>
            <a:ext cx="337293" cy="369332"/>
          </a:xfrm>
          <a:prstGeom prst="rect">
            <a:avLst/>
          </a:prstGeom>
          <a:noFill/>
        </p:spPr>
        <p:txBody>
          <a:bodyPr wrap="square" rtlCol="0">
            <a:spAutoFit/>
          </a:bodyPr>
          <a:lstStyle/>
          <a:p>
            <a:r>
              <a:rPr kumimoji="1" lang="en-US" altLang="ja-JP" b="1" i="1" spc="50" dirty="0">
                <a:ln w="9525" cmpd="sng">
                  <a:solidFill>
                    <a:srgbClr val="FF0000"/>
                  </a:solidFill>
                  <a:prstDash val="solid"/>
                </a:ln>
                <a:solidFill>
                  <a:srgbClr val="70AD47">
                    <a:tint val="1000"/>
                  </a:srgbClr>
                </a:solidFill>
                <a:effectLst>
                  <a:glow rad="38100">
                    <a:schemeClr val="accent1">
                      <a:alpha val="40000"/>
                    </a:schemeClr>
                  </a:glow>
                </a:effectLst>
                <a:latin typeface="Arial" panose="020B0604020202020204" pitchFamily="34" charset="0"/>
                <a:cs typeface="Arial" panose="020B0604020202020204" pitchFamily="34" charset="0"/>
              </a:rPr>
              <a:t>H</a:t>
            </a:r>
            <a:endParaRPr kumimoji="1" lang="ja-JP" altLang="en-US" b="1" i="1" spc="50" dirty="0">
              <a:ln w="9525" cmpd="sng">
                <a:solidFill>
                  <a:srgbClr val="FF0000"/>
                </a:solidFill>
                <a:prstDash val="solid"/>
              </a:ln>
              <a:solidFill>
                <a:srgbClr val="70AD47">
                  <a:tint val="1000"/>
                </a:srgbClr>
              </a:solidFill>
              <a:effectLst>
                <a:glow rad="38100">
                  <a:schemeClr val="accent1">
                    <a:alpha val="40000"/>
                  </a:schemeClr>
                </a:glow>
              </a:effectLst>
              <a:latin typeface="Arial" panose="020B0604020202020204" pitchFamily="34" charset="0"/>
              <a:cs typeface="Arial" panose="020B0604020202020204" pitchFamily="34" charset="0"/>
            </a:endParaRPr>
          </a:p>
        </p:txBody>
      </p:sp>
      <p:sp>
        <p:nvSpPr>
          <p:cNvPr id="26" name="テキスト ボックス 25">
            <a:extLst>
              <a:ext uri="{FF2B5EF4-FFF2-40B4-BE49-F238E27FC236}">
                <a16:creationId xmlns:a16="http://schemas.microsoft.com/office/drawing/2014/main" id="{A56E00D3-A6E3-3517-95FE-8CA5FBF70C99}"/>
              </a:ext>
            </a:extLst>
          </p:cNvPr>
          <p:cNvSpPr txBox="1"/>
          <p:nvPr/>
        </p:nvSpPr>
        <p:spPr>
          <a:xfrm>
            <a:off x="8288850" y="5007652"/>
            <a:ext cx="314522" cy="369332"/>
          </a:xfrm>
          <a:prstGeom prst="rect">
            <a:avLst/>
          </a:prstGeom>
          <a:noFill/>
        </p:spPr>
        <p:txBody>
          <a:bodyPr wrap="square" rtlCol="0">
            <a:spAutoFit/>
          </a:bodyPr>
          <a:lstStyle/>
          <a:p>
            <a:r>
              <a:rPr kumimoji="1" lang="en-US" altLang="ja-JP" b="1" i="1" spc="50" dirty="0">
                <a:ln w="9525" cmpd="sng">
                  <a:solidFill>
                    <a:srgbClr val="0000FF"/>
                  </a:solidFill>
                  <a:prstDash val="solid"/>
                </a:ln>
                <a:solidFill>
                  <a:srgbClr val="70AD47">
                    <a:tint val="1000"/>
                  </a:srgbClr>
                </a:solidFill>
                <a:effectLst>
                  <a:glow rad="38100">
                    <a:schemeClr val="accent1">
                      <a:alpha val="40000"/>
                    </a:schemeClr>
                  </a:glow>
                </a:effectLst>
                <a:latin typeface="Arial" panose="020B0604020202020204" pitchFamily="34" charset="0"/>
                <a:cs typeface="Arial" panose="020B0604020202020204" pitchFamily="34" charset="0"/>
              </a:rPr>
              <a:t>L</a:t>
            </a:r>
            <a:endParaRPr kumimoji="1" lang="ja-JP" altLang="en-US" b="1" i="1" spc="50" dirty="0">
              <a:ln w="9525" cmpd="sng">
                <a:solidFill>
                  <a:srgbClr val="0000FF"/>
                </a:solidFill>
                <a:prstDash val="solid"/>
              </a:ln>
              <a:solidFill>
                <a:srgbClr val="70AD47">
                  <a:tint val="1000"/>
                </a:srgbClr>
              </a:solidFill>
              <a:effectLst>
                <a:glow rad="38100">
                  <a:schemeClr val="accent1">
                    <a:alpha val="40000"/>
                  </a:schemeClr>
                </a:glow>
              </a:effectLst>
              <a:latin typeface="Arial" panose="020B0604020202020204" pitchFamily="34" charset="0"/>
              <a:cs typeface="Arial" panose="020B0604020202020204" pitchFamily="34" charset="0"/>
            </a:endParaRPr>
          </a:p>
        </p:txBody>
      </p:sp>
      <p:sp>
        <p:nvSpPr>
          <p:cNvPr id="27" name="テキスト ボックス 26">
            <a:extLst>
              <a:ext uri="{FF2B5EF4-FFF2-40B4-BE49-F238E27FC236}">
                <a16:creationId xmlns:a16="http://schemas.microsoft.com/office/drawing/2014/main" id="{B0FD7091-B7FC-A652-CDBE-0FA7D83DFEA0}"/>
              </a:ext>
            </a:extLst>
          </p:cNvPr>
          <p:cNvSpPr txBox="1"/>
          <p:nvPr/>
        </p:nvSpPr>
        <p:spPr>
          <a:xfrm>
            <a:off x="8029940" y="4900849"/>
            <a:ext cx="337293" cy="369332"/>
          </a:xfrm>
          <a:prstGeom prst="rect">
            <a:avLst/>
          </a:prstGeom>
          <a:noFill/>
        </p:spPr>
        <p:txBody>
          <a:bodyPr wrap="square" rtlCol="0">
            <a:spAutoFit/>
          </a:bodyPr>
          <a:lstStyle/>
          <a:p>
            <a:r>
              <a:rPr kumimoji="1" lang="en-US" altLang="ja-JP" b="1" i="1" spc="50" dirty="0">
                <a:ln w="9525" cmpd="sng">
                  <a:solidFill>
                    <a:srgbClr val="FF0000"/>
                  </a:solidFill>
                  <a:prstDash val="solid"/>
                </a:ln>
                <a:solidFill>
                  <a:srgbClr val="70AD47">
                    <a:tint val="1000"/>
                  </a:srgbClr>
                </a:solidFill>
                <a:effectLst>
                  <a:glow rad="38100">
                    <a:schemeClr val="accent1">
                      <a:alpha val="40000"/>
                    </a:schemeClr>
                  </a:glow>
                </a:effectLst>
                <a:latin typeface="Arial" panose="020B0604020202020204" pitchFamily="34" charset="0"/>
                <a:cs typeface="Arial" panose="020B0604020202020204" pitchFamily="34" charset="0"/>
              </a:rPr>
              <a:t>H</a:t>
            </a:r>
            <a:endParaRPr kumimoji="1" lang="ja-JP" altLang="en-US" b="1" i="1" spc="50" dirty="0">
              <a:ln w="9525" cmpd="sng">
                <a:solidFill>
                  <a:srgbClr val="FF0000"/>
                </a:solidFill>
                <a:prstDash val="solid"/>
              </a:ln>
              <a:solidFill>
                <a:srgbClr val="70AD47">
                  <a:tint val="1000"/>
                </a:srgbClr>
              </a:solidFill>
              <a:effectLst>
                <a:glow rad="38100">
                  <a:schemeClr val="accent1">
                    <a:alpha val="40000"/>
                  </a:schemeClr>
                </a:glow>
              </a:effectLst>
              <a:latin typeface="Arial" panose="020B0604020202020204" pitchFamily="34" charset="0"/>
              <a:cs typeface="Arial" panose="020B0604020202020204" pitchFamily="34" charset="0"/>
            </a:endParaRPr>
          </a:p>
        </p:txBody>
      </p:sp>
      <p:sp>
        <p:nvSpPr>
          <p:cNvPr id="28" name="テキスト ボックス 27">
            <a:extLst>
              <a:ext uri="{FF2B5EF4-FFF2-40B4-BE49-F238E27FC236}">
                <a16:creationId xmlns:a16="http://schemas.microsoft.com/office/drawing/2014/main" id="{5C2981DD-75C5-071D-E080-357DAAF224AC}"/>
              </a:ext>
            </a:extLst>
          </p:cNvPr>
          <p:cNvSpPr txBox="1"/>
          <p:nvPr/>
        </p:nvSpPr>
        <p:spPr>
          <a:xfrm>
            <a:off x="9565620" y="2819740"/>
            <a:ext cx="337293" cy="369332"/>
          </a:xfrm>
          <a:prstGeom prst="rect">
            <a:avLst/>
          </a:prstGeom>
          <a:noFill/>
        </p:spPr>
        <p:txBody>
          <a:bodyPr wrap="square" rtlCol="0">
            <a:spAutoFit/>
          </a:bodyPr>
          <a:lstStyle/>
          <a:p>
            <a:r>
              <a:rPr kumimoji="1" lang="en-US" altLang="ja-JP" b="1" i="1" spc="50" dirty="0">
                <a:ln w="9525" cmpd="sng">
                  <a:solidFill>
                    <a:srgbClr val="FF0000"/>
                  </a:solidFill>
                  <a:prstDash val="solid"/>
                </a:ln>
                <a:solidFill>
                  <a:srgbClr val="70AD47">
                    <a:tint val="1000"/>
                  </a:srgbClr>
                </a:solidFill>
                <a:effectLst>
                  <a:glow rad="38100">
                    <a:schemeClr val="accent1">
                      <a:alpha val="40000"/>
                    </a:schemeClr>
                  </a:glow>
                </a:effectLst>
                <a:latin typeface="Arial" panose="020B0604020202020204" pitchFamily="34" charset="0"/>
                <a:cs typeface="Arial" panose="020B0604020202020204" pitchFamily="34" charset="0"/>
              </a:rPr>
              <a:t>H</a:t>
            </a:r>
            <a:endParaRPr kumimoji="1" lang="ja-JP" altLang="en-US" b="1" i="1" spc="50" dirty="0">
              <a:ln w="9525" cmpd="sng">
                <a:solidFill>
                  <a:srgbClr val="FF0000"/>
                </a:solidFill>
                <a:prstDash val="solid"/>
              </a:ln>
              <a:solidFill>
                <a:srgbClr val="70AD47">
                  <a:tint val="1000"/>
                </a:srgbClr>
              </a:solidFill>
              <a:effectLst>
                <a:glow rad="38100">
                  <a:schemeClr val="accent1">
                    <a:alpha val="40000"/>
                  </a:schemeClr>
                </a:glow>
              </a:effectLst>
              <a:latin typeface="Arial" panose="020B0604020202020204" pitchFamily="34" charset="0"/>
              <a:cs typeface="Arial" panose="020B0604020202020204" pitchFamily="34" charset="0"/>
            </a:endParaRPr>
          </a:p>
        </p:txBody>
      </p:sp>
      <p:sp>
        <p:nvSpPr>
          <p:cNvPr id="29" name="テキスト ボックス 28">
            <a:extLst>
              <a:ext uri="{FF2B5EF4-FFF2-40B4-BE49-F238E27FC236}">
                <a16:creationId xmlns:a16="http://schemas.microsoft.com/office/drawing/2014/main" id="{8505D61B-B162-7FBB-C625-CEDFFA1D6DC7}"/>
              </a:ext>
            </a:extLst>
          </p:cNvPr>
          <p:cNvSpPr txBox="1"/>
          <p:nvPr/>
        </p:nvSpPr>
        <p:spPr>
          <a:xfrm rot="1362265">
            <a:off x="7723760" y="5244333"/>
            <a:ext cx="1362518" cy="276999"/>
          </a:xfrm>
          <a:prstGeom prst="rect">
            <a:avLst/>
          </a:prstGeom>
          <a:noFill/>
        </p:spPr>
        <p:txBody>
          <a:bodyPr wrap="square" rtlCol="0">
            <a:spAutoFit/>
          </a:bodyPr>
          <a:lstStyle/>
          <a:p>
            <a:pPr algn="ctr"/>
            <a:r>
              <a:rPr kumimoji="1" lang="en-US" altLang="ja-JP" sz="1200" dirty="0">
                <a:solidFill>
                  <a:srgbClr val="7030A0"/>
                </a:solidFill>
                <a:effectLst>
                  <a:glow rad="63500">
                    <a:schemeClr val="bg1"/>
                  </a:glow>
                </a:effectLst>
              </a:rPr>
              <a:t>Wave train</a:t>
            </a:r>
            <a:endParaRPr kumimoji="1" lang="ja-JP" altLang="en-US" sz="1200" dirty="0">
              <a:solidFill>
                <a:srgbClr val="7030A0"/>
              </a:solidFill>
              <a:effectLst>
                <a:glow rad="63500">
                  <a:schemeClr val="bg1"/>
                </a:glow>
              </a:effectLst>
            </a:endParaRPr>
          </a:p>
        </p:txBody>
      </p:sp>
      <p:sp>
        <p:nvSpPr>
          <p:cNvPr id="30" name="テキスト ボックス 29">
            <a:extLst>
              <a:ext uri="{FF2B5EF4-FFF2-40B4-BE49-F238E27FC236}">
                <a16:creationId xmlns:a16="http://schemas.microsoft.com/office/drawing/2014/main" id="{7B5B9318-7D1C-F6E2-B361-01FD53A2570B}"/>
              </a:ext>
            </a:extLst>
          </p:cNvPr>
          <p:cNvSpPr txBox="1"/>
          <p:nvPr/>
        </p:nvSpPr>
        <p:spPr>
          <a:xfrm>
            <a:off x="9086943" y="3153036"/>
            <a:ext cx="2140389" cy="461665"/>
          </a:xfrm>
          <a:prstGeom prst="rect">
            <a:avLst/>
          </a:prstGeom>
          <a:noFill/>
        </p:spPr>
        <p:txBody>
          <a:bodyPr wrap="square" rtlCol="0">
            <a:spAutoFit/>
          </a:bodyPr>
          <a:lstStyle/>
          <a:p>
            <a:r>
              <a:rPr kumimoji="1" lang="en-US" altLang="ja-JP" sz="1200" dirty="0">
                <a:solidFill>
                  <a:srgbClr val="7030A0"/>
                </a:solidFill>
                <a:effectLst>
                  <a:glow rad="63500">
                    <a:schemeClr val="bg1"/>
                  </a:glow>
                </a:effectLst>
              </a:rPr>
              <a:t>Weak polar vortex</a:t>
            </a:r>
          </a:p>
          <a:p>
            <a:pPr algn="ctr"/>
            <a:r>
              <a:rPr kumimoji="1" lang="en-US" altLang="ja-JP" sz="1200" dirty="0">
                <a:solidFill>
                  <a:srgbClr val="7030A0"/>
                </a:solidFill>
                <a:effectLst>
                  <a:glow rad="63500">
                    <a:schemeClr val="bg1"/>
                  </a:glow>
                </a:effectLst>
              </a:rPr>
              <a:t>(</a:t>
            </a:r>
            <a:r>
              <a:rPr kumimoji="1" lang="ja-JP" altLang="en-US" sz="1200">
                <a:solidFill>
                  <a:srgbClr val="7030A0"/>
                </a:solidFill>
                <a:effectLst>
                  <a:glow rad="63500">
                    <a:schemeClr val="bg1"/>
                  </a:glow>
                </a:effectLst>
              </a:rPr>
              <a:t>→</a:t>
            </a:r>
            <a:r>
              <a:rPr kumimoji="1" lang="en-US" altLang="ja-JP" sz="1200" dirty="0">
                <a:solidFill>
                  <a:srgbClr val="0000FF"/>
                </a:solidFill>
                <a:effectLst>
                  <a:glow rad="63500">
                    <a:schemeClr val="bg1"/>
                  </a:glow>
                </a:effectLst>
              </a:rPr>
              <a:t>cold air outbreak</a:t>
            </a:r>
            <a:r>
              <a:rPr kumimoji="1" lang="en-US" altLang="ja-JP" sz="1200" dirty="0">
                <a:solidFill>
                  <a:srgbClr val="7030A0"/>
                </a:solidFill>
                <a:effectLst>
                  <a:glow rad="63500">
                    <a:schemeClr val="bg1"/>
                  </a:glow>
                </a:effectLst>
              </a:rPr>
              <a:t>)</a:t>
            </a:r>
            <a:endParaRPr kumimoji="1" lang="ja-JP" altLang="en-US" sz="1200" dirty="0">
              <a:solidFill>
                <a:srgbClr val="7030A0"/>
              </a:solidFill>
              <a:effectLst>
                <a:glow rad="63500">
                  <a:schemeClr val="bg1"/>
                </a:glow>
              </a:effectLst>
            </a:endParaRPr>
          </a:p>
        </p:txBody>
      </p:sp>
      <p:sp>
        <p:nvSpPr>
          <p:cNvPr id="31" name="コンテンツ プレースホルダー 2">
            <a:extLst>
              <a:ext uri="{FF2B5EF4-FFF2-40B4-BE49-F238E27FC236}">
                <a16:creationId xmlns:a16="http://schemas.microsoft.com/office/drawing/2014/main" id="{750F9AD2-EE54-41F2-5A3E-2942A33E70E7}"/>
              </a:ext>
            </a:extLst>
          </p:cNvPr>
          <p:cNvSpPr txBox="1">
            <a:spLocks/>
          </p:cNvSpPr>
          <p:nvPr/>
        </p:nvSpPr>
        <p:spPr>
          <a:xfrm>
            <a:off x="867266" y="5635738"/>
            <a:ext cx="9916997" cy="1141178"/>
          </a:xfrm>
          <a:prstGeom prst="rect">
            <a:avLst/>
          </a:prstGeom>
        </p:spPr>
        <p:txBody>
          <a:bodyPr vert="horz" lIns="91440" tIns="45720" rIns="91440" bIns="45720" rtlCol="0" anchor="t">
            <a:no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kumimoji="1" sz="1200" kern="1200">
                <a:solidFill>
                  <a:schemeClr val="tx2"/>
                </a:solidFill>
                <a:latin typeface="+mn-lt"/>
                <a:ea typeface="+mn-ea"/>
                <a:cs typeface="+mn-cs"/>
              </a:defRPr>
            </a:lvl9pPr>
          </a:lstStyle>
          <a:p>
            <a:pPr lvl="1"/>
            <a:r>
              <a:rPr lang="en-US" altLang="ja-JP" dirty="0">
                <a:effectLst>
                  <a:glow rad="63500">
                    <a:schemeClr val="bg1"/>
                  </a:glow>
                </a:effectLst>
              </a:rPr>
              <a:t>Regressed anomalies resemble features of this winter, and suggest that temperature variance in western Japan tends to be large during El-Nino phase. </a:t>
            </a:r>
          </a:p>
          <a:p>
            <a:pPr lvl="1"/>
            <a:r>
              <a:rPr lang="en-US" altLang="ja-JP" dirty="0">
                <a:effectLst>
                  <a:glow rad="63500">
                    <a:schemeClr val="bg1"/>
                  </a:glow>
                </a:effectLst>
              </a:rPr>
              <a:t>Considering the high-predictability of ENSO, seasonal forecast of the temperature variance would be an achievable challenge. </a:t>
            </a:r>
          </a:p>
        </p:txBody>
      </p:sp>
      <p:sp>
        <p:nvSpPr>
          <p:cNvPr id="32" name="右矢印 31">
            <a:extLst>
              <a:ext uri="{FF2B5EF4-FFF2-40B4-BE49-F238E27FC236}">
                <a16:creationId xmlns:a16="http://schemas.microsoft.com/office/drawing/2014/main" id="{776AD9CD-372A-B28F-B0EC-719B2CFD5EEA}"/>
              </a:ext>
            </a:extLst>
          </p:cNvPr>
          <p:cNvSpPr/>
          <p:nvPr/>
        </p:nvSpPr>
        <p:spPr>
          <a:xfrm>
            <a:off x="7373431" y="4746216"/>
            <a:ext cx="455811" cy="279183"/>
          </a:xfrm>
          <a:prstGeom prst="rightArrow">
            <a:avLst/>
          </a:prstGeom>
          <a:solidFill>
            <a:srgbClr val="D883FF"/>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右矢印 32">
            <a:extLst>
              <a:ext uri="{FF2B5EF4-FFF2-40B4-BE49-F238E27FC236}">
                <a16:creationId xmlns:a16="http://schemas.microsoft.com/office/drawing/2014/main" id="{CF71AC78-3A46-80F1-CC08-0282990A8640}"/>
              </a:ext>
            </a:extLst>
          </p:cNvPr>
          <p:cNvSpPr/>
          <p:nvPr/>
        </p:nvSpPr>
        <p:spPr>
          <a:xfrm>
            <a:off x="8463985" y="2969189"/>
            <a:ext cx="455811" cy="279183"/>
          </a:xfrm>
          <a:prstGeom prst="rightArrow">
            <a:avLst/>
          </a:prstGeom>
          <a:solidFill>
            <a:srgbClr val="D883FF"/>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テキスト ボックス 33">
            <a:extLst>
              <a:ext uri="{FF2B5EF4-FFF2-40B4-BE49-F238E27FC236}">
                <a16:creationId xmlns:a16="http://schemas.microsoft.com/office/drawing/2014/main" id="{BAA21BC6-46A2-C03C-B08C-8D2D1B50583B}"/>
              </a:ext>
            </a:extLst>
          </p:cNvPr>
          <p:cNvSpPr txBox="1"/>
          <p:nvPr/>
        </p:nvSpPr>
        <p:spPr>
          <a:xfrm>
            <a:off x="1794050" y="4497988"/>
            <a:ext cx="2326085" cy="338554"/>
          </a:xfrm>
          <a:prstGeom prst="rect">
            <a:avLst/>
          </a:prstGeom>
          <a:noFill/>
        </p:spPr>
        <p:txBody>
          <a:bodyPr wrap="square">
            <a:spAutoFit/>
          </a:bodyPr>
          <a:lstStyle/>
          <a:p>
            <a:r>
              <a:rPr lang="en-US" altLang="ja-JP" sz="1600" dirty="0"/>
              <a:t>Regressed DJF anomalies</a:t>
            </a:r>
            <a:endParaRPr lang="ja-JP" altLang="en-US" sz="1600"/>
          </a:p>
        </p:txBody>
      </p:sp>
      <p:sp>
        <p:nvSpPr>
          <p:cNvPr id="35" name="曲折矢印 34">
            <a:extLst>
              <a:ext uri="{FF2B5EF4-FFF2-40B4-BE49-F238E27FC236}">
                <a16:creationId xmlns:a16="http://schemas.microsoft.com/office/drawing/2014/main" id="{E4D46052-BBA5-ED58-B49F-D9FA5B0791E8}"/>
              </a:ext>
            </a:extLst>
          </p:cNvPr>
          <p:cNvSpPr/>
          <p:nvPr/>
        </p:nvSpPr>
        <p:spPr>
          <a:xfrm flipV="1">
            <a:off x="2957092" y="4049159"/>
            <a:ext cx="587003" cy="496479"/>
          </a:xfrm>
          <a:prstGeom prst="ben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7" name="テキスト ボックス 36">
            <a:extLst>
              <a:ext uri="{FF2B5EF4-FFF2-40B4-BE49-F238E27FC236}">
                <a16:creationId xmlns:a16="http://schemas.microsoft.com/office/drawing/2014/main" id="{43A811DC-3C7A-94A1-7AAD-BFD474C3E297}"/>
              </a:ext>
            </a:extLst>
          </p:cNvPr>
          <p:cNvSpPr txBox="1"/>
          <p:nvPr/>
        </p:nvSpPr>
        <p:spPr>
          <a:xfrm>
            <a:off x="8782328" y="5219863"/>
            <a:ext cx="1362518" cy="276999"/>
          </a:xfrm>
          <a:prstGeom prst="rect">
            <a:avLst/>
          </a:prstGeom>
          <a:noFill/>
        </p:spPr>
        <p:txBody>
          <a:bodyPr wrap="square" rtlCol="0">
            <a:spAutoFit/>
          </a:bodyPr>
          <a:lstStyle/>
          <a:p>
            <a:pPr algn="ctr"/>
            <a:r>
              <a:rPr kumimoji="1" lang="en-US" altLang="ja-JP" sz="1200" dirty="0">
                <a:solidFill>
                  <a:srgbClr val="FF0000"/>
                </a:solidFill>
                <a:effectLst>
                  <a:glow rad="63500">
                    <a:schemeClr val="bg1"/>
                  </a:glow>
                </a:effectLst>
              </a:rPr>
              <a:t>Warm condition</a:t>
            </a:r>
            <a:endParaRPr kumimoji="1" lang="ja-JP" altLang="en-US" sz="1200" dirty="0">
              <a:solidFill>
                <a:srgbClr val="FF0000"/>
              </a:solidFill>
              <a:effectLst>
                <a:glow rad="63500">
                  <a:schemeClr val="bg1"/>
                </a:glow>
              </a:effectLst>
            </a:endParaRPr>
          </a:p>
        </p:txBody>
      </p:sp>
      <p:cxnSp>
        <p:nvCxnSpPr>
          <p:cNvPr id="64" name="直線矢印コネクタ 63">
            <a:extLst>
              <a:ext uri="{FF2B5EF4-FFF2-40B4-BE49-F238E27FC236}">
                <a16:creationId xmlns:a16="http://schemas.microsoft.com/office/drawing/2014/main" id="{02199A12-89AD-97D6-5491-777C865B853D}"/>
              </a:ext>
            </a:extLst>
          </p:cNvPr>
          <p:cNvCxnSpPr/>
          <p:nvPr/>
        </p:nvCxnSpPr>
        <p:spPr>
          <a:xfrm flipH="1">
            <a:off x="9734266" y="3960527"/>
            <a:ext cx="422871" cy="1141478"/>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72" name="テキスト ボックス 71">
            <a:extLst>
              <a:ext uri="{FF2B5EF4-FFF2-40B4-BE49-F238E27FC236}">
                <a16:creationId xmlns:a16="http://schemas.microsoft.com/office/drawing/2014/main" id="{33FFB175-CB4E-8446-097D-7970732853CE}"/>
              </a:ext>
            </a:extLst>
          </p:cNvPr>
          <p:cNvSpPr txBox="1"/>
          <p:nvPr/>
        </p:nvSpPr>
        <p:spPr>
          <a:xfrm>
            <a:off x="8286698" y="2568946"/>
            <a:ext cx="800245" cy="461665"/>
          </a:xfrm>
          <a:prstGeom prst="rect">
            <a:avLst/>
          </a:prstGeom>
          <a:noFill/>
        </p:spPr>
        <p:txBody>
          <a:bodyPr wrap="square" rtlCol="0">
            <a:spAutoFit/>
          </a:bodyPr>
          <a:lstStyle/>
          <a:p>
            <a:r>
              <a:rPr kumimoji="1" lang="en-US" altLang="ja-JP" sz="1200" dirty="0">
                <a:solidFill>
                  <a:srgbClr val="7030A0"/>
                </a:solidFill>
                <a:effectLst>
                  <a:glow rad="63500">
                    <a:schemeClr val="bg1"/>
                  </a:glow>
                </a:effectLst>
              </a:rPr>
              <a:t>Enhanced Wave-1</a:t>
            </a:r>
            <a:endParaRPr kumimoji="1" lang="ja-JP" altLang="en-US" sz="1200" dirty="0">
              <a:solidFill>
                <a:srgbClr val="7030A0"/>
              </a:solidFill>
              <a:effectLst>
                <a:glow rad="63500">
                  <a:schemeClr val="bg1"/>
                </a:glow>
              </a:effectLst>
            </a:endParaRPr>
          </a:p>
        </p:txBody>
      </p:sp>
      <p:sp>
        <p:nvSpPr>
          <p:cNvPr id="75" name="テキスト ボックス 74">
            <a:extLst>
              <a:ext uri="{FF2B5EF4-FFF2-40B4-BE49-F238E27FC236}">
                <a16:creationId xmlns:a16="http://schemas.microsoft.com/office/drawing/2014/main" id="{AF163009-7AD6-ADDF-2017-DDDE80CEB033}"/>
              </a:ext>
            </a:extLst>
          </p:cNvPr>
          <p:cNvSpPr txBox="1"/>
          <p:nvPr/>
        </p:nvSpPr>
        <p:spPr>
          <a:xfrm>
            <a:off x="9694929" y="4318941"/>
            <a:ext cx="1202457" cy="461665"/>
          </a:xfrm>
          <a:prstGeom prst="rect">
            <a:avLst/>
          </a:prstGeom>
          <a:noFill/>
        </p:spPr>
        <p:txBody>
          <a:bodyPr wrap="square" rtlCol="0">
            <a:spAutoFit/>
          </a:bodyPr>
          <a:lstStyle/>
          <a:p>
            <a:r>
              <a:rPr kumimoji="1" lang="en-US" altLang="ja-JP" sz="1200" dirty="0">
                <a:solidFill>
                  <a:schemeClr val="accent1"/>
                </a:solidFill>
                <a:effectLst>
                  <a:glow rad="63500">
                    <a:schemeClr val="bg1"/>
                  </a:glow>
                </a:effectLst>
              </a:rPr>
              <a:t>Confliction between them?</a:t>
            </a:r>
            <a:endParaRPr kumimoji="1" lang="ja-JP" altLang="en-US" sz="1200" dirty="0">
              <a:solidFill>
                <a:schemeClr val="accent1"/>
              </a:solidFill>
              <a:effectLst>
                <a:glow rad="63500">
                  <a:schemeClr val="bg1"/>
                </a:glow>
              </a:effectLst>
            </a:endParaRPr>
          </a:p>
        </p:txBody>
      </p:sp>
    </p:spTree>
    <p:extLst>
      <p:ext uri="{BB962C8B-B14F-4D97-AF65-F5344CB8AC3E}">
        <p14:creationId xmlns:p14="http://schemas.microsoft.com/office/powerpoint/2010/main" val="1135870585"/>
      </p:ext>
    </p:extLst>
  </p:cSld>
  <p:clrMapOvr>
    <a:masterClrMapping/>
  </p:clrMapOvr>
</p:sld>
</file>

<file path=ppt/theme/theme1.xml><?xml version="1.0" encoding="utf-8"?>
<a:theme xmlns:a="http://schemas.openxmlformats.org/drawingml/2006/main" name="配当">
  <a:themeElements>
    <a:clrScheme name="配当">
      <a:dk1>
        <a:sysClr val="windowText" lastClr="000000"/>
      </a:dk1>
      <a:lt1>
        <a:sysClr val="window" lastClr="FFFFFF"/>
      </a:lt1>
      <a:dk2>
        <a:srgbClr val="3D3D3D"/>
      </a:dk2>
      <a:lt2>
        <a:srgbClr val="EBEBEB"/>
      </a:lt2>
      <a:accent1>
        <a:srgbClr val="465359"/>
      </a:accent1>
      <a:accent2>
        <a:srgbClr val="ED8428"/>
      </a:accent2>
      <a:accent3>
        <a:srgbClr val="E6C46D"/>
      </a:accent3>
      <a:accent4>
        <a:srgbClr val="969FA7"/>
      </a:accent4>
      <a:accent5>
        <a:srgbClr val="A9C37C"/>
      </a:accent5>
      <a:accent6>
        <a:srgbClr val="5A8071"/>
      </a:accent6>
      <a:hlink>
        <a:srgbClr val="828282"/>
      </a:hlink>
      <a:folHlink>
        <a:srgbClr val="A5A5A5"/>
      </a:folHlink>
    </a:clrScheme>
    <a:fontScheme name="配当">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配当">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 id="{9697A71B-4AB7-4A1A-BD5B-BB2D22835B57}" vid="{5D8C9649-FBE1-4B5B-8258-8A170F9843AD}"/>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d1eb6c10-b30e-4e82-8bdb-95f791b83be0">
      <Terms xmlns="http://schemas.microsoft.com/office/infopath/2007/PartnerControls"/>
    </lcf76f155ced4ddcb4097134ff3c332f>
    <TaxCatchAll xmlns="fdc985f9-c1de-4431-ae14-26927b8c434e" xsi:nil="true"/>
    <_x65e5__x6642_ xmlns="d1eb6c10-b30e-4e82-8bdb-95f791b83be0" xsi:nil="true"/>
    <SharedWithUsers xmlns="fdc985f9-c1de-4431-ae14-26927b8c434e">
      <UserInfo>
        <DisplayName>前田 修平</DisplayName>
        <AccountId>227</AccountId>
        <AccountType/>
      </UserInfo>
      <UserInfo>
        <DisplayName>竹村 和人</DisplayName>
        <AccountId>289</AccountId>
        <AccountType/>
      </UserInfo>
      <UserInfo>
        <DisplayName>田中 昌太郎</DisplayName>
        <AccountId>6547</AccountId>
        <AccountType/>
      </UserInfo>
      <UserInfo>
        <DisplayName>杉本 裕之</DisplayName>
        <AccountId>225</AccountId>
        <AccountType/>
      </UserInfo>
      <UserInfo>
        <DisplayName>中村 哲</DisplayName>
        <AccountId>1265</AccountId>
        <AccountType/>
      </UserInfo>
      <UserInfo>
        <DisplayName>梅津 浩典</DisplayName>
        <AccountId>4279</AccountId>
        <AccountType/>
      </UserInfo>
      <UserInfo>
        <DisplayName>中三川 浩</DisplayName>
        <AccountId>5085</AccountId>
        <AccountType/>
      </UserInfo>
      <UserInfo>
        <DisplayName>佐藤 大卓</DisplayName>
        <AccountId>251</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ドキュメント" ma:contentTypeID="0x010100DAE874ABEA78964AA7D0811A66B4BECA" ma:contentTypeVersion="19" ma:contentTypeDescription="新しいドキュメントを作成します。" ma:contentTypeScope="" ma:versionID="bf44f8d4c99f5cab597bf7a6d58ffdbc">
  <xsd:schema xmlns:xsd="http://www.w3.org/2001/XMLSchema" xmlns:xs="http://www.w3.org/2001/XMLSchema" xmlns:p="http://schemas.microsoft.com/office/2006/metadata/properties" xmlns:ns2="d1eb6c10-b30e-4e82-8bdb-95f791b83be0" xmlns:ns3="fdc985f9-c1de-4431-ae14-26927b8c434e" targetNamespace="http://schemas.microsoft.com/office/2006/metadata/properties" ma:root="true" ma:fieldsID="7a292e0284ec930212dfa0da74079e84" ns2:_="" ns3:_="">
    <xsd:import namespace="d1eb6c10-b30e-4e82-8bdb-95f791b83be0"/>
    <xsd:import namespace="fdc985f9-c1de-4431-ae14-26927b8c434e"/>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_x65e5__x6642_"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eb6c10-b30e-4e82-8bdb-95f791b83be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画像タグ" ma:readOnly="false" ma:fieldId="{5cf76f15-5ced-4ddc-b409-7134ff3c332f}" ma:taxonomyMulti="true" ma:sspId="63c53a08-2524-4b2f-a5a2-c632f6aa4b6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_x65e5__x6642_" ma:index="26" nillable="true" ma:displayName="日時" ma:format="DateTime" ma:internalName="_x65e5__x6642_">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fdc985f9-c1de-4431-ae14-26927b8c434e" elementFormDefault="qualified">
    <xsd:import namespace="http://schemas.microsoft.com/office/2006/documentManagement/types"/>
    <xsd:import namespace="http://schemas.microsoft.com/office/infopath/2007/PartnerControls"/>
    <xsd:element name="SharedWithUsers" ma:index="16"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共有相手の詳細情報" ma:internalName="SharedWithDetails" ma:readOnly="true">
      <xsd:simpleType>
        <xsd:restriction base="dms:Note">
          <xsd:maxLength value="255"/>
        </xsd:restriction>
      </xsd:simpleType>
    </xsd:element>
    <xsd:element name="TaxCatchAll" ma:index="23" nillable="true" ma:displayName="Taxonomy Catch All Column" ma:hidden="true" ma:list="{61dfde79-e152-4bd7-bc93-f97589f22fae}" ma:internalName="TaxCatchAll" ma:showField="CatchAllData" ma:web="fdc985f9-c1de-4431-ae14-26927b8c434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6A6C9F6-742E-4D15-AA38-D461FCB3CBA0}">
  <ds:schemaRefs>
    <ds:schemaRef ds:uri="http://purl.org/dc/terms/"/>
    <ds:schemaRef ds:uri="http://schemas.openxmlformats.org/package/2006/metadata/core-properties"/>
    <ds:schemaRef ds:uri="http://schemas.microsoft.com/office/2006/documentManagement/types"/>
    <ds:schemaRef ds:uri="d1eb6c10-b30e-4e82-8bdb-95f791b83be0"/>
    <ds:schemaRef ds:uri="fdc985f9-c1de-4431-ae14-26927b8c434e"/>
    <ds:schemaRef ds:uri="http://purl.org/dc/elements/1.1/"/>
    <ds:schemaRef ds:uri="http://schemas.microsoft.com/office/2006/metadata/properties"/>
    <ds:schemaRef ds:uri="http://schemas.microsoft.com/office/infopath/2007/PartnerControls"/>
    <ds:schemaRef ds:uri="http://www.w3.org/XML/1998/namespace"/>
    <ds:schemaRef ds:uri="http://purl.org/dc/dcmitype/"/>
  </ds:schemaRefs>
</ds:datastoreItem>
</file>

<file path=customXml/itemProps2.xml><?xml version="1.0" encoding="utf-8"?>
<ds:datastoreItem xmlns:ds="http://schemas.openxmlformats.org/officeDocument/2006/customXml" ds:itemID="{7E05FED2-8BA9-4455-AA66-053DAA998226}">
  <ds:schemaRefs>
    <ds:schemaRef ds:uri="http://schemas.microsoft.com/sharepoint/v3/contenttype/forms"/>
  </ds:schemaRefs>
</ds:datastoreItem>
</file>

<file path=customXml/itemProps3.xml><?xml version="1.0" encoding="utf-8"?>
<ds:datastoreItem xmlns:ds="http://schemas.openxmlformats.org/officeDocument/2006/customXml" ds:itemID="{891338C9-69D5-4D29-B6B5-641447CC2B2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eb6c10-b30e-4e82-8bdb-95f791b83be0"/>
    <ds:schemaRef ds:uri="fdc985f9-c1de-4431-ae14-26927b8c434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{CEA9E284-73BB-C247-9A79-F821504E4CA4}tf10001123</Template>
  <TotalTime>3595</TotalTime>
  <Words>2308</Words>
  <Application>Microsoft Office PowerPoint</Application>
  <PresentationFormat>ワイド画面</PresentationFormat>
  <Paragraphs>450</Paragraphs>
  <Slides>20</Slides>
  <Notes>7</Notes>
  <HiddenSlides>0</HiddenSlides>
  <MMClips>0</MMClips>
  <ScaleCrop>false</ScaleCrop>
  <HeadingPairs>
    <vt:vector size="6" baseType="variant">
      <vt:variant>
        <vt:lpstr>使用されているフォント</vt:lpstr>
      </vt:variant>
      <vt:variant>
        <vt:i4>13</vt:i4>
      </vt:variant>
      <vt:variant>
        <vt:lpstr>テーマ</vt:lpstr>
      </vt:variant>
      <vt:variant>
        <vt:i4>1</vt:i4>
      </vt:variant>
      <vt:variant>
        <vt:lpstr>スライド タイトル</vt:lpstr>
      </vt:variant>
      <vt:variant>
        <vt:i4>20</vt:i4>
      </vt:variant>
    </vt:vector>
  </HeadingPairs>
  <TitlesOfParts>
    <vt:vector size="34" baseType="lpstr">
      <vt:lpstr>HGｺﾞｼｯｸE</vt:lpstr>
      <vt:lpstr>Meiryo UI</vt:lpstr>
      <vt:lpstr>微軟正黑體</vt:lpstr>
      <vt:lpstr>ＭＳ Ｐゴシック</vt:lpstr>
      <vt:lpstr>メイリオ</vt:lpstr>
      <vt:lpstr>游ゴシック</vt:lpstr>
      <vt:lpstr>Arial</vt:lpstr>
      <vt:lpstr>Cambria Math</vt:lpstr>
      <vt:lpstr>Gill Sans MT</vt:lpstr>
      <vt:lpstr>Segoe UI</vt:lpstr>
      <vt:lpstr>Times New Roman</vt:lpstr>
      <vt:lpstr>Wingdings</vt:lpstr>
      <vt:lpstr>Wingdings 2</vt:lpstr>
      <vt:lpstr>配当</vt:lpstr>
      <vt:lpstr>Characteristics of 2023/24 winter monsoon in Japan</vt:lpstr>
      <vt:lpstr>Outline</vt:lpstr>
      <vt:lpstr>Overview - Characteristics of temperature variation</vt:lpstr>
      <vt:lpstr>Overview – Characteristics of the winter-mean circulation</vt:lpstr>
      <vt:lpstr>Factors of warm winter</vt:lpstr>
      <vt:lpstr>Forecast of the tripolar pattern</vt:lpstr>
      <vt:lpstr>Factors of warm winter</vt:lpstr>
      <vt:lpstr>Cold spell in late December</vt:lpstr>
      <vt:lpstr>Predictability of temperature variance</vt:lpstr>
      <vt:lpstr>Stratospheric feature</vt:lpstr>
      <vt:lpstr>Summary – characteristics of this winter</vt:lpstr>
      <vt:lpstr>References</vt:lpstr>
      <vt:lpstr>PowerPoint プレゼンテーション</vt:lpstr>
      <vt:lpstr>Overview - Characteristics of snowfall</vt:lpstr>
      <vt:lpstr>Factors of warm winter</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Characteristics of 2023/24 winter monsoon in Japan</dc:title>
  <dc:creator>中村 哲</dc:creator>
  <cp:lastModifiedBy>中村 哲</cp:lastModifiedBy>
  <cp:revision>122</cp:revision>
  <dcterms:created xsi:type="dcterms:W3CDTF">2024-03-26T04:06:31Z</dcterms:created>
  <dcterms:modified xsi:type="dcterms:W3CDTF">2024-04-22T03:00:41Z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0x010100DAE874ABEA78964AA7D0811A66B4BECA</vt:lpwstr>
  </property>
</Properties>
</file>