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6" r:id="rId4"/>
    <p:sldMasterId id="2147483688" r:id="rId5"/>
    <p:sldMasterId id="2147483700" r:id="rId6"/>
  </p:sldMasterIdLst>
  <p:notesMasterIdLst>
    <p:notesMasterId r:id="rId8"/>
  </p:notesMasterIdLst>
  <p:sldIdLst>
    <p:sldId id="467" r:id="rId7"/>
    <p:sldId id="527" r:id="rId9"/>
    <p:sldId id="664" r:id="rId10"/>
    <p:sldId id="665" r:id="rId11"/>
    <p:sldId id="666" r:id="rId12"/>
    <p:sldId id="667" r:id="rId13"/>
    <p:sldId id="537" r:id="rId14"/>
    <p:sldId id="671" r:id="rId15"/>
    <p:sldId id="637" r:id="rId16"/>
    <p:sldId id="619" r:id="rId17"/>
    <p:sldId id="557" r:id="rId18"/>
    <p:sldId id="620" r:id="rId19"/>
    <p:sldId id="622" r:id="rId20"/>
    <p:sldId id="580" r:id="rId21"/>
    <p:sldId id="623" r:id="rId22"/>
    <p:sldId id="624" r:id="rId23"/>
    <p:sldId id="670" r:id="rId24"/>
    <p:sldId id="561" r:id="rId25"/>
    <p:sldId id="562" r:id="rId26"/>
    <p:sldId id="564" r:id="rId27"/>
    <p:sldId id="565" r:id="rId28"/>
    <p:sldId id="673" r:id="rId29"/>
    <p:sldId id="540" r:id="rId30"/>
    <p:sldId id="690" r:id="rId31"/>
    <p:sldId id="578"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0" userDrawn="1">
          <p15:clr>
            <a:srgbClr val="A4A3A4"/>
          </p15:clr>
        </p15:guide>
        <p15:guide id="2" pos="37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YB" initials="B" lastIdx="18" clrIdx="0"/>
  <p:cmAuthor id="1" name="Xu Ann" initials="XA" lastIdx="21" clrIdx="1"/>
  <p:cmAuthor id="2" name="赵平(拟稿)" initials="p" lastIdx="4" clrIdx="2"/>
  <p:cmAuthor id="3" name="han z" initials="hz" lastIdx="2" clrIdx="0"/>
  <p:cmAuthor id="4" name="Think" initials="T"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66D4"/>
    <a:srgbClr val="8AC068"/>
    <a:srgbClr val="5B9BD5"/>
    <a:srgbClr val="FF6600"/>
    <a:srgbClr val="0E6C53"/>
    <a:srgbClr val="4A7430"/>
    <a:srgbClr val="EEF0E0"/>
    <a:srgbClr val="000F2E"/>
    <a:srgbClr val="7E000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0" autoAdjust="0"/>
    <p:restoredTop sz="89422" autoAdjust="0"/>
  </p:normalViewPr>
  <p:slideViewPr>
    <p:cSldViewPr snapToGrid="0" showGuides="1">
      <p:cViewPr varScale="1">
        <p:scale>
          <a:sx n="68" d="100"/>
          <a:sy n="68" d="100"/>
        </p:scale>
        <p:origin x="489" y="42"/>
      </p:cViewPr>
      <p:guideLst>
        <p:guide orient="horz" pos="2100"/>
        <p:guide pos="3786"/>
      </p:guideLst>
    </p:cSldViewPr>
  </p:slid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27.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B318D1-8F1D-4876-8550-294750F359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A2BD7-0E88-4837-A039-C34E39BC47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u="none" strike="noStrike" baseline="0" dirty="0" smtClean="0">
                <a:latin typeface="STIX-Regular"/>
              </a:rPr>
              <a:t>The red/blue markers indicate the results between the simulations and observation/ERA5.</a:t>
            </a:r>
            <a:endParaRPr lang="en-US" altLang="zh-CN" sz="1200" b="0" i="0" u="none" strike="noStrike" baseline="0" dirty="0" smtClean="0">
              <a:latin typeface="STIX-Regular"/>
            </a:endParaRPr>
          </a:p>
          <a:p>
            <a:r>
              <a:rPr lang="en-US" altLang="zh-CN" sz="1200" b="0" i="0" u="none" strike="noStrike" kern="1200" baseline="0" dirty="0" smtClean="0">
                <a:solidFill>
                  <a:schemeClr val="tx1"/>
                </a:solidFill>
                <a:latin typeface="+mn-lt"/>
                <a:ea typeface="+mn-ea"/>
                <a:cs typeface="+mn-cs"/>
              </a:rPr>
              <a:t>Among the four seasons, greater overestimation</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occurred in JJA between the ensemble mean and station dataset, with the largest bias (&gt;25%) in central and</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south China, which might result from the driving GCMs underestimating the summer monsoon precipitation over</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these regions (Jiang et al., 2016), which would cause less cloud that is then inherited by the RCM.</a:t>
            </a:r>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ltLang="zh-CN" dirty="0" smtClean="0">
                <a:solidFill>
                  <a:prstClr val="black"/>
                </a:solidFill>
                <a:latin typeface="Times New Roman" panose="02020603050405020304" pitchFamily="18" charset="0"/>
                <a:cs typeface="Times New Roman" panose="02020603050405020304" pitchFamily="18" charset="0"/>
                <a:sym typeface="+mn-ea"/>
              </a:rPr>
              <a:t>, which </a:t>
            </a:r>
            <a:r>
              <a:rPr lang="en-US" altLang="zh-CN" dirty="0">
                <a:solidFill>
                  <a:prstClr val="black"/>
                </a:solidFill>
                <a:latin typeface="Times New Roman" panose="02020603050405020304" pitchFamily="18" charset="0"/>
                <a:cs typeface="Times New Roman" panose="02020603050405020304" pitchFamily="18" charset="0"/>
                <a:sym typeface="+mn-ea"/>
              </a:rPr>
              <a:t>might result from the driving GCMs underestimating the summer monsoon precipitation</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characterized by a significant increase</a:t>
            </a:r>
            <a:endParaRPr lang="en-US" altLang="zh-CN" dirty="0" smtClean="0"/>
          </a:p>
          <a:p>
            <a:r>
              <a:rPr lang="en-US" altLang="zh-CN" dirty="0" smtClean="0"/>
              <a:t>(&gt;0.2% decade −1) over north, central, and east China under RCP2.6 in all seasons, a significant decrease (ranging</a:t>
            </a:r>
            <a:endParaRPr lang="en-US" altLang="zh-CN" dirty="0" smtClean="0"/>
          </a:p>
          <a:p>
            <a:r>
              <a:rPr lang="en-US" altLang="zh-CN" dirty="0" smtClean="0"/>
              <a:t>from −0.2 to −0.8% decade −1) over the Tibetan Plateau under RCP4.5 in all seasons, and a significant decrease</a:t>
            </a:r>
            <a:endParaRPr lang="en-US" altLang="zh-CN" dirty="0" smtClean="0"/>
          </a:p>
          <a:p>
            <a:r>
              <a:rPr lang="en-US" altLang="zh-CN" dirty="0" smtClean="0"/>
              <a:t>(&lt;–0.4% decade −1) over the Tibetan Plateau and northeast China and a significant increase in central and east</a:t>
            </a:r>
            <a:endParaRPr lang="en-US" altLang="zh-CN" dirty="0" smtClean="0"/>
          </a:p>
          <a:p>
            <a:r>
              <a:rPr lang="en-US" altLang="zh-CN" dirty="0" smtClean="0"/>
              <a:t>China under RCP8.5, albeit with relatively larger magnitude compared to surface solar radiation. In addition,</a:t>
            </a:r>
            <a:endParaRPr lang="en-US" altLang="zh-CN" dirty="0" smtClean="0"/>
          </a:p>
          <a:p>
            <a:r>
              <a:rPr lang="en-US" altLang="zh-CN" dirty="0" smtClean="0"/>
              <a:t>although consistent trends were projected under RCP4.5 and RCP8.5, an enhanced increase and decrease were</a:t>
            </a:r>
            <a:endParaRPr lang="en-US" altLang="zh-CN" dirty="0" smtClean="0"/>
          </a:p>
          <a:p>
            <a:r>
              <a:rPr lang="en-US" altLang="zh-CN" sz="1200" b="0" i="0" u="none" strike="noStrike" kern="1200" baseline="0" dirty="0" smtClean="0">
                <a:solidFill>
                  <a:schemeClr val="tx1"/>
                </a:solidFill>
                <a:latin typeface="+mn-lt"/>
                <a:ea typeface="+mn-ea"/>
                <a:cs typeface="+mn-cs"/>
              </a:rPr>
              <a:t>evident under the RCP8.5 scenario. Again, JJA showed different trends among scenarios; under RCP4.5 it was</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north China that showed an increasing trend, whereas under RCP8.5 it was northeast China.</a:t>
            </a:r>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t>对未来</a:t>
            </a:r>
            <a:r>
              <a:rPr lang="zh-CN" altLang="en-US" sz="1200" b="0" dirty="0">
                <a:solidFill>
                  <a:prstClr val="black"/>
                </a:solidFill>
                <a:latin typeface="Times New Roman" panose="02020603050405020304" pitchFamily="18" charset="0"/>
                <a:cs typeface="Times New Roman" panose="02020603050405020304" pitchFamily="18" charset="0"/>
              </a:rPr>
              <a:t>不同</a:t>
            </a:r>
            <a:r>
              <a:rPr lang="en-US" altLang="zh-CN" sz="1200" b="0" dirty="0">
                <a:solidFill>
                  <a:prstClr val="black"/>
                </a:solidFill>
                <a:latin typeface="Times New Roman" panose="02020603050405020304" pitchFamily="18" charset="0"/>
                <a:cs typeface="Times New Roman" panose="02020603050405020304" pitchFamily="18" charset="0"/>
              </a:rPr>
              <a:t>RCP</a:t>
            </a:r>
            <a:r>
              <a:rPr lang="zh-CN" altLang="en-US" sz="1200" b="0" dirty="0">
                <a:solidFill>
                  <a:prstClr val="black"/>
                </a:solidFill>
                <a:latin typeface="Times New Roman" panose="02020603050405020304" pitchFamily="18" charset="0"/>
                <a:cs typeface="Times New Roman" panose="02020603050405020304" pitchFamily="18" charset="0"/>
              </a:rPr>
              <a:t>情景下中国</a:t>
            </a:r>
            <a:r>
              <a:rPr lang="zh-CN" altLang="en-US" sz="1200" b="0" dirty="0">
                <a:solidFill>
                  <a:srgbClr val="FF0000"/>
                </a:solidFill>
                <a:latin typeface="Times New Roman" panose="02020603050405020304" pitchFamily="18" charset="0"/>
                <a:cs typeface="Times New Roman" panose="02020603050405020304" pitchFamily="18" charset="0"/>
              </a:rPr>
              <a:t>光伏发电量</a:t>
            </a:r>
            <a:r>
              <a:rPr lang="zh-CN" altLang="en-US" sz="1200" b="0" dirty="0">
                <a:solidFill>
                  <a:prstClr val="black"/>
                </a:solidFill>
                <a:latin typeface="Times New Roman" panose="02020603050405020304" pitchFamily="18" charset="0"/>
                <a:cs typeface="Times New Roman" panose="02020603050405020304" pitchFamily="18" charset="0"/>
              </a:rPr>
              <a:t>变化及</a:t>
            </a:r>
            <a:r>
              <a:rPr lang="zh-CN" altLang="en-US" sz="1200" b="0" dirty="0">
                <a:solidFill>
                  <a:srgbClr val="0033CC"/>
                </a:solidFill>
                <a:cs typeface="Arial" panose="020B0604020202020204" pitchFamily="34" charset="0"/>
              </a:rPr>
              <a:t>影响因素</a:t>
            </a:r>
            <a:r>
              <a:rPr lang="zh-CN" altLang="en-US" sz="1200" b="0" dirty="0">
                <a:solidFill>
                  <a:prstClr val="black"/>
                </a:solidFill>
                <a:latin typeface="Times New Roman" panose="02020603050405020304" pitchFamily="18" charset="0"/>
                <a:cs typeface="Times New Roman" panose="02020603050405020304" pitchFamily="18" charset="0"/>
              </a:rPr>
              <a:t>分析结果表明， 未来中高排放情景下，我国中东部及西南地区的光伏发电量增加，而主要的太阳能丰富区如东北和西北等地区则表现为减少，这种增加和减少的幅度都随排放浓度的增加而增大，此外，春季和冬季减少幅度相对较大。但总体来看，太阳能资源的减少幅度在</a:t>
            </a:r>
            <a:r>
              <a:rPr lang="en-US" altLang="zh-CN" sz="1200" b="0" dirty="0">
                <a:solidFill>
                  <a:prstClr val="black"/>
                </a:solidFill>
                <a:latin typeface="Times New Roman" panose="02020603050405020304" pitchFamily="18" charset="0"/>
                <a:cs typeface="Times New Roman" panose="02020603050405020304" pitchFamily="18" charset="0"/>
              </a:rPr>
              <a:t>±5%</a:t>
            </a:r>
            <a:r>
              <a:rPr lang="zh-CN" altLang="en-US" sz="1200" b="0" dirty="0">
                <a:solidFill>
                  <a:prstClr val="black"/>
                </a:solidFill>
                <a:latin typeface="Times New Roman" panose="02020603050405020304" pitchFamily="18" charset="0"/>
                <a:cs typeface="Times New Roman" panose="02020603050405020304" pitchFamily="18" charset="0"/>
              </a:rPr>
              <a:t>之间，对未来的开发利用没有实质性影响。进一步对不同区域太阳能资源变化的主要影响因素进行分析发现，</a:t>
            </a:r>
            <a:r>
              <a:rPr lang="zh-CN" altLang="en-US" sz="1200" b="0" dirty="0">
                <a:solidFill>
                  <a:srgbClr val="0033CC"/>
                </a:solidFill>
                <a:cs typeface="Arial" panose="020B0604020202020204" pitchFamily="34" charset="0"/>
              </a:rPr>
              <a:t>辐射减少和气温升高是未来光伏潜力下降的主因，但青藏高原地区，风速下降也是一个重要因素。</a:t>
            </a:r>
            <a:endParaRPr lang="zh-CN" altLang="en-US" sz="1200" b="0" dirty="0">
              <a:solidFill>
                <a:srgbClr val="0033CC"/>
              </a:solidFill>
              <a:cs typeface="Arial" panose="020B0604020202020204" pitchFamily="34" charset="0"/>
            </a:endParaRP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D821B7B-1AB6-4BA5-8408-55D451FD07F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DAC00C4-3C7F-4715-831E-666C60557F6B}"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xfrm>
            <a:off x="381000" y="685800"/>
            <a:ext cx="6096000" cy="3429000"/>
          </a:xfrm>
        </p:spPr>
      </p:sp>
      <p:sp>
        <p:nvSpPr>
          <p:cNvPr id="100355" name="备注占位符 2"/>
          <p:cNvSpPr>
            <a:spLocks noGrp="1"/>
          </p:cNvSpPr>
          <p:nvPr>
            <p:ph type="body" idx="1"/>
          </p:nvPr>
        </p:nvSpPr>
        <p:spPr>
          <a:noFill/>
        </p:spPr>
        <p:txBody>
          <a:bodyPr/>
          <a:lstStyle/>
          <a:p>
            <a:endParaRPr lang="zh-CN" altLang="en-US" smtClean="0"/>
          </a:p>
        </p:txBody>
      </p:sp>
      <p:sp>
        <p:nvSpPr>
          <p:cNvPr id="100356"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EE63D8F-311B-4328-BBEB-168699C27A70}"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rgbClr val="0000FF"/>
                </a:solidFill>
                <a:effectLst/>
                <a:uLnTx/>
                <a:uFillTx/>
                <a:latin typeface="+mn-lt"/>
                <a:ea typeface="+mn-ea"/>
                <a:cs typeface="+mn-cs"/>
              </a:rPr>
              <a:t>(</a:t>
            </a:r>
            <a:r>
              <a:rPr kumimoji="0" lang="en-US" altLang="zh-CN" sz="1400" b="0" i="0" u="none" strike="noStrike" kern="1200" cap="none" spc="0" normalizeH="0" baseline="0" noProof="0" dirty="0" smtClean="0">
                <a:ln>
                  <a:noFill/>
                </a:ln>
                <a:solidFill>
                  <a:prstClr val="black"/>
                </a:solidFill>
                <a:effectLst/>
                <a:uLnTx/>
                <a:uFillTx/>
                <a:latin typeface="+mn-lt"/>
                <a:ea typeface="+mn-ea"/>
                <a:cs typeface="+mn-cs"/>
              </a:rPr>
              <a:t>It was</a:t>
            </a:r>
            <a:endParaRPr kumimoji="0" lang="en-US" altLang="zh-CN" sz="14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prstClr val="black"/>
                </a:solidFill>
                <a:effectLst/>
                <a:uLnTx/>
                <a:uFillTx/>
                <a:latin typeface="+mn-lt"/>
                <a:ea typeface="+mn-ea"/>
                <a:cs typeface="+mn-cs"/>
              </a:rPr>
              <a:t>effectively integrated and assimilated the 2400 observation</a:t>
            </a:r>
            <a:endParaRPr kumimoji="0" lang="en-US" altLang="zh-CN" sz="14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smtClean="0">
                <a:ln>
                  <a:noFill/>
                </a:ln>
                <a:solidFill>
                  <a:prstClr val="black"/>
                </a:solidFill>
                <a:effectLst/>
                <a:uLnTx/>
                <a:uFillTx/>
                <a:latin typeface="+mn-lt"/>
                <a:ea typeface="+mn-ea"/>
                <a:cs typeface="+mn-cs"/>
              </a:rPr>
              <a:t>stations and 169 sounding stations</a:t>
            </a:r>
            <a:r>
              <a:rPr kumimoji="0" lang="en-US" altLang="zh-CN" sz="1400" b="1" i="0" u="none" strike="noStrike" kern="1200" cap="none" spc="0" normalizeH="0" baseline="0" noProof="0" dirty="0" smtClean="0">
                <a:ln>
                  <a:noFill/>
                </a:ln>
                <a:solidFill>
                  <a:srgbClr val="0000FF"/>
                </a:solidFill>
                <a:effectLst/>
                <a:uLnTx/>
                <a:uFillTx/>
                <a:latin typeface="+mn-lt"/>
                <a:ea typeface="+mn-ea"/>
                <a:cs typeface="+mn-cs"/>
              </a:rPr>
              <a:t>)</a:t>
            </a:r>
            <a:endParaRPr kumimoji="0" lang="en-US" altLang="zh-CN" sz="1400" b="1" i="0" u="none" strike="noStrike" kern="1200" cap="none" spc="0" normalizeH="0" baseline="0" noProof="0" dirty="0" smtClean="0">
              <a:ln>
                <a:noFill/>
              </a:ln>
              <a:solidFill>
                <a:srgbClr val="0000FF"/>
              </a:solidFill>
              <a:effectLst/>
              <a:uLnTx/>
              <a:uFillTx/>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sym typeface="+mn-ea"/>
              </a:rPr>
              <a:t>Implying the importance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sym typeface="+mn-ea"/>
              </a:rPr>
              <a:t>of a low emissions scenario to mitigate </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sym typeface="+mn-ea"/>
              </a:rPr>
              <a:t>the reduction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sym typeface="+mn-ea"/>
              </a:rPr>
              <a:t>in wind energy resource in the future.</a:t>
            </a:r>
            <a:endPar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AD821B7B-1AB6-4BA5-8408-55D451FD07F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Accordingly, we analyzed the changes in</a:t>
            </a:r>
            <a:endParaRPr lang="en-US" altLang="zh-CN" dirty="0" smtClean="0"/>
          </a:p>
          <a:p>
            <a:r>
              <a:rPr lang="en-US" altLang="zh-CN" dirty="0" smtClean="0"/>
              <a:t>MSLP gradient (Fig. 11) over the three sub-regions (South</a:t>
            </a:r>
            <a:endParaRPr lang="en-US" altLang="zh-CN" dirty="0" smtClean="0"/>
          </a:p>
          <a:p>
            <a:r>
              <a:rPr lang="en-US" altLang="zh-CN" dirty="0" smtClean="0"/>
              <a:t>China, northwestern China and southwestern China) that</a:t>
            </a:r>
            <a:endParaRPr lang="en-US" altLang="zh-CN" dirty="0" smtClean="0"/>
          </a:p>
          <a:p>
            <a:r>
              <a:rPr lang="en-US" altLang="zh-CN" dirty="0" smtClean="0"/>
              <a:t>showed significant change in wind energy potential</a:t>
            </a:r>
            <a:endParaRPr lang="en-US" altLang="zh-CN" dirty="0" smtClean="0"/>
          </a:p>
          <a:p>
            <a:r>
              <a:rPr lang="en-US" altLang="zh-CN" sz="1200" b="0" i="0" u="none" strike="noStrike" kern="1200" baseline="0" dirty="0" smtClean="0">
                <a:solidFill>
                  <a:schemeClr val="tx1"/>
                </a:solidFill>
                <a:latin typeface="+mn-lt"/>
                <a:ea typeface="+mn-ea"/>
                <a:cs typeface="+mn-cs"/>
              </a:rPr>
              <a:t>However, in South China, although significant signals of</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change existed in the MSLP gradient and WPD under the</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RCP8.5 scenario, no significant link ( p </a:t>
            </a:r>
            <a:r>
              <a:rPr lang="zh-CN" altLang="en-US" sz="1200" b="0" i="0" u="none" strike="noStrike" kern="1200" baseline="0" dirty="0" smtClean="0">
                <a:solidFill>
                  <a:schemeClr val="tx1"/>
                </a:solidFill>
                <a:latin typeface="+mn-lt"/>
                <a:ea typeface="+mn-ea"/>
                <a:cs typeface="+mn-cs"/>
              </a:rPr>
              <a:t>＞ </a:t>
            </a:r>
            <a:r>
              <a:rPr lang="en-US" altLang="zh-CN" sz="1200" b="0" i="0" u="none" strike="noStrike" kern="1200" baseline="0" dirty="0" smtClean="0">
                <a:solidFill>
                  <a:schemeClr val="tx1"/>
                </a:solidFill>
                <a:latin typeface="+mn-lt"/>
                <a:ea typeface="+mn-ea"/>
                <a:cs typeface="+mn-cs"/>
              </a:rPr>
              <a:t>0.05) between the</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change in WPD and the change in MSLP gradient could be</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identified.</a:t>
            </a:r>
            <a:endParaRPr lang="zh-CN" altLang="en-US" dirty="0"/>
          </a:p>
        </p:txBody>
      </p:sp>
      <p:sp>
        <p:nvSpPr>
          <p:cNvPr id="4" name="灯片编号占位符 3"/>
          <p:cNvSpPr>
            <a:spLocks noGrp="1"/>
          </p:cNvSpPr>
          <p:nvPr>
            <p:ph type="sldNum" sz="quarter" idx="10"/>
          </p:nvPr>
        </p:nvSpPr>
        <p:spPr/>
        <p:txBody>
          <a:bodyPr/>
          <a:lstStyle/>
          <a:p>
            <a:fld id="{C5EA2BD7-0E88-4837-A039-C34E39BC47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b="1" dirty="0" smtClean="0">
                <a:solidFill>
                  <a:srgbClr val="0033CC"/>
                </a:solidFill>
                <a:cs typeface="Arial" panose="020B0604020202020204" pitchFamily="34" charset="0"/>
              </a:rPr>
              <a:t>Constructing a function between wind speed and power generation</a:t>
            </a:r>
            <a:endParaRPr lang="zh-CN" altLang="en-US" dirty="0"/>
          </a:p>
        </p:txBody>
      </p:sp>
      <p:sp>
        <p:nvSpPr>
          <p:cNvPr id="4" name="灯片编号占位符 3"/>
          <p:cNvSpPr>
            <a:spLocks noGrp="1"/>
          </p:cNvSpPr>
          <p:nvPr>
            <p:ph type="sldNum" sz="quarter" idx="10"/>
          </p:nvPr>
        </p:nvSpPr>
        <p:spPr/>
        <p:txBody>
          <a:bodyPr/>
          <a:lstStyle/>
          <a:p>
            <a:fld id="{AD821B7B-1AB6-4BA5-8408-55D451FD07F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3"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60"/>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AFE37ACB-2F90-4DFC-8346-7DFF9C9A435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A8A771BF-19F8-4002-BE32-951CA4A6A7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35"/>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288B8A6-D38A-4E7A-A030-30CF8C6A9F8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FF32F21D-5334-4CCC-A83A-D69085C97F4F}"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43DE6B3-D146-43AC-97BC-99A49F02FFE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20CCCDC4-C090-436F-9610-C8C10E2F995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0D2A203A-BABF-447C-A896-C801863577AF}" type="slidenum">
              <a:rPr lang="zh-CN" altLang="en-US">
                <a:solidFill>
                  <a:srgbClr val="000000"/>
                </a:solidFill>
              </a:rPr>
            </a:fld>
            <a:endParaRPr lang="en-US" altLang="zh-CN">
              <a:solidFill>
                <a:srgbClr val="000000"/>
              </a:solidFill>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68045" y="-1246341"/>
            <a:ext cx="17450216" cy="682175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8438" y="5404629"/>
            <a:ext cx="17754924" cy="1635323"/>
          </a:xfrm>
          <a:prstGeom prst="rect">
            <a:avLst/>
          </a:prstGeom>
        </p:spPr>
      </p:pic>
      <p:pic>
        <p:nvPicPr>
          <p:cNvPr id="7" name="图片 6" descr="NCC  logo"/>
          <p:cNvPicPr>
            <a:picLocks noChangeAspect="1"/>
          </p:cNvPicPr>
          <p:nvPr userDrawn="1"/>
        </p:nvPicPr>
        <p:blipFill>
          <a:blip r:embed="rId4"/>
          <a:stretch>
            <a:fillRect/>
          </a:stretch>
        </p:blipFill>
        <p:spPr>
          <a:xfrm>
            <a:off x="10128448" y="-8004"/>
            <a:ext cx="1589440" cy="119208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438" y="5404629"/>
            <a:ext cx="17754924" cy="163532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68045" y="-1246341"/>
            <a:ext cx="17450216" cy="682175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68045" y="-1246341"/>
            <a:ext cx="17450216" cy="6821753"/>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8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2D7D9613-E6CE-42C7-934B-21DD94844FF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B0AC0C21-80B1-450B-998F-35CC4F74B8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A3C6DF0-5D38-4BD8-BE47-0B45147A65CF}"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8D92D0E-A525-49AB-B93F-0E287C138CC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609600"/>
            <a:ext cx="10363200" cy="5486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66DE1126-9D30-4E8E-8C20-18725099A4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5B590B7A-5240-4F9B-8AD4-2F238CBBD43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AE816A-7AF1-4586-A6FC-DB6C6DE45D96}"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FAC2918A-2CBB-4B8D-93BD-96104423E246}"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1659AAD-ED35-4D40-B2C4-BCF76DC9F897}"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D5F4D45-A6B5-4035-B937-B105A3C38385}"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1709800"/>
            <a:ext cx="10515600" cy="2852737"/>
          </a:xfrm>
        </p:spPr>
        <p:txBody>
          <a:bodyPr anchor="b"/>
          <a:lstStyle>
            <a:lvl1pPr>
              <a:defRPr sz="600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831849" y="458956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endParaRPr lang="zh-CN" altLang="en-US" dirty="0"/>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59A657D-85AA-4312-BC7A-7148ECB80D9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E59A341B-AE1C-4169-8791-36FB1D5F7B0B}"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805"/>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5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8187F0D-140F-418F-9C53-4F754DF6797A}"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B9CEE507-03EE-4373-BAB9-399268BEF558}"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3"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3490D4D-2826-4363-AEB2-77A06C3F9D43}"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8"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9"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1A9FA8E3-371A-4BA5-B226-4FE0174AF9A4}"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CB2EFDC-65A5-4F4C-8CA4-5B58EFF08709}"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4"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E0EF220-B676-4A21-9FE1-B4A5EF753023}"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4883AA8-2511-4203-9E56-FE00D9265D68}"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3"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4"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0C7BBBB-04E9-4060-9B5E-50F9F360498A}"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8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endParaRPr lang="zh-CN" altLang="en-US" dirty="0"/>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16CCC8F-422D-4B92-920D-6E6129E6C48E}"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8D995F09-40EB-4EC2-9EDF-B0D78CD25120}"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8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C426201-5B89-4969-9943-D50D03C6F786}"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7"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313B1706-55ED-4143-9E12-48FEA8FC34C1}"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840369E-F777-44CB-AFF4-121D2235A953}"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D74AC8A-336E-4B17-AD42-94AB255C6679}"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3"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9FF4C7F-BCF6-40F1-9EBB-8138DC422ECB}"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716C42C6-B9ED-44D4-B604-66C73ACF069A}"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4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6" name="灯片编号占位符 5"/>
          <p:cNvSpPr>
            <a:spLocks noGrp="1"/>
          </p:cNvSpPr>
          <p:nvPr>
            <p:ph type="sldNum" sz="quarter" idx="12"/>
          </p:nvPr>
        </p:nvSpPr>
        <p:spPr/>
        <p:txBody>
          <a:bodyPr/>
          <a:lstStyle/>
          <a:p>
            <a:pPr defTabSz="1219200">
              <a:defRPr/>
            </a:pPr>
            <a:fld id="{407D2FE5-0103-43F4-BC48-AD45ECCA130D}"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6" name="灯片编号占位符 5"/>
          <p:cNvSpPr>
            <a:spLocks noGrp="1"/>
          </p:cNvSpPr>
          <p:nvPr>
            <p:ph type="sldNum" sz="quarter" idx="12"/>
          </p:nvPr>
        </p:nvSpPr>
        <p:spPr/>
        <p:txBody>
          <a:bodyPr/>
          <a:lstStyle/>
          <a:p>
            <a:pPr defTabSz="1219200">
              <a:defRPr/>
            </a:pPr>
            <a:fld id="{B2CDBD12-201E-4BB9-94A1-FC95711054B1}"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19"/>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6" name="灯片编号占位符 5"/>
          <p:cNvSpPr>
            <a:spLocks noGrp="1"/>
          </p:cNvSpPr>
          <p:nvPr>
            <p:ph type="sldNum" sz="quarter" idx="12"/>
          </p:nvPr>
        </p:nvSpPr>
        <p:spPr/>
        <p:txBody>
          <a:bodyPr/>
          <a:lstStyle/>
          <a:p>
            <a:pPr defTabSz="1219200">
              <a:defRPr/>
            </a:pPr>
            <a:fld id="{D2A73885-8020-4EB2-AD85-A661B1719A86}"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6" name="页脚占位符 5"/>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7" name="灯片编号占位符 6"/>
          <p:cNvSpPr>
            <a:spLocks noGrp="1"/>
          </p:cNvSpPr>
          <p:nvPr>
            <p:ph type="sldNum" sz="quarter" idx="12"/>
          </p:nvPr>
        </p:nvSpPr>
        <p:spPr/>
        <p:txBody>
          <a:bodyPr/>
          <a:lstStyle/>
          <a:p>
            <a:pPr defTabSz="1219200">
              <a:defRPr/>
            </a:pPr>
            <a:fld id="{D7047BA5-309C-4C56-805A-E8236448E1B7}"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81" y="1535113"/>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8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8" name="页脚占位符 7"/>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9" name="灯片编号占位符 8"/>
          <p:cNvSpPr>
            <a:spLocks noGrp="1"/>
          </p:cNvSpPr>
          <p:nvPr>
            <p:ph type="sldNum" sz="quarter" idx="12"/>
          </p:nvPr>
        </p:nvSpPr>
        <p:spPr/>
        <p:txBody>
          <a:bodyPr/>
          <a:lstStyle/>
          <a:p>
            <a:pPr defTabSz="1219200">
              <a:defRPr/>
            </a:pPr>
            <a:fld id="{D40DD37F-EFE2-4A49-A49B-5C00AF7FAF9E}"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4" name="页脚占位符 3"/>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5" name="灯片编号占位符 4"/>
          <p:cNvSpPr>
            <a:spLocks noGrp="1"/>
          </p:cNvSpPr>
          <p:nvPr>
            <p:ph type="sldNum" sz="quarter" idx="12"/>
          </p:nvPr>
        </p:nvSpPr>
        <p:spPr/>
        <p:txBody>
          <a:bodyPr/>
          <a:lstStyle/>
          <a:p>
            <a:pPr defTabSz="1219200">
              <a:defRPr/>
            </a:pPr>
            <a:fld id="{AF48346B-37F7-4DE1-8D3F-D3AAEE76A139}"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3" name="页脚占位符 2"/>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4" name="灯片编号占位符 3"/>
          <p:cNvSpPr>
            <a:spLocks noGrp="1"/>
          </p:cNvSpPr>
          <p:nvPr>
            <p:ph type="sldNum" sz="quarter" idx="12"/>
          </p:nvPr>
        </p:nvSpPr>
        <p:spPr/>
        <p:txBody>
          <a:bodyPr/>
          <a:lstStyle/>
          <a:p>
            <a:pPr defTabSz="1219200">
              <a:defRPr/>
            </a:pPr>
            <a:fld id="{5D9E23F2-F455-4878-8FCF-EDFA3A815BA1}"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5" y="273049"/>
            <a:ext cx="4011084" cy="1162051"/>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6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5" y="1435104"/>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6" name="页脚占位符 5"/>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7" name="灯片编号占位符 6"/>
          <p:cNvSpPr>
            <a:spLocks noGrp="1"/>
          </p:cNvSpPr>
          <p:nvPr>
            <p:ph type="sldNum" sz="quarter" idx="12"/>
          </p:nvPr>
        </p:nvSpPr>
        <p:spPr/>
        <p:txBody>
          <a:bodyPr/>
          <a:lstStyle/>
          <a:p>
            <a:pPr defTabSz="1219200">
              <a:defRPr/>
            </a:pPr>
            <a:fld id="{DC35562F-F485-42F9-8D06-2F71A6A9C8F6}"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6" name="页脚占位符 5"/>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7" name="灯片编号占位符 6"/>
          <p:cNvSpPr>
            <a:spLocks noGrp="1"/>
          </p:cNvSpPr>
          <p:nvPr>
            <p:ph type="sldNum" sz="quarter" idx="12"/>
          </p:nvPr>
        </p:nvSpPr>
        <p:spPr/>
        <p:txBody>
          <a:bodyPr/>
          <a:lstStyle/>
          <a:p>
            <a:pPr defTabSz="1219200">
              <a:defRPr/>
            </a:pPr>
            <a:fld id="{2AD54DEB-FFA6-4A3B-983C-8C6E09DED6B2}"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6" name="灯片编号占位符 5"/>
          <p:cNvSpPr>
            <a:spLocks noGrp="1"/>
          </p:cNvSpPr>
          <p:nvPr>
            <p:ph type="sldNum" sz="quarter" idx="12"/>
          </p:nvPr>
        </p:nvSpPr>
        <p:spPr/>
        <p:txBody>
          <a:bodyPr/>
          <a:lstStyle/>
          <a:p>
            <a:pPr defTabSz="1219200">
              <a:defRPr/>
            </a:pPr>
            <a:fld id="{8D68E7AE-614E-46EE-9B7D-70DCBFA727D5}"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52"/>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52"/>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defTabSz="1219200">
              <a:defRPr/>
            </a:pPr>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p>
            <a:pPr defTabSz="1219200">
              <a:defRPr/>
            </a:pPr>
            <a:endParaRPr lang="en-US" altLang="zh-CN">
              <a:solidFill>
                <a:prstClr val="black">
                  <a:tint val="75000"/>
                </a:prstClr>
              </a:solidFill>
            </a:endParaRPr>
          </a:p>
        </p:txBody>
      </p:sp>
      <p:sp>
        <p:nvSpPr>
          <p:cNvPr id="6" name="灯片编号占位符 5"/>
          <p:cNvSpPr>
            <a:spLocks noGrp="1"/>
          </p:cNvSpPr>
          <p:nvPr>
            <p:ph type="sldNum" sz="quarter" idx="12"/>
          </p:nvPr>
        </p:nvSpPr>
        <p:spPr/>
        <p:txBody>
          <a:bodyPr/>
          <a:lstStyle/>
          <a:p>
            <a:pPr defTabSz="1219200">
              <a:defRPr/>
            </a:pPr>
            <a:fld id="{A91600F6-9D48-464F-8126-5E96B9815375}" type="slidenum">
              <a:rPr lang="en-US" altLang="zh-CN" smtClean="0">
                <a:solidFill>
                  <a:prstClr val="black">
                    <a:tint val="75000"/>
                  </a:prstClr>
                </a:solidFill>
              </a:rPr>
            </a:fld>
            <a:endParaRPr lang="en-US" altLang="zh-CN">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ppt-03"/>
          <p:cNvPicPr>
            <a:picLocks noChangeAspect="1" noChangeArrowheads="1"/>
          </p:cNvPicPr>
          <p:nvPr/>
        </p:nvPicPr>
        <p:blipFill>
          <a:blip r:embed="rId2"/>
          <a:srcRect b="14583"/>
          <a:stretch>
            <a:fillRect/>
          </a:stretch>
        </p:blipFill>
        <p:spPr bwMode="auto">
          <a:xfrm>
            <a:off x="0" y="-32273"/>
            <a:ext cx="12192000" cy="5857892"/>
          </a:xfrm>
          <a:prstGeom prst="rect">
            <a:avLst/>
          </a:prstGeom>
          <a:noFill/>
          <a:ln w="9525">
            <a:noFill/>
            <a:miter lim="800000"/>
            <a:headEnd/>
            <a:tailEnd/>
          </a:ln>
        </p:spPr>
      </p:pic>
      <p:sp>
        <p:nvSpPr>
          <p:cNvPr id="2" name="标题 1"/>
          <p:cNvSpPr>
            <a:spLocks noGrp="1"/>
          </p:cNvSpPr>
          <p:nvPr>
            <p:ph type="ctrTitle"/>
          </p:nvPr>
        </p:nvSpPr>
        <p:spPr>
          <a:xfrm>
            <a:off x="2543354" y="1124745"/>
            <a:ext cx="8877681" cy="1470025"/>
          </a:xfrm>
        </p:spPr>
        <p:txBody>
          <a:bodyPr/>
          <a:lstStyle>
            <a:lvl1pPr algn="ctr">
              <a:defRPr sz="3600" b="1">
                <a:solidFill>
                  <a:schemeClr val="bg1"/>
                </a:solidFill>
                <a:latin typeface="方正小标宋简体" panose="03000509000000000000" pitchFamily="65" charset="-122"/>
                <a:ea typeface="方正小标宋简体" panose="03000509000000000000" pitchFamily="65" charset="-122"/>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nvPr>
        </p:nvSpPr>
        <p:spPr>
          <a:xfrm>
            <a:off x="1828800" y="3212976"/>
            <a:ext cx="8534400" cy="1752600"/>
          </a:xfrm>
          <a:prstGeom prst="rect">
            <a:avLst/>
          </a:prstGeom>
        </p:spPr>
        <p:txBody>
          <a:bodyPr/>
          <a:lstStyle>
            <a:lvl1pPr marL="0" indent="0" algn="ctr">
              <a:lnSpc>
                <a:spcPct val="150000"/>
              </a:lnSpc>
              <a:spcBef>
                <a:spcPts val="0"/>
              </a:spcBef>
              <a:buNone/>
              <a:defRPr sz="2400">
                <a:latin typeface="微软雅黑" panose="020B0503020204020204" pitchFamily="34" charset="-122"/>
                <a:ea typeface="微软雅黑" panose="020B0503020204020204" pitchFamily="34"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a:lnSpc>
                <a:spcPct val="150000"/>
              </a:lnSpc>
              <a:spcBef>
                <a:spcPts val="0"/>
              </a:spcBef>
            </a:pPr>
            <a:r>
              <a:rPr kumimoji="1" lang="zh-CN" altLang="en-US" dirty="0"/>
              <a:t>（演讲人）</a:t>
            </a:r>
            <a:endParaRPr kumimoji="1" lang="en-US" altLang="zh-CN" dirty="0"/>
          </a:p>
          <a:p>
            <a:pPr>
              <a:lnSpc>
                <a:spcPct val="150000"/>
              </a:lnSpc>
              <a:spcBef>
                <a:spcPts val="0"/>
              </a:spcBef>
            </a:pPr>
            <a:r>
              <a:rPr kumimoji="1" lang="zh-CN" altLang="en-US" dirty="0"/>
              <a:t>全球能源互联网发展合作组织</a:t>
            </a:r>
            <a:endParaRPr kumimoji="1" lang="en-US" altLang="zh-CN" dirty="0"/>
          </a:p>
          <a:p>
            <a:pPr>
              <a:lnSpc>
                <a:spcPct val="150000"/>
              </a:lnSpc>
              <a:spcBef>
                <a:spcPts val="0"/>
              </a:spcBef>
            </a:pPr>
            <a:r>
              <a:rPr kumimoji="1" lang="zh-CN" altLang="en-US" dirty="0"/>
              <a:t>（单位和职务）</a:t>
            </a:r>
            <a:endParaRPr kumimoji="1" lang="en-US" altLang="zh-CN" dirty="0"/>
          </a:p>
          <a:p>
            <a:pPr>
              <a:lnSpc>
                <a:spcPct val="150000"/>
              </a:lnSpc>
              <a:spcBef>
                <a:spcPts val="0"/>
              </a:spcBef>
            </a:pPr>
            <a:endParaRPr kumimoji="1" lang="en-US" altLang="zh-CN" sz="2400" dirty="0"/>
          </a:p>
        </p:txBody>
      </p:sp>
      <p:sp>
        <p:nvSpPr>
          <p:cNvPr id="5"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13" name="Text Box 240"/>
          <p:cNvSpPr txBox="1">
            <a:spLocks noChangeArrowheads="1"/>
          </p:cNvSpPr>
          <p:nvPr userDrawn="1"/>
        </p:nvSpPr>
        <p:spPr bwMode="auto">
          <a:xfrm>
            <a:off x="-2728685" y="1536624"/>
            <a:ext cx="2728685" cy="646264"/>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请于标题、结尾处，选取“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标题幻灯片</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3"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目录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13" name="Text Box 240"/>
          <p:cNvSpPr txBox="1">
            <a:spLocks noChangeArrowheads="1"/>
          </p:cNvSpPr>
          <p:nvPr userDrawn="1"/>
        </p:nvSpPr>
        <p:spPr bwMode="auto">
          <a:xfrm>
            <a:off x="-3595411" y="12810"/>
            <a:ext cx="3595412" cy="6555574"/>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请于各章节目录页，选取“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目录幻灯片</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本目录以</a:t>
            </a: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Smart Art</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制作，文字请在弹出框中编辑</a:t>
            </a: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当前栏目：</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深蓝色文字                ；</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彩色引导球（选中后“重设图片”）</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3.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非当前栏目：</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灰蓝色文字               ；</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蓝灰色引导球（选中后设置颜色）</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60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4.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引导球可根据需要替换为其他图片</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pic>
        <p:nvPicPr>
          <p:cNvPr id="17" name="图片 16"/>
          <p:cNvPicPr>
            <a:picLocks noChangeAspect="1"/>
          </p:cNvPicPr>
          <p:nvPr userDrawn="1"/>
        </p:nvPicPr>
        <p:blipFill>
          <a:blip r:embed="rId3"/>
          <a:stretch>
            <a:fillRect/>
          </a:stretch>
        </p:blipFill>
        <p:spPr>
          <a:xfrm>
            <a:off x="-3325335" y="1745979"/>
            <a:ext cx="2997200" cy="923925"/>
          </a:xfrm>
          <a:prstGeom prst="rect">
            <a:avLst/>
          </a:prstGeom>
        </p:spPr>
      </p:pic>
      <p:sp>
        <p:nvSpPr>
          <p:cNvPr id="18" name="矩形 17"/>
          <p:cNvSpPr/>
          <p:nvPr userDrawn="1"/>
        </p:nvSpPr>
        <p:spPr bwMode="auto">
          <a:xfrm>
            <a:off x="-2134323" y="1169245"/>
            <a:ext cx="673233" cy="263236"/>
          </a:xfrm>
          <a:prstGeom prst="rect">
            <a:avLst/>
          </a:prstGeom>
          <a:solidFill>
            <a:srgbClr val="1F497D"/>
          </a:solidFill>
          <a:ln w="9525">
            <a:noFill/>
            <a:miter lim="800000"/>
          </a:ln>
        </p:spPr>
        <p:txBody>
          <a:bodyPr lIns="0" tIns="0" rIns="0" bIns="0" rtlCol="0" anchor="ctr"/>
          <a:lstStyle/>
          <a:p>
            <a:pPr marL="0" marR="0" lvl="0" indent="0" algn="dist" defTabSz="457200" rtl="0" eaLnBrk="0" fontAlgn="auto" latinLnBrk="0" hangingPunct="0">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p:cNvPicPr>
            <a:picLocks noChangeAspect="1"/>
          </p:cNvPicPr>
          <p:nvPr userDrawn="1"/>
        </p:nvPicPr>
        <p:blipFill>
          <a:blip r:embed="rId4"/>
          <a:stretch>
            <a:fillRect/>
          </a:stretch>
        </p:blipFill>
        <p:spPr>
          <a:xfrm>
            <a:off x="-3637913" y="3528865"/>
            <a:ext cx="3537356" cy="2953657"/>
          </a:xfrm>
          <a:prstGeom prst="rect">
            <a:avLst/>
          </a:prstGeom>
        </p:spPr>
      </p:pic>
      <p:sp>
        <p:nvSpPr>
          <p:cNvPr id="20" name="矩形 19"/>
          <p:cNvSpPr/>
          <p:nvPr userDrawn="1"/>
        </p:nvSpPr>
        <p:spPr bwMode="auto">
          <a:xfrm>
            <a:off x="-2134323" y="2983400"/>
            <a:ext cx="673233" cy="263236"/>
          </a:xfrm>
          <a:prstGeom prst="rect">
            <a:avLst/>
          </a:prstGeom>
          <a:solidFill>
            <a:srgbClr val="939DA3"/>
          </a:solidFill>
          <a:ln w="9525">
            <a:noFill/>
            <a:miter lim="800000"/>
          </a:ln>
        </p:spPr>
        <p:txBody>
          <a:bodyPr lIns="0" tIns="0" rIns="0" bIns="0" rtlCol="0" anchor="ctr"/>
          <a:lstStyle/>
          <a:p>
            <a:pPr marL="0" marR="0" lvl="0" indent="0" algn="dist" defTabSz="457200" rtl="0" eaLnBrk="0" fontAlgn="auto" latinLnBrk="0" hangingPunct="0">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左右图文">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Arial Unicode MS" panose="020B0604020202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09600" y="1295400"/>
            <a:ext cx="5384800" cy="4815114"/>
          </a:xfrm>
          <a:prstGeom prst="rect">
            <a:avLst/>
          </a:prstGeom>
        </p:spPr>
        <p:txBody>
          <a:bodyPr/>
          <a:lstStyle>
            <a:lvl1pPr>
              <a:lnSpc>
                <a:spcPct val="130000"/>
              </a:lnSpc>
              <a:spcBef>
                <a:spcPts val="300"/>
              </a:spcBef>
              <a:spcAft>
                <a:spcPts val="300"/>
              </a:spcAft>
              <a:defRPr sz="2000" baseline="0">
                <a:latin typeface="Arial Unicode MS" panose="020B0604020202020204" pitchFamily="34" charset="-122"/>
              </a:defRPr>
            </a:lvl1pPr>
            <a:lvl2pPr marL="536575" indent="-285750">
              <a:lnSpc>
                <a:spcPct val="130000"/>
              </a:lnSpc>
              <a:spcBef>
                <a:spcPts val="300"/>
              </a:spcBef>
              <a:spcAft>
                <a:spcPts val="300"/>
              </a:spcAft>
              <a:buFont typeface="Wingdings" panose="05000000000000000000" pitchFamily="2" charset="2"/>
              <a:buChar char="Ø"/>
              <a:defRPr sz="1800" baseline="0">
                <a:latin typeface="Arial Unicode MS" panose="020B0604020202020204" pitchFamily="34" charset="-122"/>
              </a:defRPr>
            </a:lvl2pPr>
            <a:lvl3pPr marL="812800" indent="-228600">
              <a:lnSpc>
                <a:spcPct val="130000"/>
              </a:lnSpc>
              <a:spcBef>
                <a:spcPts val="300"/>
              </a:spcBef>
              <a:spcAft>
                <a:spcPts val="300"/>
              </a:spcAft>
              <a:defRPr sz="1600" baseline="0">
                <a:latin typeface="Arial Unicode MS" panose="020B0604020202020204" pitchFamily="34" charset="-122"/>
              </a:defRPr>
            </a:lvl3pPr>
            <a:lvl4pPr marL="987425" indent="-228600">
              <a:lnSpc>
                <a:spcPct val="130000"/>
              </a:lnSpc>
              <a:spcBef>
                <a:spcPts val="300"/>
              </a:spcBef>
              <a:spcAft>
                <a:spcPts val="300"/>
              </a:spcAft>
              <a:defRPr sz="1600" baseline="0">
                <a:latin typeface="Arial Unicode MS" panose="020B0604020202020204" pitchFamily="34" charset="-122"/>
              </a:defRPr>
            </a:lvl4pPr>
            <a:lvl5pPr marL="1160780" indent="-228600">
              <a:lnSpc>
                <a:spcPct val="130000"/>
              </a:lnSpc>
              <a:spcBef>
                <a:spcPts val="300"/>
              </a:spcBef>
              <a:spcAft>
                <a:spcPts val="300"/>
              </a:spcAft>
              <a:defRPr sz="1600" baseline="0">
                <a:latin typeface="Arial Unicode MS" panose="020B0604020202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6"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7"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sp>
        <p:nvSpPr>
          <p:cNvPr id="10" name="内容占位符 2"/>
          <p:cNvSpPr>
            <a:spLocks noGrp="1"/>
          </p:cNvSpPr>
          <p:nvPr>
            <p:ph sz="half" idx="14"/>
          </p:nvPr>
        </p:nvSpPr>
        <p:spPr>
          <a:xfrm>
            <a:off x="6260495" y="1295400"/>
            <a:ext cx="5384800" cy="4815114"/>
          </a:xfrm>
          <a:prstGeom prst="rect">
            <a:avLst/>
          </a:prstGeom>
        </p:spPr>
        <p:txBody>
          <a:bodyPr/>
          <a:lstStyle>
            <a:lvl1pPr>
              <a:lnSpc>
                <a:spcPct val="130000"/>
              </a:lnSpc>
              <a:spcBef>
                <a:spcPts val="300"/>
              </a:spcBef>
              <a:spcAft>
                <a:spcPts val="300"/>
              </a:spcAft>
              <a:defRPr sz="2000" baseline="0">
                <a:latin typeface="Arial Unicode MS" panose="020B0604020202020204" pitchFamily="34" charset="-122"/>
              </a:defRPr>
            </a:lvl1pPr>
            <a:lvl2pPr marL="536575" indent="-285750">
              <a:lnSpc>
                <a:spcPct val="130000"/>
              </a:lnSpc>
              <a:spcBef>
                <a:spcPts val="300"/>
              </a:spcBef>
              <a:spcAft>
                <a:spcPts val="300"/>
              </a:spcAft>
              <a:buFont typeface="Wingdings" panose="05000000000000000000" pitchFamily="2" charset="2"/>
              <a:buChar char="Ø"/>
              <a:defRPr sz="1800" baseline="0">
                <a:latin typeface="Arial Unicode MS" panose="020B0604020202020204" pitchFamily="34" charset="-122"/>
              </a:defRPr>
            </a:lvl2pPr>
            <a:lvl3pPr marL="812800" indent="-228600">
              <a:lnSpc>
                <a:spcPct val="130000"/>
              </a:lnSpc>
              <a:spcBef>
                <a:spcPts val="300"/>
              </a:spcBef>
              <a:spcAft>
                <a:spcPts val="300"/>
              </a:spcAft>
              <a:defRPr sz="1600" baseline="0">
                <a:latin typeface="Arial Unicode MS" panose="020B0604020202020204" pitchFamily="34" charset="-122"/>
              </a:defRPr>
            </a:lvl3pPr>
            <a:lvl4pPr marL="987425" indent="-228600">
              <a:lnSpc>
                <a:spcPct val="130000"/>
              </a:lnSpc>
              <a:spcBef>
                <a:spcPts val="300"/>
              </a:spcBef>
              <a:spcAft>
                <a:spcPts val="300"/>
              </a:spcAft>
              <a:defRPr sz="1600" baseline="0">
                <a:latin typeface="Arial Unicode MS" panose="020B0604020202020204" pitchFamily="34" charset="-122"/>
              </a:defRPr>
            </a:lvl4pPr>
            <a:lvl5pPr marL="1160780" indent="-228600">
              <a:lnSpc>
                <a:spcPct val="130000"/>
              </a:lnSpc>
              <a:spcBef>
                <a:spcPts val="300"/>
              </a:spcBef>
              <a:spcAft>
                <a:spcPts val="300"/>
              </a:spcAft>
              <a:defRPr sz="1600" baseline="0">
                <a:latin typeface="Arial Unicode MS" panose="020B0604020202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 name="内容占位符 2"/>
          <p:cNvSpPr>
            <a:spLocks noGrp="1"/>
          </p:cNvSpPr>
          <p:nvPr>
            <p:ph sz="half" idx="17" hasCustomPrompt="1"/>
          </p:nvPr>
        </p:nvSpPr>
        <p:spPr>
          <a:xfrm>
            <a:off x="1027422" y="842831"/>
            <a:ext cx="6998977" cy="394977"/>
          </a:xfrm>
          <a:prstGeom prst="rect">
            <a:avLst/>
          </a:prstGeom>
        </p:spPr>
        <p:txBody>
          <a:bodyPr/>
          <a:lstStyle>
            <a:lvl1pPr marL="0" indent="0">
              <a:spcAft>
                <a:spcPts val="600"/>
              </a:spcAft>
              <a:buNone/>
              <a:defRPr sz="2000" baseline="0">
                <a:solidFill>
                  <a:srgbClr val="1F497D"/>
                </a:solidFill>
                <a:latin typeface="Arial Unicode MS" panose="020B0604020202020204" pitchFamily="34" charset="-122"/>
              </a:defRPr>
            </a:lvl1pPr>
            <a:lvl2pPr marL="536575" indent="-285750">
              <a:spcAft>
                <a:spcPts val="600"/>
              </a:spcAft>
              <a:buFont typeface="Wingdings" panose="05000000000000000000" pitchFamily="2" charset="2"/>
              <a:buChar char="Ø"/>
              <a:defRPr sz="1800"/>
            </a:lvl2pPr>
            <a:lvl3pPr marL="812800" indent="-228600">
              <a:spcAft>
                <a:spcPts val="600"/>
              </a:spcAft>
              <a:defRPr sz="1600"/>
            </a:lvl3pPr>
            <a:lvl4pPr marL="987425" indent="-228600">
              <a:spcAft>
                <a:spcPts val="600"/>
              </a:spcAft>
              <a:defRPr sz="1600"/>
            </a:lvl4pPr>
            <a:lvl5pPr marL="1160780" indent="-228600">
              <a:spcAft>
                <a:spcPts val="600"/>
              </a:spcAft>
              <a:defRPr sz="1600"/>
            </a:lvl5pPr>
            <a:lvl6pPr>
              <a:defRPr sz="1800"/>
            </a:lvl6pPr>
            <a:lvl7pPr>
              <a:defRPr sz="1800"/>
            </a:lvl7pPr>
            <a:lvl8pPr>
              <a:defRPr sz="1800"/>
            </a:lvl8pPr>
            <a:lvl9pPr>
              <a:defRPr sz="1800"/>
            </a:lvl9pPr>
          </a:lstStyle>
          <a:p>
            <a:pPr lvl="0"/>
            <a:r>
              <a:rPr lang="en-US" altLang="zh-CN" dirty="0"/>
              <a:t>——</a:t>
            </a:r>
            <a:r>
              <a:rPr lang="zh-CN" altLang="en-US" dirty="0"/>
              <a:t>单击此处添加二级标题（可删除）</a:t>
            </a:r>
            <a:endParaRPr lang="zh-CN" altLang="en-US" dirty="0"/>
          </a:p>
        </p:txBody>
      </p:sp>
      <p:sp>
        <p:nvSpPr>
          <p:cNvPr id="22" name="内容占位符 2"/>
          <p:cNvSpPr>
            <a:spLocks noGrp="1"/>
          </p:cNvSpPr>
          <p:nvPr>
            <p:ph sz="half" idx="18" hasCustomPrompt="1"/>
          </p:nvPr>
        </p:nvSpPr>
        <p:spPr>
          <a:xfrm>
            <a:off x="609600" y="6168108"/>
            <a:ext cx="5384800" cy="288111"/>
          </a:xfrm>
          <a:prstGeom prst="rect">
            <a:avLst/>
          </a:prstGeom>
        </p:spPr>
        <p:txBody>
          <a:bodyPr/>
          <a:lstStyle>
            <a:lvl1pPr marL="0" indent="0">
              <a:spcBef>
                <a:spcPts val="0"/>
              </a:spcBef>
              <a:spcAft>
                <a:spcPts val="0"/>
              </a:spcAft>
              <a:buNone/>
              <a:defRPr sz="1400" baseline="0">
                <a:latin typeface="Times New Roman" panose="02020603050405020304" pitchFamily="18" charset="0"/>
                <a:ea typeface="宋体" panose="02010600030101010101" pitchFamily="2" charset="-122"/>
              </a:defRPr>
            </a:lvl1pPr>
            <a:lvl2pPr marL="0" indent="0">
              <a:spcBef>
                <a:spcPts val="0"/>
              </a:spcBef>
              <a:spcAft>
                <a:spcPts val="0"/>
              </a:spcAft>
              <a:buFont typeface="Wingdings" panose="05000000000000000000" pitchFamily="2" charset="2"/>
              <a:buNone/>
              <a:defRPr sz="1200" baseline="0">
                <a:latin typeface="Times New Roman" panose="02020603050405020304" pitchFamily="18" charset="0"/>
                <a:ea typeface="宋体" panose="02010600030101010101" pitchFamily="2" charset="-122"/>
              </a:defRPr>
            </a:lvl2pPr>
            <a:lvl3pPr marL="0" indent="0">
              <a:spcBef>
                <a:spcPts val="0"/>
              </a:spcBef>
              <a:spcAft>
                <a:spcPts val="0"/>
              </a:spcAft>
              <a:buNone/>
              <a:defRPr sz="1200" baseline="0">
                <a:latin typeface="Times New Roman" panose="02020603050405020304" pitchFamily="18" charset="0"/>
                <a:ea typeface="宋体" panose="02010600030101010101" pitchFamily="2" charset="-122"/>
              </a:defRPr>
            </a:lvl3pPr>
            <a:lvl4pPr marL="0" indent="0">
              <a:spcBef>
                <a:spcPts val="0"/>
              </a:spcBef>
              <a:spcAft>
                <a:spcPts val="0"/>
              </a:spcAft>
              <a:buNone/>
              <a:defRPr sz="1200" baseline="0">
                <a:latin typeface="Times New Roman" panose="02020603050405020304" pitchFamily="18" charset="0"/>
                <a:ea typeface="宋体" panose="02010600030101010101" pitchFamily="2" charset="-122"/>
              </a:defRPr>
            </a:lvl4pPr>
            <a:lvl5pPr marL="0" indent="0">
              <a:spcBef>
                <a:spcPts val="0"/>
              </a:spcBef>
              <a:spcAft>
                <a:spcPts val="0"/>
              </a:spcAft>
              <a:buNone/>
              <a:defRPr sz="1200" baseline="0">
                <a:latin typeface="Times New Roman" panose="02020603050405020304" pitchFamily="18" charset="0"/>
                <a:ea typeface="宋体" panose="02010600030101010101" pitchFamily="2" charset="-122"/>
              </a:defRPr>
            </a:lvl5pPr>
            <a:lvl6pPr>
              <a:defRPr sz="1800"/>
            </a:lvl6pPr>
            <a:lvl7pPr>
              <a:defRPr sz="1800"/>
            </a:lvl7pPr>
            <a:lvl8pPr>
              <a:defRPr sz="1800"/>
            </a:lvl8pPr>
            <a:lvl9pPr>
              <a:defRPr sz="1800"/>
            </a:lvl9pPr>
          </a:lstStyle>
          <a:p>
            <a:pPr lvl="0"/>
            <a:r>
              <a:rPr lang="zh-CN" altLang="en-US" dirty="0"/>
              <a:t>单击此处添加图标题或注释（引用、数据来源等）</a:t>
            </a:r>
            <a:endParaRPr lang="zh-CN" altLang="en-US" dirty="0"/>
          </a:p>
        </p:txBody>
      </p:sp>
      <p:sp>
        <p:nvSpPr>
          <p:cNvPr id="23" name="内容占位符 2"/>
          <p:cNvSpPr>
            <a:spLocks noGrp="1"/>
          </p:cNvSpPr>
          <p:nvPr>
            <p:ph sz="half" idx="19" hasCustomPrompt="1"/>
          </p:nvPr>
        </p:nvSpPr>
        <p:spPr>
          <a:xfrm>
            <a:off x="6260495" y="6168108"/>
            <a:ext cx="5384800" cy="288111"/>
          </a:xfrm>
          <a:prstGeom prst="rect">
            <a:avLst/>
          </a:prstGeom>
        </p:spPr>
        <p:txBody>
          <a:bodyPr/>
          <a:lstStyle>
            <a:lvl1pPr marL="0" indent="0">
              <a:spcBef>
                <a:spcPts val="0"/>
              </a:spcBef>
              <a:spcAft>
                <a:spcPts val="0"/>
              </a:spcAft>
              <a:buNone/>
              <a:defRPr sz="1400" baseline="0">
                <a:latin typeface="Times New Roman" panose="02020603050405020304" pitchFamily="18" charset="0"/>
                <a:ea typeface="宋体" panose="02010600030101010101" pitchFamily="2" charset="-122"/>
              </a:defRPr>
            </a:lvl1pPr>
            <a:lvl2pPr marL="0" indent="0">
              <a:spcBef>
                <a:spcPts val="0"/>
              </a:spcBef>
              <a:spcAft>
                <a:spcPts val="0"/>
              </a:spcAft>
              <a:buFont typeface="Wingdings" panose="05000000000000000000" pitchFamily="2" charset="2"/>
              <a:buNone/>
              <a:defRPr sz="1200" baseline="0">
                <a:latin typeface="Times New Roman" panose="02020603050405020304" pitchFamily="18" charset="0"/>
                <a:ea typeface="宋体" panose="02010600030101010101" pitchFamily="2" charset="-122"/>
              </a:defRPr>
            </a:lvl2pPr>
            <a:lvl3pPr marL="0" indent="0">
              <a:spcBef>
                <a:spcPts val="0"/>
              </a:spcBef>
              <a:spcAft>
                <a:spcPts val="0"/>
              </a:spcAft>
              <a:buNone/>
              <a:defRPr sz="1200" baseline="0">
                <a:latin typeface="Times New Roman" panose="02020603050405020304" pitchFamily="18" charset="0"/>
                <a:ea typeface="宋体" panose="02010600030101010101" pitchFamily="2" charset="-122"/>
              </a:defRPr>
            </a:lvl3pPr>
            <a:lvl4pPr marL="0" indent="0">
              <a:spcBef>
                <a:spcPts val="0"/>
              </a:spcBef>
              <a:spcAft>
                <a:spcPts val="0"/>
              </a:spcAft>
              <a:buNone/>
              <a:defRPr sz="1200" baseline="0">
                <a:latin typeface="Times New Roman" panose="02020603050405020304" pitchFamily="18" charset="0"/>
                <a:ea typeface="宋体" panose="02010600030101010101" pitchFamily="2" charset="-122"/>
              </a:defRPr>
            </a:lvl4pPr>
            <a:lvl5pPr marL="0" indent="0">
              <a:spcBef>
                <a:spcPts val="0"/>
              </a:spcBef>
              <a:spcAft>
                <a:spcPts val="0"/>
              </a:spcAft>
              <a:buNone/>
              <a:defRPr sz="1200" baseline="0">
                <a:latin typeface="Times New Roman" panose="02020603050405020304" pitchFamily="18" charset="0"/>
                <a:ea typeface="宋体" panose="02010600030101010101" pitchFamily="2" charset="-122"/>
              </a:defRPr>
            </a:lvl5pPr>
            <a:lvl6pPr>
              <a:defRPr sz="1800"/>
            </a:lvl6pPr>
            <a:lvl7pPr>
              <a:defRPr sz="1800"/>
            </a:lvl7pPr>
            <a:lvl8pPr>
              <a:defRPr sz="1800"/>
            </a:lvl8pPr>
            <a:lvl9pPr>
              <a:defRPr sz="1800"/>
            </a:lvl9pPr>
          </a:lstStyle>
          <a:p>
            <a:pPr lvl="0"/>
            <a:r>
              <a:rPr lang="zh-CN" altLang="en-US" dirty="0"/>
              <a:t>单击此处添加图标题或注释（引用、数据来源等）</a:t>
            </a:r>
            <a:endParaRPr lang="zh-CN" altLang="en-US" dirty="0"/>
          </a:p>
        </p:txBody>
      </p:sp>
      <p:sp>
        <p:nvSpPr>
          <p:cNvPr id="24" name="Text Box 240"/>
          <p:cNvSpPr txBox="1">
            <a:spLocks noChangeArrowheads="1"/>
          </p:cNvSpPr>
          <p:nvPr userDrawn="1"/>
        </p:nvSpPr>
        <p:spPr bwMode="auto">
          <a:xfrm>
            <a:off x="-3336419" y="1536625"/>
            <a:ext cx="3336419" cy="3231587"/>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竖图配文字，请选取“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左右图文</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上方可加二级标题</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下方可加图标题和注释（如引用来源、数据来源等）</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3.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通过“列表级别”按钮调整缩进：</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4.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通过“字号增减”按钮整体调整各级文字的字号：</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pic>
        <p:nvPicPr>
          <p:cNvPr id="25" name="图片 24"/>
          <p:cNvPicPr>
            <a:picLocks noChangeAspect="1"/>
          </p:cNvPicPr>
          <p:nvPr userDrawn="1"/>
        </p:nvPicPr>
        <p:blipFill>
          <a:blip r:embed="rId2"/>
          <a:stretch>
            <a:fillRect/>
          </a:stretch>
        </p:blipFill>
        <p:spPr>
          <a:xfrm>
            <a:off x="-3336419" y="3497159"/>
            <a:ext cx="3277755" cy="775442"/>
          </a:xfrm>
          <a:prstGeom prst="rect">
            <a:avLst/>
          </a:prstGeom>
        </p:spPr>
      </p:pic>
      <p:pic>
        <p:nvPicPr>
          <p:cNvPr id="26" name="图片 25"/>
          <p:cNvPicPr>
            <a:picLocks noChangeAspect="1"/>
          </p:cNvPicPr>
          <p:nvPr userDrawn="1"/>
        </p:nvPicPr>
        <p:blipFill>
          <a:blip r:embed="rId3"/>
          <a:stretch>
            <a:fillRect/>
          </a:stretch>
        </p:blipFill>
        <p:spPr>
          <a:xfrm>
            <a:off x="-3158668" y="4684190"/>
            <a:ext cx="2895600" cy="88582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上下图文">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19202" y="928915"/>
            <a:ext cx="9289141" cy="2568244"/>
          </a:xfrm>
          <a:prstGeom prst="rect">
            <a:avLst/>
          </a:prstGeom>
        </p:spPr>
        <p:txBody>
          <a:bodyPr/>
          <a:lstStyle>
            <a:lvl1pPr>
              <a:lnSpc>
                <a:spcPct val="130000"/>
              </a:lnSpc>
              <a:spcBef>
                <a:spcPts val="300"/>
              </a:spcBef>
              <a:spcAft>
                <a:spcPts val="300"/>
              </a:spcAft>
              <a:defRPr sz="2000" baseline="0">
                <a:latin typeface="Arial Unicode MS" panose="020B0604020202020204" pitchFamily="34" charset="-122"/>
              </a:defRPr>
            </a:lvl1pPr>
            <a:lvl2pPr marL="536575" indent="-285750">
              <a:lnSpc>
                <a:spcPct val="130000"/>
              </a:lnSpc>
              <a:spcBef>
                <a:spcPts val="300"/>
              </a:spcBef>
              <a:spcAft>
                <a:spcPts val="300"/>
              </a:spcAft>
              <a:buFont typeface="Wingdings" panose="05000000000000000000" pitchFamily="2" charset="2"/>
              <a:buChar char="Ø"/>
              <a:defRPr sz="1800" baseline="0">
                <a:latin typeface="Arial Unicode MS" panose="020B0604020202020204" pitchFamily="34" charset="-122"/>
              </a:defRPr>
            </a:lvl2pPr>
            <a:lvl3pPr marL="812800" indent="-228600">
              <a:lnSpc>
                <a:spcPct val="130000"/>
              </a:lnSpc>
              <a:spcBef>
                <a:spcPts val="300"/>
              </a:spcBef>
              <a:spcAft>
                <a:spcPts val="300"/>
              </a:spcAft>
              <a:defRPr sz="1600" baseline="0">
                <a:latin typeface="Arial Unicode MS" panose="020B0604020202020204" pitchFamily="34" charset="-122"/>
              </a:defRPr>
            </a:lvl3pPr>
            <a:lvl4pPr marL="987425" indent="-228600">
              <a:lnSpc>
                <a:spcPct val="130000"/>
              </a:lnSpc>
              <a:spcBef>
                <a:spcPts val="300"/>
              </a:spcBef>
              <a:spcAft>
                <a:spcPts val="300"/>
              </a:spcAft>
              <a:defRPr sz="1600" baseline="0">
                <a:latin typeface="Arial Unicode MS" panose="020B0604020202020204" pitchFamily="34" charset="-122"/>
              </a:defRPr>
            </a:lvl4pPr>
            <a:lvl5pPr marL="1160780" indent="-228600">
              <a:lnSpc>
                <a:spcPct val="130000"/>
              </a:lnSpc>
              <a:spcBef>
                <a:spcPts val="300"/>
              </a:spcBef>
              <a:spcAft>
                <a:spcPts val="300"/>
              </a:spcAft>
              <a:defRPr sz="1600" baseline="0">
                <a:latin typeface="Arial Unicode MS" panose="020B0604020202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6"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7"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sp>
        <p:nvSpPr>
          <p:cNvPr id="8" name="Text Box 240"/>
          <p:cNvSpPr txBox="1">
            <a:spLocks noChangeArrowheads="1"/>
          </p:cNvSpPr>
          <p:nvPr userDrawn="1"/>
        </p:nvSpPr>
        <p:spPr bwMode="auto">
          <a:xfrm>
            <a:off x="-3336419" y="1536625"/>
            <a:ext cx="3336419" cy="3231587"/>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横图配文字，请选取“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上下图文</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左侧可加二级标题</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右侧可加图标题和注释（如引用来源、数据来源等）</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3.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通过“列表级别”按钮调整缩进：</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4. </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通过“字号增减”按钮整体调整各级文字的字号：</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
        <p:nvSpPr>
          <p:cNvPr id="10" name="内容占位符 2"/>
          <p:cNvSpPr>
            <a:spLocks noGrp="1"/>
          </p:cNvSpPr>
          <p:nvPr>
            <p:ph sz="half" idx="14"/>
          </p:nvPr>
        </p:nvSpPr>
        <p:spPr>
          <a:xfrm>
            <a:off x="1219202" y="3706255"/>
            <a:ext cx="9289141" cy="2568244"/>
          </a:xfrm>
          <a:prstGeom prst="rect">
            <a:avLst/>
          </a:prstGeom>
        </p:spPr>
        <p:txBody>
          <a:bodyPr/>
          <a:lstStyle>
            <a:lvl1pPr>
              <a:lnSpc>
                <a:spcPct val="130000"/>
              </a:lnSpc>
              <a:spcBef>
                <a:spcPts val="300"/>
              </a:spcBef>
              <a:spcAft>
                <a:spcPts val="300"/>
              </a:spcAft>
              <a:defRPr sz="2000" baseline="0">
                <a:latin typeface="Arial Unicode MS" panose="020B0604020202020204" pitchFamily="34" charset="-122"/>
              </a:defRPr>
            </a:lvl1pPr>
            <a:lvl2pPr marL="536575" indent="-285750">
              <a:lnSpc>
                <a:spcPct val="130000"/>
              </a:lnSpc>
              <a:spcBef>
                <a:spcPts val="300"/>
              </a:spcBef>
              <a:spcAft>
                <a:spcPts val="300"/>
              </a:spcAft>
              <a:buFont typeface="Wingdings" panose="05000000000000000000" pitchFamily="2" charset="2"/>
              <a:buChar char="Ø"/>
              <a:defRPr sz="1800" baseline="0">
                <a:latin typeface="Arial Unicode MS" panose="020B0604020202020204" pitchFamily="34" charset="-122"/>
              </a:defRPr>
            </a:lvl2pPr>
            <a:lvl3pPr marL="812800" indent="-228600">
              <a:lnSpc>
                <a:spcPct val="130000"/>
              </a:lnSpc>
              <a:spcBef>
                <a:spcPts val="300"/>
              </a:spcBef>
              <a:spcAft>
                <a:spcPts val="300"/>
              </a:spcAft>
              <a:defRPr sz="1600" baseline="0">
                <a:latin typeface="Arial Unicode MS" panose="020B0604020202020204" pitchFamily="34" charset="-122"/>
              </a:defRPr>
            </a:lvl3pPr>
            <a:lvl4pPr marL="987425" indent="-228600">
              <a:lnSpc>
                <a:spcPct val="130000"/>
              </a:lnSpc>
              <a:spcBef>
                <a:spcPts val="300"/>
              </a:spcBef>
              <a:spcAft>
                <a:spcPts val="300"/>
              </a:spcAft>
              <a:defRPr sz="1600" baseline="0">
                <a:latin typeface="Arial Unicode MS" panose="020B0604020202020204" pitchFamily="34" charset="-122"/>
              </a:defRPr>
            </a:lvl4pPr>
            <a:lvl5pPr marL="1160780" indent="-228600">
              <a:lnSpc>
                <a:spcPct val="130000"/>
              </a:lnSpc>
              <a:spcBef>
                <a:spcPts val="300"/>
              </a:spcBef>
              <a:spcAft>
                <a:spcPts val="300"/>
              </a:spcAft>
              <a:defRPr sz="1600" baseline="0">
                <a:latin typeface="Arial Unicode MS" panose="020B0604020202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 name="内容占位符 2"/>
          <p:cNvSpPr>
            <a:spLocks noGrp="1"/>
          </p:cNvSpPr>
          <p:nvPr>
            <p:ph sz="half" idx="18" hasCustomPrompt="1"/>
          </p:nvPr>
        </p:nvSpPr>
        <p:spPr>
          <a:xfrm>
            <a:off x="94341" y="928916"/>
            <a:ext cx="818848" cy="5345583"/>
          </a:xfrm>
          <a:prstGeom prst="rect">
            <a:avLst/>
          </a:prstGeom>
        </p:spPr>
        <p:txBody>
          <a:bodyPr vert="eaVert"/>
          <a:lstStyle>
            <a:lvl1pPr marL="0" indent="0">
              <a:spcAft>
                <a:spcPts val="600"/>
              </a:spcAft>
              <a:buNone/>
              <a:defRPr sz="2000" baseline="0">
                <a:solidFill>
                  <a:srgbClr val="1F497D"/>
                </a:solidFill>
                <a:latin typeface="Arial Unicode MS" panose="020B0604020202020204" pitchFamily="34" charset="-122"/>
              </a:defRPr>
            </a:lvl1pPr>
            <a:lvl2pPr marL="536575" indent="-285750">
              <a:spcAft>
                <a:spcPts val="600"/>
              </a:spcAft>
              <a:buFont typeface="Wingdings" panose="05000000000000000000" pitchFamily="2" charset="2"/>
              <a:buChar char="Ø"/>
              <a:defRPr sz="1800"/>
            </a:lvl2pPr>
            <a:lvl3pPr marL="812800" indent="-228600">
              <a:spcAft>
                <a:spcPts val="600"/>
              </a:spcAft>
              <a:defRPr sz="1600"/>
            </a:lvl3pPr>
            <a:lvl4pPr marL="987425" indent="-228600">
              <a:spcAft>
                <a:spcPts val="600"/>
              </a:spcAft>
              <a:defRPr sz="1600"/>
            </a:lvl4pPr>
            <a:lvl5pPr marL="1160780" indent="-228600">
              <a:spcAft>
                <a:spcPts val="600"/>
              </a:spcAft>
              <a:defRPr sz="1600"/>
            </a:lvl5pPr>
            <a:lvl6pPr>
              <a:defRPr sz="1800"/>
            </a:lvl6pPr>
            <a:lvl7pPr>
              <a:defRPr sz="1800"/>
            </a:lvl7pPr>
            <a:lvl8pPr>
              <a:defRPr sz="1800"/>
            </a:lvl8pPr>
            <a:lvl9pPr>
              <a:defRPr sz="1800"/>
            </a:lvl9pPr>
          </a:lstStyle>
          <a:p>
            <a:pPr lvl="0"/>
            <a:r>
              <a:rPr lang="en-US" altLang="zh-CN" dirty="0"/>
              <a:t>—— </a:t>
            </a:r>
            <a:r>
              <a:rPr lang="zh-CN" altLang="en-US" dirty="0"/>
              <a:t>单击此处添加二级标题（可删除）</a:t>
            </a:r>
            <a:endParaRPr lang="zh-CN" altLang="en-US" dirty="0"/>
          </a:p>
        </p:txBody>
      </p:sp>
      <p:sp>
        <p:nvSpPr>
          <p:cNvPr id="17" name="内容占位符 2"/>
          <p:cNvSpPr>
            <a:spLocks noGrp="1"/>
          </p:cNvSpPr>
          <p:nvPr>
            <p:ph sz="half" idx="19" hasCustomPrompt="1"/>
          </p:nvPr>
        </p:nvSpPr>
        <p:spPr>
          <a:xfrm>
            <a:off x="10577282" y="959459"/>
            <a:ext cx="1464433" cy="2537701"/>
          </a:xfrm>
          <a:prstGeom prst="rect">
            <a:avLst/>
          </a:prstGeom>
        </p:spPr>
        <p:txBody>
          <a:bodyPr/>
          <a:lstStyle>
            <a:lvl1pPr marL="0" indent="0">
              <a:spcBef>
                <a:spcPts val="0"/>
              </a:spcBef>
              <a:spcAft>
                <a:spcPts val="0"/>
              </a:spcAft>
              <a:buNone/>
              <a:defRPr sz="1400" baseline="0">
                <a:latin typeface="Times New Roman" panose="02020603050405020304" pitchFamily="18" charset="0"/>
                <a:ea typeface="宋体" panose="02010600030101010101" pitchFamily="2" charset="-122"/>
              </a:defRPr>
            </a:lvl1pPr>
            <a:lvl2pPr marL="0" indent="0">
              <a:spcBef>
                <a:spcPts val="0"/>
              </a:spcBef>
              <a:spcAft>
                <a:spcPts val="0"/>
              </a:spcAft>
              <a:buFont typeface="Wingdings" panose="05000000000000000000" pitchFamily="2" charset="2"/>
              <a:buNone/>
              <a:defRPr sz="1200" baseline="0">
                <a:latin typeface="Times New Roman" panose="02020603050405020304" pitchFamily="18" charset="0"/>
                <a:ea typeface="宋体" panose="02010600030101010101" pitchFamily="2" charset="-122"/>
              </a:defRPr>
            </a:lvl2pPr>
            <a:lvl3pPr marL="0" indent="0">
              <a:spcBef>
                <a:spcPts val="0"/>
              </a:spcBef>
              <a:spcAft>
                <a:spcPts val="0"/>
              </a:spcAft>
              <a:buNone/>
              <a:defRPr sz="1200" baseline="0">
                <a:latin typeface="Times New Roman" panose="02020603050405020304" pitchFamily="18" charset="0"/>
                <a:ea typeface="宋体" panose="02010600030101010101" pitchFamily="2" charset="-122"/>
              </a:defRPr>
            </a:lvl3pPr>
            <a:lvl4pPr marL="0" indent="0">
              <a:spcBef>
                <a:spcPts val="0"/>
              </a:spcBef>
              <a:spcAft>
                <a:spcPts val="0"/>
              </a:spcAft>
              <a:buNone/>
              <a:defRPr sz="1200" baseline="0">
                <a:latin typeface="Times New Roman" panose="02020603050405020304" pitchFamily="18" charset="0"/>
                <a:ea typeface="宋体" panose="02010600030101010101" pitchFamily="2" charset="-122"/>
              </a:defRPr>
            </a:lvl4pPr>
            <a:lvl5pPr marL="0" indent="0">
              <a:spcBef>
                <a:spcPts val="0"/>
              </a:spcBef>
              <a:spcAft>
                <a:spcPts val="0"/>
              </a:spcAft>
              <a:buNone/>
              <a:defRPr sz="1200" baseline="0">
                <a:latin typeface="Times New Roman" panose="02020603050405020304" pitchFamily="18" charset="0"/>
                <a:ea typeface="宋体" panose="02010600030101010101" pitchFamily="2" charset="-122"/>
              </a:defRPr>
            </a:lvl5pPr>
            <a:lvl6pPr>
              <a:defRPr sz="1800"/>
            </a:lvl6pPr>
            <a:lvl7pPr>
              <a:defRPr sz="1800"/>
            </a:lvl7pPr>
            <a:lvl8pPr>
              <a:defRPr sz="1800"/>
            </a:lvl8pPr>
            <a:lvl9pPr>
              <a:defRPr sz="1800"/>
            </a:lvl9pPr>
          </a:lstStyle>
          <a:p>
            <a:pPr lvl="0"/>
            <a:r>
              <a:rPr lang="zh-CN" altLang="en-US" dirty="0"/>
              <a:t>单击此处添加图标题或注释（引用、数据来源等）</a:t>
            </a:r>
            <a:endParaRPr lang="zh-CN" altLang="en-US" dirty="0"/>
          </a:p>
        </p:txBody>
      </p:sp>
      <p:sp>
        <p:nvSpPr>
          <p:cNvPr id="18" name="内容占位符 2"/>
          <p:cNvSpPr>
            <a:spLocks noGrp="1"/>
          </p:cNvSpPr>
          <p:nvPr>
            <p:ph sz="half" idx="20" hasCustomPrompt="1"/>
          </p:nvPr>
        </p:nvSpPr>
        <p:spPr>
          <a:xfrm>
            <a:off x="10577282" y="3706256"/>
            <a:ext cx="1464433" cy="2537701"/>
          </a:xfrm>
          <a:prstGeom prst="rect">
            <a:avLst/>
          </a:prstGeom>
        </p:spPr>
        <p:txBody>
          <a:bodyPr/>
          <a:lstStyle>
            <a:lvl1pPr marL="0" indent="0">
              <a:spcBef>
                <a:spcPts val="0"/>
              </a:spcBef>
              <a:spcAft>
                <a:spcPts val="0"/>
              </a:spcAft>
              <a:buNone/>
              <a:defRPr sz="1400" baseline="0">
                <a:latin typeface="Times New Roman" panose="02020603050405020304" pitchFamily="18" charset="0"/>
                <a:ea typeface="宋体" panose="02010600030101010101" pitchFamily="2" charset="-122"/>
              </a:defRPr>
            </a:lvl1pPr>
            <a:lvl2pPr marL="0" indent="0">
              <a:spcBef>
                <a:spcPts val="0"/>
              </a:spcBef>
              <a:spcAft>
                <a:spcPts val="0"/>
              </a:spcAft>
              <a:buFont typeface="Wingdings" panose="05000000000000000000" pitchFamily="2" charset="2"/>
              <a:buNone/>
              <a:defRPr sz="1200" baseline="0">
                <a:latin typeface="Times New Roman" panose="02020603050405020304" pitchFamily="18" charset="0"/>
                <a:ea typeface="宋体" panose="02010600030101010101" pitchFamily="2" charset="-122"/>
              </a:defRPr>
            </a:lvl2pPr>
            <a:lvl3pPr marL="0" indent="0">
              <a:spcBef>
                <a:spcPts val="0"/>
              </a:spcBef>
              <a:spcAft>
                <a:spcPts val="0"/>
              </a:spcAft>
              <a:buNone/>
              <a:defRPr sz="1200" baseline="0">
                <a:latin typeface="Times New Roman" panose="02020603050405020304" pitchFamily="18" charset="0"/>
                <a:ea typeface="宋体" panose="02010600030101010101" pitchFamily="2" charset="-122"/>
              </a:defRPr>
            </a:lvl3pPr>
            <a:lvl4pPr marL="0" indent="0">
              <a:spcBef>
                <a:spcPts val="0"/>
              </a:spcBef>
              <a:spcAft>
                <a:spcPts val="0"/>
              </a:spcAft>
              <a:buNone/>
              <a:defRPr sz="1200" baseline="0">
                <a:latin typeface="Times New Roman" panose="02020603050405020304" pitchFamily="18" charset="0"/>
                <a:ea typeface="宋体" panose="02010600030101010101" pitchFamily="2" charset="-122"/>
              </a:defRPr>
            </a:lvl4pPr>
            <a:lvl5pPr marL="0" indent="0">
              <a:spcBef>
                <a:spcPts val="0"/>
              </a:spcBef>
              <a:spcAft>
                <a:spcPts val="0"/>
              </a:spcAft>
              <a:buNone/>
              <a:defRPr sz="1200" baseline="0">
                <a:latin typeface="Times New Roman" panose="02020603050405020304" pitchFamily="18" charset="0"/>
                <a:ea typeface="宋体" panose="02010600030101010101" pitchFamily="2" charset="-122"/>
              </a:defRPr>
            </a:lvl5pPr>
            <a:lvl6pPr>
              <a:defRPr sz="1800"/>
            </a:lvl6pPr>
            <a:lvl7pPr>
              <a:defRPr sz="1800"/>
            </a:lvl7pPr>
            <a:lvl8pPr>
              <a:defRPr sz="1800"/>
            </a:lvl8pPr>
            <a:lvl9pPr>
              <a:defRPr sz="1800"/>
            </a:lvl9pPr>
          </a:lstStyle>
          <a:p>
            <a:pPr lvl="0"/>
            <a:r>
              <a:rPr lang="zh-CN" altLang="en-US" dirty="0"/>
              <a:t>单击此处添加图标题或注释（引用、数据来源等）</a:t>
            </a:r>
            <a:endParaRPr lang="zh-CN" altLang="en-US" dirty="0"/>
          </a:p>
        </p:txBody>
      </p:sp>
      <p:pic>
        <p:nvPicPr>
          <p:cNvPr id="4" name="图片 3"/>
          <p:cNvPicPr>
            <a:picLocks noChangeAspect="1"/>
          </p:cNvPicPr>
          <p:nvPr userDrawn="1"/>
        </p:nvPicPr>
        <p:blipFill>
          <a:blip r:embed="rId2"/>
          <a:stretch>
            <a:fillRect/>
          </a:stretch>
        </p:blipFill>
        <p:spPr>
          <a:xfrm>
            <a:off x="-3336419" y="3497159"/>
            <a:ext cx="3277755" cy="775442"/>
          </a:xfrm>
          <a:prstGeom prst="rect">
            <a:avLst/>
          </a:prstGeom>
        </p:spPr>
      </p:pic>
      <p:pic>
        <p:nvPicPr>
          <p:cNvPr id="9" name="图片 8"/>
          <p:cNvPicPr>
            <a:picLocks noChangeAspect="1"/>
          </p:cNvPicPr>
          <p:nvPr userDrawn="1"/>
        </p:nvPicPr>
        <p:blipFill>
          <a:blip r:embed="rId3"/>
          <a:stretch>
            <a:fillRect/>
          </a:stretch>
        </p:blipFill>
        <p:spPr>
          <a:xfrm>
            <a:off x="-3158668" y="4684190"/>
            <a:ext cx="2895600" cy="88582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4"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5"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sp>
        <p:nvSpPr>
          <p:cNvPr id="6" name="Text Box 240"/>
          <p:cNvSpPr txBox="1">
            <a:spLocks noChangeArrowheads="1"/>
          </p:cNvSpPr>
          <p:nvPr userDrawn="1"/>
        </p:nvSpPr>
        <p:spPr bwMode="auto">
          <a:xfrm>
            <a:off x="-2364509" y="1536624"/>
            <a:ext cx="2364509" cy="646264"/>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自由设计的内容，请选取“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仅标题</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仅Log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3"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4"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grpSp>
        <p:nvGrpSpPr>
          <p:cNvPr id="5" name="组合 4"/>
          <p:cNvGrpSpPr/>
          <p:nvPr userDrawn="1"/>
        </p:nvGrpSpPr>
        <p:grpSpPr>
          <a:xfrm>
            <a:off x="0" y="1"/>
            <a:ext cx="8737600" cy="1169245"/>
            <a:chOff x="0" y="0"/>
            <a:chExt cx="6553200" cy="1169245"/>
          </a:xfrm>
        </p:grpSpPr>
        <p:sp>
          <p:nvSpPr>
            <p:cNvPr id="6" name="矩形 5"/>
            <p:cNvSpPr/>
            <p:nvPr userDrawn="1"/>
          </p:nvSpPr>
          <p:spPr bwMode="auto">
            <a:xfrm>
              <a:off x="0" y="0"/>
              <a:ext cx="6428509" cy="1052945"/>
            </a:xfrm>
            <a:prstGeom prst="rect">
              <a:avLst/>
            </a:prstGeom>
            <a:solidFill>
              <a:srgbClr val="F5F3F1"/>
            </a:solidFill>
            <a:ln w="9525">
              <a:noFill/>
              <a:miter lim="800000"/>
            </a:ln>
          </p:spPr>
          <p:txBody>
            <a:bodyPr lIns="0" tIns="0" rIns="0" bIns="0" rtlCol="0" anchor="ctr"/>
            <a:lstStyle/>
            <a:p>
              <a:pPr marL="0" marR="0" lvl="0" indent="0" algn="dist" defTabSz="457200" rtl="0" eaLnBrk="0" fontAlgn="auto" latinLnBrk="0" hangingPunct="0">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userDrawn="1"/>
          </p:nvSpPr>
          <p:spPr bwMode="auto">
            <a:xfrm>
              <a:off x="5562601" y="738524"/>
              <a:ext cx="990599" cy="430721"/>
            </a:xfrm>
            <a:prstGeom prst="rect">
              <a:avLst/>
            </a:prstGeom>
            <a:solidFill>
              <a:srgbClr val="F5F3F1"/>
            </a:solidFill>
            <a:ln w="9525">
              <a:noFill/>
              <a:miter lim="800000"/>
            </a:ln>
          </p:spPr>
          <p:txBody>
            <a:bodyPr lIns="0" tIns="0" rIns="0" bIns="0" rtlCol="0" anchor="ctr"/>
            <a:lstStyle/>
            <a:p>
              <a:pPr marL="0" marR="0" lvl="0" indent="0" algn="dist" defTabSz="457200" rtl="0" eaLnBrk="0" fontAlgn="auto" latinLnBrk="0" hangingPunct="0">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sp>
        <p:nvSpPr>
          <p:cNvPr id="8" name="Text Box 240"/>
          <p:cNvSpPr txBox="1">
            <a:spLocks noChangeArrowheads="1"/>
          </p:cNvSpPr>
          <p:nvPr userDrawn="1"/>
        </p:nvSpPr>
        <p:spPr bwMode="auto">
          <a:xfrm>
            <a:off x="-2567709" y="1536624"/>
            <a:ext cx="2567709" cy="646264"/>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占据全屏的图片或动画，请选取“</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空白（仅</a:t>
            </a:r>
            <a:r>
              <a:rPr kumimoji="0" lang="en-US" altLang="zh-CN"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Logo</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”版式</a:t>
            </a:r>
            <a:endParaRPr kumimoji="0" lang="en-US" altLang="zh-CN" sz="12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Office传统版式（横排）">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4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09600" y="914401"/>
            <a:ext cx="10972800" cy="52117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5"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6"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Office传统版式（文字竖排）">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14401"/>
            <a:ext cx="10972800" cy="5211763"/>
          </a:xfrm>
          <a:prstGeom prst="rect">
            <a:avLst/>
          </a:prstGeo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defTabSz="457200"/>
            <a:endParaRPr kumimoji="1" lang="zh-CN" altLang="en-US">
              <a:solidFill>
                <a:prstClr val="black"/>
              </a:solidFill>
            </a:endParaRPr>
          </a:p>
        </p:txBody>
      </p:sp>
      <p:sp>
        <p:nvSpPr>
          <p:cNvPr id="5" name="Rectangle 5"/>
          <p:cNvSpPr>
            <a:spLocks noGrp="1" noChangeArrowheads="1"/>
          </p:cNvSpPr>
          <p:nvPr>
            <p:ph type="ftr" sz="quarter" idx="11"/>
          </p:nvPr>
        </p:nvSpPr>
        <p:spPr/>
        <p:txBody>
          <a:bodyPr/>
          <a:lstStyle>
            <a:lvl1pPr>
              <a:defRPr/>
            </a:lvl1pPr>
          </a:lstStyle>
          <a:p>
            <a:pPr defTabSz="457200"/>
            <a:endParaRPr kumimoji="1" lang="zh-CN" altLang="en-US">
              <a:solidFill>
                <a:prstClr val="black"/>
              </a:solidFill>
            </a:endParaRPr>
          </a:p>
        </p:txBody>
      </p:sp>
      <p:sp>
        <p:nvSpPr>
          <p:cNvPr id="6" name="Rectangle 6"/>
          <p:cNvSpPr>
            <a:spLocks noGrp="1" noChangeArrowheads="1"/>
          </p:cNvSpPr>
          <p:nvPr>
            <p:ph type="sldNum" sz="quarter" idx="12"/>
          </p:nvPr>
        </p:nvSpPr>
        <p:spPr/>
        <p:txBody>
          <a:bodyPr/>
          <a:lstStyle>
            <a:lvl1pPr>
              <a:defRPr/>
            </a:lvl1pPr>
          </a:lstStyle>
          <a:p>
            <a:pPr defTabSz="457200"/>
            <a:fld id="{42D7C973-A33B-CC41-B94F-2044EA2D7D86}" type="slidenum">
              <a:rPr kumimoji="1" lang="zh-CN" altLang="en-US" smtClean="0">
                <a:solidFill>
                  <a:prstClr val="black"/>
                </a:solidFill>
              </a:rPr>
            </a:fld>
            <a:endParaRPr kumimoji="1" lang="zh-CN" altLang="en-US">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9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9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562E5E-25C7-4112-8205-75153C9B508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5.jpeg"/><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2" Type="http://schemas.openxmlformats.org/officeDocument/2006/relationships/theme" Target="../theme/theme4.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7" Type="http://schemas.openxmlformats.org/officeDocument/2006/relationships/theme" Target="../theme/theme5.xml"/><Relationship Id="rId16" Type="http://schemas.openxmlformats.org/officeDocument/2006/relationships/vmlDrawing" Target="../drawings/vmlDrawing1.vml"/><Relationship Id="rId15" Type="http://schemas.openxmlformats.org/officeDocument/2006/relationships/image" Target="../media/image16.png"/><Relationship Id="rId14" Type="http://schemas.openxmlformats.org/officeDocument/2006/relationships/oleObject" Target="../embeddings/oleObject2.bin"/><Relationship Id="rId13" Type="http://schemas.openxmlformats.org/officeDocument/2006/relationships/image" Target="../media/image15.png"/><Relationship Id="rId12" Type="http://schemas.openxmlformats.org/officeDocument/2006/relationships/oleObject" Target="../embeddings/oleObject1.bin"/><Relationship Id="rId11" Type="http://schemas.openxmlformats.org/officeDocument/2006/relationships/image" Target="../media/image14.jpeg"/><Relationship Id="rId10" Type="http://schemas.openxmlformats.org/officeDocument/2006/relationships/image" Target="../media/image13.png"/><Relationship Id="rId1"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4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562E5E-25C7-4112-8205-75153C9B5083}" type="datetimeFigureOut">
              <a:rPr lang="zh-CN" altLang="en-US" smtClean="0"/>
            </a:fld>
            <a:endParaRPr lang="zh-CN" altLang="en-US"/>
          </a:p>
        </p:txBody>
      </p:sp>
      <p:sp>
        <p:nvSpPr>
          <p:cNvPr id="5" name="页脚占位符 4"/>
          <p:cNvSpPr>
            <a:spLocks noGrp="1"/>
          </p:cNvSpPr>
          <p:nvPr>
            <p:ph type="ftr" sz="quarter" idx="3"/>
          </p:nvPr>
        </p:nvSpPr>
        <p:spPr>
          <a:xfrm>
            <a:off x="4038600" y="63564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4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0F136-57CE-4B7F-8253-82531B0F5B2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4099"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ln>
          <a:effectLst/>
        </p:spPr>
        <p:txBody>
          <a:bodyPr vert="horz" wrap="square" lIns="91440" tIns="45720" rIns="91440" bIns="45720" numCol="1" anchor="t" anchorCtr="0" compatLnSpc="1"/>
          <a:lstStyle>
            <a:lvl1pPr algn="l">
              <a:defRPr sz="1400">
                <a:ea typeface="宋体" panose="02010600030101010101"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t" anchorCtr="0" compatLnSpc="1"/>
          <a:lstStyle>
            <a:lvl1pPr algn="ctr">
              <a:defRPr sz="1400">
                <a:ea typeface="宋体" panose="02010600030101010101"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square" lIns="91440" tIns="45720" rIns="91440" bIns="45720" numCol="1" anchor="t" anchorCtr="0" compatLnSpc="1"/>
          <a:lstStyle>
            <a:lvl1pPr algn="r">
              <a:defRPr sz="1400">
                <a:ea typeface="宋体" panose="02010600030101010101" pitchFamily="2" charset="-122"/>
              </a:defRPr>
            </a:lvl1pPr>
          </a:lstStyle>
          <a:p>
            <a:pPr fontAlgn="base">
              <a:spcBef>
                <a:spcPct val="0"/>
              </a:spcBef>
              <a:spcAft>
                <a:spcPct val="0"/>
              </a:spcAft>
              <a:defRPr/>
            </a:pPr>
            <a:fld id="{4F43A6C6-95DF-4289-B4A6-57B3564D2FEE}" type="slidenum">
              <a:rPr lang="zh-CN" altLang="en-US">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448"/>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20F7D5F-8E72-431E-8A3F-BA606E4A1348}"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5" name="页脚占位符 4"/>
          <p:cNvSpPr>
            <a:spLocks noGrp="1"/>
          </p:cNvSpPr>
          <p:nvPr>
            <p:ph type="ftr" sz="quarter" idx="3"/>
          </p:nvPr>
        </p:nvSpPr>
        <p:spPr>
          <a:xfrm>
            <a:off x="4038600" y="6356448"/>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448"/>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3B80AD7F-9B18-4B30-8FA5-DACE039D818B}" type="slidenum">
              <a:rPr kumimoji="0" lang="zh-CN" altLang="en-US" sz="12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pitchFamily="34" charset="-122"/>
                <a:cs typeface="+mn-cs"/>
              </a:rPr>
            </a:fld>
            <a:endParaRPr kumimoji="0" lang="zh-CN" altLang="en-US" sz="12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68"/>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12192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68"/>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12192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68"/>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12192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76" name="Text Box 240"/>
          <p:cNvSpPr txBox="1">
            <a:spLocks noChangeArrowheads="1"/>
          </p:cNvSpPr>
          <p:nvPr userDrawn="1"/>
        </p:nvSpPr>
        <p:spPr bwMode="auto">
          <a:xfrm>
            <a:off x="12473518" y="1601067"/>
            <a:ext cx="2920853" cy="1107929"/>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（配色栏，播放</a:t>
            </a:r>
            <a: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PPT</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时不显示）</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请使用</a:t>
            </a:r>
            <a:r>
              <a:rPr kumimoji="0" lang="zh-CN" altLang="en-US"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“取色器”    </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工具在所需栏目中提取颜色。</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1. </a:t>
            </a:r>
            <a:r>
              <a:rPr kumimoji="0" lang="zh-CN" altLang="en-US"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全球能源互联网标准蓝色体系</a:t>
            </a:r>
            <a:endParaRPr kumimoji="0" lang="en-US" altLang="zh-CN"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pic>
        <p:nvPicPr>
          <p:cNvPr id="78" name="图片 77"/>
          <p:cNvPicPr>
            <a:picLocks noChangeAspect="1"/>
          </p:cNvPicPr>
          <p:nvPr userDrawn="1"/>
        </p:nvPicPr>
        <p:blipFill rotWithShape="1">
          <a:blip r:embed="rId10"/>
          <a:srcRect t="12041" r="71689" b="17210"/>
          <a:stretch>
            <a:fillRect/>
          </a:stretch>
        </p:blipFill>
        <p:spPr>
          <a:xfrm>
            <a:off x="14033929" y="1978819"/>
            <a:ext cx="249763" cy="176212"/>
          </a:xfrm>
          <a:prstGeom prst="rect">
            <a:avLst/>
          </a:prstGeom>
        </p:spPr>
      </p:pic>
      <p:sp>
        <p:nvSpPr>
          <p:cNvPr id="1029" name="Rectangle 4"/>
          <p:cNvSpPr>
            <a:spLocks noGrp="1" noChangeArrowheads="1"/>
          </p:cNvSpPr>
          <p:nvPr>
            <p:ph type="dt" sz="half" idx="2"/>
          </p:nvPr>
        </p:nvSpPr>
        <p:spPr bwMode="auto">
          <a:xfrm>
            <a:off x="0" y="6486979"/>
            <a:ext cx="1606248" cy="330200"/>
          </a:xfrm>
          <a:prstGeom prst="rect">
            <a:avLst/>
          </a:prstGeom>
          <a:noFill/>
          <a:ln>
            <a:noFill/>
          </a:ln>
        </p:spPr>
        <p:txBody>
          <a:bodyPr vert="horz" wrap="square" lIns="91440" tIns="45720" rIns="91440" bIns="45720" numCol="1" anchor="t" anchorCtr="0" compatLnSpc="1"/>
          <a:lstStyle>
            <a:lvl1pPr>
              <a:defRPr sz="1400">
                <a:ea typeface="微软雅黑" panose="020B0503020204020204" pitchFamily="34" charset="-122"/>
              </a:defRPr>
            </a:lvl1pPr>
          </a:lstStyle>
          <a:p>
            <a:pPr defTabSz="457200"/>
            <a:endParaRPr kumimoji="1" lang="zh-CN" altLang="en-US" dirty="0">
              <a:solidFill>
                <a:prstClr val="black"/>
              </a:solidFill>
            </a:endParaRPr>
          </a:p>
        </p:txBody>
      </p:sp>
      <p:sp>
        <p:nvSpPr>
          <p:cNvPr id="1030" name="Rectangle 5"/>
          <p:cNvSpPr>
            <a:spLocks noGrp="1" noChangeArrowheads="1"/>
          </p:cNvSpPr>
          <p:nvPr>
            <p:ph type="ftr" sz="quarter" idx="3"/>
          </p:nvPr>
        </p:nvSpPr>
        <p:spPr bwMode="auto">
          <a:xfrm>
            <a:off x="4165600" y="6486979"/>
            <a:ext cx="3860800" cy="330200"/>
          </a:xfrm>
          <a:prstGeom prst="rect">
            <a:avLst/>
          </a:prstGeom>
          <a:noFill/>
          <a:ln>
            <a:noFill/>
          </a:ln>
        </p:spPr>
        <p:txBody>
          <a:bodyPr vert="horz" wrap="square" lIns="91440" tIns="45720" rIns="91440" bIns="45720" numCol="1" anchor="t" anchorCtr="0" compatLnSpc="1"/>
          <a:lstStyle>
            <a:lvl1pPr algn="ctr">
              <a:defRPr sz="1400">
                <a:ea typeface="微软雅黑" panose="020B0503020204020204" pitchFamily="34" charset="-122"/>
              </a:defRPr>
            </a:lvl1pPr>
          </a:lstStyle>
          <a:p>
            <a:pPr defTabSz="457200"/>
            <a:endParaRPr kumimoji="1" lang="zh-CN" altLang="en-US" dirty="0">
              <a:solidFill>
                <a:prstClr val="black"/>
              </a:solidFill>
            </a:endParaRPr>
          </a:p>
        </p:txBody>
      </p:sp>
      <p:sp>
        <p:nvSpPr>
          <p:cNvPr id="1031" name="Rectangle 6"/>
          <p:cNvSpPr>
            <a:spLocks noGrp="1" noChangeArrowheads="1"/>
          </p:cNvSpPr>
          <p:nvPr>
            <p:ph type="sldNum" sz="quarter" idx="4"/>
          </p:nvPr>
        </p:nvSpPr>
        <p:spPr bwMode="auto">
          <a:xfrm>
            <a:off x="10895390" y="6486979"/>
            <a:ext cx="1146327" cy="330200"/>
          </a:xfrm>
          <a:prstGeom prst="rect">
            <a:avLst/>
          </a:prstGeom>
          <a:noFill/>
          <a:ln>
            <a:noFill/>
          </a:ln>
        </p:spPr>
        <p:txBody>
          <a:bodyPr vert="horz" wrap="square" lIns="91440" tIns="45720" rIns="91440" bIns="45720" numCol="1" anchor="t" anchorCtr="0" compatLnSpc="1"/>
          <a:lstStyle>
            <a:lvl1pPr algn="r">
              <a:defRPr sz="1400">
                <a:ea typeface="微软雅黑" panose="020B0503020204020204" pitchFamily="34" charset="-122"/>
              </a:defRPr>
            </a:lvl1pPr>
          </a:lstStyle>
          <a:p>
            <a:pPr defTabSz="457200"/>
            <a:fld id="{42D7C973-A33B-CC41-B94F-2044EA2D7D86}" type="slidenum">
              <a:rPr kumimoji="1" lang="zh-CN" altLang="en-US" smtClean="0">
                <a:solidFill>
                  <a:prstClr val="black"/>
                </a:solidFill>
              </a:rPr>
            </a:fld>
            <a:endParaRPr kumimoji="1" lang="zh-CN" altLang="en-US" dirty="0">
              <a:solidFill>
                <a:prstClr val="black"/>
              </a:solidFill>
            </a:endParaRPr>
          </a:p>
        </p:txBody>
      </p:sp>
      <p:sp>
        <p:nvSpPr>
          <p:cNvPr id="2051" name="Rectangle 2"/>
          <p:cNvSpPr>
            <a:spLocks noGrp="1" noChangeArrowheads="1"/>
          </p:cNvSpPr>
          <p:nvPr>
            <p:ph type="title"/>
          </p:nvPr>
        </p:nvSpPr>
        <p:spPr bwMode="auto">
          <a:xfrm>
            <a:off x="1027424" y="173000"/>
            <a:ext cx="6998977" cy="593725"/>
          </a:xfrm>
          <a:prstGeom prst="rect">
            <a:avLst/>
          </a:prstGeom>
          <a:noFill/>
          <a:ln w="9525">
            <a:noFill/>
            <a:miter lim="800000"/>
          </a:ln>
        </p:spPr>
        <p:txBody>
          <a:bodyPr vert="horz" wrap="square" lIns="91440" tIns="45720" rIns="91440" bIns="45720" numCol="1" anchor="ctr" anchorCtr="0" compatLnSpc="1"/>
          <a:lstStyle/>
          <a:p>
            <a:pPr lvl="0"/>
            <a:r>
              <a:rPr lang="zh-CN" dirty="0"/>
              <a:t>单击此处编辑母版标题样式</a:t>
            </a:r>
            <a:endParaRPr lang="zh-CN" dirty="0"/>
          </a:p>
        </p:txBody>
      </p:sp>
      <p:sp>
        <p:nvSpPr>
          <p:cNvPr id="79" name="Text Box 240"/>
          <p:cNvSpPr txBox="1">
            <a:spLocks noChangeArrowheads="1"/>
          </p:cNvSpPr>
          <p:nvPr userDrawn="1"/>
        </p:nvSpPr>
        <p:spPr bwMode="auto">
          <a:xfrm>
            <a:off x="12473517" y="3072690"/>
            <a:ext cx="3040803" cy="600098"/>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2. </a:t>
            </a:r>
            <a:r>
              <a:rPr kumimoji="0" lang="zh-CN" altLang="en-US" sz="1100" b="1"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图文配色体系</a:t>
            </a:r>
            <a:b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b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（默认按 </a:t>
            </a:r>
            <a: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Office 2007 </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方案配色，</a:t>
            </a:r>
            <a:b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b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特殊情景参考以下配色方案）</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pic>
        <p:nvPicPr>
          <p:cNvPr id="5" name="图片 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473518" y="2718881"/>
            <a:ext cx="2920855" cy="203947"/>
          </a:xfrm>
          <a:prstGeom prst="rect">
            <a:avLst/>
          </a:prstGeom>
        </p:spPr>
      </p:pic>
      <p:grpSp>
        <p:nvGrpSpPr>
          <p:cNvPr id="80" name="组合 79"/>
          <p:cNvGrpSpPr/>
          <p:nvPr userDrawn="1"/>
        </p:nvGrpSpPr>
        <p:grpSpPr>
          <a:xfrm>
            <a:off x="12473517" y="3691879"/>
            <a:ext cx="3040803" cy="2713232"/>
            <a:chOff x="9355138" y="3691879"/>
            <a:chExt cx="2280602" cy="2713232"/>
          </a:xfrm>
        </p:grpSpPr>
        <p:grpSp>
          <p:nvGrpSpPr>
            <p:cNvPr id="6" name="组合 5"/>
            <p:cNvGrpSpPr/>
            <p:nvPr userDrawn="1"/>
          </p:nvGrpSpPr>
          <p:grpSpPr>
            <a:xfrm>
              <a:off x="9440864" y="3942547"/>
              <a:ext cx="1111251" cy="614364"/>
              <a:chOff x="10279064" y="4389593"/>
              <a:chExt cx="1111251" cy="614364"/>
            </a:xfrm>
          </p:grpSpPr>
          <p:grpSp>
            <p:nvGrpSpPr>
              <p:cNvPr id="31" name="Group 189"/>
              <p:cNvGrpSpPr/>
              <p:nvPr userDrawn="1"/>
            </p:nvGrpSpPr>
            <p:grpSpPr bwMode="auto">
              <a:xfrm>
                <a:off x="10650540" y="4389593"/>
                <a:ext cx="739775" cy="182563"/>
                <a:chOff x="5893" y="2886"/>
                <a:chExt cx="466" cy="115"/>
              </a:xfrm>
            </p:grpSpPr>
            <p:sp>
              <p:nvSpPr>
                <p:cNvPr id="32" name="Rectangle 190"/>
                <p:cNvSpPr>
                  <a:spLocks noChangeArrowheads="1"/>
                </p:cNvSpPr>
                <p:nvPr userDrawn="1"/>
              </p:nvSpPr>
              <p:spPr bwMode="auto">
                <a:xfrm flipV="1">
                  <a:off x="6010" y="2886"/>
                  <a:ext cx="116" cy="115"/>
                </a:xfrm>
                <a:prstGeom prst="rect">
                  <a:avLst/>
                </a:prstGeom>
                <a:solidFill>
                  <a:srgbClr val="FF99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33" name="Rectangle 191"/>
                <p:cNvSpPr>
                  <a:spLocks noChangeArrowheads="1"/>
                </p:cNvSpPr>
                <p:nvPr userDrawn="1"/>
              </p:nvSpPr>
              <p:spPr bwMode="auto">
                <a:xfrm flipV="1">
                  <a:off x="6126" y="2886"/>
                  <a:ext cx="116" cy="115"/>
                </a:xfrm>
                <a:prstGeom prst="rect">
                  <a:avLst/>
                </a:prstGeom>
                <a:solidFill>
                  <a:srgbClr val="FFCC99"/>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34" name="Rectangle 192"/>
                <p:cNvSpPr>
                  <a:spLocks noChangeArrowheads="1"/>
                </p:cNvSpPr>
                <p:nvPr userDrawn="1"/>
              </p:nvSpPr>
              <p:spPr bwMode="auto">
                <a:xfrm flipV="1">
                  <a:off x="6242" y="2886"/>
                  <a:ext cx="117" cy="115"/>
                </a:xfrm>
                <a:prstGeom prst="rect">
                  <a:avLst/>
                </a:prstGeom>
                <a:solidFill>
                  <a:srgbClr val="FFCC66"/>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35" name="Rectangle 193"/>
                <p:cNvSpPr>
                  <a:spLocks noChangeArrowheads="1"/>
                </p:cNvSpPr>
                <p:nvPr userDrawn="1"/>
              </p:nvSpPr>
              <p:spPr bwMode="auto">
                <a:xfrm flipV="1">
                  <a:off x="5893" y="2886"/>
                  <a:ext cx="117" cy="115"/>
                </a:xfrm>
                <a:prstGeom prst="rect">
                  <a:avLst/>
                </a:prstGeom>
                <a:solidFill>
                  <a:srgbClr val="99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grpSp>
          <p:grpSp>
            <p:nvGrpSpPr>
              <p:cNvPr id="36" name="Group 194"/>
              <p:cNvGrpSpPr/>
              <p:nvPr userDrawn="1"/>
            </p:nvGrpSpPr>
            <p:grpSpPr bwMode="auto">
              <a:xfrm>
                <a:off x="10650540" y="4605493"/>
                <a:ext cx="739775" cy="182563"/>
                <a:chOff x="5893" y="3022"/>
                <a:chExt cx="466" cy="115"/>
              </a:xfrm>
            </p:grpSpPr>
            <p:sp>
              <p:nvSpPr>
                <p:cNvPr id="37" name="Rectangle 195"/>
                <p:cNvSpPr>
                  <a:spLocks noChangeArrowheads="1"/>
                </p:cNvSpPr>
                <p:nvPr userDrawn="1"/>
              </p:nvSpPr>
              <p:spPr bwMode="auto">
                <a:xfrm flipV="1">
                  <a:off x="6010" y="3022"/>
                  <a:ext cx="116" cy="115"/>
                </a:xfrm>
                <a:prstGeom prst="rect">
                  <a:avLst/>
                </a:prstGeom>
                <a:solidFill>
                  <a:srgbClr val="006699"/>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38" name="Rectangle 196"/>
                <p:cNvSpPr>
                  <a:spLocks noChangeArrowheads="1"/>
                </p:cNvSpPr>
                <p:nvPr userDrawn="1"/>
              </p:nvSpPr>
              <p:spPr bwMode="auto">
                <a:xfrm flipV="1">
                  <a:off x="6126" y="3022"/>
                  <a:ext cx="116" cy="115"/>
                </a:xfrm>
                <a:prstGeom prst="rect">
                  <a:avLst/>
                </a:prstGeom>
                <a:solidFill>
                  <a:srgbClr val="99CCFF"/>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39" name="Rectangle 197"/>
                <p:cNvSpPr>
                  <a:spLocks noChangeArrowheads="1"/>
                </p:cNvSpPr>
                <p:nvPr userDrawn="1"/>
              </p:nvSpPr>
              <p:spPr bwMode="auto">
                <a:xfrm flipV="1">
                  <a:off x="6242" y="3022"/>
                  <a:ext cx="117" cy="115"/>
                </a:xfrm>
                <a:prstGeom prst="rect">
                  <a:avLst/>
                </a:prstGeom>
                <a:solidFill>
                  <a:srgbClr val="CCCCFF"/>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40" name="Rectangle 198"/>
                <p:cNvSpPr>
                  <a:spLocks noChangeArrowheads="1"/>
                </p:cNvSpPr>
                <p:nvPr userDrawn="1"/>
              </p:nvSpPr>
              <p:spPr bwMode="auto">
                <a:xfrm flipV="1">
                  <a:off x="5893" y="3022"/>
                  <a:ext cx="117" cy="115"/>
                </a:xfrm>
                <a:prstGeom prst="rect">
                  <a:avLst/>
                </a:prstGeom>
                <a:solidFill>
                  <a:srgbClr val="99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grpSp>
          <p:grpSp>
            <p:nvGrpSpPr>
              <p:cNvPr id="41" name="Group 199"/>
              <p:cNvGrpSpPr/>
              <p:nvPr userDrawn="1"/>
            </p:nvGrpSpPr>
            <p:grpSpPr bwMode="auto">
              <a:xfrm>
                <a:off x="10650540" y="4821393"/>
                <a:ext cx="739775" cy="182563"/>
                <a:chOff x="5893" y="3158"/>
                <a:chExt cx="466" cy="115"/>
              </a:xfrm>
            </p:grpSpPr>
            <p:sp>
              <p:nvSpPr>
                <p:cNvPr id="42" name="Rectangle 200"/>
                <p:cNvSpPr>
                  <a:spLocks noChangeArrowheads="1"/>
                </p:cNvSpPr>
                <p:nvPr userDrawn="1"/>
              </p:nvSpPr>
              <p:spPr bwMode="auto">
                <a:xfrm flipV="1">
                  <a:off x="6010" y="3158"/>
                  <a:ext cx="116" cy="115"/>
                </a:xfrm>
                <a:prstGeom prst="rect">
                  <a:avLst/>
                </a:prstGeom>
                <a:solidFill>
                  <a:srgbClr val="009999"/>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43" name="Rectangle 201"/>
                <p:cNvSpPr>
                  <a:spLocks noChangeArrowheads="1"/>
                </p:cNvSpPr>
                <p:nvPr userDrawn="1"/>
              </p:nvSpPr>
              <p:spPr bwMode="auto">
                <a:xfrm flipV="1">
                  <a:off x="6126" y="3158"/>
                  <a:ext cx="116" cy="115"/>
                </a:xfrm>
                <a:prstGeom prst="rect">
                  <a:avLst/>
                </a:prstGeom>
                <a:solidFill>
                  <a:srgbClr val="CCFF99"/>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44" name="Rectangle 202"/>
                <p:cNvSpPr>
                  <a:spLocks noChangeArrowheads="1"/>
                </p:cNvSpPr>
                <p:nvPr userDrawn="1"/>
              </p:nvSpPr>
              <p:spPr bwMode="auto">
                <a:xfrm flipV="1">
                  <a:off x="6242" y="3158"/>
                  <a:ext cx="117" cy="115"/>
                </a:xfrm>
                <a:prstGeom prst="rect">
                  <a:avLst/>
                </a:prstGeom>
                <a:solidFill>
                  <a:srgbClr val="99CCCC"/>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45" name="Rectangle 203"/>
                <p:cNvSpPr>
                  <a:spLocks noChangeArrowheads="1"/>
                </p:cNvSpPr>
                <p:nvPr userDrawn="1"/>
              </p:nvSpPr>
              <p:spPr bwMode="auto">
                <a:xfrm flipV="1">
                  <a:off x="5893" y="3158"/>
                  <a:ext cx="117" cy="115"/>
                </a:xfrm>
                <a:prstGeom prst="rect">
                  <a:avLst/>
                </a:prstGeom>
                <a:solidFill>
                  <a:srgbClr val="99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grpSp>
          <p:sp>
            <p:nvSpPr>
              <p:cNvPr id="50" name="Rectangle 208"/>
              <p:cNvSpPr>
                <a:spLocks noChangeArrowheads="1"/>
              </p:cNvSpPr>
              <p:nvPr userDrawn="1"/>
            </p:nvSpPr>
            <p:spPr bwMode="auto">
              <a:xfrm flipV="1">
                <a:off x="10279064" y="4389595"/>
                <a:ext cx="185738" cy="182562"/>
              </a:xfrm>
              <a:prstGeom prst="rect">
                <a:avLst/>
              </a:prstGeom>
              <a:solidFill>
                <a:srgbClr val="00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55" name="Rectangle 213"/>
              <p:cNvSpPr>
                <a:spLocks noChangeArrowheads="1"/>
              </p:cNvSpPr>
              <p:nvPr userDrawn="1"/>
            </p:nvSpPr>
            <p:spPr bwMode="auto">
              <a:xfrm flipV="1">
                <a:off x="10279064" y="4605495"/>
                <a:ext cx="185738" cy="182562"/>
              </a:xfrm>
              <a:prstGeom prst="rect">
                <a:avLst/>
              </a:prstGeom>
              <a:solidFill>
                <a:srgbClr val="00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60" name="Rectangle 218"/>
              <p:cNvSpPr>
                <a:spLocks noChangeArrowheads="1"/>
              </p:cNvSpPr>
              <p:nvPr userDrawn="1"/>
            </p:nvSpPr>
            <p:spPr bwMode="auto">
              <a:xfrm flipV="1">
                <a:off x="10279064" y="4821395"/>
                <a:ext cx="185738" cy="182562"/>
              </a:xfrm>
              <a:prstGeom prst="rect">
                <a:avLst/>
              </a:prstGeom>
              <a:solidFill>
                <a:srgbClr val="00000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65" name="Rectangle 223"/>
              <p:cNvSpPr>
                <a:spLocks noChangeArrowheads="1"/>
              </p:cNvSpPr>
              <p:nvPr userDrawn="1"/>
            </p:nvSpPr>
            <p:spPr bwMode="auto">
              <a:xfrm flipV="1">
                <a:off x="10463214" y="4389593"/>
                <a:ext cx="185738" cy="182563"/>
              </a:xfrm>
              <a:prstGeom prst="rect">
                <a:avLst/>
              </a:prstGeom>
              <a:solidFill>
                <a:srgbClr val="80808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70" name="Rectangle 228"/>
              <p:cNvSpPr>
                <a:spLocks noChangeArrowheads="1"/>
              </p:cNvSpPr>
              <p:nvPr userDrawn="1"/>
            </p:nvSpPr>
            <p:spPr bwMode="auto">
              <a:xfrm flipV="1">
                <a:off x="10463214" y="4605493"/>
                <a:ext cx="185738" cy="182563"/>
              </a:xfrm>
              <a:prstGeom prst="rect">
                <a:avLst/>
              </a:prstGeom>
              <a:solidFill>
                <a:srgbClr val="80808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sp>
            <p:nvSpPr>
              <p:cNvPr id="75" name="Rectangle 233"/>
              <p:cNvSpPr>
                <a:spLocks noChangeArrowheads="1"/>
              </p:cNvSpPr>
              <p:nvPr userDrawn="1"/>
            </p:nvSpPr>
            <p:spPr bwMode="auto">
              <a:xfrm flipV="1">
                <a:off x="10464802" y="4821394"/>
                <a:ext cx="185738" cy="182562"/>
              </a:xfrm>
              <a:prstGeom prst="rect">
                <a:avLst/>
              </a:prstGeom>
              <a:solidFill>
                <a:srgbClr val="808080"/>
              </a:solidFill>
              <a:ln w="9525">
                <a:noFill/>
                <a:miter lim="800000"/>
              </a:ln>
              <a:effectLst/>
            </p:spPr>
            <p:txBody>
              <a:bodyPr wrap="none" anchor="ctr"/>
              <a:lstStyle>
                <a:lvl1pPr eaLnBrk="0" hangingPunct="0">
                  <a:defRPr sz="1400">
                    <a:solidFill>
                      <a:schemeClr val="tx1"/>
                    </a:solidFill>
                    <a:latin typeface="Arial" panose="020B0604020202020204" pitchFamily="34" charset="0"/>
                  </a:defRPr>
                </a:lvl1pPr>
                <a:lvl2pPr marL="742950" indent="-285750" eaLnBrk="0" hangingPunct="0">
                  <a:defRPr sz="1400">
                    <a:solidFill>
                      <a:schemeClr val="tx1"/>
                    </a:solidFill>
                    <a:latin typeface="Arial" panose="020B0604020202020204" pitchFamily="34" charset="0"/>
                  </a:defRPr>
                </a:lvl2pPr>
                <a:lvl3pPr marL="1143000" indent="-228600" eaLnBrk="0" hangingPunct="0">
                  <a:defRPr sz="1400">
                    <a:solidFill>
                      <a:schemeClr val="tx1"/>
                    </a:solidFill>
                    <a:latin typeface="Arial" panose="020B0604020202020204" pitchFamily="34" charset="0"/>
                  </a:defRPr>
                </a:lvl3pPr>
                <a:lvl4pPr marL="1600200" indent="-228600" eaLnBrk="0" hangingPunct="0">
                  <a:defRPr sz="1400">
                    <a:solidFill>
                      <a:schemeClr val="tx1"/>
                    </a:solidFill>
                    <a:latin typeface="Arial" panose="020B0604020202020204" pitchFamily="34" charset="0"/>
                  </a:defRPr>
                </a:lvl4pPr>
                <a:lvl5pPr marL="2057400" indent="-228600" eaLnBrk="0" hangingPunct="0">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TW" altLang="en-US" sz="1400" b="0" i="0" u="none" strike="noStrike" kern="1200" cap="none" spc="0" normalizeH="0" baseline="0" noProof="0">
                  <a:ln>
                    <a:noFill/>
                  </a:ln>
                  <a:solidFill>
                    <a:prstClr val="black"/>
                  </a:solidFill>
                  <a:effectLst/>
                  <a:uLnTx/>
                  <a:uFillTx/>
                  <a:latin typeface="Arial" panose="020B0604020202020204" pitchFamily="34" charset="0"/>
                  <a:ea typeface="PMingLiU" panose="02020500000000000000" pitchFamily="18" charset="-120"/>
                  <a:cs typeface="+mn-cs"/>
                </a:endParaRPr>
              </a:p>
            </p:txBody>
          </p:sp>
        </p:grpSp>
        <p:sp>
          <p:nvSpPr>
            <p:cNvPr id="82" name="Text Box 240"/>
            <p:cNvSpPr txBox="1">
              <a:spLocks noChangeArrowheads="1"/>
            </p:cNvSpPr>
            <p:nvPr userDrawn="1"/>
          </p:nvSpPr>
          <p:spPr bwMode="auto">
            <a:xfrm>
              <a:off x="9355138" y="3691879"/>
              <a:ext cx="2190640" cy="261543"/>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组</a:t>
              </a:r>
              <a: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1</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：强调性图文</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
          <p:nvSpPr>
            <p:cNvPr id="83" name="Text Box 240"/>
            <p:cNvSpPr txBox="1">
              <a:spLocks noChangeArrowheads="1"/>
            </p:cNvSpPr>
            <p:nvPr userDrawn="1"/>
          </p:nvSpPr>
          <p:spPr bwMode="auto">
            <a:xfrm>
              <a:off x="9355138" y="4631164"/>
              <a:ext cx="2280602" cy="261543"/>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组</a:t>
              </a:r>
              <a: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2</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：在暗色底图上添加亮色图文</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graphicFrame>
          <p:nvGraphicFramePr>
            <p:cNvPr id="9" name="对象 8"/>
            <p:cNvGraphicFramePr>
              <a:graphicFrameLocks noChangeAspect="1"/>
            </p:cNvGraphicFramePr>
            <p:nvPr userDrawn="1"/>
          </p:nvGraphicFramePr>
          <p:xfrm>
            <a:off x="9440864" y="4892707"/>
            <a:ext cx="1271905" cy="567201"/>
          </p:xfrm>
          <a:graphic>
            <a:graphicData uri="http://schemas.openxmlformats.org/presentationml/2006/ole">
              <mc:AlternateContent xmlns:mc="http://schemas.openxmlformats.org/markup-compatibility/2006">
                <mc:Choice xmlns:v="urn:schemas-microsoft-com:vml" Requires="v">
                  <p:oleObj spid="_x0000_s4120" name="" r:id="rId12" imgW="2819400" imgH="1257300" progId="">
                    <p:embed/>
                  </p:oleObj>
                </mc:Choice>
                <mc:Fallback>
                  <p:oleObj name="" r:id="rId12" imgW="2819400" imgH="1257300" progId="">
                    <p:embed/>
                    <p:pic>
                      <p:nvPicPr>
                        <p:cNvPr id="0" name="对象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440864" y="4892707"/>
                          <a:ext cx="1271905" cy="5672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7" name="对象 76"/>
            <p:cNvGraphicFramePr>
              <a:graphicFrameLocks noChangeAspect="1"/>
            </p:cNvGraphicFramePr>
            <p:nvPr userDrawn="1"/>
          </p:nvGraphicFramePr>
          <p:xfrm>
            <a:off x="9444486" y="5823815"/>
            <a:ext cx="1268283" cy="581296"/>
          </p:xfrm>
          <a:graphic>
            <a:graphicData uri="http://schemas.openxmlformats.org/presentationml/2006/ole">
              <mc:AlternateContent xmlns:mc="http://schemas.openxmlformats.org/markup-compatibility/2006">
                <mc:Choice xmlns:v="urn:schemas-microsoft-com:vml" Requires="v">
                  <p:oleObj spid="_x0000_s4121" name="" r:id="rId14" imgW="2743200" imgH="1257300" progId="">
                    <p:embed/>
                  </p:oleObj>
                </mc:Choice>
                <mc:Fallback>
                  <p:oleObj name="" r:id="rId14" imgW="2743200" imgH="1257300" progId="">
                    <p:embed/>
                    <p:pic>
                      <p:nvPicPr>
                        <p:cNvPr id="0" name="对象 7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444486" y="5823815"/>
                          <a:ext cx="1268283" cy="581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6" name="Text Box 240"/>
            <p:cNvSpPr txBox="1">
              <a:spLocks noChangeArrowheads="1"/>
            </p:cNvSpPr>
            <p:nvPr userDrawn="1"/>
          </p:nvSpPr>
          <p:spPr bwMode="auto">
            <a:xfrm>
              <a:off x="9355138" y="5559130"/>
              <a:ext cx="2280602" cy="261543"/>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组</a:t>
              </a:r>
              <a:r>
                <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3</a:t>
              </a:r>
              <a:r>
                <a:rPr kumimoji="0" lang="zh-CN" altLang="en-US"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rPr>
                <a:t>：引注类配色</a:t>
              </a:r>
              <a:endParaRPr kumimoji="0" lang="en-US" altLang="zh-CN" sz="1100"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grpSp>
      <p:sp>
        <p:nvSpPr>
          <p:cNvPr id="88" name="Text Box 240"/>
          <p:cNvSpPr txBox="1">
            <a:spLocks noChangeArrowheads="1"/>
          </p:cNvSpPr>
          <p:nvPr userDrawn="1"/>
        </p:nvSpPr>
        <p:spPr bwMode="auto">
          <a:xfrm>
            <a:off x="0" y="-301886"/>
            <a:ext cx="10749568" cy="276932"/>
          </a:xfrm>
          <a:prstGeom prst="rect">
            <a:avLst/>
          </a:prstGeom>
          <a:noFill/>
          <a:ln w="9525">
            <a:noFill/>
            <a:miter lim="800000"/>
          </a:ln>
          <a:effectLst/>
        </p:spPr>
        <p:txBody>
          <a:bodyPr wrap="square" lIns="91375" tIns="45687" rIns="91375" bIns="45687">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全球能源互联网发展合作组织   </a:t>
            </a:r>
            <a:r>
              <a:rPr kumimoji="0" lang="en-US" altLang="zh-CN"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PPT</a:t>
            </a:r>
            <a:r>
              <a:rPr kumimoji="0" lang="zh-CN" altLang="en-US"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rPr>
              <a:t>通用模板</a:t>
            </a:r>
            <a:endParaRPr kumimoji="0" lang="en-US" altLang="zh-CN" sz="1200" b="0" i="0" u="none" strike="noStrike" kern="1200" cap="none" spc="0" normalizeH="0" baseline="0" noProof="0" dirty="0">
              <a:ln>
                <a:noFill/>
              </a:ln>
              <a:solidFill>
                <a:srgbClr val="C00000"/>
              </a:solidFill>
              <a:effectLst/>
              <a:uLnTx/>
              <a:uFillTx/>
              <a:latin typeface="Arial" panose="020B060402020202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Lst>
  <p:hf hdr="0" ftr="0" dt="0"/>
  <p:txStyles>
    <p:titleStyle>
      <a:lvl1pPr algn="l" rtl="0" eaLnBrk="1" fontAlgn="base" hangingPunct="1">
        <a:spcBef>
          <a:spcPct val="0"/>
        </a:spcBef>
        <a:spcAft>
          <a:spcPct val="0"/>
        </a:spcAft>
        <a:defRPr sz="2400" baseline="0">
          <a:solidFill>
            <a:schemeClr val="accent1">
              <a:lumMod val="75000"/>
            </a:schemeClr>
          </a:solidFill>
          <a:latin typeface="Arial Unicode MS" panose="020B0604020202020204" pitchFamily="34" charset="-122"/>
          <a:ea typeface="微软雅黑" panose="020B0503020204020204" pitchFamily="34" charset="-122"/>
          <a:cs typeface="+mj-cs"/>
        </a:defRPr>
      </a:lvl1pPr>
      <a:lvl2pPr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2pPr>
      <a:lvl3pPr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3pPr>
      <a:lvl4pPr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4pPr>
      <a:lvl5pPr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5pPr>
      <a:lvl6pPr marL="457200"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6pPr>
      <a:lvl7pPr marL="914400"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7pPr>
      <a:lvl8pPr marL="1371600"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8pPr>
      <a:lvl9pPr marL="1828800" algn="ctr" rtl="0" eaLnBrk="1" fontAlgn="base" hangingPunct="1">
        <a:spcBef>
          <a:spcPct val="0"/>
        </a:spcBef>
        <a:spcAft>
          <a:spcPct val="0"/>
        </a:spcAft>
        <a:defRPr sz="3600">
          <a:solidFill>
            <a:srgbClr val="0000FF"/>
          </a:solidFill>
          <a:latin typeface="Arial" panose="020B0604020202020204" pitchFamily="34" charset="0"/>
          <a:ea typeface="黑体" panose="02010609060101010101" pitchFamily="2" charset="-122"/>
        </a:defRPr>
      </a:lvl9pPr>
    </p:titleStyle>
    <p:bodyStyle>
      <a:lvl1pPr marL="342900" marR="0" indent="-342900" algn="l" defTabSz="914400" rtl="0" eaLnBrk="1" fontAlgn="base" latinLnBrk="0" hangingPunct="1">
        <a:lnSpc>
          <a:spcPct val="100000"/>
        </a:lnSpc>
        <a:spcBef>
          <a:spcPct val="20000"/>
        </a:spcBef>
        <a:spcAft>
          <a:spcPct val="0"/>
        </a:spcAft>
        <a:buClrTx/>
        <a:buSzTx/>
        <a:buFontTx/>
        <a:buChar char="•"/>
        <a:defRPr sz="2400">
          <a:solidFill>
            <a:schemeClr val="tx1"/>
          </a:solidFill>
          <a:latin typeface="微软雅黑" panose="020B0503020204020204" pitchFamily="34" charset="-122"/>
          <a:ea typeface="微软雅黑" panose="020B0503020204020204" pitchFamily="34" charset="-122"/>
          <a:cs typeface="+mn-cs"/>
        </a:defRPr>
      </a:lvl1pPr>
      <a:lvl2pPr marL="742950" marR="0" indent="-285750" algn="l" defTabSz="914400" rtl="0" eaLnBrk="1" fontAlgn="base" latinLnBrk="0" hangingPunct="1">
        <a:lnSpc>
          <a:spcPct val="100000"/>
        </a:lnSpc>
        <a:spcBef>
          <a:spcPct val="20000"/>
        </a:spcBef>
        <a:spcAft>
          <a:spcPct val="0"/>
        </a:spcAft>
        <a:buClrTx/>
        <a:buSzTx/>
        <a:buFontTx/>
        <a:buChar char="–"/>
        <a:defRPr sz="2200">
          <a:solidFill>
            <a:schemeClr val="tx1"/>
          </a:solidFill>
          <a:latin typeface="微软雅黑" panose="020B0503020204020204" pitchFamily="34" charset="-122"/>
          <a:ea typeface="微软雅黑" panose="020B0503020204020204" pitchFamily="34" charset="-122"/>
        </a:defRPr>
      </a:lvl2pPr>
      <a:lvl3pPr marL="1143000" marR="0" indent="-228600" algn="l" defTabSz="914400" rtl="0" eaLnBrk="1" fontAlgn="base" latinLnBrk="0" hangingPunct="1">
        <a:lnSpc>
          <a:spcPct val="100000"/>
        </a:lnSpc>
        <a:spcBef>
          <a:spcPct val="20000"/>
        </a:spcBef>
        <a:spcAft>
          <a:spcPct val="0"/>
        </a:spcAft>
        <a:buClrTx/>
        <a:buSzTx/>
        <a:buFontTx/>
        <a:buChar char="•"/>
        <a:defRPr sz="2000">
          <a:solidFill>
            <a:schemeClr val="tx1"/>
          </a:solidFill>
          <a:latin typeface="微软雅黑" panose="020B0503020204020204" pitchFamily="34" charset="-122"/>
          <a:ea typeface="微软雅黑" panose="020B0503020204020204" pitchFamily="34" charset="-122"/>
        </a:defRPr>
      </a:lvl3pPr>
      <a:lvl4pPr marL="1600200" marR="0" indent="-228600" algn="l" defTabSz="914400" rtl="0" eaLnBrk="1" fontAlgn="base" latinLnBrk="0" hangingPunct="1">
        <a:lnSpc>
          <a:spcPct val="100000"/>
        </a:lnSpc>
        <a:spcBef>
          <a:spcPct val="20000"/>
        </a:spcBef>
        <a:spcAft>
          <a:spcPct val="0"/>
        </a:spcAft>
        <a:buClrTx/>
        <a:buSzTx/>
        <a:buFontTx/>
        <a:buChar char="–"/>
        <a:defRPr sz="1800">
          <a:solidFill>
            <a:schemeClr val="tx1"/>
          </a:solidFill>
          <a:latin typeface="微软雅黑" panose="020B0503020204020204" pitchFamily="34" charset="-122"/>
          <a:ea typeface="微软雅黑" panose="020B0503020204020204" pitchFamily="34" charset="-122"/>
        </a:defRPr>
      </a:lvl4pPr>
      <a:lvl5pPr marL="2057400" marR="0" indent="-228600" algn="l" defTabSz="914400" rtl="0" eaLnBrk="1" fontAlgn="base" latinLnBrk="0" hangingPunct="1">
        <a:lnSpc>
          <a:spcPct val="100000"/>
        </a:lnSpc>
        <a:spcBef>
          <a:spcPct val="20000"/>
        </a:spcBef>
        <a:spcAft>
          <a:spcPct val="0"/>
        </a:spcAft>
        <a:buClrTx/>
        <a:buSzTx/>
        <a:buFontTx/>
        <a:buChar char="»"/>
        <a:defRPr sz="1600">
          <a:solidFill>
            <a:schemeClr val="tx1"/>
          </a:solidFill>
          <a:latin typeface="微软雅黑" panose="020B0503020204020204" pitchFamily="34" charset="-122"/>
          <a:ea typeface="微软雅黑" panose="020B0503020204020204" pitchFamily="34"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7.png"/></Relationships>
</file>

<file path=ppt/slides/_rels/slide10.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5.xml"/><Relationship Id="rId15" Type="http://schemas.openxmlformats.org/officeDocument/2006/relationships/notesSlide" Target="../notesSlides/notesSlide5.xml"/><Relationship Id="rId14" Type="http://schemas.openxmlformats.org/officeDocument/2006/relationships/slideLayout" Target="../slideLayouts/slideLayout7.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7.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wmf"/><Relationship Id="rId3" Type="http://schemas.openxmlformats.org/officeDocument/2006/relationships/oleObject" Target="../embeddings/oleObject4.bin"/><Relationship Id="rId2" Type="http://schemas.openxmlformats.org/officeDocument/2006/relationships/image" Target="../media/image31.wmf"/><Relationship Id="rId10" Type="http://schemas.openxmlformats.org/officeDocument/2006/relationships/notesSlide" Target="../notesSlides/notesSlide6.xml"/><Relationship Id="rId1"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1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5.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3" Type="http://schemas.openxmlformats.org/officeDocument/2006/relationships/notesSlide" Target="../notesSlides/notesSlide9.xml"/><Relationship Id="rId12" Type="http://schemas.openxmlformats.org/officeDocument/2006/relationships/slideLayout" Target="../slideLayouts/slideLayout7.xml"/><Relationship Id="rId11" Type="http://schemas.openxmlformats.org/officeDocument/2006/relationships/tags" Target="../tags/tag14.xml"/><Relationship Id="rId10" Type="http://schemas.openxmlformats.org/officeDocument/2006/relationships/image" Target="../media/image49.png"/><Relationship Id="rId1" Type="http://schemas.openxmlformats.org/officeDocument/2006/relationships/image" Target="../media/image40.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53.png"/><Relationship Id="rId2" Type="http://schemas.openxmlformats.org/officeDocument/2006/relationships/tags" Target="../tags/tag15.xml"/><Relationship Id="rId1" Type="http://schemas.openxmlformats.org/officeDocument/2006/relationships/image" Target="../media/image52.png"/></Relationships>
</file>

<file path=ppt/slides/_rels/slide19.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55.png"/><Relationship Id="rId11" Type="http://schemas.openxmlformats.org/officeDocument/2006/relationships/notesSlide" Target="../notesSlides/notesSlide12.xml"/><Relationship Id="rId10" Type="http://schemas.openxmlformats.org/officeDocument/2006/relationships/slideLayout" Target="../slideLayouts/slideLayout1.xml"/><Relationship Id="rId1" Type="http://schemas.openxmlformats.org/officeDocument/2006/relationships/image" Target="../media/image5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57.wmf"/><Relationship Id="rId3" Type="http://schemas.openxmlformats.org/officeDocument/2006/relationships/oleObject" Target="../embeddings/oleObject6.bin"/><Relationship Id="rId2" Type="http://schemas.openxmlformats.org/officeDocument/2006/relationships/image" Target="../media/image56.wmf"/><Relationship Id="rId1" Type="http://schemas.openxmlformats.org/officeDocument/2006/relationships/oleObject" Target="../embeddings/oleObject5.bin"/></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58.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44.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image" Target="../media/image67.png"/><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 Id="rId3" Type="http://schemas.openxmlformats.org/officeDocument/2006/relationships/image" Target="../media/image29.png"/><Relationship Id="rId2" Type="http://schemas.openxmlformats.org/officeDocument/2006/relationships/image" Target="../media/image63.png"/><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8.xml"/><Relationship Id="rId2" Type="http://schemas.openxmlformats.org/officeDocument/2006/relationships/image" Target="../media/image19.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6" name="标题 1"/>
          <p:cNvSpPr txBox="1"/>
          <p:nvPr/>
        </p:nvSpPr>
        <p:spPr>
          <a:xfrm>
            <a:off x="335361" y="908728"/>
            <a:ext cx="11342520" cy="2286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endParaRPr lang="en-US" altLang="zh-CN" sz="2000" b="1" dirty="0" smtClean="0">
              <a:solidFill>
                <a:sysClr val="windowText" lastClr="000000"/>
              </a:solidFill>
              <a:latin typeface="微软雅黑" panose="020B0503020204020204" pitchFamily="34" charset="-122"/>
              <a:ea typeface="微软雅黑" panose="020B0503020204020204" pitchFamily="34" charset="-122"/>
            </a:endParaRPr>
          </a:p>
          <a:p>
            <a:pPr>
              <a:defRPr/>
            </a:pPr>
            <a:endParaRPr lang="en-US" altLang="zh-CN" sz="2000" b="1" dirty="0" smtClean="0">
              <a:solidFill>
                <a:sysClr val="windowText" lastClr="000000"/>
              </a:solidFill>
              <a:latin typeface="微软雅黑" panose="020B0503020204020204" pitchFamily="34" charset="-122"/>
              <a:ea typeface="微软雅黑" panose="020B0503020204020204" pitchFamily="34" charset="-122"/>
            </a:endParaRPr>
          </a:p>
          <a:p>
            <a:pPr>
              <a:spcAft>
                <a:spcPts val="1200"/>
              </a:spcAft>
            </a:pPr>
            <a:r>
              <a:rPr lang="en-US" altLang="zh-CN" sz="4800" b="1" dirty="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rPr>
              <a:t>Future projection of wind and solar energy potential over China</a:t>
            </a:r>
            <a:endParaRPr lang="zh-CN" altLang="en-US" sz="4800" b="1" dirty="0" smtClean="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标题 1"/>
          <p:cNvSpPr txBox="1"/>
          <p:nvPr>
            <p:custDataLst>
              <p:tags r:id="rId2"/>
            </p:custDataLst>
          </p:nvPr>
        </p:nvSpPr>
        <p:spPr bwMode="auto">
          <a:xfrm>
            <a:off x="2904258" y="2947328"/>
            <a:ext cx="6204030" cy="1771357"/>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lvl="0" algn="ctr">
              <a:lnSpc>
                <a:spcPct val="150000"/>
              </a:lnSpc>
              <a:spcBef>
                <a:spcPts val="0"/>
              </a:spcBef>
              <a:defRPr/>
            </a:pPr>
            <a:r>
              <a:rPr kumimoji="0" lang="en-US" altLang="zh-CN" sz="2800" i="0" u="none" strike="noStrike" kern="1200" cap="none" spc="0" normalizeH="0" baseline="0" noProof="0" dirty="0" err="1" smtClean="0">
                <a:ln>
                  <a:noFill/>
                </a:ln>
                <a:solidFill>
                  <a:schemeClr val="accent5">
                    <a:lumMod val="7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Jia</a:t>
            </a:r>
            <a:r>
              <a:rPr kumimoji="0" lang="en-US" altLang="zh-CN" sz="2800" i="0" u="none" strike="noStrike" kern="1200" cap="none" spc="0" normalizeH="0" baseline="0" noProof="0" dirty="0" smtClean="0">
                <a:ln>
                  <a:noFill/>
                </a:ln>
                <a:solidFill>
                  <a:schemeClr val="accent5">
                    <a:lumMod val="7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Wu</a:t>
            </a:r>
            <a:endParaRPr kumimoji="0" lang="en-US" altLang="zh-CN" sz="2800" i="0" u="none" strike="noStrike" kern="1200" cap="none" spc="0" normalizeH="0" baseline="0" noProof="0" dirty="0" smtClean="0">
              <a:ln>
                <a:noFill/>
              </a:ln>
              <a:solidFill>
                <a:schemeClr val="accent5">
                  <a:lumMod val="7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lvl="0" algn="ctr">
              <a:lnSpc>
                <a:spcPct val="150000"/>
              </a:lnSpc>
              <a:spcBef>
                <a:spcPts val="0"/>
              </a:spcBef>
              <a:defRPr/>
            </a:pPr>
            <a:r>
              <a:rPr kumimoji="0" lang="en-US" altLang="zh-CN" sz="2800" i="0" u="none" strike="noStrike" kern="1200" cap="none" spc="0" normalizeH="0" baseline="0" noProof="0" dirty="0" smtClean="0">
                <a:ln>
                  <a:noFill/>
                </a:ln>
                <a:solidFill>
                  <a:schemeClr val="accent5">
                    <a:lumMod val="7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BCC</a:t>
            </a:r>
            <a:r>
              <a:rPr lang="en-US" altLang="zh-CN" sz="2800" dirty="0" smtClean="0">
                <a:solidFill>
                  <a:schemeClr val="accent5">
                    <a:lumMod val="75000"/>
                  </a:schemeClr>
                </a:solidFill>
                <a:effectLst/>
                <a:latin typeface="Times New Roman" panose="02020603050405020304" pitchFamily="18" charset="0"/>
                <a:ea typeface="微软雅黑" panose="020B0503020204020204" pitchFamily="34" charset="-122"/>
                <a:cs typeface="Times New Roman" panose="02020603050405020304" pitchFamily="18" charset="0"/>
              </a:rPr>
              <a:t>/CMA</a:t>
            </a:r>
            <a:endParaRPr kumimoji="0" lang="en-US" altLang="zh-CN" sz="2800" i="0" u="none" strike="noStrike" kern="120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6006273" y="5415989"/>
            <a:ext cx="6096000" cy="951671"/>
          </a:xfrm>
          <a:prstGeom prst="rect">
            <a:avLst/>
          </a:prstGeom>
        </p:spPr>
        <p:txBody>
          <a:bodyPr>
            <a:spAutoFit/>
          </a:bodyPr>
          <a:lstStyle/>
          <a:p>
            <a:pPr lvl="0" algn="r"/>
            <a:r>
              <a:rPr lang="en-US" altLang="zh-CN" sz="2000" b="1" dirty="0" smtClean="0">
                <a:solidFill>
                  <a:prstClr val="white"/>
                </a:solidFill>
                <a:latin typeface="Times New Roman" panose="02020603050405020304" pitchFamily="18" charset="0"/>
                <a:ea typeface="宋体" panose="02010600030101010101" pitchFamily="2" charset="-122"/>
                <a:cs typeface="Times New Roman" panose="02020603050405020304" pitchFamily="18" charset="0"/>
              </a:rPr>
              <a:t>FOCRAII2024</a:t>
            </a:r>
            <a:endParaRPr lang="en-US" altLang="zh-CN" sz="2000" b="1" dirty="0" smtClean="0">
              <a:solidFill>
                <a:prstClr val="white"/>
              </a:solidFill>
              <a:latin typeface="Times New Roman" panose="02020603050405020304" pitchFamily="18" charset="0"/>
              <a:ea typeface="宋体" panose="02010600030101010101" pitchFamily="2" charset="-122"/>
              <a:cs typeface="Times New Roman" panose="02020603050405020304" pitchFamily="18" charset="0"/>
            </a:endParaRPr>
          </a:p>
          <a:p>
            <a:pPr lvl="0" algn="r"/>
            <a:r>
              <a:rPr lang="en-US" altLang="zh-CN" sz="2000" b="1" dirty="0" smtClean="0">
                <a:solidFill>
                  <a:prstClr val="white"/>
                </a:solidFill>
                <a:latin typeface="Times New Roman" panose="02020603050405020304" pitchFamily="18" charset="0"/>
                <a:ea typeface="宋体" panose="02010600030101010101" pitchFamily="2" charset="-122"/>
                <a:cs typeface="Times New Roman" panose="02020603050405020304" pitchFamily="18" charset="0"/>
              </a:rPr>
              <a:t>May 10, 2024, Qingdao</a:t>
            </a:r>
            <a:endParaRPr lang="en-US" altLang="zh-CN" sz="2000" b="1" dirty="0">
              <a:solidFill>
                <a:prstClr val="white"/>
              </a:solidFill>
              <a:latin typeface="Times New Roman" panose="02020603050405020304" pitchFamily="18" charset="0"/>
              <a:ea typeface="宋体" panose="02010600030101010101" pitchFamily="2" charset="-122"/>
              <a:cs typeface="Times New Roman" panose="02020603050405020304" pitchFamily="18" charset="0"/>
            </a:endParaRPr>
          </a:p>
          <a:p>
            <a:pPr lvl="0" algn="r">
              <a:lnSpc>
                <a:spcPct val="150000"/>
              </a:lnSpc>
            </a:pPr>
            <a:endParaRPr lang="en-US" altLang="zh-CN" sz="1200" b="1" dirty="0">
              <a:solidFill>
                <a:srgbClr val="ED7D3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7198"/>
    </mc:Choice>
    <mc:Fallback>
      <p:transition spd="slow" advTm="7198"/>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67800" y="3447910"/>
            <a:ext cx="2533852" cy="2263574"/>
          </a:xfrm>
          <a:prstGeom prst="rect">
            <a:avLst/>
          </a:prstGeom>
        </p:spPr>
      </p:pic>
      <p:pic>
        <p:nvPicPr>
          <p:cNvPr id="24" name="图片 2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a:xfrm>
            <a:off x="624840" y="989330"/>
            <a:ext cx="3785235" cy="3245485"/>
          </a:xfrm>
          <a:prstGeom prst="rect">
            <a:avLst/>
          </a:prstGeom>
          <a:noFill/>
          <a:ln>
            <a:noFill/>
          </a:ln>
        </p:spPr>
      </p:pic>
      <p:sp>
        <p:nvSpPr>
          <p:cNvPr id="2" name="TextBox 1"/>
          <p:cNvSpPr txBox="1"/>
          <p:nvPr/>
        </p:nvSpPr>
        <p:spPr>
          <a:xfrm>
            <a:off x="10061179" y="4196752"/>
            <a:ext cx="2059745" cy="923330"/>
          </a:xfrm>
          <a:prstGeom prst="rect">
            <a:avLst/>
          </a:prstGeom>
          <a:noFill/>
        </p:spPr>
        <p:txBody>
          <a:bodyPr wrap="square" rtlCol="0">
            <a:spAutoFit/>
          </a:bodyPr>
          <a:lstStyle/>
          <a:p>
            <a:pPr algn="just">
              <a:spcAft>
                <a:spcPts val="600"/>
              </a:spcAft>
              <a:buClr>
                <a:srgbClr val="CC0066"/>
              </a:buClr>
              <a:buSzPct val="70000"/>
            </a:pPr>
            <a:r>
              <a:rPr kumimoji="1" lang="en-US" altLang="zh-CN" b="1" dirty="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The COR </a:t>
            </a:r>
            <a:r>
              <a:rPr kumimoji="1" lang="en-US" altLang="zh-CN" b="1" dirty="0" smtClean="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is 0.5-0.7, the deviation is about 1-2m/s</a:t>
            </a:r>
            <a:r>
              <a:rPr kumimoji="1" lang="en-US" altLang="zh-CN" b="1" dirty="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a:t>
            </a:r>
            <a:endParaRPr kumimoji="1" lang="en-US" altLang="zh-CN" b="1" dirty="0">
              <a:solidFill>
                <a:srgbClr val="0033CC"/>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1184" t="29715" r="29703" b="12917"/>
          <a:stretch>
            <a:fillRect/>
          </a:stretch>
        </p:blipFill>
        <p:spPr bwMode="auto">
          <a:xfrm>
            <a:off x="4680640" y="1024716"/>
            <a:ext cx="2235399" cy="2169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
          <p:cNvSpPr txBox="1"/>
          <p:nvPr/>
        </p:nvSpPr>
        <p:spPr>
          <a:xfrm>
            <a:off x="5283542" y="3088672"/>
            <a:ext cx="1512168" cy="369332"/>
          </a:xfrm>
          <a:prstGeom prst="rect">
            <a:avLst/>
          </a:prstGeom>
          <a:noFill/>
        </p:spPr>
        <p:txBody>
          <a:bodyPr wrap="square" rtlCol="0">
            <a:spAutoFit/>
          </a:bodyPr>
          <a:lstStyle/>
          <a:p>
            <a:pPr algn="ctr" fontAlgn="base">
              <a:spcBef>
                <a:spcPct val="0"/>
              </a:spcBef>
              <a:spcAft>
                <a:spcPct val="0"/>
              </a:spcAft>
            </a:pPr>
            <a:r>
              <a:rPr lang="en-US" altLang="zh-CN" b="1" dirty="0" smtClean="0">
                <a:solidFill>
                  <a:srgbClr val="0000FF"/>
                </a:solidFill>
              </a:rPr>
              <a:t>RCM</a:t>
            </a:r>
            <a:endParaRPr lang="zh-CN" altLang="en-US" b="1" dirty="0">
              <a:solidFill>
                <a:srgbClr val="0000FF"/>
              </a:solidFill>
            </a:endParaRPr>
          </a:p>
        </p:txBody>
      </p:sp>
      <p:sp>
        <p:nvSpPr>
          <p:cNvPr id="8" name="TextBox 5"/>
          <p:cNvSpPr txBox="1"/>
          <p:nvPr/>
        </p:nvSpPr>
        <p:spPr>
          <a:xfrm rot="16200000">
            <a:off x="3838657" y="2286557"/>
            <a:ext cx="1512168" cy="369332"/>
          </a:xfrm>
          <a:prstGeom prst="rect">
            <a:avLst/>
          </a:prstGeom>
          <a:noFill/>
        </p:spPr>
        <p:txBody>
          <a:bodyPr wrap="square" rtlCol="0">
            <a:spAutoFit/>
          </a:bodyPr>
          <a:lstStyle/>
          <a:p>
            <a:pPr algn="ctr" fontAlgn="base">
              <a:spcBef>
                <a:spcPct val="0"/>
              </a:spcBef>
              <a:spcAft>
                <a:spcPct val="0"/>
              </a:spcAft>
            </a:pPr>
            <a:r>
              <a:rPr lang="en-US" altLang="zh-CN" b="1" dirty="0" smtClean="0">
                <a:solidFill>
                  <a:srgbClr val="0000FF"/>
                </a:solidFill>
              </a:rPr>
              <a:t>OBS</a:t>
            </a:r>
            <a:endParaRPr lang="zh-CN" altLang="en-US" b="1" dirty="0">
              <a:solidFill>
                <a:srgbClr val="0000FF"/>
              </a:solidFill>
            </a:endParaRPr>
          </a:p>
        </p:txBody>
      </p:sp>
      <p:pic>
        <p:nvPicPr>
          <p:cNvPr id="9"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2546" t="30567" r="30684" b="13229"/>
          <a:stretch>
            <a:fillRect/>
          </a:stretch>
        </p:blipFill>
        <p:spPr bwMode="auto">
          <a:xfrm>
            <a:off x="8154240" y="997018"/>
            <a:ext cx="2190441" cy="2168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2"/>
          <p:cNvSpPr txBox="1"/>
          <p:nvPr/>
        </p:nvSpPr>
        <p:spPr>
          <a:xfrm>
            <a:off x="8572223" y="3088685"/>
            <a:ext cx="1953936" cy="369332"/>
          </a:xfrm>
          <a:prstGeom prst="rect">
            <a:avLst/>
          </a:prstGeom>
          <a:noFill/>
        </p:spPr>
        <p:txBody>
          <a:bodyPr wrap="square" rtlCol="0">
            <a:spAutoFit/>
          </a:bodyPr>
          <a:lstStyle/>
          <a:p>
            <a:pPr algn="ctr" fontAlgn="base">
              <a:spcBef>
                <a:spcPct val="0"/>
              </a:spcBef>
              <a:spcAft>
                <a:spcPct val="0"/>
              </a:spcAft>
            </a:pPr>
            <a:r>
              <a:rPr lang="en-US" altLang="zh-CN" b="1" dirty="0" smtClean="0">
                <a:solidFill>
                  <a:srgbClr val="0000FF"/>
                </a:solidFill>
              </a:rPr>
              <a:t>Bias correction</a:t>
            </a:r>
            <a:endParaRPr lang="zh-CN" altLang="en-US" b="1" dirty="0">
              <a:solidFill>
                <a:srgbClr val="0000FF"/>
              </a:solidFill>
            </a:endParaRPr>
          </a:p>
        </p:txBody>
      </p:sp>
      <p:sp>
        <p:nvSpPr>
          <p:cNvPr id="11" name="右箭头 10"/>
          <p:cNvSpPr/>
          <p:nvPr/>
        </p:nvSpPr>
        <p:spPr>
          <a:xfrm>
            <a:off x="7132049" y="1764244"/>
            <a:ext cx="801420" cy="368137"/>
          </a:xfrm>
          <a:prstGeom prst="rightArrow">
            <a:avLst/>
          </a:prstGeom>
          <a:noFill/>
          <a:ln w="25400" cap="flat" cmpd="sng" algn="ctr">
            <a:solidFill>
              <a:srgbClr val="C00000"/>
            </a:solidFill>
            <a:prstDash val="solid"/>
          </a:ln>
          <a:effectLst/>
        </p:spPr>
        <p:txBody>
          <a:bodyPr rtlCol="0" anchor="ctr"/>
          <a:lstStyle/>
          <a:p>
            <a:pPr algn="ctr">
              <a:defRPr/>
            </a:pPr>
            <a:endParaRPr lang="zh-CN" altLang="en-US" kern="0">
              <a:solidFill>
                <a:prstClr val="white"/>
              </a:solidFill>
              <a:latin typeface="Verdana" panose="020B0604030504040204"/>
            </a:endParaRPr>
          </a:p>
        </p:txBody>
      </p:sp>
      <p:sp>
        <p:nvSpPr>
          <p:cNvPr id="12" name="TextBox 3"/>
          <p:cNvSpPr txBox="1"/>
          <p:nvPr/>
        </p:nvSpPr>
        <p:spPr>
          <a:xfrm>
            <a:off x="6243212" y="2140469"/>
            <a:ext cx="2034854" cy="738664"/>
          </a:xfrm>
          <a:prstGeom prst="rect">
            <a:avLst/>
          </a:prstGeom>
          <a:noFill/>
        </p:spPr>
        <p:txBody>
          <a:bodyPr wrap="square" rtlCol="0">
            <a:spAutoFit/>
          </a:bodyPr>
          <a:lstStyle/>
          <a:p>
            <a:r>
              <a:rPr lang="en-US" altLang="zh-CN" sz="1400" b="1" dirty="0">
                <a:solidFill>
                  <a:srgbClr val="0000FF"/>
                </a:solidFill>
              </a:rPr>
              <a:t>mesoscale numerical </a:t>
            </a:r>
            <a:r>
              <a:rPr lang="en-US" altLang="zh-CN" sz="1400" b="1" dirty="0" smtClean="0">
                <a:solidFill>
                  <a:srgbClr val="0000FF"/>
                </a:solidFill>
              </a:rPr>
              <a:t>simulation </a:t>
            </a:r>
            <a:endParaRPr lang="en-US" altLang="zh-CN" sz="1400" b="1" dirty="0" smtClean="0">
              <a:solidFill>
                <a:srgbClr val="0000FF"/>
              </a:solidFill>
            </a:endParaRPr>
          </a:p>
          <a:p>
            <a:r>
              <a:rPr lang="en-US" altLang="zh-CN" sz="1400" b="1" dirty="0" smtClean="0">
                <a:solidFill>
                  <a:prstClr val="black"/>
                </a:solidFill>
              </a:rPr>
              <a:t>Zhu et al, 2021</a:t>
            </a:r>
            <a:endParaRPr lang="zh-CN" altLang="en-US" b="1" dirty="0">
              <a:solidFill>
                <a:srgbClr val="0000FF"/>
              </a:solidFill>
            </a:endParaRPr>
          </a:p>
        </p:txBody>
      </p:sp>
      <p:sp>
        <p:nvSpPr>
          <p:cNvPr id="13" name="TextBox 26"/>
          <p:cNvSpPr txBox="1">
            <a:spLocks noChangeArrowheads="1"/>
          </p:cNvSpPr>
          <p:nvPr/>
        </p:nvSpPr>
        <p:spPr bwMode="auto">
          <a:xfrm>
            <a:off x="4901593" y="5979473"/>
            <a:ext cx="48440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u="sng" dirty="0" smtClean="0">
                <a:solidFill>
                  <a:srgbClr val="FF0000"/>
                </a:solidFill>
                <a:latin typeface="Calibri" panose="020F0502020204030204" pitchFamily="34" charset="0"/>
                <a:ea typeface="黑体" panose="02010609060101010101" pitchFamily="2" charset="-122"/>
              </a:rPr>
              <a:t>bias-corrected output </a:t>
            </a:r>
            <a:r>
              <a:rPr lang="en-US" altLang="zh-CN" u="sng" dirty="0" err="1" smtClean="0">
                <a:solidFill>
                  <a:srgbClr val="FF0000"/>
                </a:solidFill>
                <a:latin typeface="Calibri" panose="020F0502020204030204" pitchFamily="34" charset="0"/>
                <a:ea typeface="黑体" panose="02010609060101010101" pitchFamily="2" charset="-122"/>
              </a:rPr>
              <a:t>showd</a:t>
            </a:r>
            <a:r>
              <a:rPr lang="en-US" altLang="zh-CN" u="sng" dirty="0" smtClean="0">
                <a:solidFill>
                  <a:srgbClr val="FF0000"/>
                </a:solidFill>
                <a:latin typeface="Calibri" panose="020F0502020204030204" pitchFamily="34" charset="0"/>
                <a:ea typeface="黑体" panose="02010609060101010101" pitchFamily="2" charset="-122"/>
              </a:rPr>
              <a:t> a good </a:t>
            </a:r>
            <a:r>
              <a:rPr lang="en-US" altLang="zh-CN" u="sng" dirty="0">
                <a:solidFill>
                  <a:srgbClr val="FF0000"/>
                </a:solidFill>
                <a:latin typeface="Calibri" panose="020F0502020204030204" pitchFamily="34" charset="0"/>
                <a:ea typeface="黑体" panose="02010609060101010101" pitchFamily="2" charset="-122"/>
              </a:rPr>
              <a:t>reliability</a:t>
            </a:r>
            <a:endParaRPr lang="en-US" altLang="zh-CN" u="sng" dirty="0">
              <a:solidFill>
                <a:srgbClr val="FF0000"/>
              </a:solidFill>
              <a:latin typeface="Calibri" panose="020F0502020204030204" pitchFamily="34" charset="0"/>
              <a:ea typeface="黑体" panose="02010609060101010101" pitchFamily="2" charset="-122"/>
            </a:endParaRPr>
          </a:p>
          <a:p>
            <a:pPr eaLnBrk="1" hangingPunct="1"/>
            <a:r>
              <a:rPr lang="en-US" altLang="zh-CN" u="sng" dirty="0">
                <a:solidFill>
                  <a:srgbClr val="FF0000"/>
                </a:solidFill>
                <a:latin typeface="Calibri" panose="020F0502020204030204" pitchFamily="34" charset="0"/>
                <a:ea typeface="黑体" panose="02010609060101010101" pitchFamily="2" charset="-122"/>
              </a:rPr>
              <a:t>and applicability of the current simulations</a:t>
            </a:r>
            <a:endParaRPr lang="en-US" altLang="zh-CN" u="sng" dirty="0">
              <a:solidFill>
                <a:srgbClr val="FF0000"/>
              </a:solidFill>
              <a:latin typeface="Calibri" panose="020F0502020204030204" pitchFamily="34" charset="0"/>
              <a:ea typeface="黑体" panose="02010609060101010101" pitchFamily="2" charset="-122"/>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50723" y="3565104"/>
            <a:ext cx="2289810" cy="2052320"/>
          </a:xfrm>
          <a:prstGeom prst="rect">
            <a:avLst/>
          </a:prstGeom>
        </p:spPr>
      </p:pic>
      <p:sp>
        <p:nvSpPr>
          <p:cNvPr id="17" name="椭圆 16"/>
          <p:cNvSpPr/>
          <p:nvPr/>
        </p:nvSpPr>
        <p:spPr>
          <a:xfrm>
            <a:off x="8862227" y="5031855"/>
            <a:ext cx="479317" cy="576064"/>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黑体" panose="02010609060101010101" pitchFamily="2" charset="-122"/>
            </a:endParaRPr>
          </a:p>
        </p:txBody>
      </p:sp>
      <p:sp>
        <p:nvSpPr>
          <p:cNvPr id="18" name="矩形 17"/>
          <p:cNvSpPr/>
          <p:nvPr/>
        </p:nvSpPr>
        <p:spPr>
          <a:xfrm>
            <a:off x="5142735" y="5682695"/>
            <a:ext cx="1218715" cy="338554"/>
          </a:xfrm>
          <a:prstGeom prst="rect">
            <a:avLst/>
          </a:prstGeom>
        </p:spPr>
        <p:txBody>
          <a:bodyPr wrap="square">
            <a:spAutoFit/>
          </a:bodyPr>
          <a:lstStyle/>
          <a:p>
            <a:pPr algn="ctr">
              <a:defRPr/>
            </a:pPr>
            <a:r>
              <a:rPr lang="en-US" altLang="zh-CN" sz="1600" b="1" dirty="0" err="1" smtClean="0">
                <a:solidFill>
                  <a:srgbClr val="0033CC"/>
                </a:solidFill>
                <a:cs typeface="Arial" panose="020B0604020202020204" pitchFamily="34" charset="0"/>
              </a:rPr>
              <a:t>Orig</a:t>
            </a:r>
            <a:r>
              <a:rPr lang="en-US" altLang="zh-CN" sz="1600" b="1" dirty="0" smtClean="0">
                <a:solidFill>
                  <a:srgbClr val="0033CC"/>
                </a:solidFill>
                <a:cs typeface="Arial" panose="020B0604020202020204" pitchFamily="34" charset="0"/>
              </a:rPr>
              <a:t>-RCM</a:t>
            </a:r>
            <a:endParaRPr lang="zh-CN" altLang="en-US" sz="1600" b="1" dirty="0">
              <a:solidFill>
                <a:srgbClr val="0033CC"/>
              </a:solidFill>
              <a:cs typeface="Arial" panose="020B0604020202020204" pitchFamily="34" charset="0"/>
            </a:endParaRPr>
          </a:p>
        </p:txBody>
      </p:sp>
      <p:sp>
        <p:nvSpPr>
          <p:cNvPr id="19" name="矩形 18"/>
          <p:cNvSpPr/>
          <p:nvPr/>
        </p:nvSpPr>
        <p:spPr>
          <a:xfrm>
            <a:off x="8202339" y="5637290"/>
            <a:ext cx="1718171" cy="338554"/>
          </a:xfrm>
          <a:prstGeom prst="rect">
            <a:avLst/>
          </a:prstGeom>
        </p:spPr>
        <p:txBody>
          <a:bodyPr wrap="square">
            <a:spAutoFit/>
          </a:bodyPr>
          <a:lstStyle/>
          <a:p>
            <a:pPr algn="ctr">
              <a:defRPr/>
            </a:pPr>
            <a:r>
              <a:rPr lang="en-US" altLang="zh-CN" sz="1600" b="1" dirty="0" smtClean="0">
                <a:solidFill>
                  <a:srgbClr val="0033CC"/>
                </a:solidFill>
                <a:cs typeface="Arial" panose="020B0604020202020204" pitchFamily="34" charset="0"/>
              </a:rPr>
              <a:t>Corrected RCMs</a:t>
            </a:r>
            <a:endParaRPr lang="zh-CN" altLang="en-US" sz="1600" b="1" dirty="0">
              <a:solidFill>
                <a:srgbClr val="0033CC"/>
              </a:solidFill>
              <a:cs typeface="Arial" panose="020B0604020202020204" pitchFamily="34" charset="0"/>
            </a:endParaRPr>
          </a:p>
        </p:txBody>
      </p:sp>
      <p:sp>
        <p:nvSpPr>
          <p:cNvPr id="21" name="椭圆 20"/>
          <p:cNvSpPr/>
          <p:nvPr/>
        </p:nvSpPr>
        <p:spPr>
          <a:xfrm>
            <a:off x="1142781" y="2324109"/>
            <a:ext cx="479317" cy="576064"/>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黑体" panose="02010609060101010101" pitchFamily="2" charset="-122"/>
            </a:endParaRPr>
          </a:p>
        </p:txBody>
      </p:sp>
      <p:sp>
        <p:nvSpPr>
          <p:cNvPr id="22" name="Freeform 25"/>
          <p:cNvSpPr/>
          <p:nvPr/>
        </p:nvSpPr>
        <p:spPr bwMode="gray">
          <a:xfrm rot="5400000">
            <a:off x="7024734" y="4221941"/>
            <a:ext cx="597774" cy="706503"/>
          </a:xfrm>
          <a:custGeom>
            <a:avLst/>
            <a:gdLst>
              <a:gd name="T0" fmla="*/ 5 w 1824"/>
              <a:gd name="T1" fmla="*/ 1034 h 2648"/>
              <a:gd name="T2" fmla="*/ 23 w 1824"/>
              <a:gd name="T3" fmla="*/ 889 h 2648"/>
              <a:gd name="T4" fmla="*/ 50 w 1824"/>
              <a:gd name="T5" fmla="*/ 758 h 2648"/>
              <a:gd name="T6" fmla="*/ 86 w 1824"/>
              <a:gd name="T7" fmla="*/ 639 h 2648"/>
              <a:gd name="T8" fmla="*/ 128 w 1824"/>
              <a:gd name="T9" fmla="*/ 533 h 2648"/>
              <a:gd name="T10" fmla="*/ 173 w 1824"/>
              <a:gd name="T11" fmla="*/ 438 h 2648"/>
              <a:gd name="T12" fmla="*/ 222 w 1824"/>
              <a:gd name="T13" fmla="*/ 355 h 2648"/>
              <a:gd name="T14" fmla="*/ 271 w 1824"/>
              <a:gd name="T15" fmla="*/ 283 h 2648"/>
              <a:gd name="T16" fmla="*/ 319 w 1824"/>
              <a:gd name="T17" fmla="*/ 221 h 2648"/>
              <a:gd name="T18" fmla="*/ 365 w 1824"/>
              <a:gd name="T19" fmla="*/ 171 h 2648"/>
              <a:gd name="T20" fmla="*/ 407 w 1824"/>
              <a:gd name="T21" fmla="*/ 130 h 2648"/>
              <a:gd name="T22" fmla="*/ 442 w 1824"/>
              <a:gd name="T23" fmla="*/ 99 h 2648"/>
              <a:gd name="T24" fmla="*/ 469 w 1824"/>
              <a:gd name="T25" fmla="*/ 77 h 2648"/>
              <a:gd name="T26" fmla="*/ 487 w 1824"/>
              <a:gd name="T27" fmla="*/ 65 h 2648"/>
              <a:gd name="T28" fmla="*/ 493 w 1824"/>
              <a:gd name="T29" fmla="*/ 60 h 2648"/>
              <a:gd name="T30" fmla="*/ 696 w 1824"/>
              <a:gd name="T31" fmla="*/ 23 h 2648"/>
              <a:gd name="T32" fmla="*/ 632 w 1824"/>
              <a:gd name="T33" fmla="*/ 137 h 2648"/>
              <a:gd name="T34" fmla="*/ 627 w 1824"/>
              <a:gd name="T35" fmla="*/ 139 h 2648"/>
              <a:gd name="T36" fmla="*/ 610 w 1824"/>
              <a:gd name="T37" fmla="*/ 145 h 2648"/>
              <a:gd name="T38" fmla="*/ 585 w 1824"/>
              <a:gd name="T39" fmla="*/ 155 h 2648"/>
              <a:gd name="T40" fmla="*/ 552 w 1824"/>
              <a:gd name="T41" fmla="*/ 172 h 2648"/>
              <a:gd name="T42" fmla="*/ 512 w 1824"/>
              <a:gd name="T43" fmla="*/ 196 h 2648"/>
              <a:gd name="T44" fmla="*/ 467 w 1824"/>
              <a:gd name="T45" fmla="*/ 227 h 2648"/>
              <a:gd name="T46" fmla="*/ 416 w 1824"/>
              <a:gd name="T47" fmla="*/ 267 h 2648"/>
              <a:gd name="T48" fmla="*/ 364 w 1824"/>
              <a:gd name="T49" fmla="*/ 317 h 2648"/>
              <a:gd name="T50" fmla="*/ 310 w 1824"/>
              <a:gd name="T51" fmla="*/ 378 h 2648"/>
              <a:gd name="T52" fmla="*/ 255 w 1824"/>
              <a:gd name="T53" fmla="*/ 451 h 2648"/>
              <a:gd name="T54" fmla="*/ 201 w 1824"/>
              <a:gd name="T55" fmla="*/ 537 h 2648"/>
              <a:gd name="T56" fmla="*/ 149 w 1824"/>
              <a:gd name="T57" fmla="*/ 637 h 2648"/>
              <a:gd name="T58" fmla="*/ 100 w 1824"/>
              <a:gd name="T59" fmla="*/ 752 h 2648"/>
              <a:gd name="T60" fmla="*/ 56 w 1824"/>
              <a:gd name="T61" fmla="*/ 883 h 2648"/>
              <a:gd name="T62" fmla="*/ 17 w 1824"/>
              <a:gd name="T63" fmla="*/ 1030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a:noFill/>
          </a:ln>
          <a:extLst>
            <a:ext uri="{91240B29-F687-4F45-9708-019B960494DF}">
              <a14:hiddenLine xmlns:a14="http://schemas.microsoft.com/office/drawing/2010/main" w="0">
                <a:solidFill>
                  <a:srgbClr val="000000"/>
                </a:solidFill>
                <a:round/>
              </a14:hiddenLine>
            </a:ext>
          </a:extLst>
        </p:spPr>
        <p:txBody>
          <a:bodyPr/>
          <a:lstStyle/>
          <a:p>
            <a:pPr>
              <a:defRPr/>
            </a:pPr>
            <a:endParaRPr lang="zh-CN" altLang="en-US" kern="0">
              <a:solidFill>
                <a:prstClr val="black"/>
              </a:solidFill>
            </a:endParaRPr>
          </a:p>
        </p:txBody>
      </p:sp>
      <p:sp>
        <p:nvSpPr>
          <p:cNvPr id="23" name="AutoShape 19"/>
          <p:cNvSpPr>
            <a:spLocks noChangeArrowheads="1"/>
          </p:cNvSpPr>
          <p:nvPr/>
        </p:nvSpPr>
        <p:spPr bwMode="auto">
          <a:xfrm>
            <a:off x="343535" y="115570"/>
            <a:ext cx="5330190"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4"/>
              <a:alphaOff val="0"/>
            </a:schemeClr>
          </a:fillRef>
          <a:effectRef idx="1">
            <a:schemeClr val="accent5">
              <a:hueOff val="-4317079"/>
              <a:satOff val="21903"/>
              <a:lumOff val="-2554"/>
              <a:alphaOff val="0"/>
            </a:schemeClr>
          </a:effectRef>
          <a:fontRef idx="minor">
            <a:schemeClr val="dk1"/>
          </a:fontRef>
        </p:style>
        <p:txBody>
          <a:bodyPr lIns="0" tIns="49339" rIns="0" bIns="49339" spcCol="1270" anchor="ctr"/>
          <a:lstStyle/>
          <a:p>
            <a:pPr algn="ctr">
              <a:spcAft>
                <a:spcPts val="600"/>
              </a:spcAft>
            </a:pPr>
            <a:r>
              <a:rPr lang="en-US" altLang="zh-CN" sz="2400" b="1" dirty="0">
                <a:solidFill>
                  <a:srgbClr val="000066"/>
                </a:solidFill>
                <a:latin typeface="微软雅黑" panose="020B0503020204020204" pitchFamily="34" charset="-122"/>
                <a:ea typeface="微软雅黑" panose="020B0503020204020204" pitchFamily="34" charset="-122"/>
              </a:rPr>
              <a:t>B</a:t>
            </a:r>
            <a:r>
              <a:rPr lang="en-US" altLang="zh-CN" sz="2400" b="1" dirty="0" smtClean="0">
                <a:solidFill>
                  <a:srgbClr val="000066"/>
                </a:solidFill>
                <a:latin typeface="微软雅黑" panose="020B0503020204020204" pitchFamily="34" charset="-122"/>
                <a:ea typeface="微软雅黑" panose="020B0503020204020204" pitchFamily="34" charset="-122"/>
              </a:rPr>
              <a:t>ias </a:t>
            </a:r>
            <a:r>
              <a:rPr lang="en-US" altLang="zh-CN" sz="2400" b="1" dirty="0">
                <a:solidFill>
                  <a:srgbClr val="000066"/>
                </a:solidFill>
                <a:latin typeface="微软雅黑" panose="020B0503020204020204" pitchFamily="34" charset="-122"/>
                <a:ea typeface="微软雅黑" panose="020B0503020204020204" pitchFamily="34" charset="-122"/>
              </a:rPr>
              <a:t>correction for wind </a:t>
            </a:r>
            <a:r>
              <a:rPr lang="en-US" altLang="zh-CN" sz="2400" b="1" dirty="0" smtClean="0">
                <a:solidFill>
                  <a:srgbClr val="000066"/>
                </a:solidFill>
                <a:latin typeface="微软雅黑" panose="020B0503020204020204" pitchFamily="34" charset="-122"/>
                <a:ea typeface="微软雅黑" panose="020B0503020204020204" pitchFamily="34" charset="-122"/>
              </a:rPr>
              <a:t>speed</a:t>
            </a:r>
            <a:endParaRPr lang="zh-CN" altLang="en-US" sz="2400" b="1" dirty="0" smtClean="0">
              <a:solidFill>
                <a:srgbClr val="000066"/>
              </a:solidFill>
              <a:latin typeface="微软雅黑" panose="020B0503020204020204" pitchFamily="34" charset="-122"/>
              <a:ea typeface="微软雅黑" panose="020B0503020204020204" pitchFamily="34" charset="-122"/>
            </a:endParaRPr>
          </a:p>
        </p:txBody>
      </p:sp>
      <p:sp>
        <p:nvSpPr>
          <p:cNvPr id="25" name="椭圆 24"/>
          <p:cNvSpPr/>
          <p:nvPr>
            <p:custDataLst>
              <p:tags r:id="rId7"/>
            </p:custDataLst>
          </p:nvPr>
        </p:nvSpPr>
        <p:spPr>
          <a:xfrm>
            <a:off x="1621571" y="2517784"/>
            <a:ext cx="479317" cy="576064"/>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黑体" panose="02010609060101010101" pitchFamily="2" charset="-122"/>
            </a:endParaRPr>
          </a:p>
        </p:txBody>
      </p:sp>
      <p:sp>
        <p:nvSpPr>
          <p:cNvPr id="26" name="椭圆 25"/>
          <p:cNvSpPr/>
          <p:nvPr>
            <p:custDataLst>
              <p:tags r:id="rId8"/>
            </p:custDataLst>
          </p:nvPr>
        </p:nvSpPr>
        <p:spPr>
          <a:xfrm>
            <a:off x="5623075" y="4015200"/>
            <a:ext cx="479317" cy="576064"/>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黑体" panose="02010609060101010101" pitchFamily="2" charset="-122"/>
            </a:endParaRPr>
          </a:p>
        </p:txBody>
      </p:sp>
      <p:sp>
        <p:nvSpPr>
          <p:cNvPr id="27" name="Freeform 25"/>
          <p:cNvSpPr/>
          <p:nvPr>
            <p:custDataLst>
              <p:tags r:id="rId9"/>
            </p:custDataLst>
          </p:nvPr>
        </p:nvSpPr>
        <p:spPr bwMode="gray">
          <a:xfrm rot="5400000">
            <a:off x="1420495" y="2185035"/>
            <a:ext cx="224155" cy="441960"/>
          </a:xfrm>
          <a:custGeom>
            <a:avLst/>
            <a:gdLst>
              <a:gd name="T0" fmla="*/ 5 w 1824"/>
              <a:gd name="T1" fmla="*/ 1034 h 2648"/>
              <a:gd name="T2" fmla="*/ 23 w 1824"/>
              <a:gd name="T3" fmla="*/ 889 h 2648"/>
              <a:gd name="T4" fmla="*/ 50 w 1824"/>
              <a:gd name="T5" fmla="*/ 758 h 2648"/>
              <a:gd name="T6" fmla="*/ 86 w 1824"/>
              <a:gd name="T7" fmla="*/ 639 h 2648"/>
              <a:gd name="T8" fmla="*/ 128 w 1824"/>
              <a:gd name="T9" fmla="*/ 533 h 2648"/>
              <a:gd name="T10" fmla="*/ 173 w 1824"/>
              <a:gd name="T11" fmla="*/ 438 h 2648"/>
              <a:gd name="T12" fmla="*/ 222 w 1824"/>
              <a:gd name="T13" fmla="*/ 355 h 2648"/>
              <a:gd name="T14" fmla="*/ 271 w 1824"/>
              <a:gd name="T15" fmla="*/ 283 h 2648"/>
              <a:gd name="T16" fmla="*/ 319 w 1824"/>
              <a:gd name="T17" fmla="*/ 221 h 2648"/>
              <a:gd name="T18" fmla="*/ 365 w 1824"/>
              <a:gd name="T19" fmla="*/ 171 h 2648"/>
              <a:gd name="T20" fmla="*/ 407 w 1824"/>
              <a:gd name="T21" fmla="*/ 130 h 2648"/>
              <a:gd name="T22" fmla="*/ 442 w 1824"/>
              <a:gd name="T23" fmla="*/ 99 h 2648"/>
              <a:gd name="T24" fmla="*/ 469 w 1824"/>
              <a:gd name="T25" fmla="*/ 77 h 2648"/>
              <a:gd name="T26" fmla="*/ 487 w 1824"/>
              <a:gd name="T27" fmla="*/ 65 h 2648"/>
              <a:gd name="T28" fmla="*/ 493 w 1824"/>
              <a:gd name="T29" fmla="*/ 60 h 2648"/>
              <a:gd name="T30" fmla="*/ 696 w 1824"/>
              <a:gd name="T31" fmla="*/ 23 h 2648"/>
              <a:gd name="T32" fmla="*/ 632 w 1824"/>
              <a:gd name="T33" fmla="*/ 137 h 2648"/>
              <a:gd name="T34" fmla="*/ 627 w 1824"/>
              <a:gd name="T35" fmla="*/ 139 h 2648"/>
              <a:gd name="T36" fmla="*/ 610 w 1824"/>
              <a:gd name="T37" fmla="*/ 145 h 2648"/>
              <a:gd name="T38" fmla="*/ 585 w 1824"/>
              <a:gd name="T39" fmla="*/ 155 h 2648"/>
              <a:gd name="T40" fmla="*/ 552 w 1824"/>
              <a:gd name="T41" fmla="*/ 172 h 2648"/>
              <a:gd name="T42" fmla="*/ 512 w 1824"/>
              <a:gd name="T43" fmla="*/ 196 h 2648"/>
              <a:gd name="T44" fmla="*/ 467 w 1824"/>
              <a:gd name="T45" fmla="*/ 227 h 2648"/>
              <a:gd name="T46" fmla="*/ 416 w 1824"/>
              <a:gd name="T47" fmla="*/ 267 h 2648"/>
              <a:gd name="T48" fmla="*/ 364 w 1824"/>
              <a:gd name="T49" fmla="*/ 317 h 2648"/>
              <a:gd name="T50" fmla="*/ 310 w 1824"/>
              <a:gd name="T51" fmla="*/ 378 h 2648"/>
              <a:gd name="T52" fmla="*/ 255 w 1824"/>
              <a:gd name="T53" fmla="*/ 451 h 2648"/>
              <a:gd name="T54" fmla="*/ 201 w 1824"/>
              <a:gd name="T55" fmla="*/ 537 h 2648"/>
              <a:gd name="T56" fmla="*/ 149 w 1824"/>
              <a:gd name="T57" fmla="*/ 637 h 2648"/>
              <a:gd name="T58" fmla="*/ 100 w 1824"/>
              <a:gd name="T59" fmla="*/ 752 h 2648"/>
              <a:gd name="T60" fmla="*/ 56 w 1824"/>
              <a:gd name="T61" fmla="*/ 883 h 2648"/>
              <a:gd name="T62" fmla="*/ 17 w 1824"/>
              <a:gd name="T63" fmla="*/ 1030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a:noFill/>
          </a:ln>
          <a:extLst>
            <a:ext uri="{91240B29-F687-4F45-9708-019B960494DF}">
              <a14:hiddenLine xmlns:a14="http://schemas.microsoft.com/office/drawing/2010/main" w="0">
                <a:solidFill>
                  <a:srgbClr val="000000"/>
                </a:solidFill>
                <a:round/>
              </a14:hiddenLine>
            </a:ext>
          </a:extLst>
        </p:spPr>
        <p:txBody>
          <a:bodyPr/>
          <a:lstStyle/>
          <a:p>
            <a:pPr>
              <a:defRPr/>
            </a:pPr>
            <a:endParaRPr lang="zh-CN" altLang="en-US" kern="0">
              <a:solidFill>
                <a:prstClr val="black"/>
              </a:solidFill>
            </a:endParaRPr>
          </a:p>
        </p:txBody>
      </p:sp>
      <p:sp>
        <p:nvSpPr>
          <p:cNvPr id="28" name="矩形 27"/>
          <p:cNvSpPr/>
          <p:nvPr>
            <p:custDataLst>
              <p:tags r:id="rId10"/>
            </p:custDataLst>
          </p:nvPr>
        </p:nvSpPr>
        <p:spPr>
          <a:xfrm>
            <a:off x="880836" y="4494658"/>
            <a:ext cx="2815970" cy="584775"/>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wrap="square">
            <a:spAutoFit/>
          </a:bodyPr>
          <a:lstStyle/>
          <a:p>
            <a:pPr algn="ctr">
              <a:defRPr/>
            </a:pPr>
            <a:r>
              <a:rPr lang="en-US" altLang="zh-CN" sz="1600" b="1" kern="0" dirty="0" smtClean="0">
                <a:solidFill>
                  <a:srgbClr val="C00000"/>
                </a:solidFill>
                <a:latin typeface="Verdana" panose="020B0604030504040204"/>
                <a:ea typeface="黑体" panose="02010609060101010101" pitchFamily="2" charset="-122"/>
                <a:cs typeface="Times New Roman" panose="02020603050405020304" pitchFamily="18" charset="0"/>
              </a:rPr>
              <a:t>Compared with other CORDEX-EA</a:t>
            </a:r>
            <a:r>
              <a:rPr lang="zh-CN" altLang="en-US" sz="1600" b="1" kern="0" dirty="0" smtClean="0">
                <a:solidFill>
                  <a:srgbClr val="C00000"/>
                </a:solidFill>
                <a:latin typeface="Verdana" panose="020B0604030504040204"/>
                <a:ea typeface="黑体" panose="02010609060101010101" pitchFamily="2" charset="-122"/>
                <a:cs typeface="Times New Roman" panose="02020603050405020304" pitchFamily="18" charset="0"/>
              </a:rPr>
              <a:t> </a:t>
            </a:r>
            <a:r>
              <a:rPr lang="en-US" altLang="zh-CN" sz="1600" b="1" kern="0" dirty="0" smtClean="0">
                <a:solidFill>
                  <a:srgbClr val="C00000"/>
                </a:solidFill>
                <a:latin typeface="Verdana" panose="020B0604030504040204"/>
                <a:ea typeface="黑体" panose="02010609060101010101" pitchFamily="2" charset="-122"/>
                <a:cs typeface="Times New Roman" panose="02020603050405020304" pitchFamily="18" charset="0"/>
              </a:rPr>
              <a:t>simulation</a:t>
            </a:r>
            <a:endParaRPr lang="zh-CN" altLang="en-US" sz="1600" b="1" kern="0" dirty="0" smtClean="0">
              <a:solidFill>
                <a:srgbClr val="C00000"/>
              </a:solidFill>
              <a:latin typeface="Verdana" panose="020B0604030504040204"/>
              <a:ea typeface="黑体" panose="02010609060101010101" pitchFamily="2" charset="-122"/>
              <a:cs typeface="Times New Roman" panose="02020603050405020304" pitchFamily="18" charset="0"/>
            </a:endParaRPr>
          </a:p>
        </p:txBody>
      </p:sp>
      <p:sp>
        <p:nvSpPr>
          <p:cNvPr id="29" name="TextBox 1"/>
          <p:cNvSpPr txBox="1"/>
          <p:nvPr>
            <p:custDataLst>
              <p:tags r:id="rId11"/>
            </p:custDataLst>
          </p:nvPr>
        </p:nvSpPr>
        <p:spPr>
          <a:xfrm>
            <a:off x="369725" y="5339276"/>
            <a:ext cx="3960495" cy="830997"/>
          </a:xfrm>
          <a:prstGeom prst="rect">
            <a:avLst/>
          </a:prstGeom>
          <a:noFill/>
        </p:spPr>
        <p:txBody>
          <a:bodyPr wrap="square" rtlCol="0">
            <a:spAutoFit/>
          </a:bodyPr>
          <a:lstStyle/>
          <a:p>
            <a:pPr algn="just">
              <a:spcAft>
                <a:spcPts val="600"/>
              </a:spcAft>
              <a:buClr>
                <a:srgbClr val="CC0066"/>
              </a:buClr>
              <a:buSzPct val="70000"/>
            </a:pPr>
            <a:r>
              <a:rPr kumimoji="1" lang="en-US" altLang="zh-CN" sz="1600" b="1" dirty="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The </a:t>
            </a:r>
            <a:r>
              <a:rPr kumimoji="1" lang="en-US" altLang="zh-CN" sz="1600" b="1" dirty="0" smtClean="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COR between </a:t>
            </a:r>
            <a:r>
              <a:rPr kumimoji="1" lang="en-US" altLang="zh-CN" sz="1600" b="1" dirty="0">
                <a:solidFill>
                  <a:srgbClr val="0033CC"/>
                </a:solidFill>
                <a:latin typeface="Times New Roman" panose="02020603050405020304" pitchFamily="18" charset="0"/>
                <a:ea typeface="楷体" panose="02010609060101010101" pitchFamily="49" charset="-122"/>
                <a:cs typeface="Times New Roman" panose="02020603050405020304" pitchFamily="18" charset="0"/>
              </a:rPr>
              <a:t>the original simulation and observation is less than 0.4, and the absolute deviation is basically above 2m/s.</a:t>
            </a:r>
            <a:endParaRPr kumimoji="1" lang="zh-CN" altLang="en-US" sz="1600" b="1" dirty="0" smtClean="0">
              <a:solidFill>
                <a:srgbClr val="0033CC"/>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矩形 2"/>
          <p:cNvSpPr/>
          <p:nvPr>
            <p:custDataLst>
              <p:tags r:id="rId12"/>
            </p:custDataLst>
          </p:nvPr>
        </p:nvSpPr>
        <p:spPr>
          <a:xfrm>
            <a:off x="9851644" y="6082682"/>
            <a:ext cx="2340356" cy="369332"/>
          </a:xfrm>
          <a:prstGeom prst="rect">
            <a:avLst/>
          </a:prstGeom>
        </p:spPr>
        <p:txBody>
          <a:bodyPr wrap="square">
            <a:spAutoFit/>
          </a:bodyPr>
          <a:lstStyle/>
          <a:p>
            <a:pPr lvl="0" algn="ctr">
              <a:defRPr/>
            </a:pPr>
            <a:r>
              <a:rPr lang="en-US" altLang="zh-CN" dirty="0" smtClean="0">
                <a:solidFill>
                  <a:prstClr val="black"/>
                </a:solidFill>
                <a:latin typeface="Times New Roman" panose="02020603050405020304" pitchFamily="18" charset="0"/>
                <a:cs typeface="Times New Roman" panose="02020603050405020304" pitchFamily="18" charset="0"/>
              </a:rPr>
              <a:t>Wu et al, ACCR, 2021.</a:t>
            </a:r>
            <a:endParaRPr lang="en-US" altLang="zh-CN" b="1" dirty="0" smtClean="0">
              <a:solidFill>
                <a:prstClr val="black"/>
              </a:solidFill>
              <a:latin typeface="Times New Roman" panose="02020603050405020304" pitchFamily="18" charset="0"/>
              <a:cs typeface="Times New Roman" panose="02020603050405020304" pitchFamily="18" charset="0"/>
            </a:endParaRPr>
          </a:p>
        </p:txBody>
      </p:sp>
      <p:sp>
        <p:nvSpPr>
          <p:cNvPr id="30" name="矩形 29"/>
          <p:cNvSpPr/>
          <p:nvPr>
            <p:custDataLst>
              <p:tags r:id="rId13"/>
            </p:custDataLst>
          </p:nvPr>
        </p:nvSpPr>
        <p:spPr>
          <a:xfrm>
            <a:off x="1312164" y="4154822"/>
            <a:ext cx="2340356" cy="420370"/>
          </a:xfrm>
          <a:prstGeom prst="rect">
            <a:avLst/>
          </a:prstGeom>
        </p:spPr>
        <p:txBody>
          <a:bodyPr wrap="square">
            <a:spAutoFit/>
          </a:bodyPr>
          <a:lstStyle/>
          <a:p>
            <a:pPr lvl="0" algn="ctr">
              <a:defRPr/>
            </a:pPr>
            <a:r>
              <a:rPr lang="en-US" sz="2135" dirty="0" smtClean="0">
                <a:solidFill>
                  <a:prstClr val="black"/>
                </a:solidFill>
                <a:latin typeface="Times New Roman" panose="02020603050405020304" pitchFamily="18" charset="0"/>
                <a:cs typeface="Times New Roman" panose="02020603050405020304" pitchFamily="18" charset="0"/>
              </a:rPr>
              <a:t>Li et al., 2020</a:t>
            </a:r>
            <a:endParaRPr lang="en-US" sz="2135" b="1" dirty="0" smtClean="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11611" y="473162"/>
            <a:ext cx="6044676" cy="523220"/>
          </a:xfrm>
          <a:prstGeom prst="rect">
            <a:avLst/>
          </a:prstGeom>
          <a:noFill/>
        </p:spPr>
        <p:txBody>
          <a:bodyPr wrap="square" rtlCol="0">
            <a:spAutoFit/>
          </a:bodyPr>
          <a:lstStyle/>
          <a:p>
            <a:pPr algn="ctr"/>
            <a:r>
              <a:rPr lang="en-US" altLang="zh-CN" sz="2800" b="1" dirty="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Wind resource calculation</a:t>
            </a:r>
            <a:endParaRPr lang="zh-CN" altLang="en-US" sz="2800" b="1" dirty="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6667995" y="1300190"/>
          <a:ext cx="1656184" cy="960996"/>
        </p:xfrm>
        <a:graphic>
          <a:graphicData uri="http://schemas.openxmlformats.org/presentationml/2006/ole">
            <mc:AlternateContent xmlns:mc="http://schemas.openxmlformats.org/markup-compatibility/2006">
              <mc:Choice xmlns:v="urn:schemas-microsoft-com:vml" Requires="v">
                <p:oleObj spid="_x0000_s1210" name="公式" r:id="rId1" imgW="774065" imgH="444500" progId="Equation.3">
                  <p:embed/>
                </p:oleObj>
              </mc:Choice>
              <mc:Fallback>
                <p:oleObj name="公式" r:id="rId1" imgW="774065" imgH="444500" progId="Equation.3">
                  <p:embed/>
                  <p:pic>
                    <p:nvPicPr>
                      <p:cNvPr id="0" name="图片 10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995" y="1300190"/>
                        <a:ext cx="1656184" cy="960996"/>
                      </a:xfrm>
                      <a:prstGeom prst="rect">
                        <a:avLst/>
                      </a:prstGeom>
                      <a:solidFill>
                        <a:srgbClr val="C0504D">
                          <a:lumMod val="40000"/>
                          <a:lumOff val="60000"/>
                        </a:srgbClr>
                      </a:solidFill>
                      <a:ln>
                        <a:solidFill>
                          <a:srgbClr val="C0504D">
                            <a:lumMod val="60000"/>
                            <a:lumOff val="40000"/>
                          </a:srgbClr>
                        </a:solidFill>
                      </a:ln>
                    </p:spPr>
                  </p:pic>
                </p:oleObj>
              </mc:Fallback>
            </mc:AlternateContent>
          </a:graphicData>
        </a:graphic>
      </p:graphicFrame>
      <p:sp>
        <p:nvSpPr>
          <p:cNvPr id="4" name="矩形 3"/>
          <p:cNvSpPr/>
          <p:nvPr/>
        </p:nvSpPr>
        <p:spPr>
          <a:xfrm>
            <a:off x="1529519" y="1614836"/>
            <a:ext cx="3556768" cy="461665"/>
          </a:xfrm>
          <a:prstGeom prst="rect">
            <a:avLst/>
          </a:prstGeom>
        </p:spPr>
        <p:txBody>
          <a:bodyPr wrap="square">
            <a:spAutoFit/>
          </a:bodyPr>
          <a:lstStyle/>
          <a:p>
            <a:r>
              <a:rPr lang="en-US" altLang="zh-CN" sz="2400" dirty="0">
                <a:latin typeface="Times New Roman" panose="02020603050405020304" pitchFamily="18" charset="0"/>
                <a:cs typeface="Times New Roman" panose="02020603050405020304" pitchFamily="18" charset="0"/>
              </a:rPr>
              <a:t>80 </a:t>
            </a:r>
            <a:r>
              <a:rPr lang="en-US" altLang="zh-CN" sz="2400" dirty="0" smtClean="0">
                <a:latin typeface="Times New Roman" panose="02020603050405020304" pitchFamily="18" charset="0"/>
                <a:cs typeface="Times New Roman" panose="02020603050405020304" pitchFamily="18" charset="0"/>
              </a:rPr>
              <a:t>m height wind </a:t>
            </a:r>
            <a:r>
              <a:rPr lang="en-US" altLang="zh-CN" sz="2400" dirty="0">
                <a:latin typeface="Times New Roman" panose="02020603050405020304" pitchFamily="18" charset="0"/>
                <a:cs typeface="Times New Roman" panose="02020603050405020304" pitchFamily="18" charset="0"/>
              </a:rPr>
              <a:t>turbine</a:t>
            </a:r>
            <a:endParaRPr lang="zh-CN" altLang="en-US" sz="2400" dirty="0">
              <a:latin typeface="Times New Roman" panose="02020603050405020304" pitchFamily="18" charset="0"/>
              <a:cs typeface="Times New Roman" panose="02020603050405020304" pitchFamily="18" charset="0"/>
            </a:endParaRPr>
          </a:p>
        </p:txBody>
      </p:sp>
      <p:sp>
        <p:nvSpPr>
          <p:cNvPr id="5" name="左箭头 4"/>
          <p:cNvSpPr/>
          <p:nvPr/>
        </p:nvSpPr>
        <p:spPr>
          <a:xfrm>
            <a:off x="5528251" y="1661003"/>
            <a:ext cx="625264" cy="288032"/>
          </a:xfrm>
          <a:prstGeom prst="leftArrow">
            <a:avLst/>
          </a:prstGeom>
          <a:solidFill>
            <a:srgbClr val="4F81B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8433958" y="1661003"/>
            <a:ext cx="315983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Times New Roman" panose="02020603050405020304"/>
              </a:rPr>
              <a:t>(Peterson and Hennessey, 1978)</a:t>
            </a:r>
            <a:endParaRPr kumimoji="0" lang="zh-CN" altLang="en-US" sz="1800" b="0" i="0" u="none" strike="noStrike" kern="0" cap="none" spc="0" normalizeH="0" baseline="0" noProof="0" dirty="0">
              <a:ln>
                <a:noFill/>
              </a:ln>
              <a:solidFill>
                <a:sysClr val="windowText" lastClr="000000"/>
              </a:solidFill>
              <a:effectLst/>
              <a:uLnTx/>
              <a:uFillTx/>
            </a:endParaRPr>
          </a:p>
        </p:txBody>
      </p:sp>
      <p:graphicFrame>
        <p:nvGraphicFramePr>
          <p:cNvPr id="7" name="对象 6"/>
          <p:cNvGraphicFramePr>
            <a:graphicFrameLocks noChangeAspect="1"/>
          </p:cNvGraphicFramePr>
          <p:nvPr/>
        </p:nvGraphicFramePr>
        <p:xfrm>
          <a:off x="4496013" y="2872204"/>
          <a:ext cx="2016225" cy="920450"/>
        </p:xfrm>
        <a:graphic>
          <a:graphicData uri="http://schemas.openxmlformats.org/presentationml/2006/ole">
            <mc:AlternateContent xmlns:mc="http://schemas.openxmlformats.org/markup-compatibility/2006">
              <mc:Choice xmlns:v="urn:schemas-microsoft-com:vml" Requires="v">
                <p:oleObj spid="_x0000_s1211" name="公式" r:id="rId3" imgW="875665" imgH="406400" progId="Equation.3">
                  <p:embed/>
                </p:oleObj>
              </mc:Choice>
              <mc:Fallback>
                <p:oleObj name="公式" r:id="rId3" imgW="875665" imgH="406400" progId="Equation.3">
                  <p:embed/>
                  <p:pic>
                    <p:nvPicPr>
                      <p:cNvPr id="0" name="图片 10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6013" y="2872204"/>
                        <a:ext cx="2016225" cy="920450"/>
                      </a:xfrm>
                      <a:prstGeom prst="rect">
                        <a:avLst/>
                      </a:prstGeom>
                      <a:solidFill>
                        <a:srgbClr val="F79646">
                          <a:lumMod val="40000"/>
                          <a:lumOff val="60000"/>
                        </a:srgbClr>
                      </a:solidFill>
                      <a:ln>
                        <a:solidFill>
                          <a:srgbClr val="C0504D">
                            <a:lumMod val="60000"/>
                            <a:lumOff val="40000"/>
                          </a:srgbClr>
                        </a:solidFill>
                      </a:ln>
                    </p:spPr>
                  </p:pic>
                </p:oleObj>
              </mc:Fallback>
            </mc:AlternateContent>
          </a:graphicData>
        </a:graphic>
      </p:graphicFrame>
      <p:sp>
        <p:nvSpPr>
          <p:cNvPr id="8" name="下箭头 7"/>
          <p:cNvSpPr/>
          <p:nvPr/>
        </p:nvSpPr>
        <p:spPr>
          <a:xfrm>
            <a:off x="5587893" y="2259712"/>
            <a:ext cx="360040" cy="502673"/>
          </a:xfrm>
          <a:prstGeom prst="downArrow">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425073" y="3880316"/>
            <a:ext cx="2242922"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Times New Roman" panose="02020603050405020304"/>
              </a:rPr>
              <a:t>(</a:t>
            </a:r>
            <a:r>
              <a:rPr kumimoji="0" lang="en-US" altLang="zh-CN" sz="1800" b="0" i="0" u="none" strike="noStrike" kern="0" cap="none" spc="0" normalizeH="0" baseline="0" noProof="0" dirty="0" err="1" smtClean="0">
                <a:ln>
                  <a:noFill/>
                </a:ln>
                <a:solidFill>
                  <a:sysClr val="windowText" lastClr="000000"/>
                </a:solidFill>
                <a:effectLst/>
                <a:uLnTx/>
                <a:uFillTx/>
                <a:latin typeface="Times New Roman" panose="02020603050405020304"/>
              </a:rPr>
              <a:t>Manwell</a:t>
            </a:r>
            <a:r>
              <a:rPr kumimoji="0" lang="en-US" altLang="zh-CN" sz="1800" b="0" i="0" u="none" strike="noStrike" kern="0" cap="none" spc="0" normalizeH="0" baseline="0" noProof="0" dirty="0" smtClean="0">
                <a:ln>
                  <a:noFill/>
                </a:ln>
                <a:solidFill>
                  <a:sysClr val="windowText" lastClr="000000"/>
                </a:solidFill>
                <a:effectLst/>
                <a:uLnTx/>
                <a:uFillTx/>
                <a:latin typeface="Times New Roman" panose="02020603050405020304"/>
              </a:rPr>
              <a:t> </a:t>
            </a:r>
            <a:r>
              <a:rPr kumimoji="0" lang="en-US" altLang="zh-CN" sz="1800" b="0" i="0" u="none" strike="noStrike" kern="0" cap="none" spc="0" normalizeH="0" baseline="0" noProof="0" dirty="0">
                <a:ln>
                  <a:noFill/>
                </a:ln>
                <a:solidFill>
                  <a:sysClr val="windowText" lastClr="000000"/>
                </a:solidFill>
                <a:effectLst/>
                <a:uLnTx/>
                <a:uFillTx/>
                <a:latin typeface="Times New Roman" panose="02020603050405020304"/>
              </a:rPr>
              <a:t>et </a:t>
            </a:r>
            <a:r>
              <a:rPr kumimoji="0" lang="en-US" altLang="zh-CN" sz="1800" b="0" i="0" u="none" strike="noStrike" kern="0" cap="none" spc="0" normalizeH="0" baseline="0" noProof="0" dirty="0" smtClean="0">
                <a:ln>
                  <a:noFill/>
                </a:ln>
                <a:solidFill>
                  <a:sysClr val="windowText" lastClr="000000"/>
                </a:solidFill>
                <a:effectLst/>
                <a:uLnTx/>
                <a:uFillTx/>
                <a:latin typeface="Times New Roman" panose="02020603050405020304"/>
              </a:rPr>
              <a:t>al., 2009)</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0" name="矩形 9"/>
          <p:cNvSpPr/>
          <p:nvPr/>
        </p:nvSpPr>
        <p:spPr>
          <a:xfrm>
            <a:off x="348531" y="2862579"/>
            <a:ext cx="2959372" cy="830997"/>
          </a:xfrm>
          <a:prstGeom prst="rect">
            <a:avLst/>
          </a:prstGeom>
        </p:spPr>
        <p:txBody>
          <a:bodyPr wrap="square">
            <a:spAutoFit/>
          </a:bodyPr>
          <a:lstStyle/>
          <a:p>
            <a:pPr algn="ctr"/>
            <a:r>
              <a:rPr lang="en-US" altLang="zh-CN" sz="2400" dirty="0" smtClean="0">
                <a:latin typeface="Times New Roman" panose="02020603050405020304" pitchFamily="18" charset="0"/>
                <a:cs typeface="Times New Roman" panose="02020603050405020304" pitchFamily="18" charset="0"/>
              </a:rPr>
              <a:t>wind </a:t>
            </a:r>
            <a:r>
              <a:rPr lang="en-US" altLang="zh-CN" sz="2400" dirty="0">
                <a:latin typeface="Times New Roman" panose="02020603050405020304" pitchFamily="18" charset="0"/>
                <a:cs typeface="Times New Roman" panose="02020603050405020304" pitchFamily="18" charset="0"/>
              </a:rPr>
              <a:t>power density</a:t>
            </a:r>
            <a:r>
              <a:rPr lang="zh-CN" altLang="en-US" sz="2400" dirty="0" smtClean="0">
                <a:latin typeface="Times New Roman" panose="02020603050405020304" pitchFamily="18" charset="0"/>
                <a:cs typeface="Times New Roman" panose="02020603050405020304" pitchFamily="18" charset="0"/>
              </a:rPr>
              <a:t>（</a:t>
            </a:r>
            <a:r>
              <a:rPr lang="en-US" altLang="zh-CN" sz="2400" dirty="0" smtClean="0">
                <a:latin typeface="Times New Roman" panose="02020603050405020304" pitchFamily="18" charset="0"/>
                <a:cs typeface="Times New Roman" panose="02020603050405020304" pitchFamily="18" charset="0"/>
              </a:rPr>
              <a:t>WPD</a:t>
            </a:r>
            <a:r>
              <a:rPr lang="zh-CN" altLang="en-US" sz="2400" dirty="0" smtClean="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1" name="矩形 10"/>
          <p:cNvSpPr/>
          <p:nvPr/>
        </p:nvSpPr>
        <p:spPr>
          <a:xfrm>
            <a:off x="308985" y="4888605"/>
            <a:ext cx="4116088" cy="830997"/>
          </a:xfrm>
          <a:prstGeom prst="rect">
            <a:avLst/>
          </a:prstGeom>
        </p:spPr>
        <p:txBody>
          <a:bodyPr wrap="square">
            <a:spAutoFit/>
          </a:bodyPr>
          <a:lstStyle/>
          <a:p>
            <a:pPr algn="ctr"/>
            <a:r>
              <a:rPr lang="en-US" altLang="zh-CN" sz="2400" dirty="0" smtClean="0">
                <a:latin typeface="Times New Roman" panose="02020603050405020304" pitchFamily="18" charset="0"/>
                <a:cs typeface="Times New Roman" panose="02020603050405020304" pitchFamily="18" charset="0"/>
              </a:rPr>
              <a:t>classification </a:t>
            </a:r>
            <a:r>
              <a:rPr lang="en-US" altLang="zh-CN" sz="2400" dirty="0">
                <a:latin typeface="Times New Roman" panose="02020603050405020304" pitchFamily="18" charset="0"/>
                <a:cs typeface="Times New Roman" panose="02020603050405020304" pitchFamily="18" charset="0"/>
              </a:rPr>
              <a:t>criteria for available wind energy resources</a:t>
            </a:r>
            <a:endParaRPr lang="zh-CN" altLang="en-US" sz="2400" dirty="0">
              <a:latin typeface="Times New Roman" panose="02020603050405020304" pitchFamily="18" charset="0"/>
              <a:cs typeface="Times New Roman" panose="02020603050405020304" pitchFamily="18" charset="0"/>
            </a:endParaRPr>
          </a:p>
        </p:txBody>
      </p:sp>
      <p:sp>
        <p:nvSpPr>
          <p:cNvPr id="13" name="矩形 12"/>
          <p:cNvSpPr/>
          <p:nvPr/>
        </p:nvSpPr>
        <p:spPr>
          <a:xfrm>
            <a:off x="6744664" y="6324974"/>
            <a:ext cx="1582484" cy="369332"/>
          </a:xfrm>
          <a:prstGeom prst="rect">
            <a:avLst/>
          </a:prstGeom>
        </p:spPr>
        <p:txBody>
          <a:bodyPr wrap="none">
            <a:spAutoFit/>
          </a:bodyPr>
          <a:lstStyle/>
          <a:p>
            <a:pPr lvl="0">
              <a:defRPr/>
            </a:pPr>
            <a:r>
              <a:rPr lang="en-US" altLang="zh-CN" kern="0" dirty="0">
                <a:solidFill>
                  <a:sysClr val="windowText" lastClr="000000"/>
                </a:solidFill>
                <a:latin typeface="Times New Roman" panose="02020603050405020304"/>
              </a:rPr>
              <a:t>Zhu et al, 2021</a:t>
            </a:r>
            <a:endParaRPr lang="en-US" altLang="zh-CN" kern="0" dirty="0">
              <a:solidFill>
                <a:sysClr val="windowText" lastClr="000000"/>
              </a:solidFill>
              <a:latin typeface="Times New Roman" panose="02020603050405020304"/>
            </a:endParaRPr>
          </a:p>
        </p:txBody>
      </p:sp>
      <p:sp>
        <p:nvSpPr>
          <p:cNvPr id="14" name="左箭头 13"/>
          <p:cNvSpPr/>
          <p:nvPr/>
        </p:nvSpPr>
        <p:spPr>
          <a:xfrm>
            <a:off x="3571651" y="3278078"/>
            <a:ext cx="625264" cy="288032"/>
          </a:xfrm>
          <a:prstGeom prst="leftArrow">
            <a:avLst/>
          </a:prstGeom>
          <a:solidFill>
            <a:srgbClr val="4F81B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左箭头 14"/>
          <p:cNvSpPr/>
          <p:nvPr/>
        </p:nvSpPr>
        <p:spPr>
          <a:xfrm>
            <a:off x="4611005" y="5329378"/>
            <a:ext cx="625264" cy="288032"/>
          </a:xfrm>
          <a:prstGeom prst="leftArrow">
            <a:avLst/>
          </a:prstGeom>
          <a:solidFill>
            <a:srgbClr val="4F81B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8226130" y="4721631"/>
            <a:ext cx="2984795" cy="923330"/>
          </a:xfrm>
          <a:prstGeom prst="rect">
            <a:avLst/>
          </a:prstGeom>
        </p:spPr>
        <p:txBody>
          <a:bodyPr wrap="square">
            <a:spAutoFit/>
          </a:bodyPr>
          <a:lstStyle/>
          <a:p>
            <a:pPr lvl="0" algn="just">
              <a:defRPr/>
            </a:pPr>
            <a:r>
              <a:rPr lang="en-US" altLang="zh-CN" kern="100" dirty="0">
                <a:solidFill>
                  <a:sysClr val="windowText" lastClr="000000"/>
                </a:solidFill>
                <a:latin typeface="Times New Roman" panose="02020603050405020304"/>
                <a:cs typeface="Times New Roman" panose="02020603050405020304"/>
              </a:rPr>
              <a:t>considered the effects of annual mean wind speed and </a:t>
            </a:r>
            <a:r>
              <a:rPr lang="en-US" altLang="zh-CN" kern="100" dirty="0" smtClean="0">
                <a:solidFill>
                  <a:sysClr val="windowText" lastClr="000000"/>
                </a:solidFill>
                <a:latin typeface="Times New Roman" panose="02020603050405020304"/>
                <a:cs typeface="Times New Roman" panose="02020603050405020304"/>
              </a:rPr>
              <a:t>land utilization </a:t>
            </a:r>
            <a:r>
              <a:rPr lang="en-US" altLang="zh-CN" kern="100" dirty="0">
                <a:solidFill>
                  <a:sysClr val="windowText" lastClr="000000"/>
                </a:solidFill>
                <a:latin typeface="Times New Roman" panose="02020603050405020304"/>
                <a:cs typeface="Times New Roman" panose="02020603050405020304"/>
              </a:rPr>
              <a:t>rate</a:t>
            </a:r>
            <a:endParaRPr kumimoji="0" lang="zh-CN" altLang="en-US" sz="1800" b="0" i="0" u="none" strike="noStrike" kern="0" cap="none" spc="0" normalizeH="0" baseline="0" noProof="0" dirty="0">
              <a:ln>
                <a:noFill/>
              </a:ln>
              <a:solidFill>
                <a:sysClr val="windowText" lastClr="000000"/>
              </a:solidFill>
              <a:effectLst/>
              <a:uLnTx/>
              <a:uFillTx/>
            </a:endParaRPr>
          </a:p>
        </p:txBody>
      </p:sp>
      <p:pic>
        <p:nvPicPr>
          <p:cNvPr id="17" name="图片 16"/>
          <p:cNvPicPr>
            <a:picLocks noChangeAspect="1"/>
          </p:cNvPicPr>
          <p:nvPr/>
        </p:nvPicPr>
        <p:blipFill rotWithShape="1">
          <a:blip r:embed="rId5">
            <a:extLst>
              <a:ext uri="{28A0092B-C50C-407E-A947-70E740481C1C}">
                <a14:useLocalDpi xmlns:a14="http://schemas.microsoft.com/office/drawing/2010/main" val="0"/>
              </a:ext>
            </a:extLst>
          </a:blip>
          <a:srcRect l="1041" t="4169" r="-1041" b="6446"/>
          <a:stretch>
            <a:fillRect/>
          </a:stretch>
        </p:blipFill>
        <p:spPr>
          <a:xfrm>
            <a:off x="5295950" y="4314103"/>
            <a:ext cx="2744090" cy="1320751"/>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32702" y="3484184"/>
            <a:ext cx="4086795" cy="733527"/>
          </a:xfrm>
          <a:prstGeom prst="rect">
            <a:avLst/>
          </a:prstGeom>
        </p:spPr>
      </p:pic>
      <p:sp>
        <p:nvSpPr>
          <p:cNvPr id="19" name="矩形 18"/>
          <p:cNvSpPr/>
          <p:nvPr/>
        </p:nvSpPr>
        <p:spPr>
          <a:xfrm>
            <a:off x="8324179" y="2999123"/>
            <a:ext cx="2612446" cy="461665"/>
          </a:xfrm>
          <a:prstGeom prst="rect">
            <a:avLst/>
          </a:prstGeom>
        </p:spPr>
        <p:txBody>
          <a:bodyPr wrap="none">
            <a:spAutoFit/>
          </a:bodyPr>
          <a:lstStyle/>
          <a:p>
            <a:r>
              <a:rPr lang="en-US" altLang="zh-CN" sz="2400" dirty="0">
                <a:latin typeface="Times New Roman" panose="02020603050405020304" pitchFamily="18" charset="0"/>
                <a:cs typeface="Times New Roman" panose="02020603050405020304" pitchFamily="18" charset="0"/>
              </a:rPr>
              <a:t>variability of </a:t>
            </a:r>
            <a:r>
              <a:rPr lang="en-US" altLang="zh-CN" sz="2400" dirty="0" smtClean="0">
                <a:latin typeface="Times New Roman" panose="02020603050405020304" pitchFamily="18" charset="0"/>
                <a:cs typeface="Times New Roman" panose="02020603050405020304" pitchFamily="18" charset="0"/>
              </a:rPr>
              <a:t>WPD</a:t>
            </a:r>
            <a:endParaRPr lang="zh-CN" altLang="en-US" sz="2400" dirty="0">
              <a:latin typeface="Times New Roman" panose="02020603050405020304" pitchFamily="18" charset="0"/>
              <a:cs typeface="Times New Roman" panose="02020603050405020304" pitchFamily="18" charset="0"/>
            </a:endParaRPr>
          </a:p>
        </p:txBody>
      </p:sp>
      <p:sp>
        <p:nvSpPr>
          <p:cNvPr id="20" name="左箭头 19"/>
          <p:cNvSpPr/>
          <p:nvPr/>
        </p:nvSpPr>
        <p:spPr>
          <a:xfrm rot="10800000">
            <a:off x="6807729" y="3250771"/>
            <a:ext cx="625264" cy="288032"/>
          </a:xfrm>
          <a:prstGeom prst="leftArrow">
            <a:avLst/>
          </a:prstGeom>
          <a:solidFill>
            <a:srgbClr val="4F81BD">
              <a:lumMod val="40000"/>
              <a:lumOff val="6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nvPicPr>
        <p:blipFill rotWithShape="1">
          <a:blip r:embed="rId7">
            <a:extLst>
              <a:ext uri="{28A0092B-C50C-407E-A947-70E740481C1C}">
                <a14:useLocalDpi xmlns:a14="http://schemas.microsoft.com/office/drawing/2010/main" val="0"/>
              </a:ext>
            </a:extLst>
          </a:blip>
          <a:srcRect t="14300"/>
          <a:stretch>
            <a:fillRect/>
          </a:stretch>
        </p:blipFill>
        <p:spPr>
          <a:xfrm>
            <a:off x="4425073" y="5613046"/>
            <a:ext cx="7324329" cy="123444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cstate="print">
            <a:extLst>
              <a:ext uri="{28A0092B-C50C-407E-A947-70E740481C1C}">
                <a14:useLocalDpi xmlns:a14="http://schemas.microsoft.com/office/drawing/2010/main" val="0"/>
              </a:ext>
            </a:extLst>
          </a:blip>
          <a:stretch>
            <a:fillRect/>
          </a:stretch>
        </p:blipFill>
        <p:spPr>
          <a:xfrm>
            <a:off x="3172040" y="1302837"/>
            <a:ext cx="6336704" cy="3024336"/>
          </a:xfrm>
          <a:prstGeom prst="rect">
            <a:avLst/>
          </a:prstGeom>
        </p:spPr>
      </p:pic>
      <p:graphicFrame>
        <p:nvGraphicFramePr>
          <p:cNvPr id="3" name="表格 2"/>
          <p:cNvGraphicFramePr>
            <a:graphicFrameLocks noGrp="1"/>
          </p:cNvGraphicFramePr>
          <p:nvPr/>
        </p:nvGraphicFramePr>
        <p:xfrm>
          <a:off x="5231780" y="4643468"/>
          <a:ext cx="5007610" cy="2065020"/>
        </p:xfrm>
        <a:graphic>
          <a:graphicData uri="http://schemas.openxmlformats.org/drawingml/2006/table">
            <a:tbl>
              <a:tblPr firstRow="1" firstCol="1" bandRow="1">
                <a:tableStyleId>{F2DE63D5-997A-4646-A377-4702673A728D}</a:tableStyleId>
              </a:tblPr>
              <a:tblGrid>
                <a:gridCol w="1008380"/>
                <a:gridCol w="1007110"/>
                <a:gridCol w="931545"/>
                <a:gridCol w="941070"/>
                <a:gridCol w="1119505"/>
              </a:tblGrid>
              <a:tr h="405765">
                <a:tc>
                  <a:txBody>
                    <a:bodyPr/>
                    <a:lstStyle/>
                    <a:p>
                      <a:pPr algn="ctr">
                        <a:spcAft>
                          <a:spcPts val="0"/>
                        </a:spcAft>
                      </a:pPr>
                      <a:r>
                        <a:rPr lang="en-US" sz="1465" kern="100" dirty="0" err="1">
                          <a:effectLst/>
                          <a:latin typeface="Times New Roman" panose="02020603050405020304" pitchFamily="18" charset="0"/>
                          <a:cs typeface="Times New Roman" panose="02020603050405020304" pitchFamily="18" charset="0"/>
                        </a:rPr>
                        <a:t>Subregion</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65" kern="100" dirty="0">
                          <a:effectLst/>
                          <a:latin typeface="Times New Roman" panose="02020603050405020304" pitchFamily="18" charset="0"/>
                          <a:cs typeface="Times New Roman" panose="02020603050405020304" pitchFamily="18" charset="0"/>
                        </a:rPr>
                        <a:t>RCP2.6</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65" kern="100" dirty="0">
                          <a:effectLst/>
                          <a:latin typeface="Times New Roman" panose="02020603050405020304" pitchFamily="18" charset="0"/>
                          <a:cs typeface="Times New Roman" panose="02020603050405020304" pitchFamily="18" charset="0"/>
                        </a:rPr>
                        <a:t>RCP4.5</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65" kern="100" dirty="0">
                          <a:effectLst/>
                          <a:latin typeface="Times New Roman" panose="02020603050405020304" pitchFamily="18" charset="0"/>
                          <a:cs typeface="Times New Roman" panose="02020603050405020304" pitchFamily="18" charset="0"/>
                        </a:rPr>
                        <a:t>RCP8.5</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65" kern="100" dirty="0">
                          <a:effectLst/>
                          <a:latin typeface="Times New Roman" panose="02020603050405020304" pitchFamily="18" charset="0"/>
                          <a:cs typeface="Times New Roman" panose="02020603050405020304" pitchFamily="18" charset="0"/>
                        </a:rPr>
                        <a:t>range</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1470">
                <a:tc>
                  <a:txBody>
                    <a:bodyPr/>
                    <a:lstStyle/>
                    <a:p>
                      <a:pPr algn="ctr">
                        <a:spcAft>
                          <a:spcPts val="0"/>
                        </a:spcAft>
                      </a:pPr>
                      <a:r>
                        <a:rPr lang="en-US" altLang="zh-CN" sz="1200" kern="100" dirty="0" smtClean="0">
                          <a:effectLst/>
                          <a:latin typeface="Times New Roman" panose="02020603050405020304" pitchFamily="18" charset="0"/>
                          <a:ea typeface="+mn-ea"/>
                          <a:cs typeface="Times New Roman" panose="02020603050405020304" pitchFamily="18" charset="0"/>
                        </a:rPr>
                        <a:t>NEC</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−0.31</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0.41</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0.45</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−0.31 </a:t>
                      </a:r>
                      <a:r>
                        <a:rPr lang="en-US" sz="1200" kern="100" dirty="0" smtClean="0">
                          <a:effectLst/>
                          <a:latin typeface="Times New Roman" panose="02020603050405020304" pitchFamily="18" charset="0"/>
                          <a:cs typeface="Times New Roman" panose="02020603050405020304" pitchFamily="18" charset="0"/>
                        </a:rPr>
                        <a:t>~ </a:t>
                      </a:r>
                      <a:r>
                        <a:rPr lang="en-US" sz="1200" kern="100" dirty="0">
                          <a:effectLst/>
                          <a:latin typeface="Times New Roman" panose="02020603050405020304" pitchFamily="18" charset="0"/>
                          <a:cs typeface="Times New Roman" panose="02020603050405020304" pitchFamily="18" charset="0"/>
                        </a:rPr>
                        <a:t>0.45</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2105">
                <a:tc>
                  <a:txBody>
                    <a:bodyPr/>
                    <a:lstStyle/>
                    <a:p>
                      <a:pPr algn="ctr">
                        <a:spcAft>
                          <a:spcPts val="0"/>
                        </a:spcAft>
                      </a:pPr>
                      <a:r>
                        <a:rPr lang="en-US" altLang="zh-CN" sz="1200" kern="100" dirty="0" smtClean="0">
                          <a:effectLst/>
                          <a:latin typeface="Times New Roman" panose="02020603050405020304" pitchFamily="18" charset="0"/>
                          <a:ea typeface="+mn-ea"/>
                          <a:cs typeface="Times New Roman" panose="02020603050405020304" pitchFamily="18" charset="0"/>
                        </a:rPr>
                        <a:t>NC</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0.39</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latin typeface="Times New Roman" panose="02020603050405020304" pitchFamily="18" charset="0"/>
                          <a:cs typeface="Times New Roman" panose="02020603050405020304" pitchFamily="18" charset="0"/>
                        </a:rPr>
                        <a:t>-0.29</a:t>
                      </a:r>
                      <a:endParaRPr lang="zh-CN" sz="1065"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a:effectLst/>
                          <a:latin typeface="Times New Roman" panose="02020603050405020304" pitchFamily="18" charset="0"/>
                          <a:cs typeface="Times New Roman" panose="02020603050405020304" pitchFamily="18" charset="0"/>
                        </a:rPr>
                        <a:t>-0.41</a:t>
                      </a:r>
                      <a:endParaRPr lang="zh-CN" sz="1065"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a:t>
                      </a:r>
                      <a:r>
                        <a:rPr lang="en-US" sz="1200" kern="100" dirty="0" smtClean="0">
                          <a:effectLst/>
                          <a:latin typeface="Times New Roman" panose="02020603050405020304" pitchFamily="18" charset="0"/>
                          <a:cs typeface="Times New Roman" panose="02020603050405020304" pitchFamily="18" charset="0"/>
                        </a:rPr>
                        <a:t>0.41 </a:t>
                      </a:r>
                      <a:r>
                        <a:rPr lang="en-US" altLang="zh-CN" sz="1200" kern="100" dirty="0" smtClean="0">
                          <a:effectLst/>
                          <a:latin typeface="Times New Roman" panose="02020603050405020304" pitchFamily="18" charset="0"/>
                          <a:cs typeface="Times New Roman" panose="02020603050405020304" pitchFamily="18" charset="0"/>
                        </a:rPr>
                        <a:t>~ </a:t>
                      </a:r>
                      <a:r>
                        <a:rPr lang="en-US" sz="1200" kern="100" dirty="0" smtClean="0">
                          <a:effectLst/>
                          <a:latin typeface="Times New Roman" panose="02020603050405020304" pitchFamily="18" charset="0"/>
                          <a:cs typeface="Times New Roman" panose="02020603050405020304" pitchFamily="18" charset="0"/>
                        </a:rPr>
                        <a:t>0.39</a:t>
                      </a:r>
                      <a:endParaRPr lang="zh-CN" sz="10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2105">
                <a:tc>
                  <a:txBody>
                    <a:bodyPr/>
                    <a:lstStyle/>
                    <a:p>
                      <a:pPr algn="ctr">
                        <a:spcAft>
                          <a:spcPts val="0"/>
                        </a:spcAft>
                      </a:pPr>
                      <a:r>
                        <a:rPr lang="en-US" altLang="zh-CN" sz="1065" kern="100"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SC</a:t>
                      </a:r>
                      <a:endParaRPr lang="zh-CN" sz="1065"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solidFill>
                            <a:srgbClr val="FF0000"/>
                          </a:solidFill>
                          <a:effectLst/>
                          <a:latin typeface="Times New Roman" panose="02020603050405020304" pitchFamily="18" charset="0"/>
                          <a:cs typeface="Times New Roman" panose="02020603050405020304" pitchFamily="18" charset="0"/>
                        </a:rPr>
                        <a:t>0.18</a:t>
                      </a:r>
                      <a:endParaRPr lang="zh-CN" sz="1065"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solidFill>
                            <a:srgbClr val="FF0000"/>
                          </a:solidFill>
                          <a:effectLst/>
                          <a:latin typeface="Times New Roman" panose="02020603050405020304" pitchFamily="18" charset="0"/>
                          <a:cs typeface="Times New Roman" panose="02020603050405020304" pitchFamily="18" charset="0"/>
                        </a:rPr>
                        <a:t>0.80*</a:t>
                      </a:r>
                      <a:endParaRPr lang="zh-CN" sz="1065"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solidFill>
                            <a:srgbClr val="FF0000"/>
                          </a:solidFill>
                          <a:effectLst/>
                          <a:latin typeface="Times New Roman" panose="02020603050405020304" pitchFamily="18" charset="0"/>
                          <a:cs typeface="Times New Roman" panose="02020603050405020304" pitchFamily="18" charset="0"/>
                        </a:rPr>
                        <a:t>1.10*</a:t>
                      </a:r>
                      <a:endParaRPr lang="zh-CN" sz="1065"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100" dirty="0">
                          <a:solidFill>
                            <a:srgbClr val="FF0000"/>
                          </a:solidFill>
                          <a:effectLst/>
                          <a:latin typeface="Times New Roman" panose="02020603050405020304" pitchFamily="18" charset="0"/>
                          <a:cs typeface="Times New Roman" panose="02020603050405020304" pitchFamily="18" charset="0"/>
                        </a:rPr>
                        <a:t>0.18 </a:t>
                      </a:r>
                      <a:r>
                        <a:rPr lang="en-US" altLang="zh-CN" sz="1200" kern="100" dirty="0" smtClean="0">
                          <a:solidFill>
                            <a:srgbClr val="FF0000"/>
                          </a:solidFill>
                          <a:effectLst/>
                          <a:latin typeface="Times New Roman" panose="02020603050405020304" pitchFamily="18" charset="0"/>
                          <a:cs typeface="Times New Roman" panose="02020603050405020304" pitchFamily="18" charset="0"/>
                        </a:rPr>
                        <a:t>~ </a:t>
                      </a:r>
                      <a:r>
                        <a:rPr lang="en-US" sz="1200" kern="100" dirty="0" smtClean="0">
                          <a:solidFill>
                            <a:srgbClr val="FF0000"/>
                          </a:solidFill>
                          <a:effectLst/>
                          <a:latin typeface="Times New Roman" panose="02020603050405020304" pitchFamily="18" charset="0"/>
                          <a:cs typeface="Times New Roman" panose="02020603050405020304" pitchFamily="18" charset="0"/>
                        </a:rPr>
                        <a:t> </a:t>
                      </a:r>
                      <a:r>
                        <a:rPr lang="en-US" sz="1200" kern="100" dirty="0">
                          <a:solidFill>
                            <a:srgbClr val="FF0000"/>
                          </a:solidFill>
                          <a:effectLst/>
                          <a:latin typeface="Times New Roman" panose="02020603050405020304" pitchFamily="18" charset="0"/>
                          <a:cs typeface="Times New Roman" panose="02020603050405020304" pitchFamily="18" charset="0"/>
                        </a:rPr>
                        <a:t>1.10</a:t>
                      </a:r>
                      <a:endParaRPr lang="zh-CN" sz="1065"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1470">
                <a:tc>
                  <a:txBody>
                    <a:bodyPr/>
                    <a:lstStyle/>
                    <a:p>
                      <a:pPr algn="ctr">
                        <a:spcAft>
                          <a:spcPts val="0"/>
                        </a:spcAft>
                      </a:pPr>
                      <a:r>
                        <a:rPr lang="en-US" altLang="zh-CN" sz="1200" b="1" kern="100" dirty="0" smtClean="0">
                          <a:solidFill>
                            <a:srgbClr val="0070C0"/>
                          </a:solidFill>
                          <a:effectLst/>
                          <a:latin typeface="Times New Roman" panose="02020603050405020304" pitchFamily="18" charset="0"/>
                          <a:ea typeface="+mn-ea"/>
                          <a:cs typeface="Times New Roman" panose="02020603050405020304" pitchFamily="18" charset="0"/>
                        </a:rPr>
                        <a:t>NWC</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−0.75*</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−0.85*</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a:solidFill>
                            <a:srgbClr val="0070C0"/>
                          </a:solidFill>
                          <a:effectLst/>
                          <a:latin typeface="Times New Roman" panose="02020603050405020304" pitchFamily="18" charset="0"/>
                          <a:cs typeface="Times New Roman" panose="02020603050405020304" pitchFamily="18" charset="0"/>
                        </a:rPr>
                        <a:t>−1.51*</a:t>
                      </a:r>
                      <a:endParaRPr lang="zh-CN" sz="1065" b="1" kern="10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−1.51 </a:t>
                      </a:r>
                      <a:r>
                        <a:rPr lang="en-US" altLang="zh-CN" sz="1200" b="1" kern="100" dirty="0" smtClean="0">
                          <a:solidFill>
                            <a:srgbClr val="0070C0"/>
                          </a:solidFill>
                          <a:effectLst/>
                          <a:latin typeface="Times New Roman" panose="02020603050405020304" pitchFamily="18" charset="0"/>
                          <a:cs typeface="Times New Roman" panose="02020603050405020304" pitchFamily="18" charset="0"/>
                        </a:rPr>
                        <a:t>~ </a:t>
                      </a:r>
                      <a:r>
                        <a:rPr lang="en-US" sz="1200" b="1" kern="100" dirty="0" smtClean="0">
                          <a:solidFill>
                            <a:srgbClr val="0070C0"/>
                          </a:solidFill>
                          <a:effectLst/>
                          <a:latin typeface="Times New Roman" panose="02020603050405020304" pitchFamily="18" charset="0"/>
                          <a:cs typeface="Times New Roman" panose="02020603050405020304" pitchFamily="18" charset="0"/>
                        </a:rPr>
                        <a:t> −</a:t>
                      </a:r>
                      <a:r>
                        <a:rPr lang="en-US" sz="1200" b="1" kern="100" dirty="0">
                          <a:solidFill>
                            <a:srgbClr val="0070C0"/>
                          </a:solidFill>
                          <a:effectLst/>
                          <a:latin typeface="Times New Roman" panose="02020603050405020304" pitchFamily="18" charset="0"/>
                          <a:cs typeface="Times New Roman" panose="02020603050405020304" pitchFamily="18" charset="0"/>
                        </a:rPr>
                        <a:t>0.75</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2105">
                <a:tc>
                  <a:txBody>
                    <a:bodyPr/>
                    <a:lstStyle/>
                    <a:p>
                      <a:pPr algn="ctr">
                        <a:spcAft>
                          <a:spcPts val="0"/>
                        </a:spcAft>
                      </a:pPr>
                      <a:r>
                        <a:rPr lang="en-US" altLang="zh-CN" sz="1200" b="1" kern="100" dirty="0" smtClean="0">
                          <a:solidFill>
                            <a:srgbClr val="0070C0"/>
                          </a:solidFill>
                          <a:effectLst/>
                          <a:latin typeface="Times New Roman" panose="02020603050405020304" pitchFamily="18" charset="0"/>
                          <a:ea typeface="+mn-ea"/>
                          <a:cs typeface="Times New Roman" panose="02020603050405020304" pitchFamily="18" charset="0"/>
                        </a:rPr>
                        <a:t>SWC</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−0.72*</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−1.72*</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−2.18*</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b="1" kern="100" dirty="0">
                          <a:solidFill>
                            <a:srgbClr val="0070C0"/>
                          </a:solidFill>
                          <a:effectLst/>
                          <a:latin typeface="Times New Roman" panose="02020603050405020304" pitchFamily="18" charset="0"/>
                          <a:cs typeface="Times New Roman" panose="02020603050405020304" pitchFamily="18" charset="0"/>
                        </a:rPr>
                        <a:t>−2.18 </a:t>
                      </a:r>
                      <a:r>
                        <a:rPr lang="en-US" altLang="zh-CN" sz="1200" b="1" kern="100" dirty="0" smtClean="0">
                          <a:solidFill>
                            <a:srgbClr val="0070C0"/>
                          </a:solidFill>
                          <a:effectLst/>
                          <a:latin typeface="Times New Roman" panose="02020603050405020304" pitchFamily="18" charset="0"/>
                          <a:cs typeface="Times New Roman" panose="02020603050405020304" pitchFamily="18" charset="0"/>
                        </a:rPr>
                        <a:t>~ </a:t>
                      </a:r>
                      <a:r>
                        <a:rPr lang="en-US" sz="1200" b="1" kern="100" dirty="0" smtClean="0">
                          <a:solidFill>
                            <a:srgbClr val="0070C0"/>
                          </a:solidFill>
                          <a:effectLst/>
                          <a:latin typeface="Times New Roman" panose="02020603050405020304" pitchFamily="18" charset="0"/>
                          <a:cs typeface="Times New Roman" panose="02020603050405020304" pitchFamily="18" charset="0"/>
                        </a:rPr>
                        <a:t>−</a:t>
                      </a:r>
                      <a:r>
                        <a:rPr lang="en-US" sz="1200" b="1" kern="100" dirty="0">
                          <a:solidFill>
                            <a:srgbClr val="0070C0"/>
                          </a:solidFill>
                          <a:effectLst/>
                          <a:latin typeface="Times New Roman" panose="02020603050405020304" pitchFamily="18" charset="0"/>
                          <a:cs typeface="Times New Roman" panose="02020603050405020304" pitchFamily="18" charset="0"/>
                        </a:rPr>
                        <a:t>0.72</a:t>
                      </a:r>
                      <a:endParaRPr lang="zh-CN" sz="1065"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
        <p:nvSpPr>
          <p:cNvPr id="4" name="矩形 3"/>
          <p:cNvSpPr/>
          <p:nvPr/>
        </p:nvSpPr>
        <p:spPr>
          <a:xfrm>
            <a:off x="447345" y="5189867"/>
            <a:ext cx="4352290" cy="984885"/>
          </a:xfrm>
          <a:prstGeom prst="rect">
            <a:avLst/>
          </a:prstGeom>
        </p:spPr>
        <p:txBody>
          <a:bodyPr wrap="square">
            <a:spAutoFit/>
          </a:bodyPr>
          <a:lstStyle/>
          <a:p>
            <a:pPr marL="285750" indent="-285750">
              <a:spcBef>
                <a:spcPts val="600"/>
              </a:spcBef>
              <a:buFont typeface="Wingdings" panose="05000000000000000000" pitchFamily="2" charset="2"/>
              <a:buChar char="Ø"/>
            </a:pPr>
            <a:r>
              <a:rPr lang="en-US" altLang="zh-CN" sz="1600" dirty="0" smtClean="0">
                <a:latin typeface="Times New Roman" panose="02020603050405020304"/>
                <a:cs typeface="Times New Roman" panose="02020603050405020304"/>
              </a:rPr>
              <a:t>Increase in SC</a:t>
            </a:r>
            <a:endParaRPr lang="en-US" altLang="zh-CN" sz="1600" dirty="0">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sz="1600" dirty="0" smtClean="0">
                <a:latin typeface="Times New Roman" panose="02020603050405020304"/>
                <a:cs typeface="Times New Roman" panose="02020603050405020304"/>
              </a:rPr>
              <a:t>Decrease in NWC and SWC</a:t>
            </a:r>
            <a:endParaRPr lang="en-US" altLang="zh-CN" sz="1600" dirty="0" smtClean="0">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sz="1600" dirty="0" smtClean="0">
                <a:latin typeface="Times New Roman" panose="02020603050405020304"/>
                <a:cs typeface="Times New Roman" panose="02020603050405020304"/>
              </a:rPr>
              <a:t>The largest reduction existed in </a:t>
            </a:r>
            <a:r>
              <a:rPr lang="en-US" altLang="zh-CN" sz="1600" dirty="0" err="1" smtClean="0">
                <a:latin typeface="Times New Roman" panose="02020603050405020304"/>
                <a:cs typeface="Times New Roman" panose="02020603050405020304"/>
              </a:rPr>
              <a:t>Tarim</a:t>
            </a:r>
            <a:r>
              <a:rPr lang="en-US" altLang="zh-CN" sz="1600" dirty="0" smtClean="0">
                <a:latin typeface="Times New Roman" panose="02020603050405020304"/>
                <a:cs typeface="Times New Roman" panose="02020603050405020304"/>
              </a:rPr>
              <a:t> Basin.</a:t>
            </a:r>
            <a:endParaRPr lang="en-US" altLang="zh-CN" sz="1600" dirty="0">
              <a:latin typeface="Times New Roman" panose="02020603050405020304"/>
              <a:cs typeface="Times New Roman" panose="02020603050405020304"/>
            </a:endParaRPr>
          </a:p>
        </p:txBody>
      </p:sp>
      <p:sp>
        <p:nvSpPr>
          <p:cNvPr id="6" name="矩形 5"/>
          <p:cNvSpPr/>
          <p:nvPr/>
        </p:nvSpPr>
        <p:spPr>
          <a:xfrm>
            <a:off x="9491990" y="1818052"/>
            <a:ext cx="1714512" cy="400110"/>
          </a:xfrm>
          <a:prstGeom prst="rect">
            <a:avLst/>
          </a:prstGeom>
        </p:spPr>
        <p:txBody>
          <a:bodyPr wrap="square">
            <a:spAutoFit/>
          </a:bodyPr>
          <a:lstStyle/>
          <a:p>
            <a:pPr algn="ctr">
              <a:defRPr/>
            </a:pPr>
            <a:r>
              <a:rPr lang="en-US" altLang="zh-CN" sz="2000" dirty="0" smtClean="0">
                <a:solidFill>
                  <a:prstClr val="black"/>
                </a:solidFill>
                <a:latin typeface="Times New Roman" panose="02020603050405020304" pitchFamily="18" charset="0"/>
                <a:cs typeface="Times New Roman" panose="02020603050405020304" pitchFamily="18" charset="0"/>
              </a:rPr>
              <a:t>2046-2065</a:t>
            </a:r>
            <a:endParaRPr lang="zh-CN" altLang="en-US" sz="2000" b="1" dirty="0">
              <a:solidFill>
                <a:srgbClr val="0033CC"/>
              </a:solidFill>
              <a:cs typeface="Arial" panose="020B0604020202020204" pitchFamily="34" charset="0"/>
            </a:endParaRPr>
          </a:p>
        </p:txBody>
      </p:sp>
      <p:sp>
        <p:nvSpPr>
          <p:cNvPr id="7" name="矩形 6"/>
          <p:cNvSpPr/>
          <p:nvPr/>
        </p:nvSpPr>
        <p:spPr>
          <a:xfrm>
            <a:off x="9439300" y="2822048"/>
            <a:ext cx="1809763" cy="749300"/>
          </a:xfrm>
          <a:prstGeom prst="rect">
            <a:avLst/>
          </a:prstGeom>
        </p:spPr>
        <p:txBody>
          <a:bodyPr wrap="square">
            <a:spAutoFit/>
          </a:bodyPr>
          <a:lstStyle/>
          <a:p>
            <a:pPr lvl="0" algn="ctr">
              <a:defRPr/>
            </a:pPr>
            <a:endParaRPr lang="en-US" altLang="zh-CN" sz="2135" b="1" dirty="0" smtClean="0">
              <a:solidFill>
                <a:srgbClr val="0033CC"/>
              </a:solidFill>
              <a:cs typeface="Arial" panose="020B0604020202020204" pitchFamily="34" charset="0"/>
            </a:endParaRPr>
          </a:p>
          <a:p>
            <a:pPr lvl="0" algn="ctr">
              <a:defRPr/>
            </a:pPr>
            <a:r>
              <a:rPr lang="en-US" altLang="zh-CN" sz="2000" dirty="0" smtClean="0">
                <a:solidFill>
                  <a:prstClr val="black"/>
                </a:solidFill>
                <a:latin typeface="Times New Roman" panose="02020603050405020304" pitchFamily="18" charset="0"/>
                <a:cs typeface="Times New Roman" panose="02020603050405020304" pitchFamily="18" charset="0"/>
              </a:rPr>
              <a:t>2080-2099</a:t>
            </a:r>
            <a:endParaRPr lang="zh-CN" altLang="en-US" sz="2000" b="1" dirty="0">
              <a:solidFill>
                <a:srgbClr val="0033CC"/>
              </a:solidFill>
              <a:cs typeface="Arial" panose="020B0604020202020204" pitchFamily="34" charset="0"/>
            </a:endParaRPr>
          </a:p>
        </p:txBody>
      </p:sp>
      <p:sp>
        <p:nvSpPr>
          <p:cNvPr id="8" name="矩形 7"/>
          <p:cNvSpPr/>
          <p:nvPr/>
        </p:nvSpPr>
        <p:spPr>
          <a:xfrm>
            <a:off x="3649283" y="890930"/>
            <a:ext cx="1218715" cy="378460"/>
          </a:xfrm>
          <a:prstGeom prst="rect">
            <a:avLst/>
          </a:prstGeom>
        </p:spPr>
        <p:txBody>
          <a:bodyPr wrap="square">
            <a:spAutoFit/>
          </a:bodyPr>
          <a:lstStyle/>
          <a:p>
            <a:pPr algn="ctr">
              <a:defRPr/>
            </a:pPr>
            <a:r>
              <a:rPr lang="en-US" altLang="zh-CN" sz="1865" b="1" dirty="0">
                <a:solidFill>
                  <a:srgbClr val="00B050"/>
                </a:solidFill>
                <a:cs typeface="Arial" panose="020B0604020202020204" pitchFamily="34" charset="0"/>
              </a:rPr>
              <a:t>low</a:t>
            </a:r>
            <a:endParaRPr lang="en-US" altLang="zh-CN" sz="1865" b="1" dirty="0">
              <a:solidFill>
                <a:srgbClr val="00B050"/>
              </a:solidFill>
              <a:cs typeface="Arial" panose="020B0604020202020204" pitchFamily="34" charset="0"/>
            </a:endParaRPr>
          </a:p>
        </p:txBody>
      </p:sp>
      <p:sp>
        <p:nvSpPr>
          <p:cNvPr id="9" name="矩形 8"/>
          <p:cNvSpPr/>
          <p:nvPr/>
        </p:nvSpPr>
        <p:spPr>
          <a:xfrm>
            <a:off x="5822330" y="912415"/>
            <a:ext cx="1218715" cy="378460"/>
          </a:xfrm>
          <a:prstGeom prst="rect">
            <a:avLst/>
          </a:prstGeom>
        </p:spPr>
        <p:txBody>
          <a:bodyPr wrap="square">
            <a:spAutoFit/>
          </a:bodyPr>
          <a:lstStyle/>
          <a:p>
            <a:pPr algn="ctr">
              <a:defRPr/>
            </a:pPr>
            <a:r>
              <a:rPr lang="en-US" altLang="zh-CN" sz="1865" b="1" dirty="0" smtClean="0">
                <a:solidFill>
                  <a:srgbClr val="0033CC"/>
                </a:solidFill>
                <a:cs typeface="Arial" panose="020B0604020202020204" pitchFamily="34" charset="0"/>
              </a:rPr>
              <a:t>middle</a:t>
            </a:r>
            <a:endParaRPr lang="en-US" altLang="zh-CN" sz="1865" b="1" dirty="0" smtClean="0">
              <a:solidFill>
                <a:srgbClr val="0033CC"/>
              </a:solidFill>
              <a:cs typeface="Arial" panose="020B0604020202020204" pitchFamily="34" charset="0"/>
            </a:endParaRPr>
          </a:p>
        </p:txBody>
      </p:sp>
      <p:sp>
        <p:nvSpPr>
          <p:cNvPr id="10" name="矩形 9"/>
          <p:cNvSpPr/>
          <p:nvPr/>
        </p:nvSpPr>
        <p:spPr>
          <a:xfrm>
            <a:off x="7934186" y="912415"/>
            <a:ext cx="1218715" cy="378460"/>
          </a:xfrm>
          <a:prstGeom prst="rect">
            <a:avLst/>
          </a:prstGeom>
        </p:spPr>
        <p:txBody>
          <a:bodyPr wrap="square">
            <a:spAutoFit/>
          </a:bodyPr>
          <a:lstStyle/>
          <a:p>
            <a:pPr algn="ctr">
              <a:defRPr/>
            </a:pPr>
            <a:r>
              <a:rPr lang="en-US" altLang="zh-CN" sz="1865" b="1" dirty="0">
                <a:solidFill>
                  <a:srgbClr val="FF0000"/>
                </a:solidFill>
                <a:cs typeface="Arial" panose="020B0604020202020204" pitchFamily="34" charset="0"/>
              </a:rPr>
              <a:t>high</a:t>
            </a:r>
            <a:endParaRPr lang="en-US" altLang="zh-CN" sz="1865" b="1" dirty="0">
              <a:solidFill>
                <a:srgbClr val="FF0000"/>
              </a:solidFill>
              <a:cs typeface="Arial" panose="020B0604020202020204" pitchFamily="34" charset="0"/>
            </a:endParaRPr>
          </a:p>
        </p:txBody>
      </p:sp>
      <p:sp>
        <p:nvSpPr>
          <p:cNvPr id="11" name="矩形 10"/>
          <p:cNvSpPr/>
          <p:nvPr/>
        </p:nvSpPr>
        <p:spPr>
          <a:xfrm>
            <a:off x="171450" y="4492625"/>
            <a:ext cx="5060330" cy="584775"/>
          </a:xfrm>
          <a:prstGeom prst="rect">
            <a:avLst/>
          </a:prstGeom>
          <a:solidFill>
            <a:schemeClr val="accent6">
              <a:lumMod val="20000"/>
              <a:lumOff val="80000"/>
            </a:schemeClr>
          </a:solidFill>
        </p:spPr>
        <p:txBody>
          <a:bodyPr wrap="square">
            <a:spAutoFit/>
          </a:bodyPr>
          <a:lstStyle/>
          <a:p>
            <a:pPr lvl="0"/>
            <a:r>
              <a:rPr lang="en-US" altLang="zh-CN" sz="1600" b="1" dirty="0" smtClean="0">
                <a:solidFill>
                  <a:prstClr val="black"/>
                </a:solidFill>
                <a:latin typeface="Times New Roman" panose="02020603050405020304"/>
                <a:cs typeface="Times New Roman" panose="02020603050405020304"/>
              </a:rPr>
              <a:t>A decrease </a:t>
            </a:r>
            <a:r>
              <a:rPr lang="en-US" altLang="zh-CN" sz="1600" b="1" dirty="0">
                <a:solidFill>
                  <a:prstClr val="black"/>
                </a:solidFill>
                <a:latin typeface="Times New Roman" panose="02020603050405020304"/>
                <a:cs typeface="Times New Roman" panose="02020603050405020304"/>
              </a:rPr>
              <a:t>in annual wind power density ranged </a:t>
            </a:r>
            <a:r>
              <a:rPr lang="en-US" altLang="zh-CN" sz="1600" b="1" dirty="0" smtClean="0">
                <a:solidFill>
                  <a:prstClr val="black"/>
                </a:solidFill>
                <a:latin typeface="Times New Roman" panose="02020603050405020304"/>
                <a:cs typeface="Times New Roman" panose="02020603050405020304"/>
              </a:rPr>
              <a:t>from 1.14</a:t>
            </a:r>
            <a:r>
              <a:rPr lang="en-US" altLang="zh-CN" sz="1600" b="1" dirty="0">
                <a:solidFill>
                  <a:prstClr val="black"/>
                </a:solidFill>
                <a:latin typeface="Times New Roman" panose="02020603050405020304"/>
                <a:cs typeface="Times New Roman" panose="02020603050405020304"/>
              </a:rPr>
              <a:t>% to </a:t>
            </a:r>
            <a:r>
              <a:rPr lang="en-US" altLang="zh-CN" sz="1600" b="1" dirty="0" smtClean="0">
                <a:solidFill>
                  <a:prstClr val="black"/>
                </a:solidFill>
                <a:latin typeface="Times New Roman" panose="02020603050405020304"/>
                <a:cs typeface="Times New Roman" panose="02020603050405020304"/>
              </a:rPr>
              <a:t>0.36</a:t>
            </a:r>
            <a:r>
              <a:rPr lang="en-US" altLang="zh-CN" sz="1600" b="1" dirty="0">
                <a:solidFill>
                  <a:prstClr val="black"/>
                </a:solidFill>
                <a:latin typeface="Times New Roman" panose="02020603050405020304"/>
                <a:cs typeface="Times New Roman" panose="02020603050405020304"/>
              </a:rPr>
              <a:t>% per decade among the </a:t>
            </a:r>
            <a:r>
              <a:rPr lang="en-US" altLang="zh-CN" sz="1600" b="1" dirty="0" smtClean="0">
                <a:solidFill>
                  <a:prstClr val="black"/>
                </a:solidFill>
                <a:latin typeface="Times New Roman" panose="02020603050405020304"/>
                <a:cs typeface="Times New Roman" panose="02020603050405020304"/>
              </a:rPr>
              <a:t>three scenarios</a:t>
            </a:r>
            <a:endParaRPr lang="zh-CN" altLang="en-US" sz="1600" b="1" dirty="0">
              <a:solidFill>
                <a:prstClr val="black"/>
              </a:solidFill>
            </a:endParaRPr>
          </a:p>
        </p:txBody>
      </p:sp>
      <p:sp>
        <p:nvSpPr>
          <p:cNvPr id="13" name="矩形 12"/>
          <p:cNvSpPr/>
          <p:nvPr/>
        </p:nvSpPr>
        <p:spPr>
          <a:xfrm>
            <a:off x="9618915" y="4304914"/>
            <a:ext cx="2340356" cy="369332"/>
          </a:xfrm>
          <a:prstGeom prst="rect">
            <a:avLst/>
          </a:prstGeom>
        </p:spPr>
        <p:txBody>
          <a:bodyPr wrap="square">
            <a:spAutoFit/>
          </a:bodyPr>
          <a:lstStyle/>
          <a:p>
            <a:pPr lvl="0" algn="ctr">
              <a:defRPr/>
            </a:pPr>
            <a:r>
              <a:rPr lang="en-US" altLang="zh-CN" dirty="0" smtClean="0">
                <a:solidFill>
                  <a:prstClr val="black"/>
                </a:solidFill>
                <a:latin typeface="Times New Roman" panose="02020603050405020304" pitchFamily="18" charset="0"/>
                <a:cs typeface="Times New Roman" panose="02020603050405020304" pitchFamily="18" charset="0"/>
              </a:rPr>
              <a:t>Wu et al., ACCR, 2021</a:t>
            </a:r>
            <a:endParaRPr lang="zh-CN" altLang="en-US" b="1" dirty="0">
              <a:solidFill>
                <a:srgbClr val="0033CC"/>
              </a:solidFill>
              <a:cs typeface="Arial" panose="020B0604020202020204" pitchFamily="34" charset="0"/>
            </a:endParaRPr>
          </a:p>
        </p:txBody>
      </p:sp>
      <p:cxnSp>
        <p:nvCxnSpPr>
          <p:cNvPr id="14" name="直接箭头连接符 13"/>
          <p:cNvCxnSpPr/>
          <p:nvPr/>
        </p:nvCxnSpPr>
        <p:spPr>
          <a:xfrm>
            <a:off x="3734644" y="1586628"/>
            <a:ext cx="0" cy="271699"/>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731672" y="1547565"/>
            <a:ext cx="0" cy="271699"/>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648461" y="4329774"/>
            <a:ext cx="2723951" cy="379335"/>
          </a:xfrm>
          <a:prstGeom prst="rect">
            <a:avLst/>
          </a:prstGeom>
          <a:solidFill>
            <a:schemeClr val="accent2">
              <a:lumMod val="20000"/>
              <a:lumOff val="80000"/>
            </a:schemeClr>
          </a:solidFill>
        </p:spPr>
        <p:txBody>
          <a:bodyPr wrap="none">
            <a:spAutoFit/>
          </a:bodyPr>
          <a:lstStyle/>
          <a:p>
            <a:r>
              <a:rPr lang="en-US" altLang="zh-CN" sz="1865" dirty="0">
                <a:latin typeface="Times New Roman" panose="02020603050405020304"/>
              </a:rPr>
              <a:t> </a:t>
            </a:r>
            <a:r>
              <a:rPr lang="en-US" altLang="zh-CN" sz="1865" dirty="0" smtClean="0">
                <a:latin typeface="Times New Roman" panose="02020603050405020304"/>
              </a:rPr>
              <a:t>Trends during </a:t>
            </a:r>
            <a:r>
              <a:rPr lang="en-US" altLang="zh-CN" sz="1865" b="1" dirty="0" smtClean="0">
                <a:latin typeface="Times New Roman" panose="02020603050405020304"/>
              </a:rPr>
              <a:t>2020–2099</a:t>
            </a:r>
            <a:endParaRPr lang="zh-CN" altLang="en-US" sz="1865" b="1" dirty="0"/>
          </a:p>
        </p:txBody>
      </p:sp>
      <p:sp>
        <p:nvSpPr>
          <p:cNvPr id="17" name="椭圆 16"/>
          <p:cNvSpPr/>
          <p:nvPr/>
        </p:nvSpPr>
        <p:spPr>
          <a:xfrm>
            <a:off x="5143493" y="5619764"/>
            <a:ext cx="936104" cy="381004"/>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cxnSp>
        <p:nvCxnSpPr>
          <p:cNvPr id="18" name="直接箭头连接符 17"/>
          <p:cNvCxnSpPr/>
          <p:nvPr/>
        </p:nvCxnSpPr>
        <p:spPr>
          <a:xfrm>
            <a:off x="3723325" y="1950500"/>
            <a:ext cx="0" cy="271699"/>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601791" y="2029706"/>
            <a:ext cx="0" cy="28803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AutoShape 19"/>
          <p:cNvSpPr>
            <a:spLocks noChangeArrowheads="1"/>
          </p:cNvSpPr>
          <p:nvPr/>
        </p:nvSpPr>
        <p:spPr bwMode="auto">
          <a:xfrm>
            <a:off x="50800" y="73660"/>
            <a:ext cx="4483100" cy="680707"/>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3"/>
              <a:alphaOff val="0"/>
            </a:schemeClr>
          </a:fillRef>
          <a:effectRef idx="1">
            <a:schemeClr val="accent5">
              <a:hueOff val="-4317079"/>
              <a:satOff val="21903"/>
              <a:lumOff val="-2553"/>
              <a:alphaOff val="0"/>
            </a:schemeClr>
          </a:effectRef>
          <a:fontRef idx="minor">
            <a:schemeClr val="dk1"/>
          </a:fontRef>
        </p:style>
        <p:txBody>
          <a:bodyPr lIns="0" tIns="65785" rIns="0" bIns="65785" spcCol="1270" anchor="ctr"/>
          <a:lstStyle/>
          <a:p>
            <a:pPr algn="ctr">
              <a:spcAft>
                <a:spcPts val="600"/>
              </a:spcAft>
            </a:pPr>
            <a:r>
              <a:rPr lang="en-US" altLang="zh-CN" sz="28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Projected </a:t>
            </a:r>
            <a:r>
              <a:rPr lang="en-US" altLang="zh-CN" sz="2800" b="1"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changes </a:t>
            </a:r>
            <a:r>
              <a:rPr lang="en-US" altLang="zh-CN" sz="28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rPr>
              <a:t>in WPD</a:t>
            </a:r>
            <a:endParaRPr lang="en-US" altLang="zh-CN" sz="28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p:nvPr/>
        </p:nvSpPr>
        <p:spPr>
          <a:xfrm>
            <a:off x="171450" y="2115431"/>
            <a:ext cx="3011614" cy="1077218"/>
          </a:xfrm>
          <a:prstGeom prst="rect">
            <a:avLst/>
          </a:prstGeom>
          <a:noFill/>
        </p:spPr>
        <p:txBody>
          <a:bodyPr wrap="square" rtlCol="0">
            <a:spAutoFit/>
          </a:bodyPr>
          <a:lstStyle/>
          <a:p>
            <a:pPr algn="just"/>
            <a:r>
              <a:rPr lang="en-US" altLang="zh-CN" sz="1600" b="1" dirty="0">
                <a:latin typeface="Times New Roman" panose="02020603050405020304" pitchFamily="18" charset="0"/>
                <a:cs typeface="Times New Roman" panose="02020603050405020304" pitchFamily="18" charset="0"/>
              </a:rPr>
              <a:t>Projected changes in </a:t>
            </a:r>
            <a:r>
              <a:rPr lang="en-US" altLang="zh-CN" sz="1600" b="1" dirty="0" smtClean="0">
                <a:latin typeface="Times New Roman" panose="02020603050405020304" pitchFamily="18" charset="0"/>
                <a:cs typeface="Times New Roman" panose="02020603050405020304" pitchFamily="18" charset="0"/>
              </a:rPr>
              <a:t>WPD </a:t>
            </a:r>
            <a:r>
              <a:rPr lang="en-US" altLang="zh-CN" sz="1600" b="1" dirty="0">
                <a:latin typeface="Times New Roman" panose="02020603050405020304" pitchFamily="18" charset="0"/>
                <a:cs typeface="Times New Roman" panose="02020603050405020304" pitchFamily="18" charset="0"/>
              </a:rPr>
              <a:t>over China by </a:t>
            </a:r>
            <a:r>
              <a:rPr lang="en-US" altLang="zh-CN" sz="1600" b="1" dirty="0" smtClean="0">
                <a:latin typeface="Times New Roman" panose="02020603050405020304" pitchFamily="18" charset="0"/>
                <a:cs typeface="Times New Roman" panose="02020603050405020304" pitchFamily="18" charset="0"/>
              </a:rPr>
              <a:t>the middle and </a:t>
            </a:r>
            <a:r>
              <a:rPr lang="en-US" altLang="zh-CN" sz="1600" b="1" dirty="0">
                <a:latin typeface="Times New Roman" panose="02020603050405020304" pitchFamily="18" charset="0"/>
                <a:cs typeface="Times New Roman" panose="02020603050405020304" pitchFamily="18" charset="0"/>
              </a:rPr>
              <a:t>late </a:t>
            </a:r>
            <a:r>
              <a:rPr lang="en-US" altLang="zh-CN" sz="1600" b="1" dirty="0" smtClean="0">
                <a:latin typeface="Times New Roman" panose="02020603050405020304" pitchFamily="18" charset="0"/>
                <a:cs typeface="Times New Roman" panose="02020603050405020304" pitchFamily="18" charset="0"/>
              </a:rPr>
              <a:t>of </a:t>
            </a:r>
            <a:r>
              <a:rPr lang="en-US" altLang="zh-CN" sz="1600" b="1" dirty="0">
                <a:latin typeface="Times New Roman" panose="02020603050405020304" pitchFamily="18" charset="0"/>
                <a:cs typeface="Times New Roman" panose="02020603050405020304" pitchFamily="18" charset="0"/>
              </a:rPr>
              <a:t>the 21st century under different </a:t>
            </a:r>
            <a:r>
              <a:rPr lang="en-US" altLang="zh-CN" sz="1600" b="1" dirty="0" smtClean="0">
                <a:latin typeface="Times New Roman" panose="02020603050405020304" pitchFamily="18" charset="0"/>
                <a:cs typeface="Times New Roman" panose="02020603050405020304" pitchFamily="18" charset="0"/>
              </a:rPr>
              <a:t>RCPs (relative </a:t>
            </a:r>
            <a:r>
              <a:rPr lang="en-US" altLang="zh-CN" sz="1600" b="1" dirty="0">
                <a:latin typeface="Times New Roman" panose="02020603050405020304" pitchFamily="18" charset="0"/>
                <a:cs typeface="Times New Roman" panose="02020603050405020304" pitchFamily="18" charset="0"/>
              </a:rPr>
              <a:t>to </a:t>
            </a:r>
            <a:r>
              <a:rPr lang="en-US" altLang="zh-CN" sz="1600" b="1" dirty="0" smtClean="0">
                <a:latin typeface="Times New Roman" panose="02020603050405020304" pitchFamily="18" charset="0"/>
                <a:cs typeface="Times New Roman" panose="02020603050405020304" pitchFamily="18" charset="0"/>
              </a:rPr>
              <a:t>1986-2005)</a:t>
            </a:r>
            <a:endParaRPr lang="zh-CN" altLang="en-US" sz="16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5305" y="490818"/>
            <a:ext cx="9906069" cy="461665"/>
          </a:xfrm>
          <a:prstGeom prst="rect">
            <a:avLst/>
          </a:prstGeom>
        </p:spPr>
        <p:txBody>
          <a:bodyPr wrap="square">
            <a:spAutoFit/>
          </a:bodyPr>
          <a:lstStyle/>
          <a:p>
            <a:pPr algn="ctr"/>
            <a:r>
              <a:rPr lang="en-US" altLang="zh-CN" sz="2400" b="1" dirty="0">
                <a:solidFill>
                  <a:srgbClr val="FF0000"/>
                </a:solidFill>
                <a:latin typeface="Times New Roman" panose="02020603050405020304" pitchFamily="18" charset="0"/>
                <a:cs typeface="Times New Roman" panose="02020603050405020304" pitchFamily="18" charset="0"/>
              </a:rPr>
              <a:t>The areas in different categories and their proportion of total </a:t>
            </a:r>
            <a:r>
              <a:rPr lang="en-US" altLang="zh-CN" sz="2400" b="1" dirty="0" smtClean="0">
                <a:solidFill>
                  <a:srgbClr val="FF0000"/>
                </a:solidFill>
                <a:latin typeface="Times New Roman" panose="02020603050405020304" pitchFamily="18" charset="0"/>
                <a:cs typeface="Times New Roman" panose="02020603050405020304" pitchFamily="18" charset="0"/>
              </a:rPr>
              <a:t>area</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3" name="矩形 2"/>
          <p:cNvSpPr/>
          <p:nvPr/>
        </p:nvSpPr>
        <p:spPr>
          <a:xfrm>
            <a:off x="1057240" y="4786090"/>
            <a:ext cx="9610760" cy="119888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lgn="just">
              <a:buFont typeface="Wingdings" panose="05000000000000000000" pitchFamily="2" charset="2"/>
              <a:buChar char="n"/>
            </a:pP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In </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the future</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 the area of ‘very abundant’ , abundant, and good</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were  projected to decrease in the future.</a:t>
            </a:r>
            <a:endParaRPr kumimoji="1" lang="en-US" altLang="zh-CN" dirty="0">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buFont typeface="Wingdings" panose="05000000000000000000" pitchFamily="2" charset="2"/>
              <a:buChar char="n"/>
            </a:pP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For low scenario, the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reduction magnitude of </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above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three types of wind </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resources were projected to decrease </a:t>
            </a:r>
            <a:r>
              <a:rPr kumimoji="1" lang="en-US" altLang="zh-CN" dirty="0">
                <a:latin typeface="Times New Roman" panose="02020603050405020304" pitchFamily="18" charset="0"/>
                <a:ea typeface="楷体" panose="02010609060101010101" pitchFamily="49" charset="-122"/>
                <a:cs typeface="Times New Roman" panose="02020603050405020304" pitchFamily="18" charset="0"/>
              </a:rPr>
              <a:t>in the late </a:t>
            </a:r>
            <a:r>
              <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rPr>
              <a:t>21st.</a:t>
            </a:r>
            <a:endParaRPr kumimoji="1" lang="en-US" altLang="zh-CN" dirty="0" smtClean="0">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nvGraphicFramePr>
        <p:xfrm>
          <a:off x="1209640" y="935956"/>
          <a:ext cx="9305961" cy="3793490"/>
        </p:xfrm>
        <a:graphic>
          <a:graphicData uri="http://schemas.openxmlformats.org/drawingml/2006/table">
            <a:tbl>
              <a:tblPr firstRow="1" firstCol="1" bandRow="1"/>
              <a:tblGrid>
                <a:gridCol w="1698597"/>
                <a:gridCol w="2204519"/>
                <a:gridCol w="1635319"/>
                <a:gridCol w="1698564"/>
                <a:gridCol w="2068962"/>
              </a:tblGrid>
              <a:tr h="110744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1"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Category</a:t>
                      </a:r>
                      <a:endParaRPr lang="zh-CN" sz="1465"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algn="ctr" defTabSz="914400" rtl="0" eaLnBrk="1" latinLnBrk="0" hangingPunct="1">
                        <a:lnSpc>
                          <a:spcPct val="150000"/>
                        </a:lnSpc>
                        <a:spcAft>
                          <a:spcPts val="0"/>
                        </a:spcAft>
                      </a:pPr>
                      <a:r>
                        <a:rPr lang="en-US" altLang="zh-CN" sz="1465" b="1" kern="100" dirty="0" smtClean="0">
                          <a:solidFill>
                            <a:schemeClr val="lt1"/>
                          </a:solidFill>
                          <a:effectLst/>
                          <a:latin typeface="Times New Roman" panose="02020603050405020304" pitchFamily="18" charset="0"/>
                          <a:ea typeface="+mn-ea"/>
                          <a:cs typeface="Times New Roman" panose="02020603050405020304" pitchFamily="18" charset="0"/>
                        </a:rPr>
                        <a:t>Present area </a:t>
                      </a:r>
                      <a:r>
                        <a:rPr lang="en-US" sz="1465" b="1" kern="100" dirty="0" smtClean="0">
                          <a:solidFill>
                            <a:schemeClr val="lt1"/>
                          </a:solidFill>
                          <a:effectLst/>
                          <a:latin typeface="Times New Roman" panose="02020603050405020304" pitchFamily="18" charset="0"/>
                          <a:ea typeface="+mn-ea"/>
                          <a:cs typeface="Times New Roman" panose="02020603050405020304" pitchFamily="18" charset="0"/>
                        </a:rPr>
                        <a:t>(10</a:t>
                      </a:r>
                      <a:r>
                        <a:rPr lang="en-US" sz="1465" b="1" kern="100" baseline="30000" dirty="0" smtClean="0">
                          <a:solidFill>
                            <a:schemeClr val="lt1"/>
                          </a:solidFill>
                          <a:effectLst/>
                          <a:latin typeface="Times New Roman" panose="02020603050405020304" pitchFamily="18" charset="0"/>
                          <a:ea typeface="+mn-ea"/>
                          <a:cs typeface="Times New Roman" panose="02020603050405020304" pitchFamily="18" charset="0"/>
                        </a:rPr>
                        <a:t>4</a:t>
                      </a:r>
                      <a:r>
                        <a:rPr lang="en-US" sz="1465" b="1" kern="100" dirty="0" smtClean="0">
                          <a:solidFill>
                            <a:schemeClr val="lt1"/>
                          </a:solidFill>
                          <a:effectLst/>
                          <a:latin typeface="Times New Roman" panose="02020603050405020304" pitchFamily="18" charset="0"/>
                          <a:ea typeface="+mn-ea"/>
                          <a:cs typeface="Times New Roman" panose="02020603050405020304" pitchFamily="18" charset="0"/>
                        </a:rPr>
                        <a:t>km</a:t>
                      </a:r>
                      <a:r>
                        <a:rPr lang="en-US" sz="1465" b="1" kern="100" baseline="30000" dirty="0" smtClean="0">
                          <a:solidFill>
                            <a:schemeClr val="lt1"/>
                          </a:solidFill>
                          <a:effectLst/>
                          <a:latin typeface="Times New Roman" panose="02020603050405020304" pitchFamily="18" charset="0"/>
                          <a:ea typeface="+mn-ea"/>
                          <a:cs typeface="Times New Roman" panose="02020603050405020304" pitchFamily="18" charset="0"/>
                        </a:rPr>
                        <a:t>2</a:t>
                      </a:r>
                      <a:r>
                        <a:rPr lang="en-US" sz="1465" b="1" kern="100" dirty="0" smtClean="0">
                          <a:solidFill>
                            <a:schemeClr val="lt1"/>
                          </a:solidFill>
                          <a:effectLst/>
                          <a:latin typeface="Times New Roman" panose="02020603050405020304" pitchFamily="18" charset="0"/>
                          <a:ea typeface="+mn-ea"/>
                          <a:cs typeface="Times New Roman" panose="02020603050405020304" pitchFamily="18" charset="0"/>
                        </a:rPr>
                        <a:t>)/</a:t>
                      </a:r>
                      <a:endParaRPr lang="en-US" sz="1465" b="1" kern="100" dirty="0" smtClean="0">
                        <a:solidFill>
                          <a:schemeClr val="lt1"/>
                        </a:solidFill>
                        <a:effectLst/>
                        <a:latin typeface="Times New Roman" panose="02020603050405020304" pitchFamily="18" charset="0"/>
                        <a:ea typeface="+mn-ea"/>
                        <a:cs typeface="Times New Roman" panose="02020603050405020304" pitchFamily="18" charset="0"/>
                      </a:endParaRPr>
                    </a:p>
                    <a:p>
                      <a:pPr marL="0" algn="ctr" defTabSz="914400" rtl="0" eaLnBrk="1" latinLnBrk="0" hangingPunct="1">
                        <a:lnSpc>
                          <a:spcPct val="150000"/>
                        </a:lnSpc>
                        <a:spcAft>
                          <a:spcPts val="0"/>
                        </a:spcAft>
                      </a:pPr>
                      <a:r>
                        <a:rPr lang="en-US" altLang="zh-CN" sz="1465" b="1" kern="100" dirty="0" smtClean="0">
                          <a:solidFill>
                            <a:schemeClr val="lt1"/>
                          </a:solidFill>
                          <a:effectLst/>
                          <a:latin typeface="Times New Roman" panose="02020603050405020304" pitchFamily="18" charset="0"/>
                          <a:ea typeface="+mn-ea"/>
                          <a:cs typeface="Times New Roman" panose="02020603050405020304" pitchFamily="18" charset="0"/>
                        </a:rPr>
                        <a:t>Proportion </a:t>
                      </a:r>
                      <a:r>
                        <a:rPr lang="en-US" sz="1465" b="1" kern="100" dirty="0" smtClean="0">
                          <a:solidFill>
                            <a:schemeClr val="lt1"/>
                          </a:solidFill>
                          <a:effectLst/>
                          <a:latin typeface="Times New Roman" panose="02020603050405020304" pitchFamily="18" charset="0"/>
                          <a:ea typeface="+mn-ea"/>
                          <a:cs typeface="Times New Roman" panose="02020603050405020304" pitchFamily="18" charset="0"/>
                        </a:rPr>
                        <a:t>(%)</a:t>
                      </a:r>
                      <a:endParaRPr lang="zh-CN" sz="1465" b="1" kern="100" dirty="0">
                        <a:solidFill>
                          <a:schemeClr val="lt1"/>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sz="1465" kern="100" dirty="0" smtClean="0">
                          <a:effectLst/>
                          <a:latin typeface="Times New Roman" panose="02020603050405020304" pitchFamily="18" charset="0"/>
                          <a:cs typeface="Times New Roman" panose="02020603050405020304" pitchFamily="18" charset="0"/>
                        </a:rPr>
                        <a:t>RCP2.6</a:t>
                      </a:r>
                      <a:endParaRPr lang="zh-CN" sz="1465" kern="100" dirty="0">
                        <a:effectLst/>
                        <a:latin typeface="Times New Roman" panose="02020603050405020304" pitchFamily="18" charset="0"/>
                        <a:cs typeface="Times New Roman" panose="02020603050405020304" pitchFamily="18" charset="0"/>
                      </a:endParaRPr>
                    </a:p>
                    <a:p>
                      <a:pPr algn="ctr">
                        <a:lnSpc>
                          <a:spcPct val="150000"/>
                        </a:lnSpc>
                        <a:spcAft>
                          <a:spcPts val="0"/>
                        </a:spcAft>
                      </a:pPr>
                      <a:r>
                        <a:rPr lang="en-US" altLang="zh-CN" sz="1465" kern="100" dirty="0" smtClean="0">
                          <a:effectLst/>
                          <a:latin typeface="Times New Roman" panose="02020603050405020304" pitchFamily="18" charset="0"/>
                          <a:cs typeface="Times New Roman" panose="02020603050405020304" pitchFamily="18" charset="0"/>
                        </a:rPr>
                        <a:t>middle/late (%)</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sz="1465" kern="100" dirty="0" smtClean="0">
                          <a:effectLst/>
                          <a:latin typeface="Times New Roman" panose="02020603050405020304" pitchFamily="18" charset="0"/>
                          <a:cs typeface="Times New Roman" panose="02020603050405020304" pitchFamily="18" charset="0"/>
                        </a:rPr>
                        <a:t>RCP4.5</a:t>
                      </a:r>
                      <a:endParaRPr lang="zh-CN" sz="1465" kern="100" dirty="0">
                        <a:effectLst/>
                        <a:latin typeface="Times New Roman" panose="02020603050405020304" pitchFamily="18" charset="0"/>
                        <a:cs typeface="Times New Roman" panose="02020603050405020304" pitchFamily="18" charset="0"/>
                      </a:endParaRPr>
                    </a:p>
                    <a:p>
                      <a:pPr algn="ctr">
                        <a:lnSpc>
                          <a:spcPct val="150000"/>
                        </a:lnSpc>
                        <a:spcAft>
                          <a:spcPts val="0"/>
                        </a:spcAft>
                      </a:pPr>
                      <a:r>
                        <a:rPr lang="en-US" altLang="zh-CN" sz="1465" kern="100" dirty="0" smtClean="0">
                          <a:effectLst/>
                          <a:latin typeface="Times New Roman" panose="02020603050405020304" pitchFamily="18" charset="0"/>
                          <a:cs typeface="Times New Roman" panose="02020603050405020304" pitchFamily="18" charset="0"/>
                        </a:rPr>
                        <a:t>middle/late (%)</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sz="1465" kern="100" dirty="0" smtClean="0">
                          <a:effectLst/>
                          <a:latin typeface="Times New Roman" panose="02020603050405020304" pitchFamily="18" charset="0"/>
                          <a:cs typeface="Times New Roman" panose="02020603050405020304" pitchFamily="18" charset="0"/>
                        </a:rPr>
                        <a:t>RCP8.5</a:t>
                      </a:r>
                      <a:endParaRPr lang="zh-CN" sz="1465" kern="100" dirty="0">
                        <a:effectLst/>
                        <a:latin typeface="Times New Roman" panose="02020603050405020304" pitchFamily="18" charset="0"/>
                        <a:cs typeface="Times New Roman" panose="02020603050405020304" pitchFamily="18" charset="0"/>
                      </a:endParaRPr>
                    </a:p>
                    <a:p>
                      <a:pPr algn="ctr">
                        <a:lnSpc>
                          <a:spcPct val="150000"/>
                        </a:lnSpc>
                        <a:spcAft>
                          <a:spcPts val="0"/>
                        </a:spcAft>
                      </a:pPr>
                      <a:r>
                        <a:rPr lang="en-US" altLang="zh-CN" sz="1465" kern="100" dirty="0" smtClean="0">
                          <a:effectLst/>
                          <a:latin typeface="Times New Roman" panose="02020603050405020304" pitchFamily="18" charset="0"/>
                          <a:cs typeface="Times New Roman" panose="02020603050405020304" pitchFamily="18" charset="0"/>
                        </a:rPr>
                        <a:t>middle/late (%)</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5372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Very abundant</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18.4/13.3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solidFill>
                            <a:srgbClr val="00B050"/>
                          </a:solidFill>
                          <a:effectLst/>
                          <a:latin typeface="Times New Roman" panose="02020603050405020304" pitchFamily="18" charset="0"/>
                          <a:cs typeface="Times New Roman" panose="02020603050405020304" pitchFamily="18" charset="0"/>
                        </a:rPr>
                        <a:t>−25.8</a:t>
                      </a:r>
                      <a:r>
                        <a:rPr lang="en-US" sz="1800" kern="100" dirty="0">
                          <a:effectLst/>
                          <a:latin typeface="Times New Roman" panose="02020603050405020304" pitchFamily="18" charset="0"/>
                          <a:cs typeface="Times New Roman" panose="02020603050405020304" pitchFamily="18" charset="0"/>
                        </a:rPr>
                        <a:t>/</a:t>
                      </a:r>
                      <a:r>
                        <a:rPr lang="en-US" sz="1800" kern="100" dirty="0">
                          <a:solidFill>
                            <a:srgbClr val="C00000"/>
                          </a:solidFill>
                          <a:effectLst/>
                          <a:latin typeface="Times New Roman" panose="02020603050405020304" pitchFamily="18" charset="0"/>
                          <a:cs typeface="Times New Roman" panose="02020603050405020304" pitchFamily="18" charset="0"/>
                        </a:rPr>
                        <a:t>3.7</a:t>
                      </a:r>
                      <a:endParaRPr lang="zh-CN" sz="1800"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solidFill>
                            <a:srgbClr val="00B050"/>
                          </a:solidFill>
                          <a:effectLst/>
                          <a:latin typeface="Times New Roman" panose="02020603050405020304" pitchFamily="18" charset="0"/>
                          <a:ea typeface="+mn-ea"/>
                          <a:cs typeface="Times New Roman" panose="02020603050405020304" pitchFamily="18" charset="0"/>
                        </a:rPr>
                        <a:t>−9.7</a:t>
                      </a:r>
                      <a:r>
                        <a:rPr lang="en-US" sz="1800" kern="100" dirty="0">
                          <a:effectLst/>
                          <a:latin typeface="Times New Roman" panose="02020603050405020304" pitchFamily="18" charset="0"/>
                          <a:cs typeface="Times New Roman" panose="02020603050405020304" pitchFamily="18" charset="0"/>
                        </a:rPr>
                        <a:t>/</a:t>
                      </a:r>
                      <a:r>
                        <a:rPr lang="en-US" sz="1800" kern="100" dirty="0">
                          <a:solidFill>
                            <a:srgbClr val="00B0F0"/>
                          </a:solidFill>
                          <a:effectLst/>
                          <a:latin typeface="Times New Roman" panose="02020603050405020304" pitchFamily="18" charset="0"/>
                          <a:cs typeface="Times New Roman" panose="02020603050405020304" pitchFamily="18" charset="0"/>
                        </a:rPr>
                        <a:t>−</a:t>
                      </a:r>
                      <a:r>
                        <a:rPr lang="en-US" sz="1800" b="1" kern="100" dirty="0">
                          <a:solidFill>
                            <a:srgbClr val="00B0F0"/>
                          </a:solidFill>
                          <a:effectLst/>
                          <a:latin typeface="Times New Roman" panose="02020603050405020304" pitchFamily="18" charset="0"/>
                          <a:cs typeface="Times New Roman" panose="02020603050405020304" pitchFamily="18" charset="0"/>
                        </a:rPr>
                        <a:t>15.1</a:t>
                      </a:r>
                      <a:endParaRPr lang="zh-CN" sz="1800" b="1"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−23.3/</a:t>
                      </a:r>
                      <a:r>
                        <a:rPr lang="en-US" sz="1800" b="1" kern="100" dirty="0">
                          <a:solidFill>
                            <a:srgbClr val="00B0F0"/>
                          </a:solidFill>
                          <a:effectLst/>
                          <a:latin typeface="Times New Roman" panose="02020603050405020304" pitchFamily="18" charset="0"/>
                          <a:ea typeface="+mn-ea"/>
                          <a:cs typeface="Times New Roman" panose="02020603050405020304" pitchFamily="18" charset="0"/>
                        </a:rPr>
                        <a:t>−42.8</a:t>
                      </a:r>
                      <a:endParaRPr lang="zh-CN" sz="1800" b="1" kern="100" dirty="0">
                        <a:solidFill>
                          <a:srgbClr val="00B0F0"/>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5372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Abundant</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37.9/27.3</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solidFill>
                            <a:srgbClr val="00B050"/>
                          </a:solidFill>
                          <a:effectLst/>
                          <a:latin typeface="Times New Roman" panose="02020603050405020304" pitchFamily="18" charset="0"/>
                          <a:ea typeface="+mn-ea"/>
                          <a:cs typeface="Times New Roman" panose="02020603050405020304" pitchFamily="18" charset="0"/>
                        </a:rPr>
                        <a:t>−11.6</a:t>
                      </a:r>
                      <a:r>
                        <a:rPr lang="en-US" sz="1800" kern="100" dirty="0">
                          <a:effectLst/>
                          <a:latin typeface="Times New Roman" panose="02020603050405020304" pitchFamily="18" charset="0"/>
                          <a:cs typeface="Times New Roman" panose="02020603050405020304" pitchFamily="18" charset="0"/>
                        </a:rPr>
                        <a:t>/</a:t>
                      </a:r>
                      <a:r>
                        <a:rPr lang="en-US" sz="1800" kern="100" dirty="0">
                          <a:solidFill>
                            <a:srgbClr val="C00000"/>
                          </a:solidFill>
                          <a:effectLst/>
                          <a:latin typeface="Times New Roman" panose="02020603050405020304" pitchFamily="18" charset="0"/>
                          <a:cs typeface="Times New Roman" panose="02020603050405020304" pitchFamily="18" charset="0"/>
                        </a:rPr>
                        <a:t>−9.2</a:t>
                      </a:r>
                      <a:endParaRPr lang="zh-CN" sz="1800"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08685" rtl="0" eaLnBrk="1" latinLnBrk="0" hangingPunct="1">
                        <a:lnSpc>
                          <a:spcPct val="150000"/>
                        </a:lnSpc>
                        <a:spcAft>
                          <a:spcPts val="0"/>
                        </a:spcAft>
                      </a:pPr>
                      <a:r>
                        <a:rPr lang="en-US" sz="1800" kern="100" dirty="0">
                          <a:solidFill>
                            <a:srgbClr val="00B050"/>
                          </a:solidFill>
                          <a:effectLst/>
                          <a:latin typeface="Times New Roman" panose="02020603050405020304" pitchFamily="18" charset="0"/>
                          <a:ea typeface="+mn-ea"/>
                          <a:cs typeface="Times New Roman" panose="02020603050405020304" pitchFamily="18" charset="0"/>
                        </a:rPr>
                        <a:t>−10.9</a:t>
                      </a:r>
                      <a:r>
                        <a:rPr lang="en-US" sz="1800" kern="100" dirty="0">
                          <a:effectLst/>
                          <a:latin typeface="Times New Roman" panose="02020603050405020304" pitchFamily="18" charset="0"/>
                          <a:cs typeface="Times New Roman" panose="02020603050405020304" pitchFamily="18" charset="0"/>
                        </a:rPr>
                        <a:t>/</a:t>
                      </a:r>
                      <a:r>
                        <a:rPr lang="en-US" sz="1800" b="1" kern="100" dirty="0">
                          <a:solidFill>
                            <a:srgbClr val="00B0F0"/>
                          </a:solidFill>
                          <a:effectLst/>
                          <a:latin typeface="Times New Roman" panose="02020603050405020304" pitchFamily="18" charset="0"/>
                          <a:ea typeface="+mn-ea"/>
                          <a:cs typeface="Times New Roman" panose="02020603050405020304" pitchFamily="18" charset="0"/>
                        </a:rPr>
                        <a:t>−11.2</a:t>
                      </a:r>
                      <a:endParaRPr lang="zh-CN" sz="1800" b="1" kern="100" dirty="0">
                        <a:solidFill>
                          <a:srgbClr val="00B0F0"/>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08685" rtl="0" eaLnBrk="1" latinLnBrk="0" hangingPunct="1">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−10.1/</a:t>
                      </a:r>
                      <a:r>
                        <a:rPr lang="en-US" sz="1800" b="1" kern="100" dirty="0">
                          <a:solidFill>
                            <a:srgbClr val="00B0F0"/>
                          </a:solidFill>
                          <a:effectLst/>
                          <a:latin typeface="Times New Roman" panose="02020603050405020304" pitchFamily="18" charset="0"/>
                          <a:ea typeface="+mn-ea"/>
                          <a:cs typeface="Times New Roman" panose="02020603050405020304" pitchFamily="18" charset="0"/>
                        </a:rPr>
                        <a:t>−11.9</a:t>
                      </a:r>
                      <a:endParaRPr lang="zh-CN" sz="1800" b="1" kern="100" dirty="0">
                        <a:solidFill>
                          <a:srgbClr val="00B0F0"/>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5372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Good</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33.6/24.2</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3.4/1.7</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b="0" kern="100" dirty="0">
                          <a:solidFill>
                            <a:schemeClr val="tx1"/>
                          </a:solidFill>
                          <a:effectLst/>
                          <a:latin typeface="Times New Roman" panose="02020603050405020304" pitchFamily="18" charset="0"/>
                          <a:ea typeface="+mn-ea"/>
                          <a:cs typeface="Times New Roman" panose="02020603050405020304" pitchFamily="18" charset="0"/>
                        </a:rPr>
                        <a:t>−4.9</a:t>
                      </a:r>
                      <a:r>
                        <a:rPr lang="en-US" sz="1800" b="0" kern="100" dirty="0">
                          <a:solidFill>
                            <a:schemeClr val="tx1"/>
                          </a:solidFill>
                          <a:effectLst/>
                          <a:latin typeface="Times New Roman" panose="02020603050405020304" pitchFamily="18" charset="0"/>
                          <a:cs typeface="Times New Roman" panose="02020603050405020304" pitchFamily="18" charset="0"/>
                        </a:rPr>
                        <a:t>/</a:t>
                      </a:r>
                      <a:r>
                        <a:rPr lang="en-US" sz="1800" b="0" kern="100" dirty="0">
                          <a:solidFill>
                            <a:schemeClr val="tx1"/>
                          </a:solidFill>
                          <a:effectLst/>
                          <a:latin typeface="Times New Roman" panose="02020603050405020304" pitchFamily="18" charset="0"/>
                          <a:ea typeface="+mn-ea"/>
                          <a:cs typeface="Times New Roman" panose="02020603050405020304" pitchFamily="18" charset="0"/>
                        </a:rPr>
                        <a:t>−7.1</a:t>
                      </a:r>
                      <a:endParaRPr lang="zh-CN" sz="1800" b="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08685" rtl="0" eaLnBrk="1" latinLnBrk="0" hangingPunct="1">
                        <a:lnSpc>
                          <a:spcPct val="150000"/>
                        </a:lnSpc>
                        <a:spcAft>
                          <a:spcPts val="0"/>
                        </a:spcAft>
                      </a:pPr>
                      <a:r>
                        <a:rPr lang="en-US" sz="1800" b="0" kern="100" dirty="0">
                          <a:solidFill>
                            <a:schemeClr val="tx1"/>
                          </a:solidFill>
                          <a:effectLst/>
                          <a:latin typeface="Times New Roman" panose="02020603050405020304" pitchFamily="18" charset="0"/>
                          <a:cs typeface="Times New Roman" panose="02020603050405020304" pitchFamily="18" charset="0"/>
                        </a:rPr>
                        <a:t>−1.8/</a:t>
                      </a:r>
                      <a:r>
                        <a:rPr lang="en-US" sz="1800" b="0" kern="100" dirty="0">
                          <a:solidFill>
                            <a:schemeClr val="tx1"/>
                          </a:solidFill>
                          <a:effectLst/>
                          <a:latin typeface="Times New Roman" panose="02020603050405020304" pitchFamily="18" charset="0"/>
                          <a:ea typeface="+mn-ea"/>
                          <a:cs typeface="Times New Roman" panose="02020603050405020304" pitchFamily="18" charset="0"/>
                        </a:rPr>
                        <a:t>−3.7</a:t>
                      </a:r>
                      <a:endParaRPr lang="zh-CN" sz="1800" b="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5372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Moderate</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41.4/29.8</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4.9/3.4</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−1.4/5.1</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2.9/6.6</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5372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150000"/>
                        </a:lnSpc>
                        <a:spcAft>
                          <a:spcPts val="0"/>
                        </a:spcAft>
                      </a:pPr>
                      <a:r>
                        <a:rPr lang="en-US" altLang="zh-CN" sz="1800" b="0" i="0" u="none" strike="noStrike" kern="1200" baseline="0" dirty="0" smtClean="0">
                          <a:solidFill>
                            <a:schemeClr val="lt1"/>
                          </a:solidFill>
                          <a:latin typeface="Times New Roman" panose="02020603050405020304" pitchFamily="18" charset="0"/>
                          <a:ea typeface="+mn-ea"/>
                          <a:cs typeface="Times New Roman" panose="02020603050405020304" pitchFamily="18" charset="0"/>
                        </a:rPr>
                        <a:t>Low wind speed</a:t>
                      </a:r>
                      <a:endParaRPr lang="zh-CN" sz="1465"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7.6/5.5</a:t>
                      </a:r>
                      <a:endParaRPr 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solidFill>
                            <a:srgbClr val="00B050"/>
                          </a:solidFill>
                          <a:effectLst/>
                          <a:latin typeface="Times New Roman" panose="02020603050405020304" pitchFamily="18" charset="0"/>
                          <a:ea typeface="+mn-ea"/>
                          <a:cs typeface="Times New Roman" panose="02020603050405020304" pitchFamily="18" charset="0"/>
                        </a:rPr>
                        <a:t>−18.2</a:t>
                      </a:r>
                      <a:r>
                        <a:rPr lang="en-US" sz="1800" kern="100" dirty="0">
                          <a:effectLst/>
                          <a:latin typeface="Times New Roman" panose="02020603050405020304" pitchFamily="18" charset="0"/>
                          <a:cs typeface="Times New Roman" panose="02020603050405020304" pitchFamily="18" charset="0"/>
                        </a:rPr>
                        <a:t>/</a:t>
                      </a:r>
                      <a:r>
                        <a:rPr lang="en-US" sz="1800" kern="100" dirty="0">
                          <a:solidFill>
                            <a:srgbClr val="C00000"/>
                          </a:solidFill>
                          <a:effectLst/>
                          <a:latin typeface="Times New Roman" panose="02020603050405020304" pitchFamily="18" charset="0"/>
                          <a:cs typeface="Times New Roman" panose="02020603050405020304" pitchFamily="18" charset="0"/>
                        </a:rPr>
                        <a:t>−15.9</a:t>
                      </a:r>
                      <a:endParaRPr lang="zh-CN" sz="1800"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50000"/>
                        </a:lnSpc>
                        <a:spcAft>
                          <a:spcPts val="0"/>
                        </a:spcAft>
                      </a:pPr>
                      <a:r>
                        <a:rPr lang="en-US" sz="1800" kern="100" dirty="0">
                          <a:solidFill>
                            <a:schemeClr val="tx1"/>
                          </a:solidFill>
                          <a:effectLst/>
                          <a:latin typeface="Times New Roman" panose="02020603050405020304" pitchFamily="18" charset="0"/>
                          <a:cs typeface="Times New Roman" panose="02020603050405020304" pitchFamily="18" charset="0"/>
                        </a:rPr>
                        <a:t>2.3</a:t>
                      </a:r>
                      <a:r>
                        <a:rPr lang="en-US" sz="1800" kern="100" dirty="0">
                          <a:effectLst/>
                          <a:latin typeface="Times New Roman" panose="02020603050405020304" pitchFamily="18" charset="0"/>
                          <a:cs typeface="Times New Roman" panose="02020603050405020304" pitchFamily="18" charset="0"/>
                        </a:rPr>
                        <a:t>/</a:t>
                      </a:r>
                      <a:r>
                        <a:rPr lang="en-US" sz="1800" b="1" kern="100" dirty="0">
                          <a:solidFill>
                            <a:srgbClr val="00B0F0"/>
                          </a:solidFill>
                          <a:effectLst/>
                          <a:latin typeface="Times New Roman" panose="02020603050405020304" pitchFamily="18" charset="0"/>
                          <a:ea typeface="+mn-ea"/>
                          <a:cs typeface="Times New Roman" panose="02020603050405020304" pitchFamily="18" charset="0"/>
                        </a:rPr>
                        <a:t>−13.9</a:t>
                      </a:r>
                      <a:endParaRPr lang="zh-CN" sz="1800" b="1" kern="100" dirty="0">
                        <a:solidFill>
                          <a:srgbClr val="00B0F0"/>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08685" rtl="0" eaLnBrk="1" latinLnBrk="0" hangingPunct="1">
                        <a:lnSpc>
                          <a:spcPct val="150000"/>
                        </a:lnSpc>
                        <a:spcAft>
                          <a:spcPts val="0"/>
                        </a:spcAft>
                      </a:pPr>
                      <a:r>
                        <a:rPr lang="en-US" sz="1800" kern="100" dirty="0">
                          <a:effectLst/>
                          <a:latin typeface="Times New Roman" panose="02020603050405020304" pitchFamily="18" charset="0"/>
                          <a:cs typeface="Times New Roman" panose="02020603050405020304" pitchFamily="18" charset="0"/>
                        </a:rPr>
                        <a:t>−7.2/</a:t>
                      </a:r>
                      <a:r>
                        <a:rPr lang="en-US" sz="1800" b="1" kern="100" dirty="0">
                          <a:solidFill>
                            <a:srgbClr val="00B0F0"/>
                          </a:solidFill>
                          <a:effectLst/>
                          <a:latin typeface="Times New Roman" panose="02020603050405020304" pitchFamily="18" charset="0"/>
                          <a:ea typeface="+mn-ea"/>
                          <a:cs typeface="Times New Roman" panose="02020603050405020304" pitchFamily="18" charset="0"/>
                        </a:rPr>
                        <a:t>−8.8</a:t>
                      </a:r>
                      <a:endParaRPr lang="zh-CN" sz="1800" b="1" kern="100" dirty="0">
                        <a:solidFill>
                          <a:srgbClr val="00B0F0"/>
                        </a:solidFill>
                        <a:effectLst/>
                        <a:latin typeface="Times New Roman" panose="02020603050405020304" pitchFamily="18" charset="0"/>
                        <a:ea typeface="+mn-ea"/>
                        <a:cs typeface="Times New Roman" panose="02020603050405020304" pitchFamily="18" charset="0"/>
                      </a:endParaRPr>
                    </a:p>
                  </a:txBody>
                  <a:tcPr marL="0" marR="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graphicFrame>
        <p:nvGraphicFramePr>
          <p:cNvPr id="4" name="表格 3"/>
          <p:cNvGraphicFramePr>
            <a:graphicFrameLocks noGrp="1"/>
          </p:cNvGraphicFramePr>
          <p:nvPr/>
        </p:nvGraphicFramePr>
        <p:xfrm>
          <a:off x="5915279" y="5229200"/>
          <a:ext cx="5099394" cy="1352550"/>
        </p:xfrm>
        <a:graphic>
          <a:graphicData uri="http://schemas.openxmlformats.org/drawingml/2006/table">
            <a:tbl>
              <a:tblPr firstRow="1" firstCol="1" bandRow="1">
                <a:tableStyleId>{D27102A9-8310-4765-A935-A1911B00CA55}</a:tableStyleId>
              </a:tblPr>
              <a:tblGrid>
                <a:gridCol w="1443189"/>
                <a:gridCol w="1969971"/>
                <a:gridCol w="1686234"/>
              </a:tblGrid>
              <a:tr h="344805">
                <a:tc>
                  <a:txBody>
                    <a:bodyPr/>
                    <a:lstStyle/>
                    <a:p>
                      <a:pPr algn="ctr">
                        <a:spcAft>
                          <a:spcPts val="0"/>
                        </a:spcAft>
                      </a:pPr>
                      <a:r>
                        <a:rPr lang="en-US" sz="1200" kern="100" dirty="0" err="1">
                          <a:effectLst/>
                          <a:latin typeface="Times New Roman" panose="02020603050405020304" pitchFamily="18" charset="0"/>
                          <a:cs typeface="Times New Roman" panose="02020603050405020304" pitchFamily="18" charset="0"/>
                        </a:rPr>
                        <a:t>Subregion</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smtClean="0">
                          <a:effectLst/>
                          <a:latin typeface="Times New Roman" panose="02020603050405020304" pitchFamily="18" charset="0"/>
                          <a:cs typeface="Times New Roman" panose="02020603050405020304" pitchFamily="18" charset="0"/>
                        </a:rPr>
                        <a:t>Trend </a:t>
                      </a:r>
                      <a:r>
                        <a:rPr lang="zh-CN" altLang="en-US" sz="1200" kern="100" dirty="0" smtClean="0">
                          <a:effectLst/>
                          <a:latin typeface="Times New Roman" panose="02020603050405020304" pitchFamily="18" charset="0"/>
                          <a:cs typeface="Times New Roman" panose="02020603050405020304" pitchFamily="18" charset="0"/>
                        </a:rPr>
                        <a:t>（</a:t>
                      </a:r>
                      <a:r>
                        <a:rPr lang="en-US" altLang="zh-CN" sz="1200" kern="100" dirty="0" smtClean="0">
                          <a:effectLst/>
                          <a:latin typeface="Times New Roman" panose="02020603050405020304" pitchFamily="18" charset="0"/>
                          <a:cs typeface="Times New Roman" panose="02020603050405020304" pitchFamily="18" charset="0"/>
                        </a:rPr>
                        <a:t>%/10 a</a:t>
                      </a:r>
                      <a:r>
                        <a:rPr lang="zh-CN" altLang="en-US" sz="1200" kern="100" dirty="0" smtClean="0">
                          <a:effectLst/>
                          <a:latin typeface="Times New Roman" panose="02020603050405020304" pitchFamily="18" charset="0"/>
                          <a:cs typeface="Times New Roman" panose="02020603050405020304" pitchFamily="18" charset="0"/>
                        </a:rPr>
                        <a:t>）</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COR</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r>
              <a:tr h="335915">
                <a:tc>
                  <a:txBody>
                    <a:bodyPr/>
                    <a:lstStyle/>
                    <a:p>
                      <a:pPr algn="ctr">
                        <a:spcAft>
                          <a:spcPts val="0"/>
                        </a:spcAft>
                      </a:pPr>
                      <a:r>
                        <a:rPr lang="en-US" altLang="zh-CN" sz="1200" kern="100" dirty="0" smtClean="0">
                          <a:solidFill>
                            <a:srgbClr val="C00000"/>
                          </a:solidFill>
                          <a:effectLst/>
                          <a:latin typeface="Times New Roman" panose="02020603050405020304" pitchFamily="18" charset="0"/>
                          <a:ea typeface="+mn-ea"/>
                          <a:cs typeface="Times New Roman" panose="02020603050405020304" pitchFamily="18" charset="0"/>
                        </a:rPr>
                        <a:t>SC</a:t>
                      </a:r>
                      <a:endParaRPr lang="zh-CN" sz="1050"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−0.18/−0.05/0.47*</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−0.15/−0.01/0.15</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r>
              <a:tr h="335915">
                <a:tc>
                  <a:txBody>
                    <a:bodyPr/>
                    <a:lstStyle/>
                    <a:p>
                      <a:pPr algn="ctr">
                        <a:spcAft>
                          <a:spcPts val="0"/>
                        </a:spcAft>
                      </a:pPr>
                      <a:r>
                        <a:rPr lang="en-US" altLang="zh-CN" sz="1200" b="1" kern="100" dirty="0" smtClean="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NWC</a:t>
                      </a:r>
                      <a:endParaRPr lang="zh-CN" sz="1200"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−0.21/−0.52*/−0.65*</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0.15/0.23*/0.32*</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r>
              <a:tr h="335915">
                <a:tc>
                  <a:txBody>
                    <a:bodyPr/>
                    <a:lstStyle/>
                    <a:p>
                      <a:pPr marL="0" algn="ctr" defTabSz="914400" rtl="0" eaLnBrk="1" latinLnBrk="0" hangingPunct="1">
                        <a:spcAft>
                          <a:spcPts val="0"/>
                        </a:spcAft>
                      </a:pPr>
                      <a:r>
                        <a:rPr lang="en-US" altLang="zh-CN" sz="1200" b="1" kern="100" dirty="0" smtClean="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SWC</a:t>
                      </a:r>
                      <a:endParaRPr lang="zh-CN" sz="1200" b="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−0.41*/−0.83*/−1.52*</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r>
                        <a:rPr lang="en-US" sz="1200" kern="100" dirty="0">
                          <a:effectLst/>
                          <a:latin typeface="Times New Roman" panose="02020603050405020304" pitchFamily="18" charset="0"/>
                          <a:cs typeface="Times New Roman" panose="02020603050405020304" pitchFamily="18" charset="0"/>
                        </a:rPr>
                        <a:t>0.14/0.18*/0.48*</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T="0" marB="0" anchor="ctr"/>
                </a:tc>
              </a:tr>
            </a:tbl>
          </a:graphicData>
        </a:graphic>
      </p:graphicFrame>
      <p:sp>
        <p:nvSpPr>
          <p:cNvPr id="6" name="矩形 5"/>
          <p:cNvSpPr/>
          <p:nvPr/>
        </p:nvSpPr>
        <p:spPr>
          <a:xfrm>
            <a:off x="1080273" y="5257800"/>
            <a:ext cx="4641931" cy="1400383"/>
          </a:xfrm>
          <a:prstGeom prst="rect">
            <a:avLst/>
          </a:prstGeom>
        </p:spPr>
        <p:txBody>
          <a:bodyPr wrap="square">
            <a:spAutoFit/>
          </a:bodyPr>
          <a:lstStyle/>
          <a:p>
            <a:pPr marL="285750" indent="-285750" algn="just">
              <a:spcBef>
                <a:spcPts val="600"/>
              </a:spcBef>
              <a:buFont typeface="Wingdings" panose="05000000000000000000" pitchFamily="2" charset="2"/>
              <a:buChar char="Ø"/>
              <a:defRPr/>
            </a:pPr>
            <a:r>
              <a:rPr lang="en-US" altLang="zh-CN" sz="1600" dirty="0" smtClean="0">
                <a:solidFill>
                  <a:prstClr val="black"/>
                </a:solidFill>
                <a:latin typeface="Times New Roman" panose="02020603050405020304"/>
                <a:cs typeface="Times New Roman" panose="02020603050405020304"/>
              </a:rPr>
              <a:t>The large-scale </a:t>
            </a:r>
            <a:r>
              <a:rPr lang="en-US" altLang="zh-CN" sz="1600" dirty="0">
                <a:solidFill>
                  <a:prstClr val="black"/>
                </a:solidFill>
                <a:latin typeface="Times New Roman" panose="02020603050405020304"/>
                <a:cs typeface="Times New Roman" panose="02020603050405020304"/>
              </a:rPr>
              <a:t>circulation may modify the change in the </a:t>
            </a:r>
            <a:r>
              <a:rPr lang="en-US" altLang="zh-CN" sz="1600" dirty="0" smtClean="0">
                <a:solidFill>
                  <a:prstClr val="black"/>
                </a:solidFill>
                <a:latin typeface="Times New Roman" panose="02020603050405020304"/>
                <a:cs typeface="Times New Roman" panose="02020603050405020304"/>
              </a:rPr>
              <a:t>wind fields </a:t>
            </a:r>
            <a:r>
              <a:rPr lang="en-US" altLang="zh-CN" sz="1600" dirty="0">
                <a:solidFill>
                  <a:prstClr val="black"/>
                </a:solidFill>
                <a:latin typeface="Times New Roman" panose="02020603050405020304"/>
                <a:cs typeface="Times New Roman" panose="02020603050405020304"/>
              </a:rPr>
              <a:t>and lead to a decrease in WPD </a:t>
            </a:r>
            <a:r>
              <a:rPr lang="en-US" altLang="zh-CN" sz="1600" dirty="0" smtClean="0">
                <a:solidFill>
                  <a:prstClr val="black"/>
                </a:solidFill>
                <a:latin typeface="Times New Roman" panose="02020603050405020304"/>
                <a:cs typeface="Times New Roman" panose="02020603050405020304"/>
              </a:rPr>
              <a:t>over NWC and SWC.</a:t>
            </a:r>
            <a:endParaRPr lang="en-US" altLang="zh-CN" sz="1600" dirty="0" smtClean="0">
              <a:solidFill>
                <a:prstClr val="black"/>
              </a:solidFill>
              <a:latin typeface="Times New Roman" panose="02020603050405020304"/>
              <a:cs typeface="Times New Roman" panose="02020603050405020304"/>
            </a:endParaRPr>
          </a:p>
          <a:p>
            <a:pPr marL="285750" indent="-285750" algn="just">
              <a:spcBef>
                <a:spcPts val="600"/>
              </a:spcBef>
              <a:buFont typeface="Wingdings" panose="05000000000000000000" pitchFamily="2" charset="2"/>
              <a:buChar char="Ø"/>
              <a:defRPr/>
            </a:pPr>
            <a:r>
              <a:rPr lang="en-US" altLang="zh-CN" sz="1600" dirty="0">
                <a:solidFill>
                  <a:prstClr val="black"/>
                </a:solidFill>
                <a:latin typeface="Times New Roman" panose="02020603050405020304"/>
                <a:cs typeface="Times New Roman" panose="02020603050405020304"/>
              </a:rPr>
              <a:t>local effects </a:t>
            </a:r>
            <a:r>
              <a:rPr lang="en-US" altLang="zh-CN" sz="1600" dirty="0" smtClean="0">
                <a:solidFill>
                  <a:prstClr val="black"/>
                </a:solidFill>
                <a:latin typeface="Times New Roman" panose="02020603050405020304"/>
                <a:cs typeface="Times New Roman" panose="02020603050405020304"/>
              </a:rPr>
              <a:t>(e.g. drag </a:t>
            </a:r>
            <a:r>
              <a:rPr lang="en-US" altLang="zh-CN" sz="1600" dirty="0">
                <a:solidFill>
                  <a:prstClr val="black"/>
                </a:solidFill>
                <a:latin typeface="Times New Roman" panose="02020603050405020304"/>
                <a:cs typeface="Times New Roman" panose="02020603050405020304"/>
              </a:rPr>
              <a:t>forces) seem to play </a:t>
            </a:r>
            <a:r>
              <a:rPr lang="en-US" altLang="zh-CN" sz="1600" dirty="0" smtClean="0">
                <a:solidFill>
                  <a:prstClr val="black"/>
                </a:solidFill>
                <a:latin typeface="Times New Roman" panose="02020603050405020304"/>
                <a:cs typeface="Times New Roman" panose="02020603050405020304"/>
              </a:rPr>
              <a:t>a more </a:t>
            </a:r>
            <a:r>
              <a:rPr lang="en-US" altLang="zh-CN" sz="1600" dirty="0">
                <a:solidFill>
                  <a:prstClr val="black"/>
                </a:solidFill>
                <a:latin typeface="Times New Roman" panose="02020603050405020304"/>
                <a:cs typeface="Times New Roman" panose="02020603050405020304"/>
              </a:rPr>
              <a:t>important role than large-scale </a:t>
            </a:r>
            <a:r>
              <a:rPr lang="en-US" altLang="zh-CN" sz="1600" dirty="0" smtClean="0">
                <a:solidFill>
                  <a:prstClr val="black"/>
                </a:solidFill>
                <a:latin typeface="Times New Roman" panose="02020603050405020304"/>
                <a:cs typeface="Times New Roman" panose="02020603050405020304"/>
              </a:rPr>
              <a:t>circulation over SC.</a:t>
            </a:r>
            <a:endParaRPr lang="zh-CN" altLang="en-US" sz="1600" i="1" dirty="0">
              <a:solidFill>
                <a:prstClr val="black"/>
              </a:solidFill>
              <a:latin typeface="Times New Roman" panose="02020603050405020304"/>
              <a:cs typeface="Times New Roman" panose="02020603050405020304"/>
            </a:endParaRPr>
          </a:p>
        </p:txBody>
      </p:sp>
      <p:sp>
        <p:nvSpPr>
          <p:cNvPr id="8" name="矩形 7"/>
          <p:cNvSpPr/>
          <p:nvPr/>
        </p:nvSpPr>
        <p:spPr>
          <a:xfrm>
            <a:off x="386980" y="1628800"/>
            <a:ext cx="812477" cy="337185"/>
          </a:xfrm>
          <a:prstGeom prst="rect">
            <a:avLst/>
          </a:prstGeom>
        </p:spPr>
        <p:txBody>
          <a:bodyPr wrap="square">
            <a:spAutoFit/>
          </a:bodyPr>
          <a:lstStyle/>
          <a:p>
            <a:pPr algn="ctr">
              <a:defRPr/>
            </a:pPr>
            <a:r>
              <a:rPr lang="en-US" altLang="zh-CN" sz="1600" b="1" dirty="0">
                <a:solidFill>
                  <a:srgbClr val="C00000"/>
                </a:solidFill>
                <a:cs typeface="Arial" panose="020B0604020202020204" pitchFamily="34" charset="0"/>
              </a:rPr>
              <a:t>SC</a:t>
            </a:r>
            <a:endParaRPr lang="zh-CN" altLang="en-US" sz="1600" b="1" dirty="0">
              <a:solidFill>
                <a:srgbClr val="C00000"/>
              </a:solidFill>
              <a:cs typeface="Arial" panose="020B0604020202020204" pitchFamily="34" charset="0"/>
            </a:endParaRPr>
          </a:p>
        </p:txBody>
      </p:sp>
      <p:sp>
        <p:nvSpPr>
          <p:cNvPr id="9" name="矩形 8"/>
          <p:cNvSpPr/>
          <p:nvPr/>
        </p:nvSpPr>
        <p:spPr>
          <a:xfrm>
            <a:off x="386980" y="2948885"/>
            <a:ext cx="812477" cy="337185"/>
          </a:xfrm>
          <a:prstGeom prst="rect">
            <a:avLst/>
          </a:prstGeom>
        </p:spPr>
        <p:txBody>
          <a:bodyPr wrap="square">
            <a:spAutoFit/>
          </a:bodyPr>
          <a:lstStyle/>
          <a:p>
            <a:pPr algn="ctr">
              <a:defRPr/>
            </a:pPr>
            <a:r>
              <a:rPr lang="en-US" altLang="zh-CN" sz="1600" b="1" dirty="0" smtClean="0">
                <a:solidFill>
                  <a:srgbClr val="0033CC"/>
                </a:solidFill>
                <a:cs typeface="Arial" panose="020B0604020202020204" pitchFamily="34" charset="0"/>
              </a:rPr>
              <a:t>NWC</a:t>
            </a:r>
            <a:endParaRPr lang="zh-CN" altLang="en-US" sz="1600" b="1" dirty="0">
              <a:solidFill>
                <a:srgbClr val="0033CC"/>
              </a:solidFill>
              <a:cs typeface="Arial" panose="020B0604020202020204" pitchFamily="34" charset="0"/>
            </a:endParaRPr>
          </a:p>
        </p:txBody>
      </p:sp>
      <p:sp>
        <p:nvSpPr>
          <p:cNvPr id="10" name="矩形 9"/>
          <p:cNvSpPr/>
          <p:nvPr/>
        </p:nvSpPr>
        <p:spPr>
          <a:xfrm>
            <a:off x="386980" y="4293096"/>
            <a:ext cx="812477" cy="337185"/>
          </a:xfrm>
          <a:prstGeom prst="rect">
            <a:avLst/>
          </a:prstGeom>
        </p:spPr>
        <p:txBody>
          <a:bodyPr wrap="square">
            <a:spAutoFit/>
          </a:bodyPr>
          <a:lstStyle/>
          <a:p>
            <a:pPr algn="ctr">
              <a:defRPr/>
            </a:pPr>
            <a:r>
              <a:rPr lang="en-US" altLang="zh-CN" sz="1600" b="1" dirty="0">
                <a:solidFill>
                  <a:srgbClr val="0033CC"/>
                </a:solidFill>
                <a:cs typeface="Arial" panose="020B0604020202020204" pitchFamily="34" charset="0"/>
              </a:rPr>
              <a:t>SWC</a:t>
            </a:r>
            <a:endParaRPr lang="zh-CN" altLang="en-US" sz="1600" b="1" dirty="0">
              <a:solidFill>
                <a:srgbClr val="0033CC"/>
              </a:solidFill>
              <a:cs typeface="Arial" panose="020B0604020202020204" pitchFamily="34" charset="0"/>
            </a:endParaRPr>
          </a:p>
        </p:txBody>
      </p:sp>
      <p:pic>
        <p:nvPicPr>
          <p:cNvPr id="11" name="图片 10"/>
          <p:cNvPicPr/>
          <p:nvPr/>
        </p:nvPicPr>
        <p:blipFill rotWithShape="1">
          <a:blip r:embed="rId1" cstate="print">
            <a:extLst>
              <a:ext uri="{28A0092B-C50C-407E-A947-70E740481C1C}">
                <a14:useLocalDpi xmlns:a14="http://schemas.microsoft.com/office/drawing/2010/main" val="0"/>
              </a:ext>
            </a:extLst>
          </a:blip>
          <a:srcRect t="74577" r="50000" b="-1"/>
          <a:stretch>
            <a:fillRect/>
          </a:stretch>
        </p:blipFill>
        <p:spPr>
          <a:xfrm>
            <a:off x="7718200" y="2579140"/>
            <a:ext cx="3274344" cy="1281923"/>
          </a:xfrm>
          <a:prstGeom prst="rect">
            <a:avLst/>
          </a:prstGeom>
        </p:spPr>
      </p:pic>
      <p:pic>
        <p:nvPicPr>
          <p:cNvPr id="12" name="图片 11"/>
          <p:cNvPicPr/>
          <p:nvPr/>
        </p:nvPicPr>
        <p:blipFill rotWithShape="1">
          <a:blip r:embed="rId2" cstate="print">
            <a:extLst>
              <a:ext uri="{28A0092B-C50C-407E-A947-70E740481C1C}">
                <a14:useLocalDpi xmlns:a14="http://schemas.microsoft.com/office/drawing/2010/main" val="0"/>
              </a:ext>
            </a:extLst>
          </a:blip>
          <a:srcRect l="50000" t="49153" b="25423"/>
          <a:stretch>
            <a:fillRect/>
          </a:stretch>
        </p:blipFill>
        <p:spPr>
          <a:xfrm>
            <a:off x="7632181" y="1241333"/>
            <a:ext cx="3264361" cy="1323571"/>
          </a:xfrm>
          <a:prstGeom prst="rect">
            <a:avLst/>
          </a:prstGeom>
        </p:spPr>
      </p:pic>
      <p:pic>
        <p:nvPicPr>
          <p:cNvPr id="13" name="图片 12"/>
          <p:cNvPicPr/>
          <p:nvPr/>
        </p:nvPicPr>
        <p:blipFill rotWithShape="1">
          <a:blip r:embed="rId2" cstate="print">
            <a:extLst>
              <a:ext uri="{28A0092B-C50C-407E-A947-70E740481C1C}">
                <a14:useLocalDpi xmlns:a14="http://schemas.microsoft.com/office/drawing/2010/main" val="0"/>
              </a:ext>
            </a:extLst>
          </a:blip>
          <a:srcRect l="50000" t="74577" b="-1"/>
          <a:stretch>
            <a:fillRect/>
          </a:stretch>
        </p:blipFill>
        <p:spPr>
          <a:xfrm>
            <a:off x="7632181" y="3886136"/>
            <a:ext cx="3328655" cy="1343079"/>
          </a:xfrm>
          <a:prstGeom prst="rect">
            <a:avLst/>
          </a:prstGeom>
        </p:spPr>
      </p:pic>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a:xfrm>
            <a:off x="1391488" y="1247750"/>
            <a:ext cx="6191673" cy="3981450"/>
          </a:xfrm>
          <a:prstGeom prst="rect">
            <a:avLst/>
          </a:prstGeom>
        </p:spPr>
      </p:pic>
      <p:sp>
        <p:nvSpPr>
          <p:cNvPr id="15" name="矩形 14"/>
          <p:cNvSpPr/>
          <p:nvPr/>
        </p:nvSpPr>
        <p:spPr>
          <a:xfrm>
            <a:off x="3165840" y="978196"/>
            <a:ext cx="3883880" cy="338554"/>
          </a:xfrm>
          <a:prstGeom prst="rect">
            <a:avLst/>
          </a:prstGeom>
        </p:spPr>
        <p:txBody>
          <a:bodyPr wrap="square">
            <a:spAutoFit/>
          </a:bodyPr>
          <a:lstStyle/>
          <a:p>
            <a:pPr algn="ctr">
              <a:defRPr/>
            </a:pPr>
            <a:r>
              <a:rPr lang="en-US" altLang="zh-CN" sz="1600" b="1" dirty="0">
                <a:solidFill>
                  <a:srgbClr val="0033CC"/>
                </a:solidFill>
                <a:latin typeface="Times New Roman" panose="02020603050405020304" pitchFamily="18" charset="0"/>
                <a:cs typeface="Times New Roman" panose="02020603050405020304" pitchFamily="18" charset="0"/>
              </a:rPr>
              <a:t>M</a:t>
            </a:r>
            <a:r>
              <a:rPr lang="en-US" altLang="zh-CN" sz="1600" b="1" dirty="0" smtClean="0">
                <a:solidFill>
                  <a:srgbClr val="0033CC"/>
                </a:solidFill>
                <a:latin typeface="Times New Roman" panose="02020603050405020304" pitchFamily="18" charset="0"/>
                <a:cs typeface="Times New Roman" panose="02020603050405020304" pitchFamily="18" charset="0"/>
              </a:rPr>
              <a:t>ean </a:t>
            </a:r>
            <a:r>
              <a:rPr lang="en-US" altLang="zh-CN" sz="1600" b="1" dirty="0">
                <a:solidFill>
                  <a:srgbClr val="0033CC"/>
                </a:solidFill>
                <a:latin typeface="Times New Roman" panose="02020603050405020304" pitchFamily="18" charset="0"/>
                <a:cs typeface="Times New Roman" panose="02020603050405020304" pitchFamily="18" charset="0"/>
              </a:rPr>
              <a:t>sea level pressure</a:t>
            </a:r>
            <a:endParaRPr lang="zh-CN" altLang="en-US" sz="1600" b="1" dirty="0">
              <a:solidFill>
                <a:srgbClr val="0033CC"/>
              </a:solidFill>
              <a:latin typeface="Times New Roman" panose="02020603050405020304" pitchFamily="18" charset="0"/>
              <a:cs typeface="Times New Roman" panose="02020603050405020304" pitchFamily="18" charset="0"/>
            </a:endParaRPr>
          </a:p>
        </p:txBody>
      </p:sp>
      <p:sp>
        <p:nvSpPr>
          <p:cNvPr id="16" name="矩形 15"/>
          <p:cNvSpPr/>
          <p:nvPr/>
        </p:nvSpPr>
        <p:spPr>
          <a:xfrm>
            <a:off x="8635291" y="1010343"/>
            <a:ext cx="1781188" cy="337185"/>
          </a:xfrm>
          <a:prstGeom prst="rect">
            <a:avLst/>
          </a:prstGeom>
        </p:spPr>
        <p:txBody>
          <a:bodyPr wrap="square">
            <a:spAutoFit/>
          </a:bodyPr>
          <a:lstStyle/>
          <a:p>
            <a:pPr algn="ctr">
              <a:defRPr/>
            </a:pPr>
            <a:r>
              <a:rPr lang="en-US" altLang="zh-CN" sz="1600" b="1" dirty="0" smtClean="0">
                <a:solidFill>
                  <a:srgbClr val="0033CC"/>
                </a:solidFill>
                <a:cs typeface="Arial" panose="020B0604020202020204" pitchFamily="34" charset="0"/>
              </a:rPr>
              <a:t>WPD</a:t>
            </a:r>
            <a:endParaRPr lang="zh-CN" altLang="en-US" sz="1600" b="1" dirty="0">
              <a:solidFill>
                <a:srgbClr val="0033CC"/>
              </a:solidFill>
              <a:cs typeface="Arial" panose="020B0604020202020204" pitchFamily="34" charset="0"/>
            </a:endParaRPr>
          </a:p>
        </p:txBody>
      </p:sp>
      <p:sp>
        <p:nvSpPr>
          <p:cNvPr id="17" name="椭圆 16"/>
          <p:cNvSpPr/>
          <p:nvPr/>
        </p:nvSpPr>
        <p:spPr>
          <a:xfrm>
            <a:off x="9631049" y="5877272"/>
            <a:ext cx="1248139" cy="813574"/>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prstClr val="black"/>
              </a:solidFill>
            </a:endParaRPr>
          </a:p>
        </p:txBody>
      </p:sp>
      <p:sp>
        <p:nvSpPr>
          <p:cNvPr id="18" name="五角星 17"/>
          <p:cNvSpPr/>
          <p:nvPr/>
        </p:nvSpPr>
        <p:spPr>
          <a:xfrm>
            <a:off x="10992544" y="6165304"/>
            <a:ext cx="288032"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AutoShape 19"/>
          <p:cNvSpPr>
            <a:spLocks noChangeArrowheads="1"/>
          </p:cNvSpPr>
          <p:nvPr>
            <p:custDataLst>
              <p:tags r:id="rId4"/>
            </p:custDataLst>
          </p:nvPr>
        </p:nvSpPr>
        <p:spPr bwMode="auto">
          <a:xfrm>
            <a:off x="50800" y="73660"/>
            <a:ext cx="3816350"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1"/>
              <a:alphaOff val="0"/>
            </a:schemeClr>
          </a:fillRef>
          <a:effectRef idx="1">
            <a:schemeClr val="accent5">
              <a:hueOff val="-4317079"/>
              <a:satOff val="21903"/>
              <a:lumOff val="-2551"/>
              <a:alphaOff val="0"/>
            </a:schemeClr>
          </a:effectRef>
          <a:fontRef idx="minor">
            <a:schemeClr val="dk1"/>
          </a:fontRef>
        </p:style>
        <p:txBody>
          <a:bodyPr lIns="0" tIns="65785" rIns="0" bIns="65785" spcCol="1270" anchor="ctr"/>
          <a:lstStyle/>
          <a:p>
            <a:pPr algn="ctr">
              <a:spcAft>
                <a:spcPts val="600"/>
              </a:spcAft>
            </a:pPr>
            <a:r>
              <a:rPr lang="en-US" altLang="zh-CN" sz="32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rPr>
              <a:t>Major cause </a:t>
            </a:r>
            <a:endParaRPr lang="zh-CN" altLang="en-US" sz="32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809985" y="5143512"/>
            <a:ext cx="6628554" cy="584775"/>
          </a:xfrm>
          <a:prstGeom prst="rect">
            <a:avLst/>
          </a:prstGeom>
        </p:spPr>
        <p:txBody>
          <a:bodyPr wrap="square">
            <a:spAutoFit/>
          </a:bodyPr>
          <a:lstStyle/>
          <a:p>
            <a:pPr algn="ctr">
              <a:defRPr/>
            </a:pPr>
            <a:r>
              <a:rPr lang="en-US" altLang="zh-CN" sz="1600" b="1" dirty="0">
                <a:solidFill>
                  <a:srgbClr val="0033CC"/>
                </a:solidFill>
                <a:latin typeface="Times New Roman" panose="02020603050405020304" pitchFamily="18" charset="0"/>
                <a:cs typeface="Times New Roman" panose="02020603050405020304" pitchFamily="18" charset="0"/>
              </a:rPr>
              <a:t>Changes in wind power generation </a:t>
            </a:r>
            <a:r>
              <a:rPr lang="en-US" altLang="zh-CN" sz="1600" b="1" dirty="0" smtClean="0">
                <a:solidFill>
                  <a:srgbClr val="0033CC"/>
                </a:solidFill>
                <a:latin typeface="Times New Roman" panose="02020603050405020304" pitchFamily="18" charset="0"/>
                <a:cs typeface="Times New Roman" panose="02020603050405020304" pitchFamily="18" charset="0"/>
              </a:rPr>
              <a:t>under </a:t>
            </a:r>
            <a:r>
              <a:rPr lang="en-US" altLang="zh-CN" sz="1600" b="1" dirty="0">
                <a:solidFill>
                  <a:srgbClr val="0033CC"/>
                </a:solidFill>
                <a:latin typeface="Times New Roman" panose="02020603050405020304" pitchFamily="18" charset="0"/>
                <a:cs typeface="Times New Roman" panose="02020603050405020304" pitchFamily="18" charset="0"/>
              </a:rPr>
              <a:t>different emission </a:t>
            </a:r>
            <a:r>
              <a:rPr lang="en-US" altLang="zh-CN" sz="1600" b="1" dirty="0" smtClean="0">
                <a:solidFill>
                  <a:srgbClr val="0033CC"/>
                </a:solidFill>
                <a:latin typeface="Times New Roman" panose="02020603050405020304" pitchFamily="18" charset="0"/>
                <a:cs typeface="Times New Roman" panose="02020603050405020304" pitchFamily="18" charset="0"/>
              </a:rPr>
              <a:t>scenarios</a:t>
            </a:r>
            <a:endParaRPr lang="en-US" altLang="zh-CN" sz="1600" b="1" dirty="0" smtClean="0">
              <a:solidFill>
                <a:srgbClr val="0033CC"/>
              </a:solidFill>
              <a:latin typeface="Times New Roman" panose="02020603050405020304" pitchFamily="18" charset="0"/>
              <a:cs typeface="Times New Roman" panose="02020603050405020304" pitchFamily="18" charset="0"/>
            </a:endParaRPr>
          </a:p>
          <a:p>
            <a:pPr algn="ctr">
              <a:defRPr/>
            </a:pPr>
            <a:r>
              <a:rPr lang="en-US" altLang="zh-CN" sz="1600" b="1" dirty="0" smtClean="0">
                <a:solidFill>
                  <a:srgbClr val="0033CC"/>
                </a:solidFill>
                <a:latin typeface="Times New Roman" panose="02020603050405020304" pitchFamily="18" charset="0"/>
                <a:cs typeface="Times New Roman" panose="02020603050405020304" pitchFamily="18" charset="0"/>
              </a:rPr>
              <a:t>(%, </a:t>
            </a:r>
            <a:r>
              <a:rPr lang="en-US" altLang="zh-CN" sz="1600" b="1" dirty="0">
                <a:solidFill>
                  <a:srgbClr val="0033CC"/>
                </a:solidFill>
                <a:latin typeface="Times New Roman" panose="02020603050405020304" pitchFamily="18" charset="0"/>
                <a:cs typeface="Times New Roman" panose="02020603050405020304" pitchFamily="18" charset="0"/>
              </a:rPr>
              <a:t>relative to 1986-2005)</a:t>
            </a:r>
            <a:endParaRPr lang="en-US" altLang="zh-CN" sz="1600" b="1" dirty="0">
              <a:solidFill>
                <a:srgbClr val="0033CC"/>
              </a:solidFill>
              <a:latin typeface="Times New Roman" panose="02020603050405020304" pitchFamily="18" charset="0"/>
              <a:cs typeface="Times New Roman" panose="02020603050405020304" pitchFamily="18" charset="0"/>
            </a:endParaRPr>
          </a:p>
        </p:txBody>
      </p:sp>
      <p:sp>
        <p:nvSpPr>
          <p:cNvPr id="9" name="矩形 8"/>
          <p:cNvSpPr/>
          <p:nvPr/>
        </p:nvSpPr>
        <p:spPr>
          <a:xfrm>
            <a:off x="3962850" y="5755041"/>
            <a:ext cx="6890949" cy="5835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lvl="0" indent="-285750">
              <a:buFont typeface="Wingdings" panose="05000000000000000000" pitchFamily="2" charset="2"/>
              <a:buChar char="ü"/>
              <a:defRPr/>
            </a:pPr>
            <a:r>
              <a:rPr lang="en-US" altLang="zh-CN" sz="1600" dirty="0" smtClean="0">
                <a:latin typeface="Times New Roman" panose="02020603050405020304" pitchFamily="18" charset="0"/>
                <a:cs typeface="Times New Roman" panose="02020603050405020304" pitchFamily="18" charset="0"/>
              </a:rPr>
              <a:t>Decrease under middle</a:t>
            </a:r>
            <a:r>
              <a:rPr lang="zh-CN" altLang="en-US" sz="1600" dirty="0" smtClean="0">
                <a:latin typeface="Times New Roman" panose="02020603050405020304" pitchFamily="18" charset="0"/>
                <a:cs typeface="Times New Roman" panose="02020603050405020304" pitchFamily="18" charset="0"/>
              </a:rPr>
              <a:t> </a:t>
            </a:r>
            <a:r>
              <a:rPr lang="en-US" altLang="zh-CN" sz="1600" dirty="0" smtClean="0">
                <a:latin typeface="Times New Roman" panose="02020603050405020304" pitchFamily="18" charset="0"/>
                <a:cs typeface="Times New Roman" panose="02020603050405020304" pitchFamily="18" charset="0"/>
              </a:rPr>
              <a:t>and </a:t>
            </a:r>
            <a:r>
              <a:rPr lang="en-US" altLang="zh-CN" sz="1600" dirty="0" smtClean="0">
                <a:latin typeface="Times New Roman" panose="02020603050405020304" pitchFamily="18" charset="0"/>
                <a:cs typeface="Times New Roman" panose="02020603050405020304" pitchFamily="18" charset="0"/>
              </a:rPr>
              <a:t>high scenarios</a:t>
            </a:r>
            <a:endParaRPr lang="en-US" altLang="zh-CN" sz="1600"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ü"/>
              <a:defRPr/>
            </a:pPr>
            <a:r>
              <a:rPr lang="en-US" altLang="zh-CN" sz="1600" dirty="0" smtClean="0">
                <a:latin typeface="Times New Roman" panose="02020603050405020304" pitchFamily="18" charset="0"/>
                <a:cs typeface="Times New Roman" panose="02020603050405020304" pitchFamily="18" charset="0"/>
              </a:rPr>
              <a:t>For </a:t>
            </a:r>
            <a:r>
              <a:rPr lang="en-US" altLang="zh-CN" sz="1600" dirty="0" smtClean="0">
                <a:latin typeface="Times New Roman" panose="02020603050405020304" pitchFamily="18" charset="0"/>
                <a:cs typeface="Times New Roman" panose="02020603050405020304" pitchFamily="18" charset="0"/>
              </a:rPr>
              <a:t>low </a:t>
            </a:r>
            <a:r>
              <a:rPr lang="en-US" altLang="zh-CN" sz="1600" dirty="0">
                <a:latin typeface="Times New Roman" panose="02020603050405020304" pitchFamily="18" charset="0"/>
                <a:cs typeface="Times New Roman" panose="02020603050405020304" pitchFamily="18" charset="0"/>
              </a:rPr>
              <a:t>scenario, several regions show an increasing trend </a:t>
            </a:r>
            <a:r>
              <a:rPr lang="en-US" altLang="zh-CN" sz="1600" dirty="0" smtClean="0">
                <a:latin typeface="Times New Roman" panose="02020603050405020304" pitchFamily="18" charset="0"/>
                <a:cs typeface="Times New Roman" panose="02020603050405020304" pitchFamily="18" charset="0"/>
              </a:rPr>
              <a:t>at </a:t>
            </a:r>
            <a:r>
              <a:rPr lang="en-US" altLang="zh-CN" sz="1600" dirty="0">
                <a:latin typeface="Times New Roman" panose="02020603050405020304" pitchFamily="18" charset="0"/>
                <a:cs typeface="Times New Roman" panose="02020603050405020304" pitchFamily="18" charset="0"/>
              </a:rPr>
              <a:t>the later </a:t>
            </a:r>
            <a:r>
              <a:rPr lang="en-US" altLang="zh-CN" sz="1600" dirty="0" smtClean="0">
                <a:latin typeface="Times New Roman" panose="02020603050405020304" pitchFamily="18" charset="0"/>
                <a:cs typeface="Times New Roman" panose="02020603050405020304" pitchFamily="18" charset="0"/>
              </a:rPr>
              <a:t>21st</a:t>
            </a:r>
            <a:r>
              <a:rPr lang="en-US" altLang="zh-CN" sz="1600" dirty="0">
                <a:latin typeface="Times New Roman" panose="02020603050405020304" pitchFamily="18" charset="0"/>
                <a:cs typeface="Times New Roman" panose="02020603050405020304" pitchFamily="18" charset="0"/>
              </a:rPr>
              <a:t>.</a:t>
            </a:r>
            <a:endParaRPr lang="zh-CN" altLang="en-US" sz="1600" dirty="0">
              <a:latin typeface="Times New Roman" panose="02020603050405020304" pitchFamily="18" charset="0"/>
              <a:cs typeface="Times New Roman" panose="02020603050405020304" pitchFamily="18" charset="0"/>
            </a:endParaRPr>
          </a:p>
        </p:txBody>
      </p:sp>
      <p:grpSp>
        <p:nvGrpSpPr>
          <p:cNvPr id="23" name="组合 22"/>
          <p:cNvGrpSpPr/>
          <p:nvPr/>
        </p:nvGrpSpPr>
        <p:grpSpPr>
          <a:xfrm>
            <a:off x="3809984" y="952483"/>
            <a:ext cx="7043815" cy="4095778"/>
            <a:chOff x="642910" y="488079"/>
            <a:chExt cx="8072494" cy="2869489"/>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86116" y="500048"/>
              <a:ext cx="2634615" cy="1282065"/>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2164" y="488079"/>
              <a:ext cx="2634615" cy="1282065"/>
            </a:xfrm>
            <a:prstGeom prst="rect">
              <a:avLst/>
            </a:prstGeom>
          </p:spPr>
        </p:pic>
        <p:grpSp>
          <p:nvGrpSpPr>
            <p:cNvPr id="22" name="组合 21"/>
            <p:cNvGrpSpPr/>
            <p:nvPr/>
          </p:nvGrpSpPr>
          <p:grpSpPr>
            <a:xfrm>
              <a:off x="642910" y="500048"/>
              <a:ext cx="8072494" cy="2857520"/>
              <a:chOff x="642910" y="500048"/>
              <a:chExt cx="8063903" cy="2853701"/>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10" y="500048"/>
                <a:ext cx="2566670" cy="126587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70" y="2054253"/>
                <a:ext cx="2634615" cy="128206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57554" y="2071684"/>
                <a:ext cx="2634615" cy="1282065"/>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72198" y="2071684"/>
                <a:ext cx="2634615" cy="1282065"/>
              </a:xfrm>
              <a:prstGeom prst="rect">
                <a:avLst/>
              </a:prstGeom>
            </p:spPr>
          </p:pic>
          <p:pic>
            <p:nvPicPr>
              <p:cNvPr id="1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2710" y="2305376"/>
                <a:ext cx="935069" cy="519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6278" y="2305377"/>
                <a:ext cx="1095884" cy="489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3834" y="2357436"/>
                <a:ext cx="1036875" cy="489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4" name="组合 13"/>
          <p:cNvGrpSpPr/>
          <p:nvPr/>
        </p:nvGrpSpPr>
        <p:grpSpPr>
          <a:xfrm>
            <a:off x="571461" y="952483"/>
            <a:ext cx="2851508" cy="2250781"/>
            <a:chOff x="1147485" y="1395720"/>
            <a:chExt cx="3147349" cy="2364050"/>
          </a:xfrm>
        </p:grpSpPr>
        <p:pic>
          <p:nvPicPr>
            <p:cNvPr id="15" name="图片 14"/>
            <p:cNvPicPr/>
            <p:nvPr/>
          </p:nvPicPr>
          <p:blipFill>
            <a:blip r:embed="rId8" cstate="print">
              <a:extLst>
                <a:ext uri="{28A0092B-C50C-407E-A947-70E740481C1C}">
                  <a14:useLocalDpi xmlns:a14="http://schemas.microsoft.com/office/drawing/2010/main" val="0"/>
                </a:ext>
              </a:extLst>
            </a:blip>
            <a:stretch>
              <a:fillRect/>
            </a:stretch>
          </p:blipFill>
          <p:spPr>
            <a:xfrm>
              <a:off x="1147485" y="1395720"/>
              <a:ext cx="3147349" cy="2364050"/>
            </a:xfrm>
            <a:prstGeom prst="rect">
              <a:avLst/>
            </a:prstGeom>
          </p:spPr>
        </p:pic>
        <p:sp>
          <p:nvSpPr>
            <p:cNvPr id="16" name="矩形 15"/>
            <p:cNvSpPr/>
            <p:nvPr/>
          </p:nvSpPr>
          <p:spPr>
            <a:xfrm>
              <a:off x="1653988" y="2195750"/>
              <a:ext cx="914036" cy="441525"/>
            </a:xfrm>
            <a:prstGeom prst="rect">
              <a:avLst/>
            </a:prstGeom>
          </p:spPr>
          <p:txBody>
            <a:bodyPr wrap="square">
              <a:spAutoFit/>
            </a:bodyPr>
            <a:lstStyle/>
            <a:p>
              <a:pPr algn="ctr">
                <a:defRPr/>
              </a:pPr>
              <a:r>
                <a:rPr lang="en-US" altLang="zh-CN" sz="2135" b="1" dirty="0" smtClean="0">
                  <a:solidFill>
                    <a:srgbClr val="0033CC"/>
                  </a:solidFill>
                  <a:cs typeface="Arial" panose="020B0604020202020204" pitchFamily="34" charset="0"/>
                </a:rPr>
                <a:t>1</a:t>
              </a:r>
              <a:endParaRPr lang="zh-CN" altLang="en-US" sz="2135" b="1" dirty="0">
                <a:solidFill>
                  <a:srgbClr val="0033CC"/>
                </a:solidFill>
                <a:cs typeface="Arial" panose="020B0604020202020204" pitchFamily="34" charset="0"/>
              </a:endParaRPr>
            </a:p>
          </p:txBody>
        </p:sp>
        <p:sp>
          <p:nvSpPr>
            <p:cNvPr id="17" name="矩形 16"/>
            <p:cNvSpPr/>
            <p:nvPr/>
          </p:nvSpPr>
          <p:spPr>
            <a:xfrm>
              <a:off x="1883415" y="1895940"/>
              <a:ext cx="914037" cy="441525"/>
            </a:xfrm>
            <a:prstGeom prst="rect">
              <a:avLst/>
            </a:prstGeom>
          </p:spPr>
          <p:txBody>
            <a:bodyPr wrap="square">
              <a:spAutoFit/>
            </a:bodyPr>
            <a:lstStyle/>
            <a:p>
              <a:pPr algn="ctr">
                <a:defRPr/>
              </a:pPr>
              <a:r>
                <a:rPr lang="en-US" altLang="zh-CN" sz="2135" b="1" dirty="0" smtClean="0">
                  <a:solidFill>
                    <a:srgbClr val="0033CC"/>
                  </a:solidFill>
                  <a:cs typeface="Arial" panose="020B0604020202020204" pitchFamily="34" charset="0"/>
                </a:rPr>
                <a:t>2</a:t>
              </a:r>
              <a:endParaRPr lang="zh-CN" altLang="en-US" sz="2135" b="1" dirty="0">
                <a:solidFill>
                  <a:srgbClr val="0033CC"/>
                </a:solidFill>
                <a:cs typeface="Arial" panose="020B0604020202020204" pitchFamily="34" charset="0"/>
              </a:endParaRPr>
            </a:p>
          </p:txBody>
        </p:sp>
        <p:sp>
          <p:nvSpPr>
            <p:cNvPr id="18" name="矩形 17"/>
            <p:cNvSpPr/>
            <p:nvPr/>
          </p:nvSpPr>
          <p:spPr>
            <a:xfrm>
              <a:off x="1991380" y="2251541"/>
              <a:ext cx="914036" cy="441525"/>
            </a:xfrm>
            <a:prstGeom prst="rect">
              <a:avLst/>
            </a:prstGeom>
          </p:spPr>
          <p:txBody>
            <a:bodyPr wrap="square">
              <a:spAutoFit/>
            </a:bodyPr>
            <a:lstStyle/>
            <a:p>
              <a:pPr algn="ctr">
                <a:defRPr/>
              </a:pPr>
              <a:r>
                <a:rPr lang="en-US" altLang="zh-CN" sz="2135" b="1" dirty="0" smtClean="0">
                  <a:solidFill>
                    <a:srgbClr val="0033CC"/>
                  </a:solidFill>
                  <a:cs typeface="Arial" panose="020B0604020202020204" pitchFamily="34" charset="0"/>
                </a:rPr>
                <a:t>3</a:t>
              </a:r>
              <a:endParaRPr lang="zh-CN" altLang="en-US" sz="2135" b="1" dirty="0">
                <a:solidFill>
                  <a:srgbClr val="0033CC"/>
                </a:solidFill>
                <a:cs typeface="Arial" panose="020B0604020202020204" pitchFamily="34" charset="0"/>
              </a:endParaRPr>
            </a:p>
          </p:txBody>
        </p:sp>
        <p:sp>
          <p:nvSpPr>
            <p:cNvPr id="19" name="矩形 18"/>
            <p:cNvSpPr/>
            <p:nvPr/>
          </p:nvSpPr>
          <p:spPr>
            <a:xfrm>
              <a:off x="2198813" y="1895940"/>
              <a:ext cx="914037" cy="441525"/>
            </a:xfrm>
            <a:prstGeom prst="rect">
              <a:avLst/>
            </a:prstGeom>
          </p:spPr>
          <p:txBody>
            <a:bodyPr wrap="square">
              <a:spAutoFit/>
            </a:bodyPr>
            <a:lstStyle/>
            <a:p>
              <a:pPr algn="ctr">
                <a:defRPr/>
              </a:pPr>
              <a:r>
                <a:rPr lang="en-US" altLang="zh-CN" sz="2135" b="1" dirty="0" smtClean="0">
                  <a:solidFill>
                    <a:srgbClr val="0033CC"/>
                  </a:solidFill>
                  <a:cs typeface="Arial" panose="020B0604020202020204" pitchFamily="34" charset="0"/>
                </a:rPr>
                <a:t>4</a:t>
              </a:r>
              <a:endParaRPr lang="zh-CN" altLang="en-US" sz="2135" b="1" dirty="0">
                <a:solidFill>
                  <a:srgbClr val="0033CC"/>
                </a:solidFill>
                <a:cs typeface="Arial" panose="020B0604020202020204" pitchFamily="34" charset="0"/>
              </a:endParaRPr>
            </a:p>
          </p:txBody>
        </p:sp>
        <p:sp>
          <p:nvSpPr>
            <p:cNvPr id="20" name="矩形 19"/>
            <p:cNvSpPr/>
            <p:nvPr/>
          </p:nvSpPr>
          <p:spPr>
            <a:xfrm>
              <a:off x="2398822" y="2403957"/>
              <a:ext cx="914036" cy="441525"/>
            </a:xfrm>
            <a:prstGeom prst="rect">
              <a:avLst/>
            </a:prstGeom>
          </p:spPr>
          <p:txBody>
            <a:bodyPr wrap="square">
              <a:spAutoFit/>
            </a:bodyPr>
            <a:lstStyle/>
            <a:p>
              <a:pPr algn="ctr">
                <a:defRPr/>
              </a:pPr>
              <a:r>
                <a:rPr lang="en-US" altLang="zh-CN" sz="2135" b="1" dirty="0" smtClean="0">
                  <a:solidFill>
                    <a:srgbClr val="0033CC"/>
                  </a:solidFill>
                  <a:cs typeface="Arial" panose="020B0604020202020204" pitchFamily="34" charset="0"/>
                </a:rPr>
                <a:t>5</a:t>
              </a:r>
              <a:endParaRPr lang="zh-CN" altLang="en-US" sz="2135" b="1" dirty="0">
                <a:solidFill>
                  <a:srgbClr val="0033CC"/>
                </a:solidFill>
                <a:cs typeface="Arial" panose="020B0604020202020204" pitchFamily="34" charset="0"/>
              </a:endParaRPr>
            </a:p>
          </p:txBody>
        </p:sp>
        <p:sp>
          <p:nvSpPr>
            <p:cNvPr id="21" name="矩形 20"/>
            <p:cNvSpPr/>
            <p:nvPr/>
          </p:nvSpPr>
          <p:spPr>
            <a:xfrm>
              <a:off x="2922933" y="2059151"/>
              <a:ext cx="457018" cy="441525"/>
            </a:xfrm>
            <a:prstGeom prst="rect">
              <a:avLst/>
            </a:prstGeom>
          </p:spPr>
          <p:txBody>
            <a:bodyPr wrap="square">
              <a:spAutoFit/>
            </a:bodyPr>
            <a:lstStyle/>
            <a:p>
              <a:pPr algn="ctr">
                <a:defRPr/>
              </a:pPr>
              <a:r>
                <a:rPr lang="en-US" altLang="zh-CN" sz="2135" b="1" dirty="0">
                  <a:solidFill>
                    <a:srgbClr val="0033CC"/>
                  </a:solidFill>
                  <a:cs typeface="Arial" panose="020B0604020202020204" pitchFamily="34" charset="0"/>
                </a:rPr>
                <a:t>6</a:t>
              </a:r>
              <a:endParaRPr lang="zh-CN" altLang="en-US" sz="2135" b="1" dirty="0">
                <a:solidFill>
                  <a:srgbClr val="0033CC"/>
                </a:solidFill>
                <a:cs typeface="Arial" panose="020B0604020202020204" pitchFamily="34" charset="0"/>
              </a:endParaRPr>
            </a:p>
          </p:txBody>
        </p:sp>
      </p:grpSp>
      <p:pic>
        <p:nvPicPr>
          <p:cNvPr id="25" name="图片 24"/>
          <p:cNvPicPr/>
          <p:nvPr/>
        </p:nvPicPr>
        <p:blipFill>
          <a:blip r:embed="rId9" cstate="print">
            <a:extLst>
              <a:ext uri="{28A0092B-C50C-407E-A947-70E740481C1C}">
                <a14:useLocalDpi xmlns:a14="http://schemas.microsoft.com/office/drawing/2010/main" val="0"/>
              </a:ext>
            </a:extLst>
          </a:blip>
          <a:stretch>
            <a:fillRect/>
          </a:stretch>
        </p:blipFill>
        <p:spPr>
          <a:xfrm>
            <a:off x="857213" y="4572008"/>
            <a:ext cx="2667017" cy="2095515"/>
          </a:xfrm>
          <a:prstGeom prst="rect">
            <a:avLst/>
          </a:prstGeom>
        </p:spPr>
      </p:pic>
      <p:pic>
        <p:nvPicPr>
          <p:cNvPr id="26" name="图片 25"/>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428717" y="3238499"/>
            <a:ext cx="1619261" cy="1177043"/>
          </a:xfrm>
          <a:prstGeom prst="rect">
            <a:avLst/>
          </a:prstGeom>
          <a:noFill/>
        </p:spPr>
      </p:pic>
      <p:sp>
        <p:nvSpPr>
          <p:cNvPr id="13" name="AutoShape 19"/>
          <p:cNvSpPr>
            <a:spLocks noChangeArrowheads="1"/>
          </p:cNvSpPr>
          <p:nvPr>
            <p:custDataLst>
              <p:tags r:id="rId11"/>
            </p:custDataLst>
          </p:nvPr>
        </p:nvSpPr>
        <p:spPr bwMode="auto">
          <a:xfrm>
            <a:off x="50800" y="73660"/>
            <a:ext cx="8637444"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0"/>
              <a:alphaOff val="0"/>
            </a:schemeClr>
          </a:fillRef>
          <a:effectRef idx="1">
            <a:schemeClr val="accent5">
              <a:hueOff val="-4317079"/>
              <a:satOff val="21903"/>
              <a:lumOff val="-2550"/>
              <a:alphaOff val="0"/>
            </a:schemeClr>
          </a:effectRef>
          <a:fontRef idx="minor">
            <a:schemeClr val="dk1"/>
          </a:fontRef>
        </p:style>
        <p:txBody>
          <a:bodyPr lIns="0" tIns="65785" rIns="0" bIns="65785" spcCol="1270" anchor="ctr"/>
          <a:lstStyle/>
          <a:p>
            <a:pPr algn="ctr">
              <a:spcAft>
                <a:spcPts val="600"/>
              </a:spcAft>
            </a:pPr>
            <a:r>
              <a:rPr lang="en-US" altLang="zh-CN" sz="24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rPr>
              <a:t>Wind </a:t>
            </a:r>
            <a:r>
              <a:rPr lang="en-US" altLang="zh-CN" sz="2400" b="1"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power generation </a:t>
            </a:r>
            <a:r>
              <a:rPr lang="en-US" altLang="zh-CN" sz="24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rPr>
              <a:t>projected in </a:t>
            </a:r>
            <a:r>
              <a:rPr lang="en-US" altLang="zh-CN" sz="2400" b="1" dirty="0">
                <a:solidFill>
                  <a:srgbClr val="000066"/>
                </a:solidFill>
                <a:latin typeface="Times New Roman" panose="02020603050405020304" pitchFamily="18" charset="0"/>
                <a:ea typeface="宋体" panose="02010600030101010101" pitchFamily="2" charset="-122"/>
                <a:cs typeface="Times New Roman" panose="02020603050405020304" pitchFamily="18" charset="0"/>
              </a:rPr>
              <a:t>the Three North region</a:t>
            </a:r>
            <a:endParaRPr lang="zh-CN" altLang="en-US" sz="2400" b="1" dirty="0" smtClean="0">
              <a:solidFill>
                <a:srgbClr val="000066"/>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903983" y="1988841"/>
          <a:ext cx="4917440" cy="1944370"/>
        </p:xfrm>
        <a:graphic>
          <a:graphicData uri="http://schemas.openxmlformats.org/drawingml/2006/table">
            <a:tbl>
              <a:tblPr firstRow="1" firstCol="1" bandRow="1"/>
              <a:tblGrid>
                <a:gridCol w="1229360"/>
                <a:gridCol w="1229360"/>
                <a:gridCol w="1229360"/>
                <a:gridCol w="1229360"/>
              </a:tblGrid>
              <a:tr h="283845">
                <a:tc>
                  <a:txBody>
                    <a:bodyPr/>
                    <a:lstStyle/>
                    <a:p>
                      <a:pPr algn="ctr">
                        <a:spcAft>
                          <a:spcPts val="0"/>
                        </a:spcAft>
                      </a:pPr>
                      <a:r>
                        <a:rPr lang="en-US" sz="1200" kern="100" dirty="0" err="1">
                          <a:effectLst/>
                          <a:latin typeface="Times New Roman" panose="02020603050405020304"/>
                          <a:ea typeface="宋体" panose="02010600030101010101" pitchFamily="2" charset="-122"/>
                          <a:cs typeface="Times New Roman" panose="02020603050405020304"/>
                        </a:rPr>
                        <a:t>Subregion</a:t>
                      </a:r>
                      <a:endParaRPr lang="zh-CN" sz="1065"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RCP2.6</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RCP4.5</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RCP8.5</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955">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reg01</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−0.66</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−0.68</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−1.54*</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r>
              <a:tr h="283210">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reg02</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0.07</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−0.83*</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−1.50*</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r>
              <a:tr h="275590">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reg03</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−0.05</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−0.43</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−1.32*</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r>
              <a:tr h="275590">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reg04</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1.43*</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−1.91*</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−0.93</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r>
              <a:tr h="274955">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reg05</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1.55*</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−0.59</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spcAft>
                          <a:spcPts val="0"/>
                        </a:spcAft>
                      </a:pPr>
                      <a:r>
                        <a:rPr lang="en-US" sz="1200" kern="100" dirty="0">
                          <a:effectLst/>
                          <a:latin typeface="Times New Roman" panose="02020603050405020304"/>
                          <a:ea typeface="宋体" panose="02010600030101010101" pitchFamily="2" charset="-122"/>
                          <a:cs typeface="Times New Roman" panose="02020603050405020304"/>
                        </a:rPr>
                        <a:t>0.13</a:t>
                      </a:r>
                      <a:endParaRPr lang="zh-CN" sz="1065"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r>
              <a:tr h="276225">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reg06</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1.12*</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a:effectLst/>
                          <a:latin typeface="Times New Roman" panose="02020603050405020304"/>
                          <a:ea typeface="宋体" panose="02010600030101010101" pitchFamily="2" charset="-122"/>
                          <a:cs typeface="Times New Roman" panose="02020603050405020304"/>
                        </a:rPr>
                        <a:t>−1.14*</a:t>
                      </a:r>
                      <a:endParaRPr lang="zh-CN" sz="1065"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kern="100" dirty="0">
                          <a:effectLst/>
                          <a:latin typeface="Times New Roman" panose="02020603050405020304"/>
                          <a:ea typeface="宋体" panose="02010600030101010101" pitchFamily="2" charset="-122"/>
                          <a:cs typeface="Times New Roman" panose="02020603050405020304"/>
                        </a:rPr>
                        <a:t>−1.34*</a:t>
                      </a:r>
                      <a:endParaRPr lang="zh-CN" sz="1065"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pic>
        <p:nvPicPr>
          <p:cNvPr id="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36576" y="3111195"/>
            <a:ext cx="638313" cy="832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1233892" y="594015"/>
            <a:ext cx="4748269" cy="3816671"/>
          </a:xfrm>
          <a:prstGeom prst="rect">
            <a:avLst/>
          </a:prstGeom>
        </p:spPr>
      </p:pic>
      <p:pic>
        <p:nvPicPr>
          <p:cNvPr id="2" name="图片 1"/>
          <p:cNvPicPr/>
          <p:nvPr/>
        </p:nvPicPr>
        <p:blipFill>
          <a:blip r:embed="rId3" cstate="print">
            <a:extLst>
              <a:ext uri="{28A0092B-C50C-407E-A947-70E740481C1C}">
                <a14:useLocalDpi xmlns:a14="http://schemas.microsoft.com/office/drawing/2010/main" val="0"/>
              </a:ext>
            </a:extLst>
          </a:blip>
          <a:stretch>
            <a:fillRect/>
          </a:stretch>
        </p:blipFill>
        <p:spPr>
          <a:xfrm>
            <a:off x="1167888" y="2453823"/>
            <a:ext cx="4263317" cy="2147588"/>
          </a:xfrm>
          <a:prstGeom prst="rect">
            <a:avLst/>
          </a:prstGeom>
        </p:spPr>
      </p:pic>
      <p:pic>
        <p:nvPicPr>
          <p:cNvPr id="4"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01671" y="2682985"/>
            <a:ext cx="1498292"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15249" y="1739284"/>
            <a:ext cx="1035585"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7061832" y="1570005"/>
            <a:ext cx="3062689" cy="400110"/>
          </a:xfrm>
          <a:prstGeom prst="rect">
            <a:avLst/>
          </a:prstGeom>
        </p:spPr>
        <p:txBody>
          <a:bodyPr wrap="square">
            <a:spAutoFit/>
          </a:bodyPr>
          <a:lstStyle/>
          <a:p>
            <a:pPr algn="ctr">
              <a:defRPr/>
            </a:pPr>
            <a:r>
              <a:rPr lang="en-US" altLang="zh-CN" sz="2000" dirty="0" smtClean="0">
                <a:latin typeface="Times New Roman" panose="02020603050405020304" pitchFamily="18" charset="0"/>
                <a:cs typeface="Times New Roman" panose="02020603050405020304" pitchFamily="18" charset="0"/>
              </a:rPr>
              <a:t>Trend(%/per decade)</a:t>
            </a:r>
            <a:endParaRPr lang="zh-CN" altLang="en-US" sz="2000" dirty="0">
              <a:latin typeface="Times New Roman" panose="02020603050405020304" pitchFamily="18" charset="0"/>
              <a:cs typeface="Times New Roman" panose="02020603050405020304" pitchFamily="18" charset="0"/>
            </a:endParaRPr>
          </a:p>
        </p:txBody>
      </p:sp>
      <p:sp>
        <p:nvSpPr>
          <p:cNvPr id="11" name="矩形 10"/>
          <p:cNvSpPr/>
          <p:nvPr/>
        </p:nvSpPr>
        <p:spPr>
          <a:xfrm>
            <a:off x="945405" y="4743262"/>
            <a:ext cx="9776542" cy="1077218"/>
          </a:xfrm>
          <a:prstGeom prst="rect">
            <a:avLst/>
          </a:prstGeom>
        </p:spPr>
        <p:txBody>
          <a:bodyPr wrap="square">
            <a:spAutoFit/>
          </a:bodyPr>
          <a:lstStyle/>
          <a:p>
            <a:pPr algn="just">
              <a:defRPr/>
            </a:pPr>
            <a:r>
              <a:rPr lang="en-US" altLang="zh-CN" sz="1600" b="1" dirty="0" smtClean="0">
                <a:solidFill>
                  <a:srgbClr val="0033CC"/>
                </a:solidFill>
                <a:latin typeface="Times New Roman" panose="02020603050405020304" pitchFamily="18" charset="0"/>
                <a:cs typeface="Times New Roman" panose="02020603050405020304" pitchFamily="18" charset="0"/>
              </a:rPr>
              <a:t>A decreasing trend was found at three sub-regions under </a:t>
            </a:r>
            <a:r>
              <a:rPr lang="en-US" altLang="zh-CN" sz="1600" b="1" dirty="0">
                <a:solidFill>
                  <a:srgbClr val="0033CC"/>
                </a:solidFill>
                <a:latin typeface="Times New Roman" panose="02020603050405020304" pitchFamily="18" charset="0"/>
                <a:cs typeface="Times New Roman" panose="02020603050405020304" pitchFamily="18" charset="0"/>
              </a:rPr>
              <a:t>different </a:t>
            </a:r>
            <a:r>
              <a:rPr lang="en-US" altLang="zh-CN" sz="1600" b="1" dirty="0" smtClean="0">
                <a:solidFill>
                  <a:srgbClr val="0033CC"/>
                </a:solidFill>
                <a:latin typeface="Times New Roman" panose="02020603050405020304" pitchFamily="18" charset="0"/>
                <a:cs typeface="Times New Roman" panose="02020603050405020304" pitchFamily="18" charset="0"/>
              </a:rPr>
              <a:t>scenarios</a:t>
            </a:r>
            <a:r>
              <a:rPr lang="en-US" altLang="zh-CN" sz="1600" b="1" dirty="0">
                <a:solidFill>
                  <a:srgbClr val="0033CC"/>
                </a:solidFill>
                <a:latin typeface="Times New Roman" panose="02020603050405020304" pitchFamily="18" charset="0"/>
                <a:cs typeface="Times New Roman" panose="02020603050405020304" pitchFamily="18" charset="0"/>
              </a:rPr>
              <a:t>, and the magnitude of the decrease increased </a:t>
            </a:r>
            <a:r>
              <a:rPr lang="en-US" altLang="zh-CN" sz="1600" b="1" dirty="0" smtClean="0">
                <a:solidFill>
                  <a:srgbClr val="0033CC"/>
                </a:solidFill>
                <a:latin typeface="Times New Roman" panose="02020603050405020304" pitchFamily="18" charset="0"/>
                <a:cs typeface="Times New Roman" panose="02020603050405020304" pitchFamily="18" charset="0"/>
              </a:rPr>
              <a:t>as the emission concentration increased.</a:t>
            </a:r>
            <a:endParaRPr lang="en-US" altLang="zh-CN" sz="1600" b="1" dirty="0" smtClean="0">
              <a:solidFill>
                <a:srgbClr val="0033CC"/>
              </a:solidFill>
              <a:latin typeface="Times New Roman" panose="02020603050405020304" pitchFamily="18" charset="0"/>
              <a:cs typeface="Times New Roman" panose="02020603050405020304" pitchFamily="18" charset="0"/>
            </a:endParaRPr>
          </a:p>
          <a:p>
            <a:pPr algn="just">
              <a:defRPr/>
            </a:pPr>
            <a:r>
              <a:rPr lang="en-US" altLang="zh-CN" sz="1600" b="1" dirty="0" smtClean="0">
                <a:solidFill>
                  <a:srgbClr val="0033CC"/>
                </a:solidFill>
                <a:latin typeface="Times New Roman" panose="02020603050405020304" pitchFamily="18" charset="0"/>
                <a:cs typeface="Times New Roman" panose="02020603050405020304" pitchFamily="18" charset="0"/>
              </a:rPr>
              <a:t>The </a:t>
            </a:r>
            <a:r>
              <a:rPr lang="en-US" altLang="zh-CN" sz="1600" b="1" dirty="0">
                <a:solidFill>
                  <a:srgbClr val="0033CC"/>
                </a:solidFill>
                <a:latin typeface="Times New Roman" panose="02020603050405020304" pitchFamily="18" charset="0"/>
                <a:cs typeface="Times New Roman" panose="02020603050405020304" pitchFamily="18" charset="0"/>
              </a:rPr>
              <a:t>power generation of the three eastern regions increased in the RCP2.6 scenario, while decreased in other scenarios.</a:t>
            </a:r>
            <a:endParaRPr lang="en-US" altLang="zh-CN" sz="1600" b="1" dirty="0">
              <a:solidFill>
                <a:srgbClr val="0033CC"/>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
          <p:cNvSpPr txBox="1">
            <a:spLocks noChangeArrowheads="1"/>
          </p:cNvSpPr>
          <p:nvPr/>
        </p:nvSpPr>
        <p:spPr bwMode="auto">
          <a:xfrm>
            <a:off x="4742755" y="640743"/>
            <a:ext cx="25891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ct val="20000"/>
              </a:spcBef>
              <a:spcAft>
                <a:spcPts val="0"/>
              </a:spcAft>
              <a:buClrTx/>
              <a:buSzPct val="90000"/>
              <a:buFontTx/>
              <a:buNone/>
              <a:defRPr/>
            </a:pPr>
            <a:r>
              <a:rPr kumimoji="0" lang="zh-CN" altLang="en-US" sz="5400" b="1" i="0" u="none" strike="noStrike" kern="1200" cap="none" spc="0" normalizeH="0" baseline="0" noProof="0" dirty="0" smtClean="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5400" b="1" i="0"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Outline</a:t>
            </a:r>
            <a:endParaRPr kumimoji="0" lang="zh-CN" altLang="en-US" sz="5400" b="1" i="0"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 name="组合 2"/>
          <p:cNvGrpSpPr/>
          <p:nvPr/>
        </p:nvGrpSpPr>
        <p:grpSpPr>
          <a:xfrm>
            <a:off x="1775552" y="1742083"/>
            <a:ext cx="8156002" cy="645160"/>
            <a:chOff x="1331664" y="1887830"/>
            <a:chExt cx="6117002" cy="645160"/>
          </a:xfrm>
        </p:grpSpPr>
        <p:sp>
          <p:nvSpPr>
            <p:cNvPr id="4" name="椭圆 3"/>
            <p:cNvSpPr/>
            <p:nvPr/>
          </p:nvSpPr>
          <p:spPr>
            <a:xfrm>
              <a:off x="1331664" y="1899823"/>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p:nvPr/>
          </p:nvSpPr>
          <p:spPr>
            <a:xfrm>
              <a:off x="2308509" y="1887830"/>
              <a:ext cx="5140157"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rPr>
                <a:t>Motivation</a:t>
              </a:r>
              <a:endParaRPr kumimoji="0" lang="en-US" altLang="zh-CN" sz="3600" b="1" i="0" u="none" strike="noStrike" kern="0" cap="none" spc="0" normalizeH="0" baseline="0" noProof="0" dirty="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6" name="组合 5"/>
          <p:cNvGrpSpPr/>
          <p:nvPr/>
        </p:nvGrpSpPr>
        <p:grpSpPr>
          <a:xfrm>
            <a:off x="1775555" y="2543008"/>
            <a:ext cx="7844428" cy="674224"/>
            <a:chOff x="1331664" y="2676202"/>
            <a:chExt cx="5883321" cy="674224"/>
          </a:xfrm>
        </p:grpSpPr>
        <p:sp>
          <p:nvSpPr>
            <p:cNvPr id="7" name="椭圆 6"/>
            <p:cNvSpPr/>
            <p:nvPr/>
          </p:nvSpPr>
          <p:spPr>
            <a:xfrm>
              <a:off x="1331664" y="2735641"/>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TextBox 7"/>
            <p:cNvSpPr txBox="1"/>
            <p:nvPr/>
          </p:nvSpPr>
          <p:spPr>
            <a:xfrm>
              <a:off x="2311651" y="2676202"/>
              <a:ext cx="4903334" cy="674224"/>
            </a:xfrm>
            <a:prstGeom prst="rect">
              <a:avLst/>
            </a:prstGeom>
            <a:noFill/>
          </p:spPr>
          <p:txBody>
            <a:bodyPr wrap="square" rtlCol="0">
              <a:spAutoFit/>
            </a:bodyPr>
            <a:lstStyle/>
            <a:p>
              <a:pPr marL="0" marR="0" lvl="0" indent="0" algn="l" defTabSz="914400" rtl="0" eaLnBrk="1" fontAlgn="auto" latinLnBrk="0" hangingPunct="1">
                <a:lnSpc>
                  <a:spcPct val="114000"/>
                </a:lnSpc>
                <a:spcBef>
                  <a:spcPct val="50000"/>
                </a:spcBef>
                <a:spcAft>
                  <a:spcPts val="0"/>
                </a:spcAft>
                <a:buClr>
                  <a:srgbClr val="993300"/>
                </a:buClr>
                <a:buSzTx/>
                <a:buFontTx/>
                <a:buNone/>
                <a:defRPr/>
              </a:pPr>
              <a:r>
                <a:rPr kumimoji="0" lang="en-US" altLang="zh-CN" sz="3600" b="1" i="0" u="none" strike="noStrike" kern="0" cap="none" spc="0" normalizeH="0" baseline="0" noProof="0" dirty="0" smtClean="0">
                  <a:ln>
                    <a:noFill/>
                  </a:ln>
                  <a:solidFill>
                    <a:schemeClr val="bg1">
                      <a:lumMod val="65000"/>
                    </a:schemeClr>
                  </a:solidFill>
                  <a:effectLst/>
                  <a:uLnTx/>
                  <a:uFillTx/>
                  <a:latin typeface="Times New Roman" panose="02020603050405020304" pitchFamily="18" charset="0"/>
                  <a:ea typeface="黑体" panose="02010609060101010101" pitchFamily="2" charset="-122"/>
                  <a:cs typeface="Times New Roman" panose="02020603050405020304" pitchFamily="18" charset="0"/>
                </a:rPr>
                <a:t>Model, data and methods</a:t>
              </a:r>
              <a:endParaRPr kumimoji="0" lang="zh-CN" altLang="en-US" sz="3600" b="1" i="0" u="none" strike="noStrike" kern="0" cap="none" spc="0" normalizeH="0" baseline="0" noProof="0" dirty="0">
                <a:ln>
                  <a:noFill/>
                </a:ln>
                <a:solidFill>
                  <a:schemeClr val="bg1">
                    <a:lumMod val="65000"/>
                  </a:scheme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9" name="组合 8"/>
          <p:cNvGrpSpPr/>
          <p:nvPr/>
        </p:nvGrpSpPr>
        <p:grpSpPr>
          <a:xfrm>
            <a:off x="1775573" y="3388837"/>
            <a:ext cx="9786312" cy="674224"/>
            <a:chOff x="1331664" y="3431528"/>
            <a:chExt cx="7339734" cy="674224"/>
          </a:xfrm>
        </p:grpSpPr>
        <p:sp>
          <p:nvSpPr>
            <p:cNvPr id="10" name="椭圆 9"/>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TextBox 10"/>
            <p:cNvSpPr txBox="1"/>
            <p:nvPr/>
          </p:nvSpPr>
          <p:spPr>
            <a:xfrm>
              <a:off x="2311529" y="3431528"/>
              <a:ext cx="6359869" cy="674224"/>
            </a:xfrm>
            <a:prstGeom prst="rect">
              <a:avLst/>
            </a:prstGeom>
            <a:noFill/>
          </p:spPr>
          <p:txBody>
            <a:bodyPr wrap="square" rtlCol="0">
              <a:spAutoFit/>
            </a:bodyPr>
            <a:lstStyle/>
            <a:p>
              <a:pPr marL="0" marR="0" lvl="0" indent="0" algn="l" defTabSz="914400" rtl="0" eaLnBrk="1" fontAlgn="auto" latinLnBrk="0" hangingPunct="1">
                <a:lnSpc>
                  <a:spcPct val="114000"/>
                </a:lnSpc>
                <a:spcBef>
                  <a:spcPct val="50000"/>
                </a:spcBef>
                <a:spcAft>
                  <a:spcPts val="0"/>
                </a:spcAft>
                <a:buClr>
                  <a:srgbClr val="993300"/>
                </a:buClr>
                <a:buSzTx/>
                <a:buFontTx/>
                <a:buNone/>
                <a:defRPr/>
              </a:pPr>
              <a:r>
                <a:rPr kumimoji="0" lang="en-US" altLang="zh-CN" sz="3600" b="1" i="0" u="none" strike="noStrike" kern="0" cap="none" spc="0" normalizeH="0" baseline="0" noProof="0" dirty="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rPr>
                <a:t>Future projection of </a:t>
              </a:r>
              <a:r>
                <a:rPr kumimoji="0" lang="en-US" altLang="zh-CN" sz="3600" b="1" i="0" u="none" strike="noStrike" kern="0" cap="none" spc="0" normalizeH="0" baseline="0" noProof="0" dirty="0" smtClean="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rPr>
                <a:t>wind energy</a:t>
              </a:r>
              <a:endParaRPr kumimoji="0" lang="en-US" altLang="zh-CN" sz="3600" b="1" i="0" u="none" strike="noStrike" kern="0" cap="none" spc="0" normalizeH="0" baseline="0" noProof="0" dirty="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12" name="组合 11"/>
          <p:cNvGrpSpPr/>
          <p:nvPr/>
        </p:nvGrpSpPr>
        <p:grpSpPr>
          <a:xfrm>
            <a:off x="1775573" y="4235092"/>
            <a:ext cx="8421271" cy="674224"/>
            <a:chOff x="1331664" y="3431528"/>
            <a:chExt cx="6315953" cy="674224"/>
          </a:xfrm>
        </p:grpSpPr>
        <p:sp>
          <p:nvSpPr>
            <p:cNvPr id="13" name="椭圆 12"/>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TextBox 13"/>
            <p:cNvSpPr txBox="1"/>
            <p:nvPr/>
          </p:nvSpPr>
          <p:spPr>
            <a:xfrm>
              <a:off x="2319634" y="3431528"/>
              <a:ext cx="5327983" cy="674224"/>
            </a:xfrm>
            <a:prstGeom prst="rect">
              <a:avLst/>
            </a:prstGeom>
            <a:noFill/>
          </p:spPr>
          <p:txBody>
            <a:bodyPr wrap="square" rtlCol="0">
              <a:spAutoFit/>
            </a:bodyPr>
            <a:lstStyle/>
            <a:p>
              <a:pPr>
                <a:lnSpc>
                  <a:spcPct val="114000"/>
                </a:lnSpc>
                <a:spcBef>
                  <a:spcPct val="50000"/>
                </a:spcBef>
                <a:buClr>
                  <a:srgbClr val="993300"/>
                </a:buClr>
                <a:defRPr/>
              </a:pPr>
              <a:r>
                <a:rPr lang="en-US" altLang="zh-CN" sz="3600" b="1" kern="0" dirty="0">
                  <a:solidFill>
                    <a:srgbClr val="5B9BD5">
                      <a:lumMod val="75000"/>
                    </a:srgbClr>
                  </a:solidFill>
                  <a:latin typeface="Times New Roman" panose="02020603050405020304" pitchFamily="18" charset="0"/>
                  <a:ea typeface="黑体" panose="02010609060101010101" pitchFamily="2" charset="-122"/>
                  <a:cs typeface="Times New Roman" panose="02020603050405020304" pitchFamily="18" charset="0"/>
                </a:rPr>
                <a:t>Future projection of solar energy</a:t>
              </a:r>
              <a:endParaRPr lang="en-US" altLang="zh-CN" sz="3600" b="1" kern="0" dirty="0">
                <a:solidFill>
                  <a:srgbClr val="5B9BD5">
                    <a:lumMod val="75000"/>
                  </a:srgbClr>
                </a:solidFill>
                <a:latin typeface="Times New Roman" panose="02020603050405020304" pitchFamily="18" charset="0"/>
                <a:ea typeface="黑体" panose="02010609060101010101" pitchFamily="2" charset="-122"/>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4914" y="4576001"/>
            <a:ext cx="4416491" cy="1077218"/>
          </a:xfrm>
          <a:prstGeom prst="rect">
            <a:avLst/>
          </a:prstGeom>
          <a:noFill/>
        </p:spPr>
        <p:txBody>
          <a:bodyPr wrap="square" rtlCol="0">
            <a:spAutoFit/>
          </a:bodyPr>
          <a:lstStyle/>
          <a:p>
            <a:pPr algn="just">
              <a:spcAft>
                <a:spcPts val="600"/>
              </a:spcAft>
              <a:buClr>
                <a:srgbClr val="CC0066"/>
              </a:buClr>
              <a:buSzPct val="70000"/>
            </a:pPr>
            <a:r>
              <a:rPr kumimoji="1" lang="en-US" altLang="zh-CN" sz="16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Taylor diagrams of the three downscaling simulations (</a:t>
            </a:r>
            <a:r>
              <a:rPr kumimoji="1" lang="en-US" altLang="zh-CN" sz="1600" dirty="0" err="1">
                <a:solidFill>
                  <a:prstClr val="black"/>
                </a:solidFill>
                <a:latin typeface="Times New Roman" panose="02020603050405020304" pitchFamily="18" charset="0"/>
                <a:ea typeface="楷体" panose="02010609060101010101" pitchFamily="49" charset="-122"/>
                <a:cs typeface="Times New Roman" panose="02020603050405020304" pitchFamily="18" charset="0"/>
              </a:rPr>
              <a:t>HdR</a:t>
            </a:r>
            <a:r>
              <a:rPr kumimoji="1" lang="en-US" altLang="zh-CN" sz="16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1600" dirty="0" err="1">
                <a:solidFill>
                  <a:prstClr val="black"/>
                </a:solidFill>
                <a:latin typeface="Times New Roman" panose="02020603050405020304" pitchFamily="18" charset="0"/>
                <a:ea typeface="楷体" panose="02010609060101010101" pitchFamily="49" charset="-122"/>
                <a:cs typeface="Times New Roman" panose="02020603050405020304" pitchFamily="18" charset="0"/>
              </a:rPr>
              <a:t>MdR</a:t>
            </a:r>
            <a:r>
              <a:rPr kumimoji="1" lang="en-US" altLang="zh-CN" sz="16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and </a:t>
            </a:r>
            <a:r>
              <a:rPr kumimoji="1" lang="en-US" altLang="zh-CN" sz="1600" dirty="0" err="1">
                <a:solidFill>
                  <a:prstClr val="black"/>
                </a:solidFill>
                <a:latin typeface="Times New Roman" panose="02020603050405020304" pitchFamily="18" charset="0"/>
                <a:ea typeface="楷体" panose="02010609060101010101" pitchFamily="49" charset="-122"/>
                <a:cs typeface="Times New Roman" panose="02020603050405020304" pitchFamily="18" charset="0"/>
              </a:rPr>
              <a:t>NdR</a:t>
            </a:r>
            <a:r>
              <a:rPr kumimoji="1" lang="en-US" altLang="zh-CN" sz="16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and their ensemble mean (ENS) for surface solar radiation over China</a:t>
            </a:r>
            <a:endParaRPr kumimoji="1" lang="zh-CN" altLang="en-US" sz="16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 name="矩形 7"/>
          <p:cNvSpPr/>
          <p:nvPr/>
        </p:nvSpPr>
        <p:spPr>
          <a:xfrm>
            <a:off x="5091405" y="4502526"/>
            <a:ext cx="6446055" cy="1800493"/>
          </a:xfrm>
          <a:prstGeom prst="rect">
            <a:avLst/>
          </a:prstGeom>
        </p:spPr>
        <p:txBody>
          <a:bodyPr wrap="square">
            <a:spAutoFit/>
          </a:bodyPr>
          <a:lstStyle/>
          <a:p>
            <a:pPr marL="285750" indent="-285750">
              <a:spcBef>
                <a:spcPts val="600"/>
              </a:spcBef>
              <a:buFont typeface="Wingdings" panose="05000000000000000000" pitchFamily="2" charset="2"/>
              <a:buChar char="Ø"/>
            </a:pPr>
            <a:r>
              <a:rPr lang="en-US" altLang="zh-CN" sz="1600" dirty="0" smtClean="0">
                <a:solidFill>
                  <a:prstClr val="black"/>
                </a:solidFill>
                <a:latin typeface="Times New Roman" panose="02020603050405020304"/>
                <a:cs typeface="Times New Roman" panose="02020603050405020304"/>
              </a:rPr>
              <a:t>Better than wind surface simulation.</a:t>
            </a:r>
            <a:endParaRPr lang="en-US" altLang="zh-CN" sz="1600" dirty="0" smtClean="0">
              <a:solidFill>
                <a:prstClr val="black"/>
              </a:solidFill>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sz="1600" dirty="0" smtClean="0">
                <a:solidFill>
                  <a:prstClr val="black"/>
                </a:solidFill>
                <a:latin typeface="Times New Roman" panose="02020603050405020304"/>
                <a:cs typeface="Times New Roman" panose="02020603050405020304"/>
              </a:rPr>
              <a:t>The markers </a:t>
            </a:r>
            <a:r>
              <a:rPr lang="en-US" altLang="zh-CN" sz="1600" dirty="0">
                <a:solidFill>
                  <a:prstClr val="black"/>
                </a:solidFill>
                <a:latin typeface="Times New Roman" panose="02020603050405020304"/>
                <a:cs typeface="Times New Roman" panose="02020603050405020304"/>
              </a:rPr>
              <a:t>were generally close to each </a:t>
            </a:r>
            <a:r>
              <a:rPr lang="en-US" altLang="zh-CN" sz="1600" dirty="0" smtClean="0">
                <a:solidFill>
                  <a:prstClr val="black"/>
                </a:solidFill>
                <a:latin typeface="Times New Roman" panose="02020603050405020304"/>
                <a:cs typeface="Times New Roman" panose="02020603050405020304"/>
              </a:rPr>
              <a:t>other--consistent </a:t>
            </a:r>
            <a:r>
              <a:rPr lang="en-US" altLang="zh-CN" sz="1600" dirty="0">
                <a:solidFill>
                  <a:prstClr val="black"/>
                </a:solidFill>
                <a:latin typeface="Times New Roman" panose="02020603050405020304"/>
                <a:cs typeface="Times New Roman" panose="02020603050405020304"/>
              </a:rPr>
              <a:t>performance amongst the three </a:t>
            </a:r>
            <a:r>
              <a:rPr lang="en-US" altLang="zh-CN" sz="1600" dirty="0" smtClean="0">
                <a:solidFill>
                  <a:prstClr val="black"/>
                </a:solidFill>
                <a:latin typeface="Times New Roman" panose="02020603050405020304"/>
                <a:cs typeface="Times New Roman" panose="02020603050405020304"/>
              </a:rPr>
              <a:t>downscaling simulations </a:t>
            </a:r>
            <a:r>
              <a:rPr lang="en-US" altLang="zh-CN" sz="1600" dirty="0">
                <a:solidFill>
                  <a:prstClr val="black"/>
                </a:solidFill>
                <a:latin typeface="Times New Roman" panose="02020603050405020304"/>
                <a:cs typeface="Times New Roman" panose="02020603050405020304"/>
              </a:rPr>
              <a:t>in reproducing the seasonal mean of surface solar radiation over China</a:t>
            </a:r>
            <a:r>
              <a:rPr lang="en-US" altLang="zh-CN" sz="1600" dirty="0" smtClean="0">
                <a:solidFill>
                  <a:prstClr val="black"/>
                </a:solidFill>
                <a:latin typeface="Times New Roman" panose="02020603050405020304"/>
                <a:cs typeface="Times New Roman" panose="02020603050405020304"/>
              </a:rPr>
              <a:t>.</a:t>
            </a:r>
            <a:endParaRPr lang="en-US" altLang="zh-CN" sz="1600" dirty="0" smtClean="0">
              <a:solidFill>
                <a:prstClr val="black"/>
              </a:solidFill>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sz="1600" dirty="0">
                <a:solidFill>
                  <a:prstClr val="black"/>
                </a:solidFill>
                <a:latin typeface="Times New Roman" panose="02020603050405020304"/>
                <a:cs typeface="Times New Roman" panose="02020603050405020304"/>
              </a:rPr>
              <a:t>ENS showed overall reliability of model performance</a:t>
            </a:r>
            <a:r>
              <a:rPr lang="en-US" altLang="zh-CN" sz="1600" dirty="0" smtClean="0">
                <a:solidFill>
                  <a:prstClr val="black"/>
                </a:solidFill>
                <a:latin typeface="Times New Roman" panose="02020603050405020304"/>
                <a:cs typeface="Times New Roman" panose="02020603050405020304"/>
              </a:rPr>
              <a:t>.</a:t>
            </a:r>
            <a:endParaRPr lang="en-US" altLang="zh-CN" sz="1600" dirty="0" smtClean="0">
              <a:solidFill>
                <a:prstClr val="black"/>
              </a:solidFill>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sz="1600" dirty="0" smtClean="0">
                <a:solidFill>
                  <a:prstClr val="black"/>
                </a:solidFill>
                <a:latin typeface="Times New Roman" panose="02020603050405020304"/>
                <a:cs typeface="Times New Roman" panose="02020603050405020304"/>
              </a:rPr>
              <a:t>Smaller </a:t>
            </a:r>
            <a:r>
              <a:rPr lang="en-US" altLang="zh-CN" sz="1600" dirty="0">
                <a:solidFill>
                  <a:prstClr val="black"/>
                </a:solidFill>
                <a:latin typeface="Times New Roman" panose="02020603050405020304"/>
                <a:cs typeface="Times New Roman" panose="02020603050405020304"/>
              </a:rPr>
              <a:t>biases </a:t>
            </a:r>
            <a:r>
              <a:rPr lang="en-US" altLang="zh-CN" sz="1600" dirty="0" smtClean="0">
                <a:solidFill>
                  <a:prstClr val="black"/>
                </a:solidFill>
                <a:latin typeface="Times New Roman" panose="02020603050405020304"/>
                <a:cs typeface="Times New Roman" panose="02020603050405020304"/>
              </a:rPr>
              <a:t>between </a:t>
            </a:r>
            <a:r>
              <a:rPr lang="en-US" altLang="zh-CN" sz="1600" dirty="0">
                <a:solidFill>
                  <a:prstClr val="black"/>
                </a:solidFill>
                <a:latin typeface="Times New Roman" panose="02020603050405020304"/>
                <a:cs typeface="Times New Roman" panose="02020603050405020304"/>
              </a:rPr>
              <a:t>the ensemble mean and </a:t>
            </a:r>
            <a:r>
              <a:rPr lang="en-US" altLang="zh-CN" sz="1600" dirty="0" smtClean="0">
                <a:solidFill>
                  <a:prstClr val="black"/>
                </a:solidFill>
                <a:latin typeface="Times New Roman" panose="02020603050405020304"/>
                <a:cs typeface="Times New Roman" panose="02020603050405020304"/>
              </a:rPr>
              <a:t>ERA5.</a:t>
            </a:r>
            <a:endParaRPr lang="en-US" altLang="zh-CN" sz="1600" dirty="0">
              <a:solidFill>
                <a:prstClr val="black"/>
              </a:solidFill>
              <a:latin typeface="Times New Roman" panose="02020603050405020304"/>
              <a:cs typeface="Times New Roman" panose="02020603050405020304"/>
            </a:endParaRPr>
          </a:p>
        </p:txBody>
      </p:sp>
      <p:pic>
        <p:nvPicPr>
          <p:cNvPr id="9" name="图片 8"/>
          <p:cNvPicPr/>
          <p:nvPr/>
        </p:nvPicPr>
        <p:blipFill>
          <a:blip r:embed="rId1" cstate="print">
            <a:extLst>
              <a:ext uri="{28A0092B-C50C-407E-A947-70E740481C1C}">
                <a14:useLocalDpi xmlns:a14="http://schemas.microsoft.com/office/drawing/2010/main" val="0"/>
              </a:ext>
            </a:extLst>
          </a:blip>
          <a:stretch>
            <a:fillRect/>
          </a:stretch>
        </p:blipFill>
        <p:spPr>
          <a:xfrm>
            <a:off x="1031440" y="1160942"/>
            <a:ext cx="3816424" cy="3365212"/>
          </a:xfrm>
          <a:prstGeom prst="rect">
            <a:avLst/>
          </a:prstGeom>
        </p:spPr>
      </p:pic>
      <p:sp>
        <p:nvSpPr>
          <p:cNvPr id="11" name="AutoShape 19"/>
          <p:cNvSpPr>
            <a:spLocks noChangeArrowheads="1"/>
          </p:cNvSpPr>
          <p:nvPr>
            <p:custDataLst>
              <p:tags r:id="rId2"/>
            </p:custDataLst>
          </p:nvPr>
        </p:nvSpPr>
        <p:spPr bwMode="auto">
          <a:xfrm>
            <a:off x="783047" y="280706"/>
            <a:ext cx="10260701"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2"/>
              <a:alphaOff val="0"/>
            </a:schemeClr>
          </a:fillRef>
          <a:effectRef idx="1">
            <a:schemeClr val="accent5">
              <a:hueOff val="-4317079"/>
              <a:satOff val="21903"/>
              <a:lumOff val="-2552"/>
              <a:alphaOff val="0"/>
            </a:schemeClr>
          </a:effectRef>
          <a:fontRef idx="minor">
            <a:schemeClr val="dk1"/>
          </a:fontRef>
        </p:style>
        <p:txBody>
          <a:bodyPr lIns="0" tIns="49339" rIns="0" bIns="49339" spcCol="1270" anchor="ctr"/>
          <a:lstStyle/>
          <a:p>
            <a:pPr algn="ctr">
              <a:spcAft>
                <a:spcPts val="600"/>
              </a:spcAft>
            </a:pPr>
            <a:r>
              <a:rPr lang="en-US" sz="2400" b="1" dirty="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rPr>
              <a:t>Model </a:t>
            </a:r>
            <a:r>
              <a:rPr lang="en-US" sz="2400" b="1" dirty="0" smtClean="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rPr>
              <a:t>evaluation based different observation resources</a:t>
            </a:r>
            <a:endParaRPr sz="2400" b="1" dirty="0" smtClean="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1849" y="1087467"/>
            <a:ext cx="6145169" cy="336521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ssr-his-seas-all.eps"/>
          <p:cNvPicPr>
            <a:picLocks noChangeAspect="1"/>
          </p:cNvPicPr>
          <p:nvPr/>
        </p:nvPicPr>
        <p:blipFill>
          <a:blip r:embed="rId1"/>
          <a:stretch>
            <a:fillRect/>
          </a:stretch>
        </p:blipFill>
        <p:spPr>
          <a:xfrm>
            <a:off x="4019550" y="1151255"/>
            <a:ext cx="4878070" cy="4831715"/>
          </a:xfrm>
          <a:prstGeom prst="rect">
            <a:avLst/>
          </a:prstGeom>
        </p:spPr>
      </p:pic>
      <p:sp>
        <p:nvSpPr>
          <p:cNvPr id="4" name="矩形 3"/>
          <p:cNvSpPr/>
          <p:nvPr/>
        </p:nvSpPr>
        <p:spPr>
          <a:xfrm>
            <a:off x="9000351" y="2337523"/>
            <a:ext cx="2656840" cy="1276350"/>
          </a:xfrm>
          <a:prstGeom prst="rect">
            <a:avLst/>
          </a:prstGeom>
        </p:spPr>
        <p:txBody>
          <a:bodyPr wrap="square">
            <a:spAutoFit/>
          </a:bodyPr>
          <a:lstStyle/>
          <a:p>
            <a:pPr marL="285750" indent="-285750" algn="just">
              <a:spcBef>
                <a:spcPts val="600"/>
              </a:spcBef>
              <a:buFont typeface="Wingdings" panose="05000000000000000000" pitchFamily="2" charset="2"/>
              <a:buChar char="Ø"/>
            </a:pPr>
            <a:r>
              <a:rPr lang="en-US" altLang="zh-CN" dirty="0" smtClean="0">
                <a:solidFill>
                  <a:prstClr val="black"/>
                </a:solidFill>
                <a:latin typeface="Times New Roman" panose="02020603050405020304" pitchFamily="18" charset="0"/>
                <a:cs typeface="Times New Roman" panose="02020603050405020304" pitchFamily="18" charset="0"/>
              </a:rPr>
              <a:t>Overestimation in JJA was the </a:t>
            </a:r>
            <a:r>
              <a:rPr lang="en-US" altLang="zh-CN" dirty="0" err="1" smtClean="0">
                <a:solidFill>
                  <a:prstClr val="black"/>
                </a:solidFill>
                <a:latin typeface="Times New Roman" panose="02020603050405020304" pitchFamily="18" charset="0"/>
                <a:cs typeface="Times New Roman" panose="02020603050405020304" pitchFamily="18" charset="0"/>
              </a:rPr>
              <a:t>largerest</a:t>
            </a:r>
            <a:r>
              <a:rPr lang="en-US" altLang="zh-CN" dirty="0">
                <a:solidFill>
                  <a:prstClr val="black"/>
                </a:solidFill>
                <a:latin typeface="Times New Roman" panose="02020603050405020304" pitchFamily="18" charset="0"/>
                <a:cs typeface="Times New Roman" panose="02020603050405020304" pitchFamily="18" charset="0"/>
              </a:rPr>
              <a:t> </a:t>
            </a:r>
            <a:r>
              <a:rPr lang="en-US" altLang="zh-CN" dirty="0" smtClean="0">
                <a:solidFill>
                  <a:prstClr val="black"/>
                </a:solidFill>
                <a:latin typeface="Times New Roman" panose="02020603050405020304" pitchFamily="18" charset="0"/>
                <a:cs typeface="Times New Roman" panose="02020603050405020304" pitchFamily="18" charset="0"/>
              </a:rPr>
              <a:t>.</a:t>
            </a:r>
            <a:endParaRPr lang="en-US" altLang="zh-CN" dirty="0" smtClean="0">
              <a:solidFill>
                <a:prstClr val="black"/>
              </a:solidFill>
              <a:latin typeface="Times New Roman" panose="02020603050405020304" pitchFamily="18" charset="0"/>
              <a:cs typeface="Times New Roman" panose="02020603050405020304" pitchFamily="18" charset="0"/>
            </a:endParaRPr>
          </a:p>
          <a:p>
            <a:pPr marL="285750" indent="-285750" algn="just">
              <a:spcBef>
                <a:spcPts val="600"/>
              </a:spcBef>
              <a:buFont typeface="Wingdings" panose="05000000000000000000" pitchFamily="2" charset="2"/>
              <a:buChar char="Ø"/>
            </a:pPr>
            <a:r>
              <a:rPr lang="en-US" altLang="zh-CN" dirty="0" smtClean="0">
                <a:solidFill>
                  <a:prstClr val="black"/>
                </a:solidFill>
                <a:latin typeface="Times New Roman" panose="02020603050405020304" pitchFamily="18" charset="0"/>
                <a:cs typeface="Times New Roman" panose="02020603050405020304" pitchFamily="18" charset="0"/>
              </a:rPr>
              <a:t>Added values found in RCMs</a:t>
            </a:r>
            <a:r>
              <a:rPr lang="en-US" altLang="zh-CN" dirty="0">
                <a:solidFill>
                  <a:prstClr val="black"/>
                </a:solidFill>
                <a:latin typeface="Times New Roman" panose="02020603050405020304" pitchFamily="18" charset="0"/>
                <a:cs typeface="Times New Roman" panose="02020603050405020304" pitchFamily="18" charset="0"/>
              </a:rPr>
              <a:t>.</a:t>
            </a:r>
            <a:endParaRPr lang="en-US" altLang="zh-CN" dirty="0">
              <a:solidFill>
                <a:prstClr val="black"/>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400458" y="618600"/>
            <a:ext cx="8801472" cy="369332"/>
          </a:xfrm>
          <a:prstGeom prst="rect">
            <a:avLst/>
          </a:prstGeom>
          <a:noFill/>
        </p:spPr>
        <p:txBody>
          <a:bodyPr wrap="square" rtlCol="0">
            <a:spAutoFit/>
          </a:bodyPr>
          <a:lstStyle/>
          <a:p>
            <a:pPr algn="ctr"/>
            <a:r>
              <a:rPr lang="en-US" altLang="zh-CN" b="1" dirty="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sym typeface="+mn-ea"/>
              </a:rPr>
              <a:t>The spatial distribution of surface solar radiation </a:t>
            </a:r>
            <a:r>
              <a:rPr lang="en-US" altLang="zh-CN" b="1" dirty="0" smtClean="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sym typeface="+mn-ea"/>
              </a:rPr>
              <a:t>over China</a:t>
            </a:r>
            <a:endParaRPr lang="zh-CN" altLang="en-US" b="1" dirty="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pic>
        <p:nvPicPr>
          <p:cNvPr id="14" name="图片 13"/>
          <p:cNvPicPr/>
          <p:nvPr/>
        </p:nvPicPr>
        <p:blipFill>
          <a:blip r:embed="rId2" cstate="print">
            <a:extLst>
              <a:ext uri="{28A0092B-C50C-407E-A947-70E740481C1C}">
                <a14:useLocalDpi xmlns:a14="http://schemas.microsoft.com/office/drawing/2010/main" val="0"/>
              </a:ext>
            </a:extLst>
          </a:blip>
          <a:stretch>
            <a:fillRect/>
          </a:stretch>
        </p:blipFill>
        <p:spPr>
          <a:xfrm>
            <a:off x="2219345" y="1170042"/>
            <a:ext cx="1590675" cy="4755110"/>
          </a:xfrm>
          <a:prstGeom prst="rect">
            <a:avLst/>
          </a:prstGeom>
        </p:spPr>
      </p:pic>
      <p:sp>
        <p:nvSpPr>
          <p:cNvPr id="12" name="椭圆 11"/>
          <p:cNvSpPr/>
          <p:nvPr/>
        </p:nvSpPr>
        <p:spPr>
          <a:xfrm>
            <a:off x="7524747" y="1261420"/>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11" name="椭圆 10"/>
          <p:cNvSpPr/>
          <p:nvPr/>
        </p:nvSpPr>
        <p:spPr>
          <a:xfrm>
            <a:off x="4233540" y="1234493"/>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17" name="椭圆 16"/>
          <p:cNvSpPr/>
          <p:nvPr>
            <p:custDataLst>
              <p:tags r:id="rId3"/>
            </p:custDataLst>
          </p:nvPr>
        </p:nvSpPr>
        <p:spPr>
          <a:xfrm>
            <a:off x="5925817" y="1221415"/>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18" name="椭圆 17"/>
          <p:cNvSpPr/>
          <p:nvPr>
            <p:custDataLst>
              <p:tags r:id="rId4"/>
            </p:custDataLst>
          </p:nvPr>
        </p:nvSpPr>
        <p:spPr>
          <a:xfrm>
            <a:off x="2550792" y="1262055"/>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23" name="矩形 22"/>
          <p:cNvSpPr/>
          <p:nvPr>
            <p:custDataLst>
              <p:tags r:id="rId5"/>
            </p:custDataLst>
          </p:nvPr>
        </p:nvSpPr>
        <p:spPr>
          <a:xfrm>
            <a:off x="791510" y="1689502"/>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MAM</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
        <p:nvSpPr>
          <p:cNvPr id="24" name="矩形 23"/>
          <p:cNvSpPr/>
          <p:nvPr>
            <p:custDataLst>
              <p:tags r:id="rId6"/>
            </p:custDataLst>
          </p:nvPr>
        </p:nvSpPr>
        <p:spPr>
          <a:xfrm>
            <a:off x="791459" y="2791057"/>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JJA</a:t>
            </a:r>
            <a:endParaRPr lang="zh-CN" altLang="en-US" b="1" dirty="0">
              <a:solidFill>
                <a:srgbClr val="0033CC"/>
              </a:solidFill>
              <a:latin typeface="Times New Roman" panose="02020603050405020304" pitchFamily="18" charset="0"/>
              <a:cs typeface="Times New Roman" panose="02020603050405020304" pitchFamily="18" charset="0"/>
            </a:endParaRPr>
          </a:p>
        </p:txBody>
      </p:sp>
      <p:sp>
        <p:nvSpPr>
          <p:cNvPr id="25" name="矩形 24"/>
          <p:cNvSpPr/>
          <p:nvPr>
            <p:custDataLst>
              <p:tags r:id="rId7"/>
            </p:custDataLst>
          </p:nvPr>
        </p:nvSpPr>
        <p:spPr>
          <a:xfrm>
            <a:off x="791101" y="3968301"/>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SON</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
        <p:nvSpPr>
          <p:cNvPr id="26" name="矩形 25"/>
          <p:cNvSpPr/>
          <p:nvPr>
            <p:custDataLst>
              <p:tags r:id="rId8"/>
            </p:custDataLst>
          </p:nvPr>
        </p:nvSpPr>
        <p:spPr>
          <a:xfrm>
            <a:off x="791101" y="5065370"/>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DJF</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
        <p:nvSpPr>
          <p:cNvPr id="27" name="矩形 26"/>
          <p:cNvSpPr/>
          <p:nvPr>
            <p:custDataLst>
              <p:tags r:id="rId9"/>
            </p:custDataLst>
          </p:nvPr>
        </p:nvSpPr>
        <p:spPr>
          <a:xfrm>
            <a:off x="9059545" y="5555615"/>
            <a:ext cx="2597785" cy="369332"/>
          </a:xfrm>
          <a:prstGeom prst="rect">
            <a:avLst/>
          </a:prstGeom>
        </p:spPr>
        <p:txBody>
          <a:bodyPr wrap="square">
            <a:spAutoFit/>
          </a:bodyPr>
          <a:lstStyle/>
          <a:p>
            <a:pPr lvl="0" algn="ctr">
              <a:defRPr/>
            </a:pPr>
            <a:r>
              <a:rPr lang="en-US" altLang="zh-CN" dirty="0" smtClean="0">
                <a:solidFill>
                  <a:prstClr val="black"/>
                </a:solidFill>
                <a:latin typeface="Times New Roman" panose="02020603050405020304" pitchFamily="18" charset="0"/>
                <a:cs typeface="Times New Roman" panose="02020603050405020304" pitchFamily="18" charset="0"/>
              </a:rPr>
              <a:t>Wu et al., ESS, 2022</a:t>
            </a:r>
            <a:endParaRPr lang="zh-CN" altLang="en-US" b="1" dirty="0">
              <a:solidFill>
                <a:srgbClr val="0033CC"/>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
          <p:cNvSpPr txBox="1">
            <a:spLocks noChangeArrowheads="1"/>
          </p:cNvSpPr>
          <p:nvPr/>
        </p:nvSpPr>
        <p:spPr bwMode="auto">
          <a:xfrm>
            <a:off x="4742755" y="640743"/>
            <a:ext cx="25891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ct val="20000"/>
              </a:spcBef>
              <a:buSzPct val="90000"/>
            </a:pPr>
            <a:r>
              <a:rPr lang="zh-CN" altLang="en-US" sz="5400" b="1" dirty="0" smtClean="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b="1" dirty="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rPr>
              <a:t>Outline</a:t>
            </a:r>
            <a:endParaRPr lang="zh-CN" altLang="en-US" sz="5400" b="1" dirty="0">
              <a:solidFill>
                <a:srgbClr val="ED7D31">
                  <a:lumMod val="7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 name="组合 2"/>
          <p:cNvGrpSpPr/>
          <p:nvPr/>
        </p:nvGrpSpPr>
        <p:grpSpPr>
          <a:xfrm>
            <a:off x="1775552" y="1742083"/>
            <a:ext cx="8156002" cy="645160"/>
            <a:chOff x="1331664" y="1887830"/>
            <a:chExt cx="6117002" cy="645160"/>
          </a:xfrm>
        </p:grpSpPr>
        <p:sp>
          <p:nvSpPr>
            <p:cNvPr id="4" name="椭圆 3"/>
            <p:cNvSpPr/>
            <p:nvPr/>
          </p:nvSpPr>
          <p:spPr>
            <a:xfrm>
              <a:off x="1331664" y="1899823"/>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p:nvPr/>
          </p:nvSpPr>
          <p:spPr>
            <a:xfrm>
              <a:off x="2308509" y="1887830"/>
              <a:ext cx="5140157" cy="6451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rgbClr val="5B9BD5">
                      <a:lumMod val="75000"/>
                    </a:srgbClr>
                  </a:solidFill>
                  <a:effectLst/>
                  <a:uLnTx/>
                  <a:uFillTx/>
                  <a:latin typeface="Times New Roman" panose="02020603050405020304" pitchFamily="18" charset="0"/>
                  <a:ea typeface="黑体" panose="02010609060101010101" pitchFamily="2" charset="-122"/>
                  <a:cs typeface="Times New Roman" panose="02020603050405020304" pitchFamily="18" charset="0"/>
                </a:rPr>
                <a:t>Motivation</a:t>
              </a:r>
              <a:endParaRPr kumimoji="0" lang="en-US" altLang="zh-CN" sz="3600" b="1" i="0" u="none" strike="noStrike" kern="0" cap="none" spc="0" normalizeH="0" baseline="0" noProof="0" dirty="0">
                <a:ln>
                  <a:noFill/>
                </a:ln>
                <a:solidFill>
                  <a:srgbClr val="5B9BD5">
                    <a:lumMod val="75000"/>
                  </a:srgb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6" name="组合 5"/>
          <p:cNvGrpSpPr/>
          <p:nvPr/>
        </p:nvGrpSpPr>
        <p:grpSpPr>
          <a:xfrm>
            <a:off x="1775555" y="2543008"/>
            <a:ext cx="7844428" cy="674224"/>
            <a:chOff x="1331664" y="2676202"/>
            <a:chExt cx="5883321" cy="674224"/>
          </a:xfrm>
        </p:grpSpPr>
        <p:sp>
          <p:nvSpPr>
            <p:cNvPr id="7" name="椭圆 6"/>
            <p:cNvSpPr/>
            <p:nvPr/>
          </p:nvSpPr>
          <p:spPr>
            <a:xfrm>
              <a:off x="1331664" y="2735641"/>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TextBox 7"/>
            <p:cNvSpPr txBox="1"/>
            <p:nvPr/>
          </p:nvSpPr>
          <p:spPr>
            <a:xfrm>
              <a:off x="2311651" y="2676202"/>
              <a:ext cx="4903334" cy="674224"/>
            </a:xfrm>
            <a:prstGeom prst="rect">
              <a:avLst/>
            </a:prstGeom>
            <a:noFill/>
          </p:spPr>
          <p:txBody>
            <a:bodyPr wrap="square" rtlCol="0">
              <a:spAutoFit/>
            </a:bodyPr>
            <a:lstStyle/>
            <a:p>
              <a:pPr lvl="0">
                <a:lnSpc>
                  <a:spcPct val="114000"/>
                </a:lnSpc>
                <a:spcBef>
                  <a:spcPct val="50000"/>
                </a:spcBef>
                <a:buClr>
                  <a:srgbClr val="993300"/>
                </a:buClr>
                <a:defRPr/>
              </a:pPr>
              <a:r>
                <a:rPr lang="en-US" altLang="zh-CN" sz="3600" b="1" kern="0" dirty="0" smtClean="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Model, data and methods</a:t>
              </a:r>
              <a:endParaRPr kumimoji="0" lang="zh-CN" altLang="en-US" sz="3600" b="1" i="0" u="none" strike="noStrike" kern="0" cap="none" spc="0" normalizeH="0" baseline="0" noProof="0" dirty="0">
                <a:ln>
                  <a:noFill/>
                </a:ln>
                <a:solidFill>
                  <a:schemeClr val="bg1">
                    <a:lumMod val="65000"/>
                  </a:scheme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9" name="组合 8"/>
          <p:cNvGrpSpPr/>
          <p:nvPr/>
        </p:nvGrpSpPr>
        <p:grpSpPr>
          <a:xfrm>
            <a:off x="1775573" y="3388837"/>
            <a:ext cx="9786312" cy="674224"/>
            <a:chOff x="1331664" y="3431528"/>
            <a:chExt cx="7339734" cy="674224"/>
          </a:xfrm>
        </p:grpSpPr>
        <p:sp>
          <p:nvSpPr>
            <p:cNvPr id="10" name="椭圆 9"/>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TextBox 10"/>
            <p:cNvSpPr txBox="1"/>
            <p:nvPr/>
          </p:nvSpPr>
          <p:spPr>
            <a:xfrm>
              <a:off x="2311529" y="3431528"/>
              <a:ext cx="6359869" cy="674224"/>
            </a:xfrm>
            <a:prstGeom prst="rect">
              <a:avLst/>
            </a:prstGeom>
            <a:noFill/>
          </p:spPr>
          <p:txBody>
            <a:bodyPr wrap="square" rtlCol="0">
              <a:spAutoFit/>
            </a:bodyPr>
            <a:lstStyle/>
            <a:p>
              <a:pPr lvl="0">
                <a:lnSpc>
                  <a:spcPct val="114000"/>
                </a:lnSpc>
                <a:spcBef>
                  <a:spcPct val="50000"/>
                </a:spcBef>
                <a:buClr>
                  <a:srgbClr val="993300"/>
                </a:buClr>
                <a:defRPr/>
              </a:pPr>
              <a:r>
                <a:rPr lang="en-US" altLang="zh-CN" sz="3600" b="1" kern="0" dirty="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Future projection of </a:t>
              </a:r>
              <a:r>
                <a:rPr lang="en-US" altLang="zh-CN" sz="3600" b="1" kern="0" dirty="0" smtClean="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wind energy</a:t>
              </a:r>
              <a:endParaRPr lang="en-US" altLang="zh-CN" sz="3600" b="1" kern="0" dirty="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12" name="组合 11"/>
          <p:cNvGrpSpPr/>
          <p:nvPr/>
        </p:nvGrpSpPr>
        <p:grpSpPr>
          <a:xfrm>
            <a:off x="1775573" y="4235092"/>
            <a:ext cx="8421271" cy="674224"/>
            <a:chOff x="1331664" y="3431528"/>
            <a:chExt cx="6315953" cy="674224"/>
          </a:xfrm>
        </p:grpSpPr>
        <p:sp>
          <p:nvSpPr>
            <p:cNvPr id="13" name="椭圆 12"/>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TextBox 13"/>
            <p:cNvSpPr txBox="1"/>
            <p:nvPr/>
          </p:nvSpPr>
          <p:spPr>
            <a:xfrm>
              <a:off x="2319634" y="3431528"/>
              <a:ext cx="5327983" cy="674224"/>
            </a:xfrm>
            <a:prstGeom prst="rect">
              <a:avLst/>
            </a:prstGeom>
            <a:noFill/>
          </p:spPr>
          <p:txBody>
            <a:bodyPr wrap="square" rtlCol="0">
              <a:spAutoFit/>
            </a:bodyPr>
            <a:lstStyle/>
            <a:p>
              <a:pPr lvl="0">
                <a:lnSpc>
                  <a:spcPct val="114000"/>
                </a:lnSpc>
                <a:spcBef>
                  <a:spcPct val="50000"/>
                </a:spcBef>
                <a:buClr>
                  <a:srgbClr val="993300"/>
                </a:buClr>
                <a:defRPr/>
              </a:pPr>
              <a:r>
                <a:rPr lang="en-US" altLang="zh-CN" sz="3600" b="1" kern="0" dirty="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Future projection of </a:t>
              </a:r>
              <a:r>
                <a:rPr lang="en-US" altLang="zh-CN" sz="3600" b="1" kern="0" dirty="0" smtClean="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solar </a:t>
              </a:r>
              <a:r>
                <a:rPr lang="en-US" altLang="zh-CN" sz="3600" b="1" kern="0" dirty="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rPr>
                <a:t>energy</a:t>
              </a:r>
              <a:endParaRPr lang="en-US" altLang="zh-CN" sz="3600" b="1" kern="0" dirty="0">
                <a:solidFill>
                  <a:schemeClr val="bg1">
                    <a:lumMod val="65000"/>
                  </a:schemeClr>
                </a:solidFill>
                <a:latin typeface="Times New Roman" panose="02020603050405020304" pitchFamily="18" charset="0"/>
                <a:ea typeface="黑体" panose="02010609060101010101" pitchFamily="2" charset="-122"/>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9"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srgbClr val="000000"/>
              </a:solidFill>
            </a:endParaRPr>
          </a:p>
        </p:txBody>
      </p:sp>
      <p:graphicFrame>
        <p:nvGraphicFramePr>
          <p:cNvPr id="5" name="对象 4"/>
          <p:cNvGraphicFramePr>
            <a:graphicFrameLocks noChangeAspect="1"/>
          </p:cNvGraphicFramePr>
          <p:nvPr/>
        </p:nvGraphicFramePr>
        <p:xfrm>
          <a:off x="4897427" y="1653529"/>
          <a:ext cx="1966660" cy="784572"/>
        </p:xfrm>
        <a:graphic>
          <a:graphicData uri="http://schemas.openxmlformats.org/presentationml/2006/ole">
            <mc:AlternateContent xmlns:mc="http://schemas.openxmlformats.org/markup-compatibility/2006">
              <mc:Choice xmlns:v="urn:schemas-microsoft-com:vml" Requires="v">
                <p:oleObj spid="_x0000_s2230" name="公式" r:id="rId1" imgW="888365" imgH="444500" progId="Equation.3">
                  <p:embed/>
                </p:oleObj>
              </mc:Choice>
              <mc:Fallback>
                <p:oleObj name="公式" r:id="rId1" imgW="888365" imgH="444500" progId="Equation.3">
                  <p:embed/>
                  <p:pic>
                    <p:nvPicPr>
                      <p:cNvPr id="0" name="图片 21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7427" y="1653529"/>
                        <a:ext cx="1966660" cy="784572"/>
                      </a:xfrm>
                      <a:prstGeom prst="rect">
                        <a:avLst/>
                      </a:prstGeom>
                      <a:solidFill>
                        <a:schemeClr val="accent6">
                          <a:lumMod val="20000"/>
                          <a:lumOff val="80000"/>
                        </a:schemeClr>
                      </a:solidFill>
                    </p:spPr>
                  </p:pic>
                </p:oleObj>
              </mc:Fallback>
            </mc:AlternateContent>
          </a:graphicData>
        </a:graphic>
      </p:graphicFrame>
      <p:sp>
        <p:nvSpPr>
          <p:cNvPr id="6" name="Rectangle 3"/>
          <p:cNvSpPr>
            <a:spLocks noChangeArrowheads="1"/>
          </p:cNvSpPr>
          <p:nvPr/>
        </p:nvSpPr>
        <p:spPr bwMode="auto">
          <a:xfrm>
            <a:off x="19" y="2915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srgbClr val="000000"/>
              </a:solidFill>
            </a:endParaRPr>
          </a:p>
        </p:txBody>
      </p:sp>
      <p:sp>
        <p:nvSpPr>
          <p:cNvPr id="7" name="矩形 6"/>
          <p:cNvSpPr/>
          <p:nvPr/>
        </p:nvSpPr>
        <p:spPr>
          <a:xfrm>
            <a:off x="1829629" y="2555814"/>
            <a:ext cx="8808640" cy="1754326"/>
          </a:xfrm>
          <a:prstGeom prst="rect">
            <a:avLst/>
          </a:prstGeom>
        </p:spPr>
        <p:txBody>
          <a:bodyPr wrap="square">
            <a:spAutoFit/>
          </a:bodyPr>
          <a:lstStyle/>
          <a:p>
            <a:pPr algn="just">
              <a:lnSpc>
                <a:spcPct val="150000"/>
              </a:lnSpc>
            </a:pPr>
            <a:r>
              <a:rPr lang="en-US" altLang="zh-CN" kern="100" dirty="0" smtClean="0">
                <a:solidFill>
                  <a:srgbClr val="000000"/>
                </a:solidFill>
              </a:rPr>
              <a:t>The </a:t>
            </a:r>
            <a:r>
              <a:rPr lang="en-US" altLang="zh-CN" kern="100" dirty="0">
                <a:solidFill>
                  <a:srgbClr val="000000"/>
                </a:solidFill>
              </a:rPr>
              <a:t>PV was calculated following the equation of Jerez et al. (2015). This equation considers the effects of </a:t>
            </a:r>
            <a:r>
              <a:rPr lang="en-US" altLang="zh-CN" kern="100" dirty="0" smtClean="0">
                <a:solidFill>
                  <a:srgbClr val="000000"/>
                </a:solidFill>
              </a:rPr>
              <a:t>radiation, temperature and wind speed.</a:t>
            </a:r>
            <a:r>
              <a:rPr lang="zh-CN" altLang="en-US" i="1" dirty="0" smtClean="0"/>
              <a:t> </a:t>
            </a:r>
            <a:r>
              <a:rPr lang="en-US" altLang="zh-CN" dirty="0" smtClean="0"/>
              <a:t>where </a:t>
            </a:r>
            <a:r>
              <a:rPr lang="en-US" altLang="zh-CN" kern="100" dirty="0" smtClean="0">
                <a:solidFill>
                  <a:srgbClr val="000000"/>
                </a:solidFill>
              </a:rPr>
              <a:t>G and G</a:t>
            </a:r>
            <a:r>
              <a:rPr lang="en-US" altLang="zh-CN" kern="100" baseline="-25000" dirty="0" smtClean="0">
                <a:solidFill>
                  <a:srgbClr val="000000"/>
                </a:solidFill>
              </a:rPr>
              <a:t>STC</a:t>
            </a:r>
            <a:r>
              <a:rPr lang="en-US" altLang="zh-CN" kern="100" dirty="0" smtClean="0">
                <a:solidFill>
                  <a:srgbClr val="000000"/>
                </a:solidFill>
              </a:rPr>
              <a:t> </a:t>
            </a:r>
            <a:r>
              <a:rPr lang="en-US" altLang="zh-CN" dirty="0" smtClean="0"/>
              <a:t>is </a:t>
            </a:r>
            <a:r>
              <a:rPr lang="en-US" altLang="zh-CN" dirty="0"/>
              <a:t>the downward solar radiation currently and under standard test conditions (1000 W m −2</a:t>
            </a:r>
            <a:r>
              <a:rPr lang="en-US" altLang="zh-CN" dirty="0" smtClean="0"/>
              <a:t>),</a:t>
            </a:r>
            <a:r>
              <a:rPr lang="en-US" altLang="zh-CN" dirty="0"/>
              <a:t> </a:t>
            </a:r>
            <a:r>
              <a:rPr lang="en-US" altLang="zh-CN" dirty="0" smtClean="0"/>
              <a:t>respectively</a:t>
            </a:r>
            <a:r>
              <a:rPr lang="en-US" altLang="zh-CN" dirty="0"/>
              <a:t>.</a:t>
            </a:r>
            <a:r>
              <a:rPr lang="en-US" altLang="zh-CN" dirty="0" smtClean="0"/>
              <a:t> </a:t>
            </a:r>
            <a:r>
              <a:rPr lang="en-US" altLang="zh-CN" kern="100" dirty="0" smtClean="0">
                <a:solidFill>
                  <a:srgbClr val="000000"/>
                </a:solidFill>
              </a:rPr>
              <a:t>P</a:t>
            </a:r>
            <a:r>
              <a:rPr lang="en-US" altLang="zh-CN" kern="100" baseline="-25000" dirty="0" smtClean="0">
                <a:solidFill>
                  <a:srgbClr val="000000"/>
                </a:solidFill>
              </a:rPr>
              <a:t>R </a:t>
            </a:r>
            <a:r>
              <a:rPr lang="en-US" altLang="zh-CN" dirty="0" smtClean="0"/>
              <a:t>is </a:t>
            </a:r>
            <a:r>
              <a:rPr lang="en-US" altLang="zh-CN" dirty="0"/>
              <a:t>the performance ratio of the PV cell </a:t>
            </a:r>
            <a:r>
              <a:rPr lang="en-US" altLang="zh-CN" kern="100" dirty="0">
                <a:solidFill>
                  <a:srgbClr val="000000"/>
                </a:solidFill>
              </a:rPr>
              <a:t> </a:t>
            </a:r>
            <a:r>
              <a:rPr lang="en-US" altLang="zh-CN" kern="100" dirty="0" smtClean="0">
                <a:solidFill>
                  <a:srgbClr val="000000"/>
                </a:solidFill>
              </a:rPr>
              <a:t>(</a:t>
            </a:r>
            <a:r>
              <a:rPr lang="en-US" altLang="zh-CN" kern="100" dirty="0" err="1" smtClean="0">
                <a:solidFill>
                  <a:srgbClr val="000000"/>
                </a:solidFill>
              </a:rPr>
              <a:t>Mavromatakis</a:t>
            </a:r>
            <a:r>
              <a:rPr lang="en-US" altLang="zh-CN" kern="100" dirty="0" smtClean="0">
                <a:solidFill>
                  <a:srgbClr val="000000"/>
                </a:solidFill>
              </a:rPr>
              <a:t> </a:t>
            </a:r>
            <a:r>
              <a:rPr lang="en-US" altLang="zh-CN" kern="100" dirty="0">
                <a:solidFill>
                  <a:srgbClr val="000000"/>
                </a:solidFill>
              </a:rPr>
              <a:t>et al., 2010; Davy and </a:t>
            </a:r>
            <a:r>
              <a:rPr lang="en-US" altLang="zh-CN" kern="100" dirty="0" err="1">
                <a:solidFill>
                  <a:srgbClr val="000000"/>
                </a:solidFill>
              </a:rPr>
              <a:t>Troccoli</a:t>
            </a:r>
            <a:r>
              <a:rPr lang="en-US" altLang="zh-CN" kern="100" dirty="0">
                <a:solidFill>
                  <a:srgbClr val="000000"/>
                </a:solidFill>
              </a:rPr>
              <a:t>, </a:t>
            </a:r>
            <a:r>
              <a:rPr lang="en-US" altLang="zh-CN" kern="100" dirty="0" smtClean="0">
                <a:solidFill>
                  <a:srgbClr val="000000"/>
                </a:solidFill>
              </a:rPr>
              <a:t>2012).</a:t>
            </a:r>
            <a:endParaRPr lang="en-US" altLang="zh-CN" kern="100" dirty="0" smtClean="0">
              <a:solidFill>
                <a:srgbClr val="000000"/>
              </a:solidFill>
            </a:endParaRPr>
          </a:p>
        </p:txBody>
      </p:sp>
      <p:sp>
        <p:nvSpPr>
          <p:cNvPr id="8" name="下箭头 7"/>
          <p:cNvSpPr/>
          <p:nvPr/>
        </p:nvSpPr>
        <p:spPr>
          <a:xfrm>
            <a:off x="5665512" y="2460758"/>
            <a:ext cx="480053" cy="278740"/>
          </a:xfrm>
          <a:prstGeom prst="down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Rectangle 5"/>
          <p:cNvSpPr>
            <a:spLocks noChangeArrowheads="1"/>
          </p:cNvSpPr>
          <p:nvPr/>
        </p:nvSpPr>
        <p:spPr bwMode="auto">
          <a:xfrm>
            <a:off x="19"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srgbClr val="000000"/>
              </a:solidFill>
            </a:endParaRPr>
          </a:p>
        </p:txBody>
      </p:sp>
      <p:sp>
        <p:nvSpPr>
          <p:cNvPr id="11" name="Rectangle 6"/>
          <p:cNvSpPr>
            <a:spLocks noChangeArrowheads="1"/>
          </p:cNvSpPr>
          <p:nvPr/>
        </p:nvSpPr>
        <p:spPr bwMode="auto">
          <a:xfrm>
            <a:off x="19" y="725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srgbClr val="000000"/>
              </a:solidFill>
            </a:endParaRPr>
          </a:p>
        </p:txBody>
      </p:sp>
      <p:sp>
        <p:nvSpPr>
          <p:cNvPr id="12" name="Rectangle 8"/>
          <p:cNvSpPr>
            <a:spLocks noChangeArrowheads="1"/>
          </p:cNvSpPr>
          <p:nvPr/>
        </p:nvSpPr>
        <p:spPr bwMode="auto">
          <a:xfrm>
            <a:off x="19"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srgbClr val="000000"/>
              </a:solidFill>
            </a:endParaRPr>
          </a:p>
        </p:txBody>
      </p:sp>
      <p:graphicFrame>
        <p:nvGraphicFramePr>
          <p:cNvPr id="13" name="对象 12"/>
          <p:cNvGraphicFramePr>
            <a:graphicFrameLocks noChangeAspect="1"/>
          </p:cNvGraphicFramePr>
          <p:nvPr/>
        </p:nvGraphicFramePr>
        <p:xfrm>
          <a:off x="2807299" y="4389833"/>
          <a:ext cx="5717716" cy="474368"/>
        </p:xfrm>
        <a:graphic>
          <a:graphicData uri="http://schemas.openxmlformats.org/presentationml/2006/ole">
            <mc:AlternateContent xmlns:mc="http://schemas.openxmlformats.org/markup-compatibility/2006">
              <mc:Choice xmlns:v="urn:schemas-microsoft-com:vml" Requires="v">
                <p:oleObj spid="_x0000_s2231" name="公式" r:id="rId3" imgW="2171700" imgH="241300" progId="Equation.3">
                  <p:embed/>
                </p:oleObj>
              </mc:Choice>
              <mc:Fallback>
                <p:oleObj name="公式" r:id="rId3" imgW="2171700" imgH="241300" progId="Equation.3">
                  <p:embed/>
                  <p:pic>
                    <p:nvPicPr>
                      <p:cNvPr id="0" name="图片 21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7299" y="4389833"/>
                        <a:ext cx="5717716" cy="474368"/>
                      </a:xfrm>
                      <a:prstGeom prst="rect">
                        <a:avLst/>
                      </a:prstGeom>
                      <a:solidFill>
                        <a:schemeClr val="accent6">
                          <a:lumMod val="60000"/>
                          <a:lumOff val="40000"/>
                        </a:schemeClr>
                      </a:solidFill>
                    </p:spPr>
                  </p:pic>
                </p:oleObj>
              </mc:Fallback>
            </mc:AlternateContent>
          </a:graphicData>
        </a:graphic>
      </p:graphicFrame>
      <p:sp>
        <p:nvSpPr>
          <p:cNvPr id="14" name="椭圆 13"/>
          <p:cNvSpPr/>
          <p:nvPr/>
        </p:nvSpPr>
        <p:spPr>
          <a:xfrm>
            <a:off x="4248727" y="4389861"/>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Arial" panose="020B0604020202020204"/>
              <a:ea typeface="黑体" panose="02010609060101010101" pitchFamily="2" charset="-122"/>
            </a:endParaRPr>
          </a:p>
        </p:txBody>
      </p:sp>
      <p:sp>
        <p:nvSpPr>
          <p:cNvPr id="15" name="椭圆 14"/>
          <p:cNvSpPr/>
          <p:nvPr/>
        </p:nvSpPr>
        <p:spPr>
          <a:xfrm>
            <a:off x="6839747" y="4391957"/>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Arial" panose="020B0604020202020204"/>
              <a:ea typeface="黑体" panose="02010609060101010101" pitchFamily="2" charset="-122"/>
            </a:endParaRPr>
          </a:p>
        </p:txBody>
      </p:sp>
      <p:sp>
        <p:nvSpPr>
          <p:cNvPr id="16" name="椭圆 15"/>
          <p:cNvSpPr/>
          <p:nvPr/>
        </p:nvSpPr>
        <p:spPr>
          <a:xfrm>
            <a:off x="8183895" y="4391957"/>
            <a:ext cx="382772" cy="391409"/>
          </a:xfrm>
          <a:prstGeom prst="ellipse">
            <a:avLst/>
          </a:prstGeom>
          <a:noFill/>
          <a:ln w="19050" cap="flat" cmpd="sng" algn="ctr">
            <a:solidFill>
              <a:srgbClr val="C00000"/>
            </a:solidFill>
            <a:prstDash val="solid"/>
            <a:miter lim="800000"/>
          </a:ln>
          <a:effectLst/>
        </p:spPr>
        <p:txBody>
          <a:bodyPr rtlCol="0" anchor="ctr"/>
          <a:lstStyle/>
          <a:p>
            <a:pPr algn="ctr">
              <a:defRPr/>
            </a:pPr>
            <a:endParaRPr lang="zh-CN" altLang="en-US" kern="0" smtClean="0">
              <a:solidFill>
                <a:prstClr val="white"/>
              </a:solidFill>
              <a:latin typeface="Arial" panose="020B0604020202020204"/>
              <a:ea typeface="黑体" panose="02010609060101010101" pitchFamily="2" charset="-122"/>
            </a:endParaRPr>
          </a:p>
        </p:txBody>
      </p:sp>
      <p:sp>
        <p:nvSpPr>
          <p:cNvPr id="17" name="文本框 19"/>
          <p:cNvSpPr txBox="1"/>
          <p:nvPr/>
        </p:nvSpPr>
        <p:spPr>
          <a:xfrm>
            <a:off x="3439341" y="4909665"/>
            <a:ext cx="1552443" cy="369332"/>
          </a:xfrm>
          <a:prstGeom prst="rect">
            <a:avLst/>
          </a:prstGeom>
          <a:solidFill>
            <a:srgbClr val="ED7D31">
              <a:lumMod val="60000"/>
              <a:lumOff val="40000"/>
            </a:srgbClr>
          </a:solidFill>
        </p:spPr>
        <p:txBody>
          <a:bodyPr wrap="square" rtlCol="0">
            <a:spAutoFit/>
          </a:bodyPr>
          <a:lstStyle/>
          <a:p>
            <a:pPr>
              <a:defRPr/>
            </a:pPr>
            <a:r>
              <a:rPr lang="en-US" altLang="zh-CN" kern="0" dirty="0" smtClean="0">
                <a:solidFill>
                  <a:sysClr val="windowText" lastClr="000000"/>
                </a:solidFill>
                <a:latin typeface="Arial" panose="020B0604020202020204" pitchFamily="34" charset="0"/>
                <a:cs typeface="Arial" panose="020B0604020202020204" pitchFamily="34" charset="0"/>
              </a:rPr>
              <a:t>radiation</a:t>
            </a:r>
            <a:endParaRPr lang="zh-CN" altLang="en-US" kern="0" dirty="0">
              <a:solidFill>
                <a:sysClr val="windowText" lastClr="000000"/>
              </a:solidFill>
              <a:latin typeface="Arial" panose="020B0604020202020204" pitchFamily="34" charset="0"/>
              <a:cs typeface="Arial" panose="020B0604020202020204" pitchFamily="34" charset="0"/>
            </a:endParaRPr>
          </a:p>
        </p:txBody>
      </p:sp>
      <p:sp>
        <p:nvSpPr>
          <p:cNvPr id="18" name="文本框 19"/>
          <p:cNvSpPr txBox="1"/>
          <p:nvPr/>
        </p:nvSpPr>
        <p:spPr>
          <a:xfrm>
            <a:off x="5010459" y="4909665"/>
            <a:ext cx="1592512" cy="369332"/>
          </a:xfrm>
          <a:prstGeom prst="rect">
            <a:avLst/>
          </a:prstGeom>
          <a:solidFill>
            <a:srgbClr val="70AD47">
              <a:lumMod val="60000"/>
              <a:lumOff val="40000"/>
            </a:srgbClr>
          </a:solidFill>
        </p:spPr>
        <p:txBody>
          <a:bodyPr wrap="square" rtlCol="0">
            <a:spAutoFit/>
          </a:bodyPr>
          <a:lstStyle/>
          <a:p>
            <a:pPr algn="ctr">
              <a:defRPr/>
            </a:pPr>
            <a:r>
              <a:rPr lang="en-US" altLang="zh-CN" b="1" kern="0" dirty="0" smtClean="0">
                <a:solidFill>
                  <a:srgbClr val="0E6C53"/>
                </a:solidFill>
                <a:latin typeface="Arial" panose="020B0604020202020204" pitchFamily="34" charset="0"/>
                <a:cs typeface="Arial" panose="020B0604020202020204" pitchFamily="34" charset="0"/>
              </a:rPr>
              <a:t>temperature</a:t>
            </a:r>
            <a:endParaRPr lang="zh-CN" altLang="en-US" b="1" kern="0" dirty="0">
              <a:solidFill>
                <a:srgbClr val="0E6C53"/>
              </a:solidFill>
              <a:latin typeface="Arial" panose="020B0604020202020204" pitchFamily="34" charset="0"/>
              <a:cs typeface="Arial" panose="020B0604020202020204" pitchFamily="34" charset="0"/>
            </a:endParaRPr>
          </a:p>
        </p:txBody>
      </p:sp>
      <p:sp>
        <p:nvSpPr>
          <p:cNvPr id="19" name="文本框 19"/>
          <p:cNvSpPr txBox="1"/>
          <p:nvPr/>
        </p:nvSpPr>
        <p:spPr>
          <a:xfrm>
            <a:off x="6686993" y="4901097"/>
            <a:ext cx="155244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defRPr/>
            </a:pPr>
            <a:r>
              <a:rPr lang="en-US" altLang="zh-CN" kern="0" dirty="0" smtClean="0">
                <a:solidFill>
                  <a:sysClr val="windowText" lastClr="000000"/>
                </a:solidFill>
                <a:latin typeface="Arial" panose="020B0604020202020204" pitchFamily="34" charset="0"/>
                <a:cs typeface="Arial" panose="020B0604020202020204" pitchFamily="34" charset="0"/>
              </a:rPr>
              <a:t>Wind speed</a:t>
            </a:r>
            <a:endParaRPr lang="zh-CN" altLang="en-US" kern="0" dirty="0">
              <a:solidFill>
                <a:sysClr val="windowText" lastClr="000000"/>
              </a:solidFill>
              <a:latin typeface="Arial" panose="020B0604020202020204" pitchFamily="34" charset="0"/>
              <a:cs typeface="Arial" panose="020B0604020202020204" pitchFamily="34" charset="0"/>
            </a:endParaRPr>
          </a:p>
        </p:txBody>
      </p:sp>
      <p:sp>
        <p:nvSpPr>
          <p:cNvPr id="21" name="TextBox 1"/>
          <p:cNvSpPr txBox="1"/>
          <p:nvPr/>
        </p:nvSpPr>
        <p:spPr>
          <a:xfrm>
            <a:off x="1241963" y="795179"/>
            <a:ext cx="9983972" cy="523220"/>
          </a:xfrm>
          <a:prstGeom prst="rect">
            <a:avLst/>
          </a:prstGeom>
          <a:noFill/>
        </p:spPr>
        <p:txBody>
          <a:bodyPr wrap="square" rtlCol="0">
            <a:spAutoFit/>
          </a:bodyPr>
          <a:lstStyle/>
          <a:p>
            <a:pPr algn="ctr"/>
            <a:r>
              <a:rPr lang="en-US" altLang="zh-CN" sz="2800" b="1" dirty="0" smtClean="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Solar </a:t>
            </a:r>
            <a:r>
              <a:rPr lang="en-US" altLang="zh-CN" sz="2800" b="1" dirty="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power output from </a:t>
            </a:r>
            <a:r>
              <a:rPr lang="en-US" altLang="zh-CN" sz="2800" b="1" dirty="0" smtClean="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photovoltaic (PV) </a:t>
            </a:r>
            <a:r>
              <a:rPr lang="en-US" altLang="zh-CN" sz="2800" b="1" dirty="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rPr>
              <a:t>calculation</a:t>
            </a:r>
            <a:endParaRPr lang="zh-CN" altLang="en-US" sz="2800" b="1" dirty="0">
              <a:solidFill>
                <a:srgbClr val="ED7D31">
                  <a:lumMod val="75000"/>
                </a:srgbClr>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6935" y="5157470"/>
            <a:ext cx="6702425" cy="998855"/>
          </a:xfrm>
          <a:prstGeom prst="rect">
            <a:avLst/>
          </a:prstGeom>
        </p:spPr>
        <p:txBody>
          <a:bodyPr wrap="square">
            <a:spAutoFit/>
          </a:bodyPr>
          <a:lstStyle/>
          <a:p>
            <a:pPr marL="285750" indent="-285750">
              <a:spcBef>
                <a:spcPts val="600"/>
              </a:spcBef>
              <a:buFont typeface="Wingdings" panose="05000000000000000000" pitchFamily="2" charset="2"/>
              <a:buChar char="Ø"/>
            </a:pPr>
            <a:r>
              <a:rPr lang="en-US" altLang="zh-CN" dirty="0" smtClean="0">
                <a:solidFill>
                  <a:prstClr val="black"/>
                </a:solidFill>
                <a:latin typeface="Times New Roman" panose="02020603050405020304"/>
                <a:cs typeface="Times New Roman" panose="02020603050405020304"/>
              </a:rPr>
              <a:t>Characterized by an increase in east and central China, and a </a:t>
            </a:r>
            <a:r>
              <a:rPr lang="en-US" altLang="zh-CN" dirty="0">
                <a:solidFill>
                  <a:prstClr val="black"/>
                </a:solidFill>
                <a:latin typeface="Times New Roman" panose="02020603050405020304"/>
                <a:cs typeface="Times New Roman" panose="02020603050405020304"/>
              </a:rPr>
              <a:t>consistent decrease in the solar-energy-abundant </a:t>
            </a:r>
            <a:r>
              <a:rPr lang="en-US" altLang="zh-CN" dirty="0" smtClean="0">
                <a:solidFill>
                  <a:prstClr val="black"/>
                </a:solidFill>
                <a:latin typeface="Times New Roman" panose="02020603050405020304"/>
                <a:cs typeface="Times New Roman" panose="02020603050405020304"/>
              </a:rPr>
              <a:t>regions.</a:t>
            </a:r>
            <a:endParaRPr lang="en-US" altLang="zh-CN" dirty="0" smtClean="0">
              <a:solidFill>
                <a:prstClr val="black"/>
              </a:solidFill>
              <a:latin typeface="Times New Roman" panose="02020603050405020304"/>
              <a:cs typeface="Times New Roman" panose="02020603050405020304"/>
            </a:endParaRPr>
          </a:p>
          <a:p>
            <a:pPr marL="285750" indent="-285750">
              <a:spcBef>
                <a:spcPts val="600"/>
              </a:spcBef>
              <a:buFont typeface="Wingdings" panose="05000000000000000000" pitchFamily="2" charset="2"/>
              <a:buChar char="Ø"/>
            </a:pPr>
            <a:r>
              <a:rPr lang="en-US" altLang="zh-CN" dirty="0">
                <a:solidFill>
                  <a:prstClr val="black"/>
                </a:solidFill>
                <a:latin typeface="Times New Roman" panose="02020603050405020304"/>
                <a:cs typeface="Times New Roman" panose="02020603050405020304"/>
              </a:rPr>
              <a:t>W</a:t>
            </a:r>
            <a:r>
              <a:rPr lang="en-US" altLang="zh-CN" dirty="0" smtClean="0">
                <a:solidFill>
                  <a:prstClr val="black"/>
                </a:solidFill>
                <a:latin typeface="Times New Roman" panose="02020603050405020304"/>
                <a:cs typeface="Times New Roman" panose="02020603050405020304"/>
              </a:rPr>
              <a:t>ith more significant magnitude apparent </a:t>
            </a:r>
            <a:r>
              <a:rPr lang="en-US" altLang="zh-CN" dirty="0">
                <a:solidFill>
                  <a:prstClr val="black"/>
                </a:solidFill>
                <a:latin typeface="Times New Roman" panose="02020603050405020304"/>
                <a:cs typeface="Times New Roman" panose="02020603050405020304"/>
              </a:rPr>
              <a:t>in higher scenario</a:t>
            </a:r>
            <a:r>
              <a:rPr lang="en-US" altLang="zh-CN" dirty="0" smtClean="0">
                <a:solidFill>
                  <a:prstClr val="black"/>
                </a:solidFill>
                <a:latin typeface="Times New Roman" panose="02020603050405020304"/>
                <a:cs typeface="Times New Roman" panose="02020603050405020304"/>
              </a:rPr>
              <a:t>.</a:t>
            </a:r>
            <a:endParaRPr lang="en-US" altLang="zh-CN" dirty="0" smtClean="0">
              <a:solidFill>
                <a:prstClr val="black"/>
              </a:solidFill>
              <a:latin typeface="Times New Roman" panose="02020603050405020304"/>
              <a:cs typeface="Times New Roman" panose="02020603050405020304"/>
            </a:endParaRPr>
          </a:p>
        </p:txBody>
      </p:sp>
      <p:graphicFrame>
        <p:nvGraphicFramePr>
          <p:cNvPr id="5" name="表格 4"/>
          <p:cNvGraphicFramePr>
            <a:graphicFrameLocks noGrp="1"/>
          </p:cNvGraphicFramePr>
          <p:nvPr/>
        </p:nvGraphicFramePr>
        <p:xfrm>
          <a:off x="7430589" y="4414302"/>
          <a:ext cx="4042410" cy="1874520"/>
        </p:xfrm>
        <a:graphic>
          <a:graphicData uri="http://schemas.openxmlformats.org/drawingml/2006/table">
            <a:tbl>
              <a:tblPr firstRow="1" firstCol="1" bandRow="1"/>
              <a:tblGrid>
                <a:gridCol w="1122680"/>
                <a:gridCol w="898441"/>
                <a:gridCol w="1010637"/>
                <a:gridCol w="1010637"/>
              </a:tblGrid>
              <a:tr h="274320">
                <a:tc>
                  <a:txBody>
                    <a:bodyPr/>
                    <a:lstStyle/>
                    <a:p>
                      <a:pPr algn="ctr">
                        <a:lnSpc>
                          <a:spcPct val="150000"/>
                        </a:lnSpc>
                        <a:spcAft>
                          <a:spcPts val="0"/>
                        </a:spcAft>
                      </a:pPr>
                      <a:r>
                        <a:rPr lang="en-US" sz="1200" kern="100" dirty="0">
                          <a:effectLst/>
                          <a:latin typeface="Times New Roman" panose="02020603050405020304"/>
                          <a:ea typeface="宋体" panose="02010600030101010101" pitchFamily="2" charset="-122"/>
                          <a:cs typeface="Times New Roman" panose="02020603050405020304"/>
                        </a:rPr>
                        <a:t>Season</a:t>
                      </a:r>
                      <a:endParaRPr lang="zh-CN" sz="105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100">
                          <a:effectLst/>
                          <a:latin typeface="Times New Roman" panose="02020603050405020304"/>
                          <a:ea typeface="宋体" panose="02010600030101010101" pitchFamily="2" charset="-122"/>
                          <a:cs typeface="Times New Roman" panose="02020603050405020304"/>
                        </a:rPr>
                        <a:t>low</a:t>
                      </a:r>
                      <a:endParaRPr lang="zh-CN" sz="1050" kern="10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100" dirty="0">
                          <a:solidFill>
                            <a:srgbClr val="FF0000"/>
                          </a:solidFill>
                          <a:effectLst/>
                          <a:latin typeface="Times New Roman" panose="02020603050405020304"/>
                          <a:ea typeface="宋体" panose="02010600030101010101" pitchFamily="2" charset="-122"/>
                          <a:cs typeface="Times New Roman" panose="02020603050405020304"/>
                        </a:rPr>
                        <a:t>middle</a:t>
                      </a:r>
                      <a:endParaRPr lang="zh-CN" sz="1050" kern="100" dirty="0">
                        <a:solidFill>
                          <a:srgbClr val="FF0000"/>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100" dirty="0">
                          <a:solidFill>
                            <a:srgbClr val="FF0000"/>
                          </a:solidFill>
                          <a:effectLst/>
                          <a:latin typeface="Times New Roman" panose="02020603050405020304"/>
                          <a:ea typeface="宋体" panose="02010600030101010101" pitchFamily="2" charset="-122"/>
                          <a:cs typeface="Times New Roman" panose="02020603050405020304"/>
                        </a:rPr>
                        <a:t>high</a:t>
                      </a:r>
                      <a:endParaRPr lang="zh-CN" sz="1050" kern="100" dirty="0">
                        <a:solidFill>
                          <a:srgbClr val="FF0000"/>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90">
                <a:tc>
                  <a:txBody>
                    <a:bodyPr/>
                    <a:lstStyle/>
                    <a:p>
                      <a:pPr algn="ctr">
                        <a:lnSpc>
                          <a:spcPct val="150000"/>
                        </a:lnSpc>
                        <a:spcAft>
                          <a:spcPts val="0"/>
                        </a:spcAft>
                      </a:pPr>
                      <a:r>
                        <a:rPr lang="en-US" altLang="zh-CN" sz="1050" kern="100" dirty="0" smtClean="0">
                          <a:solidFill>
                            <a:schemeClr val="tx1"/>
                          </a:solidFill>
                          <a:effectLst/>
                          <a:latin typeface="Times New Roman" panose="02020603050405020304"/>
                          <a:ea typeface="宋体" panose="02010600030101010101" pitchFamily="2" charset="-122"/>
                          <a:cs typeface="Times New Roman" panose="02020603050405020304"/>
                        </a:rPr>
                        <a:t>MAM</a:t>
                      </a:r>
                      <a:endParaRPr lang="zh-CN" sz="1050" kern="100" dirty="0">
                        <a:solidFill>
                          <a:schemeClr val="tx1"/>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i="0" kern="100" dirty="0">
                          <a:effectLst/>
                          <a:latin typeface="Times New Roman" panose="02020603050405020304"/>
                          <a:ea typeface="Times New Roman" panose="02020603050405020304"/>
                          <a:cs typeface="Times New Roman" panose="02020603050405020304"/>
                        </a:rPr>
                        <a:t>−</a:t>
                      </a:r>
                      <a:r>
                        <a:rPr lang="en-US" sz="1200" i="0" kern="100" dirty="0">
                          <a:effectLst/>
                          <a:latin typeface="Times New Roman" panose="02020603050405020304"/>
                          <a:ea typeface="宋体" panose="02010600030101010101" pitchFamily="2" charset="-122"/>
                          <a:cs typeface="Times New Roman" panose="02020603050405020304"/>
                        </a:rPr>
                        <a:t>0.06</a:t>
                      </a:r>
                      <a:endParaRPr lang="zh-CN" sz="1050" i="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−0.29*</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latinLnBrk="0" hangingPunct="1">
                        <a:lnSpc>
                          <a:spcPct val="150000"/>
                        </a:lnSpc>
                        <a:spcAft>
                          <a:spcPts val="0"/>
                        </a:spcAft>
                        <a:defRPr/>
                      </a:pPr>
                      <a:r>
                        <a:rPr lang="en-US" sz="1400" b="1" kern="1200">
                          <a:solidFill>
                            <a:srgbClr val="0033CC"/>
                          </a:solidFill>
                          <a:latin typeface="Times New Roman" panose="02020603050405020304" pitchFamily="18" charset="0"/>
                          <a:ea typeface="+mn-ea"/>
                          <a:cs typeface="Times New Roman" panose="02020603050405020304" pitchFamily="18" charset="0"/>
                        </a:rPr>
                        <a:t>−0.51*</a:t>
                      </a:r>
                      <a:endParaRPr lang="zh-CN" sz="1400" b="1" kern="120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w="12700" cap="flat" cmpd="sng" algn="ctr">
                      <a:solidFill>
                        <a:srgbClr val="000000"/>
                      </a:solidFill>
                      <a:prstDash val="solid"/>
                      <a:round/>
                      <a:headEnd type="none" w="med" len="med"/>
                      <a:tailEnd type="none" w="med" len="med"/>
                    </a:lnT>
                    <a:lnB>
                      <a:noFill/>
                    </a:lnB>
                  </a:tcPr>
                </a:tc>
              </a:tr>
              <a:tr h="283210">
                <a:tc>
                  <a:txBody>
                    <a:bodyPr/>
                    <a:lstStyle/>
                    <a:p>
                      <a:pPr algn="ctr">
                        <a:lnSpc>
                          <a:spcPct val="150000"/>
                        </a:lnSpc>
                        <a:spcAft>
                          <a:spcPts val="0"/>
                        </a:spcAft>
                      </a:pPr>
                      <a:r>
                        <a:rPr lang="en-US" altLang="zh-CN" sz="1050" kern="100" dirty="0" smtClean="0">
                          <a:solidFill>
                            <a:schemeClr val="tx1"/>
                          </a:solidFill>
                          <a:effectLst/>
                          <a:latin typeface="Calibri" panose="020F0502020204030204"/>
                          <a:ea typeface="宋体" panose="02010600030101010101" pitchFamily="2" charset="-122"/>
                          <a:cs typeface="Times New Roman" panose="02020603050405020304"/>
                        </a:rPr>
                        <a:t>JJA</a:t>
                      </a:r>
                      <a:endParaRPr lang="zh-CN" sz="1050" kern="100" dirty="0">
                        <a:solidFill>
                          <a:schemeClr val="tx1"/>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lnSpc>
                          <a:spcPct val="150000"/>
                        </a:lnSpc>
                        <a:spcAft>
                          <a:spcPts val="0"/>
                        </a:spcAft>
                      </a:pPr>
                      <a:r>
                        <a:rPr lang="en-US" sz="1200" i="0" kern="100" dirty="0">
                          <a:effectLst/>
                          <a:latin typeface="Times New Roman" panose="02020603050405020304"/>
                          <a:ea typeface="宋体" panose="02010600030101010101" pitchFamily="2" charset="-122"/>
                          <a:cs typeface="Times New Roman" panose="02020603050405020304"/>
                        </a:rPr>
                        <a:t>0.00</a:t>
                      </a:r>
                      <a:endParaRPr lang="zh-CN" sz="1050" i="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−0.12</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a:solidFill>
                            <a:srgbClr val="0033CC"/>
                          </a:solidFill>
                          <a:latin typeface="Times New Roman" panose="02020603050405020304" pitchFamily="18" charset="0"/>
                          <a:ea typeface="+mn-ea"/>
                          <a:cs typeface="Times New Roman" panose="02020603050405020304" pitchFamily="18" charset="0"/>
                        </a:rPr>
                        <a:t>−0.35*</a:t>
                      </a:r>
                      <a:endParaRPr lang="zh-CN" sz="1400" b="1" kern="120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r>
              <a:tr h="275590">
                <a:tc>
                  <a:txBody>
                    <a:bodyPr/>
                    <a:lstStyle/>
                    <a:p>
                      <a:pPr algn="ctr">
                        <a:lnSpc>
                          <a:spcPct val="150000"/>
                        </a:lnSpc>
                        <a:spcAft>
                          <a:spcPts val="0"/>
                        </a:spcAft>
                      </a:pPr>
                      <a:r>
                        <a:rPr lang="en-US" altLang="zh-CN" sz="1050" kern="100" dirty="0" smtClean="0">
                          <a:solidFill>
                            <a:schemeClr val="tx1"/>
                          </a:solidFill>
                          <a:effectLst/>
                          <a:latin typeface="Calibri" panose="020F0502020204030204"/>
                          <a:ea typeface="宋体" panose="02010600030101010101" pitchFamily="2" charset="-122"/>
                          <a:cs typeface="Times New Roman" panose="02020603050405020304"/>
                        </a:rPr>
                        <a:t>SON</a:t>
                      </a:r>
                      <a:endParaRPr lang="zh-CN" sz="1050" kern="100" dirty="0">
                        <a:solidFill>
                          <a:schemeClr val="tx1"/>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lnSpc>
                          <a:spcPct val="150000"/>
                        </a:lnSpc>
                        <a:spcAft>
                          <a:spcPts val="0"/>
                        </a:spcAft>
                      </a:pPr>
                      <a:r>
                        <a:rPr lang="en-US" sz="1200" i="0" kern="100" dirty="0">
                          <a:effectLst/>
                          <a:latin typeface="Times New Roman" panose="02020603050405020304"/>
                          <a:ea typeface="宋体" panose="02010600030101010101" pitchFamily="2" charset="-122"/>
                          <a:cs typeface="Times New Roman" panose="02020603050405020304"/>
                        </a:rPr>
                        <a:t>0.00</a:t>
                      </a:r>
                      <a:endParaRPr lang="zh-CN" sz="1050" i="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−0.05 </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a:solidFill>
                            <a:srgbClr val="0033CC"/>
                          </a:solidFill>
                          <a:latin typeface="Times New Roman" panose="02020603050405020304" pitchFamily="18" charset="0"/>
                          <a:ea typeface="+mn-ea"/>
                          <a:cs typeface="Times New Roman" panose="02020603050405020304" pitchFamily="18" charset="0"/>
                        </a:rPr>
                        <a:t>−0.26*</a:t>
                      </a:r>
                      <a:endParaRPr lang="zh-CN" sz="1400" b="1" kern="120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r>
              <a:tr h="275590">
                <a:tc>
                  <a:txBody>
                    <a:bodyPr/>
                    <a:lstStyle/>
                    <a:p>
                      <a:pPr algn="ctr">
                        <a:lnSpc>
                          <a:spcPct val="150000"/>
                        </a:lnSpc>
                        <a:spcAft>
                          <a:spcPts val="0"/>
                        </a:spcAft>
                      </a:pPr>
                      <a:r>
                        <a:rPr lang="en-US" altLang="zh-CN" sz="1050" kern="100" dirty="0" smtClean="0">
                          <a:solidFill>
                            <a:schemeClr val="tx1"/>
                          </a:solidFill>
                          <a:effectLst/>
                          <a:latin typeface="Times New Roman" panose="02020603050405020304"/>
                          <a:ea typeface="宋体" panose="02010600030101010101" pitchFamily="2" charset="-122"/>
                          <a:cs typeface="Times New Roman" panose="02020603050405020304"/>
                        </a:rPr>
                        <a:t>DJF</a:t>
                      </a:r>
                      <a:endParaRPr lang="zh-CN" sz="1050" kern="100" dirty="0">
                        <a:solidFill>
                          <a:schemeClr val="tx1"/>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algn="ctr">
                        <a:lnSpc>
                          <a:spcPct val="150000"/>
                        </a:lnSpc>
                        <a:spcAft>
                          <a:spcPts val="0"/>
                        </a:spcAft>
                      </a:pPr>
                      <a:r>
                        <a:rPr lang="en-US" sz="1200" i="0" kern="100" dirty="0">
                          <a:effectLst/>
                          <a:latin typeface="Times New Roman" panose="02020603050405020304"/>
                          <a:ea typeface="宋体" panose="02010600030101010101" pitchFamily="2" charset="-122"/>
                          <a:cs typeface="Times New Roman" panose="02020603050405020304"/>
                        </a:rPr>
                        <a:t>0.02</a:t>
                      </a:r>
                      <a:endParaRPr lang="zh-CN" sz="1050" i="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−0.22*</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−0.62*</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a:noFill/>
                    </a:lnB>
                  </a:tcPr>
                </a:tc>
              </a:tr>
              <a:tr h="275590">
                <a:tc>
                  <a:txBody>
                    <a:bodyPr/>
                    <a:lstStyle/>
                    <a:p>
                      <a:pPr algn="ctr">
                        <a:lnSpc>
                          <a:spcPct val="150000"/>
                        </a:lnSpc>
                        <a:spcAft>
                          <a:spcPts val="0"/>
                        </a:spcAft>
                      </a:pPr>
                      <a:r>
                        <a:rPr lang="en-US" altLang="zh-CN" sz="1050" kern="100" dirty="0" smtClean="0">
                          <a:solidFill>
                            <a:schemeClr val="tx1"/>
                          </a:solidFill>
                          <a:effectLst/>
                          <a:latin typeface="Calibri" panose="020F0502020204030204"/>
                          <a:ea typeface="宋体" panose="02010600030101010101" pitchFamily="2" charset="-122"/>
                          <a:cs typeface="Times New Roman" panose="02020603050405020304"/>
                        </a:rPr>
                        <a:t>ANN</a:t>
                      </a:r>
                      <a:endParaRPr lang="zh-CN" sz="1050" kern="100" dirty="0">
                        <a:solidFill>
                          <a:schemeClr val="tx1"/>
                        </a:solidFill>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i="0" kern="100" dirty="0">
                          <a:effectLst/>
                          <a:latin typeface="Times New Roman" panose="02020603050405020304"/>
                          <a:ea typeface="宋体" panose="02010600030101010101" pitchFamily="2" charset="-122"/>
                          <a:cs typeface="Times New Roman" panose="02020603050405020304"/>
                        </a:rPr>
                        <a:t>−0.03</a:t>
                      </a:r>
                      <a:endParaRPr lang="zh-CN" sz="1050" i="0" kern="100" dirty="0">
                        <a:effectLst/>
                        <a:latin typeface="Calibri" panose="020F0502020204030204"/>
                        <a:ea typeface="宋体" panose="02010600030101010101" pitchFamily="2" charset="-122"/>
                        <a:cs typeface="Times New Roman" panose="02020603050405020304"/>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−0.16*</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defRPr/>
                      </a:pPr>
                      <a:r>
                        <a:rPr lang="en-US" sz="1400" b="1" kern="1200" dirty="0">
                          <a:solidFill>
                            <a:srgbClr val="0033CC"/>
                          </a:solidFill>
                          <a:latin typeface="Times New Roman" panose="02020603050405020304" pitchFamily="18" charset="0"/>
                          <a:ea typeface="+mn-ea"/>
                          <a:cs typeface="Times New Roman" panose="02020603050405020304" pitchFamily="18" charset="0"/>
                        </a:rPr>
                        <a:t>−0.42*</a:t>
                      </a:r>
                      <a:endParaRPr lang="zh-CN" sz="1400" b="1" kern="1200" dirty="0">
                        <a:solidFill>
                          <a:srgbClr val="0033CC"/>
                        </a:solidFill>
                        <a:latin typeface="Times New Roman" panose="02020603050405020304" pitchFamily="18" charset="0"/>
                        <a:ea typeface="+mn-ea"/>
                        <a:cs typeface="Times New Roman" panose="02020603050405020304" pitchFamily="18" charset="0"/>
                      </a:endParaRPr>
                    </a:p>
                  </a:txBody>
                  <a:tcPr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65987" y="439423"/>
            <a:ext cx="11425269" cy="460375"/>
          </a:xfrm>
          <a:prstGeom prst="rect">
            <a:avLst/>
          </a:prstGeom>
          <a:noFill/>
        </p:spPr>
        <p:txBody>
          <a:bodyPr wrap="square" rtlCol="0">
            <a:spAutoFit/>
          </a:bodyPr>
          <a:lstStyle/>
          <a:p>
            <a:pPr algn="ctr"/>
            <a:r>
              <a:rPr lang="en-US" altLang="zh-CN" sz="2400" dirty="0">
                <a:solidFill>
                  <a:prstClr val="black"/>
                </a:solidFill>
                <a:latin typeface="Times New Roman" panose="02020603050405020304" pitchFamily="18" charset="0"/>
                <a:cs typeface="Times New Roman" panose="02020603050405020304" pitchFamily="18" charset="0"/>
              </a:rPr>
              <a:t>The trends of </a:t>
            </a:r>
            <a:r>
              <a:rPr lang="en-US" altLang="zh-CN" sz="2400" dirty="0" smtClean="0">
                <a:solidFill>
                  <a:prstClr val="black"/>
                </a:solidFill>
                <a:latin typeface="Times New Roman" panose="02020603050405020304" pitchFamily="18" charset="0"/>
                <a:cs typeface="Times New Roman" panose="02020603050405020304" pitchFamily="18" charset="0"/>
              </a:rPr>
              <a:t>PV over </a:t>
            </a:r>
            <a:r>
              <a:rPr lang="en-US" altLang="zh-CN" sz="2400" dirty="0">
                <a:solidFill>
                  <a:prstClr val="black"/>
                </a:solidFill>
                <a:latin typeface="Times New Roman" panose="02020603050405020304" pitchFamily="18" charset="0"/>
                <a:cs typeface="Times New Roman" panose="02020603050405020304" pitchFamily="18" charset="0"/>
              </a:rPr>
              <a:t>China </a:t>
            </a:r>
            <a:r>
              <a:rPr lang="en-US" altLang="zh-CN" sz="2400" dirty="0" smtClean="0">
                <a:solidFill>
                  <a:prstClr val="black"/>
                </a:solidFill>
                <a:latin typeface="Times New Roman" panose="02020603050405020304" pitchFamily="18" charset="0"/>
                <a:cs typeface="Times New Roman" panose="02020603050405020304" pitchFamily="18" charset="0"/>
              </a:rPr>
              <a:t>by </a:t>
            </a:r>
            <a:r>
              <a:rPr lang="en-US" altLang="zh-CN" sz="2400" dirty="0">
                <a:solidFill>
                  <a:prstClr val="black"/>
                </a:solidFill>
                <a:latin typeface="Times New Roman" panose="02020603050405020304" pitchFamily="18" charset="0"/>
                <a:cs typeface="Times New Roman" panose="02020603050405020304" pitchFamily="18" charset="0"/>
              </a:rPr>
              <a:t>2020–2099</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5" name="矩形 14"/>
          <p:cNvSpPr/>
          <p:nvPr/>
        </p:nvSpPr>
        <p:spPr>
          <a:xfrm>
            <a:off x="7988746" y="3876459"/>
            <a:ext cx="2296463" cy="369332"/>
          </a:xfrm>
          <a:prstGeom prst="rect">
            <a:avLst/>
          </a:prstGeom>
          <a:solidFill>
            <a:schemeClr val="accent2">
              <a:lumMod val="20000"/>
              <a:lumOff val="80000"/>
            </a:schemeClr>
          </a:solidFill>
        </p:spPr>
        <p:txBody>
          <a:bodyPr wrap="none">
            <a:spAutoFit/>
          </a:bodyPr>
          <a:lstStyle/>
          <a:p>
            <a:r>
              <a:rPr lang="en-US" altLang="zh-CN" dirty="0">
                <a:solidFill>
                  <a:prstClr val="black"/>
                </a:solidFill>
                <a:latin typeface="Times New Roman" panose="02020603050405020304"/>
              </a:rPr>
              <a:t> </a:t>
            </a:r>
            <a:r>
              <a:rPr lang="en-US" altLang="zh-CN" dirty="0" smtClean="0">
                <a:solidFill>
                  <a:prstClr val="black"/>
                </a:solidFill>
                <a:latin typeface="Times New Roman" panose="02020603050405020304"/>
              </a:rPr>
              <a:t>regional mean trends</a:t>
            </a:r>
            <a:r>
              <a:rPr lang="en-US" altLang="zh-CN" b="1" dirty="0" smtClean="0">
                <a:solidFill>
                  <a:prstClr val="black"/>
                </a:solidFill>
                <a:latin typeface="Times New Roman" panose="02020603050405020304"/>
              </a:rPr>
              <a:t> </a:t>
            </a:r>
            <a:endParaRPr lang="zh-CN" altLang="en-US" b="1" dirty="0">
              <a:solidFill>
                <a:prstClr val="black"/>
              </a:solidFill>
            </a:endParaRPr>
          </a:p>
        </p:txBody>
      </p:sp>
      <p:sp>
        <p:nvSpPr>
          <p:cNvPr id="17" name="椭圆 16"/>
          <p:cNvSpPr/>
          <p:nvPr/>
        </p:nvSpPr>
        <p:spPr>
          <a:xfrm>
            <a:off x="3024931" y="3213005"/>
            <a:ext cx="382772" cy="391409"/>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004187" y="3362264"/>
            <a:ext cx="382772" cy="391409"/>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28327" y="1124744"/>
            <a:ext cx="4526280" cy="3906012"/>
          </a:xfrm>
          <a:prstGeom prst="rect">
            <a:avLst/>
          </a:prstGeom>
        </p:spPr>
      </p:pic>
      <p:sp>
        <p:nvSpPr>
          <p:cNvPr id="21" name="椭圆 20"/>
          <p:cNvSpPr/>
          <p:nvPr/>
        </p:nvSpPr>
        <p:spPr>
          <a:xfrm>
            <a:off x="3814352" y="3277873"/>
            <a:ext cx="287079" cy="391404"/>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5190219" y="3393720"/>
            <a:ext cx="287079" cy="391409"/>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6676285" y="3426771"/>
            <a:ext cx="287079" cy="391409"/>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882612" y="787648"/>
            <a:ext cx="1218715" cy="378460"/>
          </a:xfrm>
          <a:prstGeom prst="rect">
            <a:avLst/>
          </a:prstGeom>
        </p:spPr>
        <p:txBody>
          <a:bodyPr wrap="square">
            <a:spAutoFit/>
          </a:bodyPr>
          <a:lstStyle/>
          <a:p>
            <a:pPr algn="ctr">
              <a:defRPr/>
            </a:pPr>
            <a:r>
              <a:rPr lang="en-US" altLang="zh-CN" sz="1865" b="1" dirty="0" smtClean="0">
                <a:solidFill>
                  <a:srgbClr val="00B050"/>
                </a:solidFill>
                <a:cs typeface="Arial" panose="020B0604020202020204" pitchFamily="34" charset="0"/>
              </a:rPr>
              <a:t>low</a:t>
            </a:r>
            <a:endParaRPr lang="en-US" altLang="zh-CN" sz="1865" b="1" dirty="0" smtClean="0">
              <a:solidFill>
                <a:srgbClr val="00B050"/>
              </a:solidFill>
              <a:cs typeface="Arial" panose="020B0604020202020204" pitchFamily="34" charset="0"/>
            </a:endParaRPr>
          </a:p>
        </p:txBody>
      </p:sp>
      <p:sp>
        <p:nvSpPr>
          <p:cNvPr id="25" name="矩形 24"/>
          <p:cNvSpPr/>
          <p:nvPr/>
        </p:nvSpPr>
        <p:spPr>
          <a:xfrm>
            <a:off x="4432928" y="788487"/>
            <a:ext cx="1218715" cy="378460"/>
          </a:xfrm>
          <a:prstGeom prst="rect">
            <a:avLst/>
          </a:prstGeom>
        </p:spPr>
        <p:txBody>
          <a:bodyPr wrap="square">
            <a:spAutoFit/>
          </a:bodyPr>
          <a:lstStyle/>
          <a:p>
            <a:pPr algn="ctr">
              <a:defRPr/>
            </a:pPr>
            <a:r>
              <a:rPr lang="en-US" altLang="zh-CN" sz="1865" b="1" dirty="0">
                <a:solidFill>
                  <a:srgbClr val="0033CC"/>
                </a:solidFill>
                <a:cs typeface="Arial" panose="020B0604020202020204" pitchFamily="34" charset="0"/>
              </a:rPr>
              <a:t>middle</a:t>
            </a:r>
            <a:endParaRPr lang="en-US" altLang="zh-CN" sz="1865" b="1" dirty="0">
              <a:solidFill>
                <a:srgbClr val="0033CC"/>
              </a:solidFill>
              <a:cs typeface="Arial" panose="020B0604020202020204" pitchFamily="34" charset="0"/>
            </a:endParaRPr>
          </a:p>
        </p:txBody>
      </p:sp>
      <p:sp>
        <p:nvSpPr>
          <p:cNvPr id="26" name="矩形 25"/>
          <p:cNvSpPr/>
          <p:nvPr/>
        </p:nvSpPr>
        <p:spPr>
          <a:xfrm>
            <a:off x="5990897" y="775076"/>
            <a:ext cx="1218715" cy="378460"/>
          </a:xfrm>
          <a:prstGeom prst="rect">
            <a:avLst/>
          </a:prstGeom>
        </p:spPr>
        <p:txBody>
          <a:bodyPr wrap="square">
            <a:spAutoFit/>
          </a:bodyPr>
          <a:lstStyle/>
          <a:p>
            <a:pPr algn="ctr">
              <a:defRPr/>
            </a:pPr>
            <a:r>
              <a:rPr lang="en-US" altLang="zh-CN" sz="1865" b="1" dirty="0" smtClean="0">
                <a:solidFill>
                  <a:srgbClr val="FF0000"/>
                </a:solidFill>
                <a:cs typeface="Arial" panose="020B0604020202020204" pitchFamily="34" charset="0"/>
              </a:rPr>
              <a:t>high</a:t>
            </a:r>
            <a:endParaRPr lang="zh-CN" altLang="en-US" sz="1865" b="1" dirty="0">
              <a:solidFill>
                <a:srgbClr val="FF0000"/>
              </a:solidFill>
              <a:cs typeface="Arial" panose="020B0604020202020204" pitchFamily="34" charset="0"/>
            </a:endParaRPr>
          </a:p>
        </p:txBody>
      </p:sp>
      <p:sp>
        <p:nvSpPr>
          <p:cNvPr id="28" name="矩形 27"/>
          <p:cNvSpPr/>
          <p:nvPr>
            <p:custDataLst>
              <p:tags r:id="rId2"/>
            </p:custDataLst>
          </p:nvPr>
        </p:nvSpPr>
        <p:spPr>
          <a:xfrm>
            <a:off x="1108502" y="1346070"/>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MAM</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
        <p:nvSpPr>
          <p:cNvPr id="29" name="矩形 28"/>
          <p:cNvSpPr/>
          <p:nvPr>
            <p:custDataLst>
              <p:tags r:id="rId3"/>
            </p:custDataLst>
          </p:nvPr>
        </p:nvSpPr>
        <p:spPr>
          <a:xfrm>
            <a:off x="1108501" y="2264158"/>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JJA</a:t>
            </a:r>
            <a:endParaRPr lang="zh-CN" altLang="en-US" b="1" dirty="0">
              <a:solidFill>
                <a:srgbClr val="0033CC"/>
              </a:solidFill>
              <a:latin typeface="Times New Roman" panose="02020603050405020304" pitchFamily="18" charset="0"/>
              <a:cs typeface="Times New Roman" panose="02020603050405020304" pitchFamily="18" charset="0"/>
            </a:endParaRPr>
          </a:p>
        </p:txBody>
      </p:sp>
      <p:sp>
        <p:nvSpPr>
          <p:cNvPr id="30" name="矩形 29"/>
          <p:cNvSpPr/>
          <p:nvPr>
            <p:custDataLst>
              <p:tags r:id="rId4"/>
            </p:custDataLst>
          </p:nvPr>
        </p:nvSpPr>
        <p:spPr>
          <a:xfrm>
            <a:off x="1130624" y="3277603"/>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SON</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
        <p:nvSpPr>
          <p:cNvPr id="31" name="矩形 30"/>
          <p:cNvSpPr/>
          <p:nvPr>
            <p:custDataLst>
              <p:tags r:id="rId5"/>
            </p:custDataLst>
          </p:nvPr>
        </p:nvSpPr>
        <p:spPr>
          <a:xfrm>
            <a:off x="1175973" y="4217397"/>
            <a:ext cx="1218715" cy="369332"/>
          </a:xfrm>
          <a:prstGeom prst="rect">
            <a:avLst/>
          </a:prstGeom>
        </p:spPr>
        <p:txBody>
          <a:bodyPr wrap="square">
            <a:spAutoFit/>
          </a:bodyPr>
          <a:lstStyle/>
          <a:p>
            <a:pPr algn="ctr">
              <a:defRPr/>
            </a:pPr>
            <a:r>
              <a:rPr lang="en-US" altLang="zh-CN" b="1" dirty="0" smtClean="0">
                <a:solidFill>
                  <a:srgbClr val="0033CC"/>
                </a:solidFill>
                <a:latin typeface="Times New Roman" panose="02020603050405020304" pitchFamily="18" charset="0"/>
                <a:cs typeface="Times New Roman" panose="02020603050405020304" pitchFamily="18" charset="0"/>
              </a:rPr>
              <a:t>DJF</a:t>
            </a:r>
            <a:endParaRPr lang="zh-CN" altLang="en-US" b="1" dirty="0" smtClean="0">
              <a:solidFill>
                <a:srgbClr val="0033CC"/>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1" cstate="print">
            <a:extLst>
              <a:ext uri="{28A0092B-C50C-407E-A947-70E740481C1C}">
                <a14:useLocalDpi xmlns:a14="http://schemas.microsoft.com/office/drawing/2010/main" val="0"/>
              </a:ext>
            </a:extLst>
          </a:blip>
          <a:stretch>
            <a:fillRect/>
          </a:stretch>
        </p:blipFill>
        <p:spPr>
          <a:xfrm>
            <a:off x="2254860" y="3550007"/>
            <a:ext cx="2728595" cy="1414780"/>
          </a:xfrm>
          <a:prstGeom prst="rect">
            <a:avLst/>
          </a:prstGeom>
        </p:spPr>
      </p:pic>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4983455" y="3586895"/>
            <a:ext cx="2728595" cy="1414780"/>
          </a:xfrm>
          <a:prstGeom prst="rect">
            <a:avLst/>
          </a:prstGeom>
        </p:spPr>
      </p:pic>
      <p:sp>
        <p:nvSpPr>
          <p:cNvPr id="7" name="矩形 6"/>
          <p:cNvSpPr/>
          <p:nvPr/>
        </p:nvSpPr>
        <p:spPr>
          <a:xfrm>
            <a:off x="598673" y="3740651"/>
            <a:ext cx="1728192" cy="369332"/>
          </a:xfrm>
          <a:prstGeom prst="rect">
            <a:avLst/>
          </a:prstGeom>
        </p:spPr>
        <p:txBody>
          <a:bodyPr wrap="square">
            <a:spAutoFit/>
          </a:bodyPr>
          <a:lstStyle/>
          <a:p>
            <a:pPr algn="ctr" defTabSz="914400">
              <a:defRPr/>
            </a:pPr>
            <a:r>
              <a:rPr lang="en-US" altLang="zh-CN" b="1" dirty="0" smtClean="0">
                <a:solidFill>
                  <a:srgbClr val="C00000"/>
                </a:solidFill>
                <a:latin typeface="Times New Roman" panose="02020603050405020304" pitchFamily="18" charset="0"/>
                <a:ea typeface="宋体" panose="02010600030101010101" pitchFamily="2" charset="-122"/>
                <a:cs typeface="Times New Roman" panose="02020603050405020304" pitchFamily="18" charset="0"/>
              </a:rPr>
              <a:t>Regional mean</a:t>
            </a:r>
            <a:endParaRPr lang="en-US" altLang="zh-CN"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椭圆 15"/>
          <p:cNvSpPr/>
          <p:nvPr/>
        </p:nvSpPr>
        <p:spPr>
          <a:xfrm>
            <a:off x="3796497" y="3941882"/>
            <a:ext cx="287079" cy="391409"/>
          </a:xfrm>
          <a:prstGeom prst="ellipse">
            <a:avLst/>
          </a:prstGeom>
          <a:noFill/>
          <a:ln w="19050" cap="flat" cmpd="sng" algn="ctr">
            <a:solidFill>
              <a:srgbClr val="C00000"/>
            </a:solidFill>
            <a:prstDash val="solid"/>
            <a:miter lim="800000"/>
          </a:ln>
          <a:effectLst/>
        </p:spPr>
        <p:txBody>
          <a:bodyPr rtlCol="0" anchor="ctr"/>
          <a:lstStyle/>
          <a:p>
            <a:pPr algn="ctr" defTabSz="914400">
              <a:defRPr/>
            </a:pPr>
            <a:endParaRPr lang="zh-CN" altLang="en-US" kern="0">
              <a:solidFill>
                <a:prstClr val="white"/>
              </a:solidFill>
              <a:latin typeface="Arial" panose="020B0604020202020204"/>
              <a:ea typeface="黑体" panose="02010609060101010101" pitchFamily="2" charset="-122"/>
            </a:endParaRPr>
          </a:p>
        </p:txBody>
      </p:sp>
      <p:sp>
        <p:nvSpPr>
          <p:cNvPr id="17" name="椭圆 16"/>
          <p:cNvSpPr/>
          <p:nvPr/>
        </p:nvSpPr>
        <p:spPr>
          <a:xfrm>
            <a:off x="6497677" y="3960457"/>
            <a:ext cx="287079" cy="391409"/>
          </a:xfrm>
          <a:prstGeom prst="ellipse">
            <a:avLst/>
          </a:prstGeom>
          <a:noFill/>
          <a:ln w="19050" cap="flat" cmpd="sng" algn="ctr">
            <a:solidFill>
              <a:srgbClr val="C00000"/>
            </a:solidFill>
            <a:prstDash val="solid"/>
            <a:miter lim="800000"/>
          </a:ln>
          <a:effectLst/>
        </p:spPr>
        <p:txBody>
          <a:bodyPr rtlCol="0" anchor="ctr"/>
          <a:lstStyle/>
          <a:p>
            <a:pPr algn="ctr" defTabSz="914400">
              <a:defRPr/>
            </a:pPr>
            <a:endParaRPr lang="zh-CN" altLang="en-US" kern="0">
              <a:solidFill>
                <a:prstClr val="white"/>
              </a:solidFill>
              <a:latin typeface="Arial" panose="020B0604020202020204"/>
              <a:ea typeface="黑体" panose="02010609060101010101" pitchFamily="2" charset="-122"/>
            </a:endParaRPr>
          </a:p>
        </p:txBody>
      </p:sp>
      <p:sp>
        <p:nvSpPr>
          <p:cNvPr id="19" name="椭圆 18"/>
          <p:cNvSpPr/>
          <p:nvPr/>
        </p:nvSpPr>
        <p:spPr>
          <a:xfrm>
            <a:off x="7159557" y="3925317"/>
            <a:ext cx="287079" cy="391409"/>
          </a:xfrm>
          <a:prstGeom prst="ellipse">
            <a:avLst/>
          </a:prstGeom>
          <a:noFill/>
          <a:ln w="19050" cap="flat" cmpd="sng" algn="ctr">
            <a:solidFill>
              <a:srgbClr val="C00000"/>
            </a:solidFill>
            <a:prstDash val="solid"/>
            <a:miter lim="800000"/>
          </a:ln>
          <a:effectLst/>
        </p:spPr>
        <p:txBody>
          <a:bodyPr rtlCol="0" anchor="ctr"/>
          <a:lstStyle/>
          <a:p>
            <a:pPr algn="ctr" defTabSz="914400">
              <a:defRPr/>
            </a:pPr>
            <a:endParaRPr lang="zh-CN" altLang="en-US" kern="0">
              <a:solidFill>
                <a:prstClr val="white"/>
              </a:solidFill>
              <a:latin typeface="Arial" panose="020B0604020202020204"/>
              <a:ea typeface="黑体" panose="02010609060101010101" pitchFamily="2" charset="-122"/>
            </a:endParaRPr>
          </a:p>
        </p:txBody>
      </p:sp>
      <p:sp>
        <p:nvSpPr>
          <p:cNvPr id="20" name="椭圆 19"/>
          <p:cNvSpPr/>
          <p:nvPr/>
        </p:nvSpPr>
        <p:spPr>
          <a:xfrm>
            <a:off x="4426937" y="3960457"/>
            <a:ext cx="287079" cy="391409"/>
          </a:xfrm>
          <a:prstGeom prst="ellipse">
            <a:avLst/>
          </a:prstGeom>
          <a:noFill/>
          <a:ln w="19050" cap="flat" cmpd="sng" algn="ctr">
            <a:solidFill>
              <a:srgbClr val="C00000"/>
            </a:solidFill>
            <a:prstDash val="solid"/>
            <a:miter lim="800000"/>
          </a:ln>
          <a:effectLst/>
        </p:spPr>
        <p:txBody>
          <a:bodyPr rtlCol="0" anchor="ctr"/>
          <a:lstStyle/>
          <a:p>
            <a:pPr algn="ctr" defTabSz="914400">
              <a:defRPr/>
            </a:pPr>
            <a:endParaRPr lang="zh-CN" altLang="en-US" kern="0">
              <a:solidFill>
                <a:prstClr val="white"/>
              </a:solidFill>
              <a:latin typeface="Arial" panose="020B0604020202020204"/>
              <a:ea typeface="黑体" panose="02010609060101010101" pitchFamily="2" charset="-122"/>
            </a:endParaRPr>
          </a:p>
        </p:txBody>
      </p:sp>
      <p:pic>
        <p:nvPicPr>
          <p:cNvPr id="22" name="图片 21"/>
          <p:cNvPicPr/>
          <p:nvPr/>
        </p:nvPicPr>
        <p:blipFill rotWithShape="1">
          <a:blip r:embed="rId3" cstate="print">
            <a:extLst>
              <a:ext uri="{28A0092B-C50C-407E-A947-70E740481C1C}">
                <a14:useLocalDpi xmlns:a14="http://schemas.microsoft.com/office/drawing/2010/main" val="0"/>
              </a:ext>
            </a:extLst>
          </a:blip>
          <a:srcRect t="95181"/>
          <a:stretch>
            <a:fillRect/>
          </a:stretch>
        </p:blipFill>
        <p:spPr>
          <a:xfrm>
            <a:off x="2579286" y="3272819"/>
            <a:ext cx="5323840" cy="167756"/>
          </a:xfrm>
          <a:prstGeom prst="rect">
            <a:avLst/>
          </a:prstGeom>
        </p:spPr>
      </p:pic>
      <p:pic>
        <p:nvPicPr>
          <p:cNvPr id="21" name="图片 20"/>
          <p:cNvPicPr/>
          <p:nvPr/>
        </p:nvPicPr>
        <p:blipFill rotWithShape="1">
          <a:blip r:embed="rId4" cstate="print">
            <a:extLst>
              <a:ext uri="{28A0092B-C50C-407E-A947-70E740481C1C}">
                <a14:useLocalDpi xmlns:a14="http://schemas.microsoft.com/office/drawing/2010/main" val="0"/>
              </a:ext>
            </a:extLst>
          </a:blip>
          <a:srcRect b="36995"/>
          <a:stretch>
            <a:fillRect/>
          </a:stretch>
        </p:blipFill>
        <p:spPr>
          <a:xfrm>
            <a:off x="2254860" y="1092351"/>
            <a:ext cx="5323840" cy="2193255"/>
          </a:xfrm>
          <a:prstGeom prst="rect">
            <a:avLst/>
          </a:prstGeom>
        </p:spPr>
      </p:pic>
      <p:graphicFrame>
        <p:nvGraphicFramePr>
          <p:cNvPr id="2" name="表格 1"/>
          <p:cNvGraphicFramePr>
            <a:graphicFrameLocks noGrp="1"/>
          </p:cNvGraphicFramePr>
          <p:nvPr/>
        </p:nvGraphicFramePr>
        <p:xfrm>
          <a:off x="2478355" y="5175840"/>
          <a:ext cx="5321119" cy="1236980"/>
        </p:xfrm>
        <a:graphic>
          <a:graphicData uri="http://schemas.openxmlformats.org/drawingml/2006/table">
            <a:tbl>
              <a:tblPr firstRow="1" firstCol="1" bandRow="1"/>
              <a:tblGrid>
                <a:gridCol w="659460"/>
                <a:gridCol w="1189591"/>
                <a:gridCol w="1087060"/>
                <a:gridCol w="1141239"/>
                <a:gridCol w="1243769"/>
              </a:tblGrid>
              <a:tr h="309245">
                <a:tc>
                  <a:txBody>
                    <a:bodyPr/>
                    <a:lstStyle/>
                    <a:p>
                      <a:pPr algn="ctr">
                        <a:lnSpc>
                          <a:spcPct val="150000"/>
                        </a:lnSpc>
                        <a:spcAft>
                          <a:spcPts val="0"/>
                        </a:spcAft>
                      </a:pPr>
                      <a:r>
                        <a:rPr lang="en-US" altLang="zh-CN" sz="1200" kern="100" dirty="0" smtClean="0">
                          <a:effectLst/>
                          <a:latin typeface="Calibri" panose="020F0502020204030204"/>
                          <a:ea typeface="宋体" panose="02010600030101010101" pitchFamily="2" charset="-122"/>
                          <a:cs typeface="Times New Roman" panose="02020603050405020304"/>
                        </a:rPr>
                        <a:t>region</a:t>
                      </a:r>
                      <a:endParaRPr lang="zh-CN" sz="12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MAM</a:t>
                      </a:r>
                      <a:endParaRPr lang="zh-CN" sz="12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JJA</a:t>
                      </a:r>
                      <a:endParaRPr lang="zh-CN" sz="12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SON</a:t>
                      </a:r>
                      <a:endParaRPr lang="zh-CN" sz="12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DJF</a:t>
                      </a:r>
                      <a:endParaRPr lang="zh-CN" sz="12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245">
                <a:tc>
                  <a:txBody>
                    <a:bodyPr/>
                    <a:lstStyle/>
                    <a:p>
                      <a:pPr algn="ctr">
                        <a:lnSpc>
                          <a:spcPct val="150000"/>
                        </a:lnSpc>
                        <a:spcAft>
                          <a:spcPts val="0"/>
                        </a:spcAft>
                      </a:pPr>
                      <a:r>
                        <a:rPr lang="en-US" altLang="zh-CN" sz="1200" kern="0" dirty="0" smtClean="0">
                          <a:effectLst/>
                          <a:latin typeface="Times New Roman" panose="02020603050405020304"/>
                          <a:ea typeface="宋体" panose="02010600030101010101" pitchFamily="2" charset="-122"/>
                          <a:cs typeface="Times New Roman" panose="02020603050405020304"/>
                        </a:rPr>
                        <a:t>NEC</a:t>
                      </a:r>
                      <a:endParaRPr lang="zh-CN" sz="11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effectLst/>
                          <a:latin typeface="Times New Roman" panose="02020603050405020304"/>
                          <a:ea typeface="宋体" panose="02010600030101010101" pitchFamily="2" charset="-122"/>
                          <a:cs typeface="Times New Roman" panose="02020603050405020304"/>
                        </a:rPr>
                        <a:t>97/3/</a:t>
                      </a:r>
                      <a:r>
                        <a:rPr lang="en-US" sz="1200" kern="0">
                          <a:effectLst/>
                          <a:latin typeface="Times New Roman" panose="02020603050405020304"/>
                          <a:ea typeface="Times New Roman" panose="02020603050405020304"/>
                          <a:cs typeface="Times New Roman" panose="02020603050405020304"/>
                        </a:rPr>
                        <a:t>−</a:t>
                      </a:r>
                      <a:r>
                        <a:rPr lang="en-US" sz="1200" kern="0">
                          <a:effectLst/>
                          <a:latin typeface="Times New Roman" panose="02020603050405020304"/>
                          <a:ea typeface="宋体" panose="02010600030101010101" pitchFamily="2" charset="-122"/>
                          <a:cs typeface="Times New Roman" panose="02020603050405020304"/>
                        </a:rPr>
                        <a:t>2</a:t>
                      </a:r>
                      <a:endParaRPr lang="zh-CN" sz="1100" kern="10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effectLst/>
                          <a:latin typeface="Times New Roman" panose="02020603050405020304"/>
                          <a:ea typeface="宋体" panose="02010600030101010101" pitchFamily="2" charset="-122"/>
                          <a:cs typeface="Times New Roman" panose="02020603050405020304"/>
                        </a:rPr>
                        <a:t>42/13/37</a:t>
                      </a:r>
                      <a:endParaRPr lang="zh-CN" sz="1100" kern="10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effectLst/>
                          <a:latin typeface="Times New Roman" panose="02020603050405020304"/>
                          <a:ea typeface="宋体" panose="02010600030101010101" pitchFamily="2" charset="-122"/>
                          <a:cs typeface="Times New Roman" panose="02020603050405020304"/>
                        </a:rPr>
                        <a:t>93/1/1</a:t>
                      </a:r>
                      <a:endParaRPr lang="zh-CN" sz="1100" kern="10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115/21/</a:t>
                      </a:r>
                      <a:r>
                        <a:rPr lang="en-US" sz="1200" kern="0" dirty="0">
                          <a:effectLst/>
                          <a:latin typeface="Times New Roman" panose="02020603050405020304"/>
                          <a:ea typeface="Times New Roman" panose="02020603050405020304"/>
                          <a:cs typeface="Times New Roman" panose="02020603050405020304"/>
                        </a:rPr>
                        <a:t>−</a:t>
                      </a:r>
                      <a:r>
                        <a:rPr lang="en-US" sz="1200" kern="0" dirty="0">
                          <a:effectLst/>
                          <a:latin typeface="Times New Roman" panose="02020603050405020304"/>
                          <a:ea typeface="宋体" panose="02010600030101010101" pitchFamily="2" charset="-122"/>
                          <a:cs typeface="Times New Roman" panose="02020603050405020304"/>
                        </a:rPr>
                        <a:t>36</a:t>
                      </a:r>
                      <a:endParaRPr lang="zh-CN" sz="1100"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r>
              <a:tr h="309245">
                <a:tc>
                  <a:txBody>
                    <a:bodyPr/>
                    <a:lstStyle/>
                    <a:p>
                      <a:pPr algn="ctr">
                        <a:lnSpc>
                          <a:spcPct val="150000"/>
                        </a:lnSpc>
                        <a:spcAft>
                          <a:spcPts val="0"/>
                        </a:spcAft>
                      </a:pPr>
                      <a:r>
                        <a:rPr lang="en-US" altLang="zh-CN" sz="1200" b="1" kern="0" dirty="0" smtClean="0">
                          <a:effectLst/>
                          <a:latin typeface="Times New Roman" panose="02020603050405020304"/>
                          <a:ea typeface="宋体" panose="02010600030101010101" pitchFamily="2" charset="-122"/>
                          <a:cs typeface="Times New Roman" panose="02020603050405020304"/>
                        </a:rPr>
                        <a:t>Tibet</a:t>
                      </a:r>
                      <a:endParaRPr lang="zh-CN" sz="1100" b="1"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a:noFill/>
                    </a:lnT>
                    <a:lnB>
                      <a:noFill/>
                    </a:lnB>
                  </a:tcPr>
                </a:tc>
                <a:tc>
                  <a:txBody>
                    <a:bodyPr/>
                    <a:lstStyle/>
                    <a:p>
                      <a:pPr algn="ctr">
                        <a:lnSpc>
                          <a:spcPct val="150000"/>
                        </a:lnSpc>
                        <a:spcAft>
                          <a:spcPts val="0"/>
                        </a:spcAft>
                      </a:pPr>
                      <a:r>
                        <a:rPr lang="en-US" sz="1200" b="1" kern="0" dirty="0">
                          <a:effectLst/>
                          <a:latin typeface="Times New Roman" panose="02020603050405020304"/>
                          <a:ea typeface="宋体" panose="02010600030101010101" pitchFamily="2" charset="-122"/>
                          <a:cs typeface="Times New Roman" panose="02020603050405020304"/>
                        </a:rPr>
                        <a:t>47/</a:t>
                      </a:r>
                      <a:r>
                        <a:rPr lang="en-US" sz="1200" b="1" kern="0" dirty="0">
                          <a:effectLst/>
                          <a:latin typeface="Times New Roman" panose="02020603050405020304"/>
                          <a:ea typeface="Times New Roman" panose="02020603050405020304"/>
                          <a:cs typeface="Times New Roman" panose="02020603050405020304"/>
                        </a:rPr>
                        <a:t>−</a:t>
                      </a:r>
                      <a:r>
                        <a:rPr lang="en-US" sz="1200" b="1" kern="0" dirty="0">
                          <a:effectLst/>
                          <a:latin typeface="Times New Roman" panose="02020603050405020304"/>
                          <a:ea typeface="宋体" panose="02010600030101010101" pitchFamily="2" charset="-122"/>
                          <a:cs typeface="Times New Roman" panose="02020603050405020304"/>
                        </a:rPr>
                        <a:t>13/72</a:t>
                      </a:r>
                      <a:endParaRPr lang="zh-CN" sz="1100" b="1"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algn="ctr">
                        <a:lnSpc>
                          <a:spcPct val="150000"/>
                        </a:lnSpc>
                        <a:spcAft>
                          <a:spcPts val="0"/>
                        </a:spcAft>
                      </a:pPr>
                      <a:r>
                        <a:rPr lang="en-US" sz="1200" b="1" kern="0" dirty="0">
                          <a:effectLst/>
                          <a:latin typeface="Times New Roman" panose="02020603050405020304"/>
                          <a:ea typeface="宋体" panose="02010600030101010101" pitchFamily="2" charset="-122"/>
                          <a:cs typeface="Times New Roman" panose="02020603050405020304"/>
                        </a:rPr>
                        <a:t>38/</a:t>
                      </a:r>
                      <a:r>
                        <a:rPr lang="en-US" sz="1200" b="1" kern="0" dirty="0">
                          <a:effectLst/>
                          <a:latin typeface="Times New Roman" panose="02020603050405020304"/>
                          <a:ea typeface="Times New Roman" panose="02020603050405020304"/>
                          <a:cs typeface="Times New Roman" panose="02020603050405020304"/>
                        </a:rPr>
                        <a:t>−</a:t>
                      </a:r>
                      <a:r>
                        <a:rPr lang="en-US" sz="1200" b="1" kern="0" dirty="0">
                          <a:effectLst/>
                          <a:latin typeface="Times New Roman" panose="02020603050405020304"/>
                          <a:ea typeface="宋体" panose="02010600030101010101" pitchFamily="2" charset="-122"/>
                          <a:cs typeface="Times New Roman" panose="02020603050405020304"/>
                        </a:rPr>
                        <a:t>1/73</a:t>
                      </a:r>
                      <a:endParaRPr lang="zh-CN" sz="1100" b="1"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algn="ctr">
                        <a:lnSpc>
                          <a:spcPct val="150000"/>
                        </a:lnSpc>
                        <a:spcAft>
                          <a:spcPts val="0"/>
                        </a:spcAft>
                      </a:pPr>
                      <a:r>
                        <a:rPr lang="en-US" sz="1200" b="1" kern="0" dirty="0">
                          <a:effectLst/>
                          <a:latin typeface="Times New Roman" panose="02020603050405020304"/>
                          <a:ea typeface="宋体" panose="02010600030101010101" pitchFamily="2" charset="-122"/>
                          <a:cs typeface="Times New Roman" panose="02020603050405020304"/>
                        </a:rPr>
                        <a:t>64/3/40</a:t>
                      </a:r>
                      <a:endParaRPr lang="zh-CN" sz="1100" b="1"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algn="ctr">
                        <a:lnSpc>
                          <a:spcPct val="150000"/>
                        </a:lnSpc>
                        <a:spcAft>
                          <a:spcPts val="0"/>
                        </a:spcAft>
                      </a:pPr>
                      <a:r>
                        <a:rPr lang="en-US" sz="1200" b="1" kern="0" dirty="0">
                          <a:effectLst/>
                          <a:latin typeface="Times New Roman" panose="02020603050405020304"/>
                          <a:ea typeface="宋体" panose="02010600030101010101" pitchFamily="2" charset="-122"/>
                          <a:cs typeface="Times New Roman" panose="02020603050405020304"/>
                        </a:rPr>
                        <a:t>53/</a:t>
                      </a:r>
                      <a:r>
                        <a:rPr lang="en-US" sz="1200" b="1" kern="0" dirty="0">
                          <a:effectLst/>
                          <a:latin typeface="Times New Roman" panose="02020603050405020304"/>
                          <a:ea typeface="Times New Roman" panose="02020603050405020304"/>
                          <a:cs typeface="Times New Roman" panose="02020603050405020304"/>
                        </a:rPr>
                        <a:t>−</a:t>
                      </a:r>
                      <a:r>
                        <a:rPr lang="en-US" sz="1200" b="1" kern="0" dirty="0">
                          <a:effectLst/>
                          <a:latin typeface="Times New Roman" panose="02020603050405020304"/>
                          <a:ea typeface="宋体" panose="02010600030101010101" pitchFamily="2" charset="-122"/>
                          <a:cs typeface="Times New Roman" panose="02020603050405020304"/>
                        </a:rPr>
                        <a:t>1/50</a:t>
                      </a:r>
                      <a:endParaRPr lang="zh-CN" sz="1100" b="1"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r>
              <a:tr h="309245">
                <a:tc>
                  <a:txBody>
                    <a:bodyPr/>
                    <a:lstStyle/>
                    <a:p>
                      <a:pPr algn="ctr">
                        <a:lnSpc>
                          <a:spcPct val="150000"/>
                        </a:lnSpc>
                        <a:spcAft>
                          <a:spcPts val="0"/>
                        </a:spcAft>
                      </a:pPr>
                      <a:r>
                        <a:rPr lang="en-US" altLang="zh-CN" sz="1100" kern="100" dirty="0" smtClean="0">
                          <a:effectLst/>
                          <a:latin typeface="Calibri" panose="020F0502020204030204"/>
                          <a:ea typeface="宋体" panose="02010600030101010101" pitchFamily="2" charset="-122"/>
                          <a:cs typeface="Times New Roman" panose="02020603050405020304"/>
                        </a:rPr>
                        <a:t>NWC</a:t>
                      </a:r>
                      <a:endParaRPr lang="zh-CN" sz="1100" kern="100" dirty="0">
                        <a:effectLst/>
                        <a:latin typeface="Calibri" panose="020F0502020204030204"/>
                        <a:ea typeface="宋体" panose="02010600030101010101" pitchFamily="2" charset="-122"/>
                        <a:cs typeface="Times New Roman" panose="02020603050405020304"/>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effectLst/>
                          <a:latin typeface="Times New Roman" panose="02020603050405020304"/>
                          <a:ea typeface="宋体" panose="02010600030101010101" pitchFamily="2" charset="-122"/>
                          <a:cs typeface="Times New Roman" panose="02020603050405020304"/>
                        </a:rPr>
                        <a:t>81/1/19</a:t>
                      </a:r>
                      <a:endParaRPr lang="zh-CN" sz="1100" kern="10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80/</a:t>
                      </a:r>
                      <a:r>
                        <a:rPr lang="en-US" sz="1200" kern="0" dirty="0">
                          <a:effectLst/>
                          <a:latin typeface="Times New Roman" panose="02020603050405020304"/>
                          <a:ea typeface="Times New Roman" panose="02020603050405020304"/>
                          <a:cs typeface="Times New Roman" panose="02020603050405020304"/>
                        </a:rPr>
                        <a:t>−</a:t>
                      </a:r>
                      <a:r>
                        <a:rPr lang="en-US" sz="1200" kern="0" dirty="0">
                          <a:effectLst/>
                          <a:latin typeface="Times New Roman" panose="02020603050405020304"/>
                          <a:ea typeface="宋体" panose="02010600030101010101" pitchFamily="2" charset="-122"/>
                          <a:cs typeface="Times New Roman" panose="02020603050405020304"/>
                        </a:rPr>
                        <a:t>3/23</a:t>
                      </a:r>
                      <a:endParaRPr lang="zh-CN" sz="1100"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effectLst/>
                          <a:latin typeface="Times New Roman" panose="02020603050405020304"/>
                          <a:ea typeface="宋体" panose="02010600030101010101" pitchFamily="2" charset="-122"/>
                          <a:cs typeface="Times New Roman" panose="02020603050405020304"/>
                        </a:rPr>
                        <a:t>120/</a:t>
                      </a:r>
                      <a:r>
                        <a:rPr lang="en-US" sz="1200" kern="0">
                          <a:effectLst/>
                          <a:latin typeface="Times New Roman" panose="02020603050405020304"/>
                          <a:ea typeface="Times New Roman" panose="02020603050405020304"/>
                          <a:cs typeface="Times New Roman" panose="02020603050405020304"/>
                        </a:rPr>
                        <a:t>−</a:t>
                      </a:r>
                      <a:r>
                        <a:rPr lang="en-US" sz="1200" kern="0">
                          <a:effectLst/>
                          <a:latin typeface="Times New Roman" panose="02020603050405020304"/>
                          <a:ea typeface="宋体" panose="02010600030101010101" pitchFamily="2" charset="-122"/>
                          <a:cs typeface="Times New Roman" panose="02020603050405020304"/>
                        </a:rPr>
                        <a:t>12/</a:t>
                      </a:r>
                      <a:r>
                        <a:rPr lang="en-US" sz="1200" kern="0">
                          <a:effectLst/>
                          <a:latin typeface="Times New Roman" panose="02020603050405020304"/>
                          <a:ea typeface="Times New Roman" panose="02020603050405020304"/>
                          <a:cs typeface="Times New Roman" panose="02020603050405020304"/>
                        </a:rPr>
                        <a:t>−</a:t>
                      </a:r>
                      <a:r>
                        <a:rPr lang="en-US" sz="1200" kern="0">
                          <a:effectLst/>
                          <a:latin typeface="Times New Roman" panose="02020603050405020304"/>
                          <a:ea typeface="宋体" panose="02010600030101010101" pitchFamily="2" charset="-122"/>
                          <a:cs typeface="Times New Roman" panose="02020603050405020304"/>
                        </a:rPr>
                        <a:t>3</a:t>
                      </a:r>
                      <a:endParaRPr lang="zh-CN" sz="1100" kern="10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effectLst/>
                          <a:latin typeface="Times New Roman" panose="02020603050405020304"/>
                          <a:ea typeface="宋体" panose="02010600030101010101" pitchFamily="2" charset="-122"/>
                          <a:cs typeface="Times New Roman" panose="02020603050405020304"/>
                        </a:rPr>
                        <a:t>90/</a:t>
                      </a:r>
                      <a:r>
                        <a:rPr lang="en-US" sz="1200" kern="0" dirty="0">
                          <a:effectLst/>
                          <a:latin typeface="Times New Roman" panose="02020603050405020304"/>
                          <a:ea typeface="Times New Roman" panose="02020603050405020304"/>
                          <a:cs typeface="Times New Roman" panose="02020603050405020304"/>
                        </a:rPr>
                        <a:t>−</a:t>
                      </a:r>
                      <a:r>
                        <a:rPr lang="en-US" sz="1200" kern="0" dirty="0">
                          <a:effectLst/>
                          <a:latin typeface="Times New Roman" panose="02020603050405020304"/>
                          <a:ea typeface="宋体" panose="02010600030101010101" pitchFamily="2" charset="-122"/>
                          <a:cs typeface="Times New Roman" panose="02020603050405020304"/>
                        </a:rPr>
                        <a:t>12/19</a:t>
                      </a:r>
                      <a:endParaRPr lang="zh-CN" sz="1100" kern="100" dirty="0">
                        <a:effectLst/>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23" name="矩形 22"/>
          <p:cNvSpPr/>
          <p:nvPr/>
        </p:nvSpPr>
        <p:spPr>
          <a:xfrm>
            <a:off x="221334" y="5121647"/>
            <a:ext cx="2201542" cy="1077218"/>
          </a:xfrm>
          <a:prstGeom prst="rect">
            <a:avLst/>
          </a:prstGeom>
        </p:spPr>
        <p:txBody>
          <a:bodyPr wrap="square">
            <a:spAutoFit/>
          </a:bodyPr>
          <a:lstStyle/>
          <a:p>
            <a:pPr algn="just" defTabSz="914400">
              <a:defRPr/>
            </a:pPr>
            <a:r>
              <a:rPr lang="en-US" altLang="zh-CN" sz="1600" b="1" dirty="0" smtClean="0">
                <a:solidFill>
                  <a:srgbClr val="0033CC"/>
                </a:solidFill>
                <a:latin typeface="Calibri" panose="020F0502020204030204"/>
                <a:ea typeface="宋体" panose="02010600030101010101" pitchFamily="2" charset="-122"/>
                <a:cs typeface="Arial" panose="020B0604020202020204" pitchFamily="34" charset="0"/>
              </a:rPr>
              <a:t>Effect factor:</a:t>
            </a:r>
            <a:endParaRPr lang="en-US" altLang="zh-CN" sz="1600" b="1" dirty="0">
              <a:solidFill>
                <a:srgbClr val="0033CC"/>
              </a:solidFill>
              <a:latin typeface="Calibri" panose="020F0502020204030204"/>
              <a:ea typeface="宋体" panose="02010600030101010101" pitchFamily="2" charset="-122"/>
              <a:cs typeface="Arial" panose="020B0604020202020204" pitchFamily="34" charset="0"/>
            </a:endParaRPr>
          </a:p>
          <a:p>
            <a:pPr algn="just" defTabSz="914400">
              <a:defRPr/>
            </a:pPr>
            <a:r>
              <a:rPr lang="en-US" altLang="zh-CN" sz="1600" b="1" dirty="0" smtClean="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Contributions of radiation/temperature/wind speed</a:t>
            </a:r>
            <a:endParaRPr lang="en-US" altLang="zh-CN" sz="16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矩形 23"/>
          <p:cNvSpPr/>
          <p:nvPr/>
        </p:nvSpPr>
        <p:spPr>
          <a:xfrm>
            <a:off x="7578700" y="5693601"/>
            <a:ext cx="3075720" cy="338554"/>
          </a:xfrm>
          <a:prstGeom prst="rect">
            <a:avLst/>
          </a:prstGeom>
        </p:spPr>
        <p:txBody>
          <a:bodyPr wrap="square">
            <a:spAutoFit/>
          </a:bodyPr>
          <a:lstStyle/>
          <a:p>
            <a:pPr algn="ctr" defTabSz="914400">
              <a:defRPr/>
            </a:pPr>
            <a:r>
              <a:rPr lang="en-US" altLang="zh-CN" sz="1600" b="1" dirty="0" smtClean="0">
                <a:solidFill>
                  <a:srgbClr val="0033CC"/>
                </a:solidFill>
                <a:latin typeface="Times New Roman" panose="02020603050405020304" pitchFamily="18" charset="0"/>
                <a:ea typeface="宋体" panose="02010600030101010101" pitchFamily="2" charset="-122"/>
                <a:cs typeface="Times New Roman" panose="02020603050405020304" pitchFamily="18" charset="0"/>
              </a:rPr>
              <a:t>Wu </a:t>
            </a:r>
            <a:r>
              <a:rPr lang="en-US" altLang="zh-CN" sz="1600" b="1" dirty="0">
                <a:solidFill>
                  <a:srgbClr val="0033CC"/>
                </a:solidFill>
                <a:latin typeface="Times New Roman" panose="02020603050405020304" pitchFamily="18" charset="0"/>
                <a:ea typeface="宋体" panose="02010600030101010101" pitchFamily="2" charset="-122"/>
                <a:cs typeface="Times New Roman" panose="02020603050405020304" pitchFamily="18" charset="0"/>
              </a:rPr>
              <a:t>et al., </a:t>
            </a:r>
            <a:r>
              <a:rPr lang="en-US" altLang="zh-CN" sz="1600" b="1" dirty="0" smtClean="0">
                <a:solidFill>
                  <a:srgbClr val="0033CC"/>
                </a:solidFill>
                <a:latin typeface="Times New Roman" panose="02020603050405020304" pitchFamily="18" charset="0"/>
                <a:ea typeface="宋体" panose="02010600030101010101" pitchFamily="2" charset="-122"/>
                <a:cs typeface="Times New Roman" panose="02020603050405020304" pitchFamily="18" charset="0"/>
              </a:rPr>
              <a:t>2022; 2023.</a:t>
            </a:r>
            <a:endParaRPr lang="zh-CN" altLang="en-US" sz="1600" b="1" dirty="0">
              <a:solidFill>
                <a:srgbClr val="0033CC"/>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下箭头 4"/>
          <p:cNvSpPr/>
          <p:nvPr/>
        </p:nvSpPr>
        <p:spPr>
          <a:xfrm>
            <a:off x="1174737" y="3105422"/>
            <a:ext cx="288032" cy="298928"/>
          </a:xfrm>
          <a:prstGeom prst="down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Calibri" panose="020F0502020204030204"/>
              <a:ea typeface="宋体" panose="02010600030101010101" pitchFamily="2" charset="-122"/>
            </a:endParaRPr>
          </a:p>
        </p:txBody>
      </p:sp>
      <p:sp>
        <p:nvSpPr>
          <p:cNvPr id="25" name="下箭头 24"/>
          <p:cNvSpPr/>
          <p:nvPr/>
        </p:nvSpPr>
        <p:spPr>
          <a:xfrm>
            <a:off x="1174737" y="4665858"/>
            <a:ext cx="288032" cy="298928"/>
          </a:xfrm>
          <a:prstGeom prst="downArrow">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2836342" y="705155"/>
            <a:ext cx="1218715" cy="379656"/>
          </a:xfrm>
          <a:prstGeom prst="rect">
            <a:avLst/>
          </a:prstGeom>
        </p:spPr>
        <p:txBody>
          <a:bodyPr wrap="square">
            <a:spAutoFit/>
          </a:bodyPr>
          <a:lstStyle/>
          <a:p>
            <a:pPr algn="ctr" defTabSz="1219200">
              <a:defRPr/>
            </a:pPr>
            <a:r>
              <a:rPr lang="en-US" altLang="zh-CN" sz="1865" b="1" dirty="0" smtClean="0">
                <a:solidFill>
                  <a:srgbClr val="00B050"/>
                </a:solidFill>
                <a:latin typeface="Calibri" panose="020F0502020204030204"/>
                <a:ea typeface="宋体" panose="02010600030101010101" pitchFamily="2" charset="-122"/>
                <a:cs typeface="Arial" panose="020B0604020202020204" pitchFamily="34" charset="0"/>
              </a:rPr>
              <a:t>low</a:t>
            </a:r>
            <a:endParaRPr lang="zh-CN" altLang="en-US" sz="1865" b="1" dirty="0">
              <a:solidFill>
                <a:srgbClr val="00B050"/>
              </a:solidFill>
              <a:latin typeface="Calibri" panose="020F0502020204030204"/>
              <a:ea typeface="宋体" panose="02010600030101010101" pitchFamily="2" charset="-122"/>
              <a:cs typeface="Arial" panose="020B0604020202020204" pitchFamily="34" charset="0"/>
            </a:endParaRPr>
          </a:p>
        </p:txBody>
      </p:sp>
      <p:sp>
        <p:nvSpPr>
          <p:cNvPr id="30" name="矩形 29"/>
          <p:cNvSpPr/>
          <p:nvPr/>
        </p:nvSpPr>
        <p:spPr>
          <a:xfrm>
            <a:off x="4702282" y="705155"/>
            <a:ext cx="1218715" cy="379656"/>
          </a:xfrm>
          <a:prstGeom prst="rect">
            <a:avLst/>
          </a:prstGeom>
        </p:spPr>
        <p:txBody>
          <a:bodyPr wrap="square">
            <a:spAutoFit/>
          </a:bodyPr>
          <a:lstStyle/>
          <a:p>
            <a:pPr algn="ctr" defTabSz="1219200">
              <a:defRPr/>
            </a:pPr>
            <a:r>
              <a:rPr lang="en-US" altLang="zh-CN" sz="1865" b="1" dirty="0" smtClean="0">
                <a:solidFill>
                  <a:srgbClr val="0033CC"/>
                </a:solidFill>
                <a:latin typeface="Calibri" panose="020F0502020204030204"/>
                <a:ea typeface="宋体" panose="02010600030101010101" pitchFamily="2" charset="-122"/>
                <a:cs typeface="Arial" panose="020B0604020202020204" pitchFamily="34" charset="0"/>
              </a:rPr>
              <a:t>middle</a:t>
            </a:r>
            <a:endParaRPr lang="zh-CN" altLang="en-US" sz="1865" b="1" dirty="0">
              <a:solidFill>
                <a:srgbClr val="0033CC"/>
              </a:solidFill>
              <a:latin typeface="Calibri" panose="020F0502020204030204"/>
              <a:ea typeface="宋体" panose="02010600030101010101" pitchFamily="2" charset="-122"/>
              <a:cs typeface="Arial" panose="020B0604020202020204" pitchFamily="34" charset="0"/>
            </a:endParaRPr>
          </a:p>
        </p:txBody>
      </p:sp>
      <p:sp>
        <p:nvSpPr>
          <p:cNvPr id="31" name="矩形 30"/>
          <p:cNvSpPr/>
          <p:nvPr/>
        </p:nvSpPr>
        <p:spPr>
          <a:xfrm>
            <a:off x="6263302" y="705155"/>
            <a:ext cx="1218715" cy="379656"/>
          </a:xfrm>
          <a:prstGeom prst="rect">
            <a:avLst/>
          </a:prstGeom>
        </p:spPr>
        <p:txBody>
          <a:bodyPr wrap="square">
            <a:spAutoFit/>
          </a:bodyPr>
          <a:lstStyle/>
          <a:p>
            <a:pPr algn="ctr" defTabSz="1219200">
              <a:defRPr/>
            </a:pPr>
            <a:r>
              <a:rPr lang="en-US" altLang="zh-CN" sz="1865" b="1" dirty="0" smtClean="0">
                <a:solidFill>
                  <a:srgbClr val="FF0000"/>
                </a:solidFill>
                <a:latin typeface="Calibri" panose="020F0502020204030204"/>
                <a:ea typeface="宋体" panose="02010600030101010101" pitchFamily="2" charset="-122"/>
                <a:cs typeface="Arial" panose="020B0604020202020204" pitchFamily="34" charset="0"/>
              </a:rPr>
              <a:t>high</a:t>
            </a:r>
            <a:endParaRPr lang="zh-CN" altLang="en-US" sz="1865" b="1" dirty="0">
              <a:solidFill>
                <a:srgbClr val="FF0000"/>
              </a:solidFill>
              <a:latin typeface="Calibri" panose="020F0502020204030204"/>
              <a:ea typeface="宋体" panose="02010600030101010101" pitchFamily="2" charset="-122"/>
              <a:cs typeface="Arial" panose="020B0604020202020204" pitchFamily="34" charset="0"/>
            </a:endParaRPr>
          </a:p>
        </p:txBody>
      </p:sp>
      <p:sp>
        <p:nvSpPr>
          <p:cNvPr id="26" name="矩形 25"/>
          <p:cNvSpPr/>
          <p:nvPr/>
        </p:nvSpPr>
        <p:spPr>
          <a:xfrm>
            <a:off x="596718" y="1125350"/>
            <a:ext cx="1714512" cy="420370"/>
          </a:xfrm>
          <a:prstGeom prst="rect">
            <a:avLst/>
          </a:prstGeom>
        </p:spPr>
        <p:txBody>
          <a:bodyPr wrap="square">
            <a:spAutoFit/>
          </a:bodyPr>
          <a:lstStyle/>
          <a:p>
            <a:pPr algn="ctr" defTabSz="1219200">
              <a:defRPr/>
            </a:pPr>
            <a:r>
              <a:rPr lang="en-US" altLang="zh-CN" sz="2135" dirty="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2021-2040</a:t>
            </a:r>
            <a:endParaRPr lang="zh-CN" altLang="en-US" sz="2135" b="1" dirty="0">
              <a:solidFill>
                <a:srgbClr val="0033CC"/>
              </a:solidFill>
              <a:latin typeface="Calibri" panose="020F0502020204030204"/>
              <a:ea typeface="宋体" panose="02010600030101010101" pitchFamily="2" charset="-122"/>
              <a:cs typeface="Arial" panose="020B0604020202020204" pitchFamily="34" charset="0"/>
            </a:endParaRPr>
          </a:p>
        </p:txBody>
      </p:sp>
      <p:sp>
        <p:nvSpPr>
          <p:cNvPr id="27" name="矩形 26"/>
          <p:cNvSpPr/>
          <p:nvPr/>
        </p:nvSpPr>
        <p:spPr>
          <a:xfrm>
            <a:off x="612816" y="2285535"/>
            <a:ext cx="1809763" cy="420370"/>
          </a:xfrm>
          <a:prstGeom prst="rect">
            <a:avLst/>
          </a:prstGeom>
        </p:spPr>
        <p:txBody>
          <a:bodyPr wrap="square">
            <a:spAutoFit/>
          </a:bodyPr>
          <a:lstStyle/>
          <a:p>
            <a:pPr algn="ctr" defTabSz="1219200">
              <a:defRPr/>
            </a:pPr>
            <a:r>
              <a:rPr lang="en-US" altLang="zh-CN" sz="2135" dirty="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2046-2065</a:t>
            </a:r>
            <a:endParaRPr lang="zh-CN" altLang="en-US" sz="2135" b="1" dirty="0">
              <a:solidFill>
                <a:srgbClr val="0033CC"/>
              </a:solidFill>
              <a:latin typeface="Calibri" panose="020F0502020204030204"/>
              <a:ea typeface="宋体" panose="02010600030101010101" pitchFamily="2" charset="-122"/>
              <a:cs typeface="Arial" panose="020B0604020202020204" pitchFamily="34" charset="0"/>
            </a:endParaRPr>
          </a:p>
        </p:txBody>
      </p:sp>
      <p:sp>
        <p:nvSpPr>
          <p:cNvPr id="32" name="TextBox 6"/>
          <p:cNvSpPr txBox="1"/>
          <p:nvPr/>
        </p:nvSpPr>
        <p:spPr>
          <a:xfrm>
            <a:off x="269825" y="243490"/>
            <a:ext cx="11425269" cy="461665"/>
          </a:xfrm>
          <a:prstGeom prst="rect">
            <a:avLst/>
          </a:prstGeom>
          <a:noFill/>
        </p:spPr>
        <p:txBody>
          <a:bodyPr wrap="square" rtlCol="0">
            <a:spAutoFit/>
          </a:bodyPr>
          <a:lstStyle/>
          <a:p>
            <a:pPr algn="ctr"/>
            <a:r>
              <a:rPr lang="en-US" altLang="zh-CN" sz="24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The </a:t>
            </a:r>
            <a:r>
              <a:rPr lang="en-US" altLang="zh-CN" sz="2400" dirty="0" smtClean="0">
                <a:solidFill>
                  <a:prstClr val="black"/>
                </a:solidFill>
                <a:latin typeface="Times New Roman" panose="02020603050405020304" pitchFamily="18" charset="0"/>
                <a:ea typeface="等线" panose="02010600030101010101" pitchFamily="2" charset="-122"/>
                <a:cs typeface="Times New Roman" panose="02020603050405020304" pitchFamily="18" charset="0"/>
              </a:rPr>
              <a:t>Changes of PV over </a:t>
            </a:r>
            <a:r>
              <a:rPr lang="en-US" altLang="zh-CN" sz="24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China </a:t>
            </a:r>
            <a:r>
              <a:rPr lang="en-US" altLang="zh-CN" sz="2400" dirty="0" smtClean="0">
                <a:solidFill>
                  <a:prstClr val="black"/>
                </a:solidFill>
                <a:latin typeface="Times New Roman" panose="02020603050405020304" pitchFamily="18" charset="0"/>
                <a:ea typeface="等线" panose="02010600030101010101" pitchFamily="2" charset="-122"/>
                <a:cs typeface="Times New Roman" panose="02020603050405020304" pitchFamily="18" charset="0"/>
              </a:rPr>
              <a:t>during different periods</a:t>
            </a:r>
            <a:endParaRPr lang="zh-CN" altLang="en-US" sz="24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6" name="矩形 5"/>
          <p:cNvSpPr/>
          <p:nvPr/>
        </p:nvSpPr>
        <p:spPr>
          <a:xfrm>
            <a:off x="7604262" y="1875371"/>
            <a:ext cx="3897113" cy="2461260"/>
          </a:xfrm>
          <a:prstGeom prst="rect">
            <a:avLst/>
          </a:prstGeom>
        </p:spPr>
        <p:txBody>
          <a:bodyPr wrap="square">
            <a:spAutoFit/>
          </a:bodyPr>
          <a:lstStyle/>
          <a:p>
            <a:pPr marL="285750" indent="-285750" algn="just">
              <a:spcBef>
                <a:spcPts val="600"/>
              </a:spcBef>
              <a:buFont typeface="Wingdings" panose="05000000000000000000" pitchFamily="2" charset="2"/>
              <a:buChar char="Ø"/>
            </a:pPr>
            <a:r>
              <a:rPr lang="en-US" altLang="zh-CN" sz="1600" dirty="0">
                <a:solidFill>
                  <a:prstClr val="black"/>
                </a:solidFill>
                <a:latin typeface="Times New Roman" panose="02020603050405020304" pitchFamily="18" charset="0"/>
                <a:cs typeface="Times New Roman" panose="02020603050405020304" pitchFamily="18" charset="0"/>
              </a:rPr>
              <a:t>Similar pattern during different future periods</a:t>
            </a:r>
            <a:endParaRPr lang="zh-CN" altLang="en-US" sz="1600" dirty="0">
              <a:solidFill>
                <a:prstClr val="black"/>
              </a:solidFill>
              <a:latin typeface="Times New Roman" panose="02020603050405020304" pitchFamily="18" charset="0"/>
              <a:cs typeface="Times New Roman" panose="02020603050405020304" pitchFamily="18" charset="0"/>
            </a:endParaRPr>
          </a:p>
          <a:p>
            <a:pPr marL="285750" indent="-285750" algn="just">
              <a:spcBef>
                <a:spcPts val="600"/>
              </a:spcBef>
              <a:buFont typeface="Wingdings" panose="05000000000000000000" pitchFamily="2" charset="2"/>
              <a:buChar char="Ø"/>
            </a:pPr>
            <a:endParaRPr lang="en-US" altLang="zh-CN" sz="1600" dirty="0">
              <a:solidFill>
                <a:prstClr val="black"/>
              </a:solidFill>
              <a:latin typeface="Times New Roman" panose="02020603050405020304" pitchFamily="18" charset="0"/>
              <a:cs typeface="Times New Roman" panose="02020603050405020304" pitchFamily="18" charset="0"/>
            </a:endParaRPr>
          </a:p>
          <a:p>
            <a:pPr marL="285750" indent="-285750" algn="just">
              <a:spcBef>
                <a:spcPts val="600"/>
              </a:spcBef>
              <a:buFont typeface="Wingdings" panose="05000000000000000000" pitchFamily="2" charset="2"/>
              <a:buChar char="Ø"/>
            </a:pPr>
            <a:r>
              <a:rPr lang="en-US" altLang="zh-CN" sz="1600" dirty="0">
                <a:solidFill>
                  <a:prstClr val="black"/>
                </a:solidFill>
                <a:latin typeface="Times New Roman" panose="02020603050405020304" pitchFamily="18" charset="0"/>
                <a:cs typeface="Times New Roman" panose="02020603050405020304" pitchFamily="18" charset="0"/>
              </a:rPr>
              <a:t>Decline in the future PV potential over most of </a:t>
            </a:r>
            <a:r>
              <a:rPr lang="en-US" altLang="zh-CN" sz="1600" dirty="0" err="1">
                <a:solidFill>
                  <a:prstClr val="black"/>
                </a:solidFill>
                <a:latin typeface="Times New Roman" panose="02020603050405020304" pitchFamily="18" charset="0"/>
                <a:cs typeface="Times New Roman" panose="02020603050405020304" pitchFamily="18" charset="0"/>
              </a:rPr>
              <a:t>subregions</a:t>
            </a:r>
            <a:r>
              <a:rPr lang="en-US" altLang="zh-CN" sz="1600" dirty="0">
                <a:solidFill>
                  <a:prstClr val="black"/>
                </a:solidFill>
                <a:latin typeface="Times New Roman" panose="02020603050405020304" pitchFamily="18" charset="0"/>
                <a:cs typeface="Times New Roman" panose="02020603050405020304" pitchFamily="18" charset="0"/>
              </a:rPr>
              <a:t> of China due to reduced radiation and </a:t>
            </a:r>
            <a:r>
              <a:rPr lang="en-US" altLang="zh-CN" sz="1600" dirty="0" smtClean="0">
                <a:solidFill>
                  <a:prstClr val="black"/>
                </a:solidFill>
                <a:latin typeface="Times New Roman" panose="02020603050405020304" pitchFamily="18" charset="0"/>
                <a:cs typeface="Times New Roman" panose="02020603050405020304" pitchFamily="18" charset="0"/>
              </a:rPr>
              <a:t>increased temperature</a:t>
            </a:r>
            <a:r>
              <a:rPr lang="en-US" altLang="zh-CN" sz="1600" dirty="0">
                <a:solidFill>
                  <a:prstClr val="black"/>
                </a:solidFill>
                <a:latin typeface="Times New Roman" panose="02020603050405020304" pitchFamily="18" charset="0"/>
                <a:cs typeface="Times New Roman" panose="02020603050405020304" pitchFamily="18" charset="0"/>
              </a:rPr>
              <a:t>, but for the decrease over Tibetan Plateau the reduced wind speed also act as an important factor.</a:t>
            </a:r>
            <a:endParaRPr lang="zh-CN" altLang="en-US" sz="16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8"/>
          <p:cNvCxnSpPr>
            <a:cxnSpLocks noChangeShapeType="1"/>
          </p:cNvCxnSpPr>
          <p:nvPr/>
        </p:nvCxnSpPr>
        <p:spPr bwMode="auto">
          <a:xfrm>
            <a:off x="334436" y="836613"/>
            <a:ext cx="11523133" cy="0"/>
          </a:xfrm>
          <a:prstGeom prst="line">
            <a:avLst/>
          </a:prstGeom>
          <a:noFill/>
          <a:ln w="25400">
            <a:solidFill>
              <a:sysClr val="windowText" lastClr="000000"/>
            </a:solidFill>
            <a:round/>
          </a:ln>
          <a:effectLst>
            <a:outerShdw dist="20000" dir="5400000" algn="ctr" rotWithShape="0">
              <a:srgbClr val="000000">
                <a:alpha val="37000"/>
              </a:srgbClr>
            </a:outerShdw>
          </a:effectLst>
          <a:extLst>
            <a:ext uri="{909E8E84-426E-40DD-AFC4-6F175D3DCCD1}">
              <a14:hiddenFill xmlns:a14="http://schemas.microsoft.com/office/drawing/2010/main">
                <a:noFill/>
              </a14:hiddenFill>
            </a:ext>
          </a:extLst>
        </p:spPr>
      </p:cxnSp>
      <p:pic>
        <p:nvPicPr>
          <p:cNvPr id="15"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1184" t="29715" r="29703" b="12917"/>
          <a:stretch>
            <a:fillRect/>
          </a:stretch>
        </p:blipFill>
        <p:spPr bwMode="auto">
          <a:xfrm>
            <a:off x="656119" y="1385804"/>
            <a:ext cx="2384425" cy="1735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3"/>
          <p:cNvSpPr txBox="1"/>
          <p:nvPr/>
        </p:nvSpPr>
        <p:spPr>
          <a:xfrm>
            <a:off x="1043501" y="3195026"/>
            <a:ext cx="2016224" cy="369332"/>
          </a:xfrm>
          <a:prstGeom prst="rect">
            <a:avLst/>
          </a:prstGeom>
          <a:noFill/>
        </p:spPr>
        <p:txBody>
          <a:bodyPr wrap="square" rtlCol="0">
            <a:spAutoFit/>
          </a:bodyPr>
          <a:lstStyle/>
          <a:p>
            <a:pPr algn="ctr" fontAlgn="base">
              <a:spcBef>
                <a:spcPct val="0"/>
              </a:spcBef>
              <a:spcAft>
                <a:spcPct val="0"/>
              </a:spcAft>
            </a:pPr>
            <a:r>
              <a:rPr lang="en-US" altLang="zh-CN" b="1" dirty="0">
                <a:solidFill>
                  <a:srgbClr val="0000FF"/>
                </a:solidFill>
              </a:rPr>
              <a:t>RCM</a:t>
            </a:r>
            <a:endParaRPr lang="zh-CN" altLang="en-US" b="1" dirty="0">
              <a:solidFill>
                <a:srgbClr val="0000FF"/>
              </a:solidFill>
            </a:endParaRPr>
          </a:p>
        </p:txBody>
      </p:sp>
      <p:pic>
        <p:nvPicPr>
          <p:cNvPr id="1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621" t="30451" r="30567" b="13578"/>
          <a:stretch>
            <a:fillRect/>
          </a:stretch>
        </p:blipFill>
        <p:spPr bwMode="auto">
          <a:xfrm>
            <a:off x="3198968" y="1325004"/>
            <a:ext cx="2333624" cy="1724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7"/>
          <p:cNvSpPr txBox="1"/>
          <p:nvPr/>
        </p:nvSpPr>
        <p:spPr>
          <a:xfrm>
            <a:off x="3468071" y="3195026"/>
            <a:ext cx="1988564" cy="369332"/>
          </a:xfrm>
          <a:prstGeom prst="rect">
            <a:avLst/>
          </a:prstGeom>
          <a:noFill/>
        </p:spPr>
        <p:txBody>
          <a:bodyPr wrap="square" rtlCol="0">
            <a:spAutoFit/>
          </a:bodyPr>
          <a:lstStyle/>
          <a:p>
            <a:pPr algn="ctr" fontAlgn="base">
              <a:spcBef>
                <a:spcPct val="0"/>
              </a:spcBef>
              <a:spcAft>
                <a:spcPct val="0"/>
              </a:spcAft>
            </a:pPr>
            <a:r>
              <a:rPr lang="en-US" altLang="zh-CN" b="1" dirty="0">
                <a:solidFill>
                  <a:srgbClr val="0000FF"/>
                </a:solidFill>
              </a:rPr>
              <a:t>CLDAS</a:t>
            </a:r>
            <a:endParaRPr lang="zh-CN" altLang="en-US" b="1" dirty="0">
              <a:solidFill>
                <a:srgbClr val="0000FF"/>
              </a:solidFill>
            </a:endParaRPr>
          </a:p>
        </p:txBody>
      </p:sp>
      <p:sp>
        <p:nvSpPr>
          <p:cNvPr id="19" name="右箭头 18"/>
          <p:cNvSpPr/>
          <p:nvPr/>
        </p:nvSpPr>
        <p:spPr>
          <a:xfrm>
            <a:off x="3196624" y="2029308"/>
            <a:ext cx="964837" cy="269054"/>
          </a:xfrm>
          <a:prstGeom prst="rightArrow">
            <a:avLst>
              <a:gd name="adj1" fmla="val 50000"/>
              <a:gd name="adj2" fmla="val 155194"/>
            </a:avLst>
          </a:prstGeom>
          <a:noFill/>
          <a:ln w="25400" cap="flat" cmpd="sng" algn="ctr">
            <a:solidFill>
              <a:srgbClr val="C00000"/>
            </a:solidFill>
            <a:prstDash val="solid"/>
          </a:ln>
          <a:effectLst/>
        </p:spPr>
        <p:txBody>
          <a:bodyPr rtlCol="0" anchor="ctr"/>
          <a:lstStyle/>
          <a:p>
            <a:pPr algn="ctr">
              <a:defRPr/>
            </a:pPr>
            <a:endParaRPr lang="zh-CN" altLang="en-US" kern="0">
              <a:solidFill>
                <a:prstClr val="white"/>
              </a:solidFill>
              <a:latin typeface="Verdana" panose="020B0604030504040204"/>
            </a:endParaRPr>
          </a:p>
        </p:txBody>
      </p:sp>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46" t="30567" r="30684" b="13229"/>
          <a:stretch>
            <a:fillRect/>
          </a:stretch>
        </p:blipFill>
        <p:spPr bwMode="auto">
          <a:xfrm>
            <a:off x="5850219" y="1148881"/>
            <a:ext cx="2336471" cy="1734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12"/>
          <p:cNvSpPr txBox="1"/>
          <p:nvPr/>
        </p:nvSpPr>
        <p:spPr>
          <a:xfrm>
            <a:off x="8584801" y="2807629"/>
            <a:ext cx="2585543" cy="646331"/>
          </a:xfrm>
          <a:prstGeom prst="rect">
            <a:avLst/>
          </a:prstGeom>
          <a:noFill/>
        </p:spPr>
        <p:txBody>
          <a:bodyPr wrap="square" rtlCol="0">
            <a:spAutoFit/>
          </a:bodyPr>
          <a:lstStyle/>
          <a:p>
            <a:r>
              <a:rPr lang="en-US" altLang="zh-CN" b="1" kern="0" dirty="0" smtClean="0">
                <a:solidFill>
                  <a:srgbClr val="FF0000"/>
                </a:solidFill>
              </a:rPr>
              <a:t>Quantile mapping</a:t>
            </a:r>
            <a:endParaRPr lang="en-US" altLang="zh-CN" b="1" kern="0" dirty="0" smtClean="0">
              <a:solidFill>
                <a:srgbClr val="FF0000"/>
              </a:solidFill>
            </a:endParaRPr>
          </a:p>
          <a:p>
            <a:r>
              <a:rPr lang="en-US" altLang="zh-CN" b="1" kern="0" dirty="0" smtClean="0">
                <a:solidFill>
                  <a:srgbClr val="FF0000"/>
                </a:solidFill>
              </a:rPr>
              <a:t>6.25 </a:t>
            </a:r>
            <a:r>
              <a:rPr lang="en-US" altLang="zh-CN" b="1" kern="0" dirty="0" smtClean="0">
                <a:solidFill>
                  <a:srgbClr val="FF0000"/>
                </a:solidFill>
              </a:rPr>
              <a:t>km</a:t>
            </a:r>
            <a:endParaRPr lang="zh-CN" altLang="en-US" b="1" kern="0" dirty="0">
              <a:solidFill>
                <a:srgbClr val="FF0000"/>
              </a:solidFill>
            </a:endParaRPr>
          </a:p>
        </p:txBody>
      </p:sp>
      <p:sp>
        <p:nvSpPr>
          <p:cNvPr id="22" name="右箭头 21"/>
          <p:cNvSpPr/>
          <p:nvPr/>
        </p:nvSpPr>
        <p:spPr>
          <a:xfrm>
            <a:off x="5744664" y="2016310"/>
            <a:ext cx="1068560" cy="294510"/>
          </a:xfrm>
          <a:prstGeom prst="rightArrow">
            <a:avLst/>
          </a:prstGeom>
          <a:noFill/>
          <a:ln w="25400" cap="flat" cmpd="sng" algn="ctr">
            <a:solidFill>
              <a:srgbClr val="C00000"/>
            </a:solidFill>
            <a:prstDash val="solid"/>
          </a:ln>
          <a:effectLst/>
        </p:spPr>
        <p:txBody>
          <a:bodyPr rtlCol="0" anchor="ctr"/>
          <a:lstStyle/>
          <a:p>
            <a:pPr algn="ctr">
              <a:defRPr/>
            </a:pPr>
            <a:endParaRPr lang="zh-CN" altLang="en-US" kern="0">
              <a:solidFill>
                <a:prstClr val="white"/>
              </a:solidFill>
              <a:latin typeface="Verdana" panose="020B0604030504040204"/>
            </a:endParaRPr>
          </a:p>
        </p:txBody>
      </p:sp>
      <p:sp>
        <p:nvSpPr>
          <p:cNvPr id="23" name="TextBox 22"/>
          <p:cNvSpPr txBox="1"/>
          <p:nvPr/>
        </p:nvSpPr>
        <p:spPr>
          <a:xfrm>
            <a:off x="6221647" y="2974041"/>
            <a:ext cx="1485841" cy="646331"/>
          </a:xfrm>
          <a:prstGeom prst="rect">
            <a:avLst/>
          </a:prstGeom>
          <a:solidFill>
            <a:sysClr val="window" lastClr="FFFFFF"/>
          </a:solidFill>
          <a:ln>
            <a:solidFill>
              <a:sysClr val="windowText" lastClr="000000"/>
            </a:solidFill>
          </a:ln>
        </p:spPr>
        <p:txBody>
          <a:bodyPr wrap="square" rtlCol="0">
            <a:spAutoFit/>
          </a:bodyPr>
          <a:lstStyle/>
          <a:p>
            <a:pPr algn="ctr">
              <a:defRPr/>
            </a:pPr>
            <a:r>
              <a:rPr lang="en-US" altLang="zh-CN" sz="1200" b="1" dirty="0">
                <a:solidFill>
                  <a:srgbClr val="0000FF"/>
                </a:solidFill>
              </a:rPr>
              <a:t>cumulative distribution</a:t>
            </a:r>
            <a:endParaRPr lang="en-US" altLang="zh-CN" sz="1200" b="1" dirty="0">
              <a:solidFill>
                <a:srgbClr val="0000FF"/>
              </a:solidFill>
            </a:endParaRPr>
          </a:p>
          <a:p>
            <a:pPr algn="ctr">
              <a:defRPr/>
            </a:pPr>
            <a:r>
              <a:rPr lang="en-US" altLang="zh-CN" sz="1200" b="1" dirty="0" smtClean="0">
                <a:solidFill>
                  <a:srgbClr val="0000FF"/>
                </a:solidFill>
              </a:rPr>
              <a:t>function</a:t>
            </a:r>
            <a:endParaRPr lang="zh-CN" altLang="en-US" sz="1200" b="1" kern="0" dirty="0">
              <a:solidFill>
                <a:prstClr val="black"/>
              </a:solidFill>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4803" y="1325004"/>
            <a:ext cx="2844805" cy="1252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右箭头 25"/>
          <p:cNvSpPr/>
          <p:nvPr/>
        </p:nvSpPr>
        <p:spPr>
          <a:xfrm>
            <a:off x="7707488" y="1996347"/>
            <a:ext cx="964837" cy="269054"/>
          </a:xfrm>
          <a:prstGeom prst="rightArrow">
            <a:avLst>
              <a:gd name="adj1" fmla="val 50000"/>
              <a:gd name="adj2" fmla="val 155194"/>
            </a:avLst>
          </a:prstGeom>
          <a:noFill/>
          <a:ln w="25400" cap="flat" cmpd="sng" algn="ctr">
            <a:solidFill>
              <a:srgbClr val="C00000"/>
            </a:solidFill>
            <a:prstDash val="solid"/>
          </a:ln>
          <a:effectLst/>
        </p:spPr>
        <p:txBody>
          <a:bodyPr rtlCol="0" anchor="ctr"/>
          <a:lstStyle/>
          <a:p>
            <a:pPr algn="ctr">
              <a:defRPr/>
            </a:pPr>
            <a:endParaRPr lang="zh-CN" altLang="en-US" kern="0">
              <a:solidFill>
                <a:prstClr val="white"/>
              </a:solidFill>
              <a:latin typeface="Verdana" panose="020B0604030504040204"/>
            </a:endParaRPr>
          </a:p>
        </p:txBody>
      </p:sp>
      <p:sp>
        <p:nvSpPr>
          <p:cNvPr id="24" name="AutoShape 19"/>
          <p:cNvSpPr>
            <a:spLocks noChangeArrowheads="1"/>
          </p:cNvSpPr>
          <p:nvPr/>
        </p:nvSpPr>
        <p:spPr bwMode="auto">
          <a:xfrm>
            <a:off x="1983159" y="155157"/>
            <a:ext cx="8377604"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lstStyle/>
          <a:p>
            <a:pPr algn="ctr">
              <a:spcAft>
                <a:spcPts val="600"/>
              </a:spcAft>
            </a:pPr>
            <a:r>
              <a:rPr lang="en-US" altLang="zh-CN" sz="2400" b="1" dirty="0" smtClean="0">
                <a:solidFill>
                  <a:srgbClr val="000066"/>
                </a:solidFill>
                <a:latin typeface="微软雅黑" panose="020B0503020204020204" pitchFamily="34" charset="-122"/>
                <a:ea typeface="微软雅黑" panose="020B0503020204020204" pitchFamily="34" charset="-122"/>
              </a:rPr>
              <a:t>Combined Dynamical </a:t>
            </a:r>
            <a:r>
              <a:rPr lang="en-US" altLang="zh-CN" sz="2400" b="1" dirty="0">
                <a:solidFill>
                  <a:srgbClr val="000066"/>
                </a:solidFill>
                <a:latin typeface="微软雅黑" panose="020B0503020204020204" pitchFamily="34" charset="-122"/>
                <a:ea typeface="微软雅黑" panose="020B0503020204020204" pitchFamily="34" charset="-122"/>
              </a:rPr>
              <a:t>and Statistical Downscaling </a:t>
            </a:r>
            <a:endParaRPr lang="zh-CN" altLang="en-US" sz="2400" b="1" dirty="0" smtClean="0">
              <a:solidFill>
                <a:srgbClr val="000066"/>
              </a:solidFill>
              <a:latin typeface="微软雅黑" panose="020B0503020204020204" pitchFamily="34" charset="-122"/>
              <a:ea typeface="微软雅黑" panose="020B0503020204020204" pitchFamily="34" charset="-122"/>
            </a:endParaRPr>
          </a:p>
        </p:txBody>
      </p:sp>
      <p:sp>
        <p:nvSpPr>
          <p:cNvPr id="2" name="矩形 1"/>
          <p:cNvSpPr/>
          <p:nvPr/>
        </p:nvSpPr>
        <p:spPr>
          <a:xfrm>
            <a:off x="1043501" y="3591538"/>
            <a:ext cx="10227212" cy="369332"/>
          </a:xfrm>
          <a:prstGeom prst="rect">
            <a:avLst/>
          </a:prstGeom>
        </p:spPr>
        <p:txBody>
          <a:bodyPr wrap="square">
            <a:spAutoFit/>
          </a:bodyPr>
          <a:lstStyle/>
          <a:p>
            <a:pPr algn="ctr" fontAlgn="base">
              <a:spcBef>
                <a:spcPct val="0"/>
              </a:spcBef>
              <a:spcAft>
                <a:spcPct val="0"/>
              </a:spcAft>
            </a:pPr>
            <a:r>
              <a:rPr lang="en-US" altLang="zh-CN" b="1" dirty="0" smtClean="0">
                <a:solidFill>
                  <a:srgbClr val="0000FF"/>
                </a:solidFill>
              </a:rPr>
              <a:t>Downscaling </a:t>
            </a:r>
            <a:r>
              <a:rPr lang="en-US" altLang="zh-CN" b="1" dirty="0">
                <a:solidFill>
                  <a:srgbClr val="0000FF"/>
                </a:solidFill>
              </a:rPr>
              <a:t>system based on CLDAS, RCM </a:t>
            </a:r>
            <a:r>
              <a:rPr lang="en-US" altLang="zh-CN" b="1" dirty="0" smtClean="0">
                <a:solidFill>
                  <a:srgbClr val="0000FF"/>
                </a:solidFill>
              </a:rPr>
              <a:t>projection data</a:t>
            </a:r>
            <a:r>
              <a:rPr lang="en-US" altLang="zh-CN" b="1" dirty="0">
                <a:solidFill>
                  <a:srgbClr val="0000FF"/>
                </a:solidFill>
              </a:rPr>
              <a:t>, and quantile mapping.</a:t>
            </a:r>
            <a:endParaRPr lang="zh-CN" altLang="en-US" b="1" dirty="0">
              <a:solidFill>
                <a:srgbClr val="0000FF"/>
              </a:solidFill>
            </a:endParaRPr>
          </a:p>
        </p:txBody>
      </p:sp>
      <p:pic>
        <p:nvPicPr>
          <p:cNvPr id="25" name="图片 2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393" y="4077346"/>
            <a:ext cx="3245531" cy="1333340"/>
          </a:xfrm>
          <a:prstGeom prst="rect">
            <a:avLst/>
          </a:prstGeom>
          <a:noFill/>
          <a:ln>
            <a:noFill/>
          </a:ln>
        </p:spPr>
      </p:pic>
      <p:pic>
        <p:nvPicPr>
          <p:cNvPr id="27" name="图片 26"/>
          <p:cNvPicPr/>
          <p:nvPr/>
        </p:nvPicPr>
        <p:blipFill>
          <a:blip r:embed="rId6" cstate="print">
            <a:extLst>
              <a:ext uri="{28A0092B-C50C-407E-A947-70E740481C1C}">
                <a14:useLocalDpi xmlns:a14="http://schemas.microsoft.com/office/drawing/2010/main" val="0"/>
              </a:ext>
            </a:extLst>
          </a:blip>
          <a:stretch>
            <a:fillRect/>
          </a:stretch>
        </p:blipFill>
        <p:spPr>
          <a:xfrm>
            <a:off x="3618842" y="4101711"/>
            <a:ext cx="4965959" cy="1361267"/>
          </a:xfrm>
          <a:prstGeom prst="rect">
            <a:avLst/>
          </a:prstGeom>
        </p:spPr>
      </p:pic>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3379" t="24269" r="50377" b="50226"/>
          <a:stretch>
            <a:fillRect/>
          </a:stretch>
        </p:blipFill>
        <p:spPr>
          <a:xfrm>
            <a:off x="2051613" y="5539094"/>
            <a:ext cx="2442305" cy="1164076"/>
          </a:xfrm>
          <a:prstGeom prst="rect">
            <a:avLst/>
          </a:prstGeom>
        </p:spPr>
      </p:pic>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49423" t="24269" r="1" b="50226"/>
          <a:stretch>
            <a:fillRect/>
          </a:stretch>
        </p:blipFill>
        <p:spPr>
          <a:xfrm>
            <a:off x="4579422" y="5561615"/>
            <a:ext cx="2330484" cy="1164076"/>
          </a:xfrm>
          <a:prstGeom prst="rect">
            <a:avLst/>
          </a:prstGeom>
        </p:spPr>
      </p:pic>
      <p:sp>
        <p:nvSpPr>
          <p:cNvPr id="3" name="矩形 2"/>
          <p:cNvSpPr/>
          <p:nvPr/>
        </p:nvSpPr>
        <p:spPr>
          <a:xfrm>
            <a:off x="8671560" y="4394835"/>
            <a:ext cx="3300730" cy="2306955"/>
          </a:xfrm>
          <a:prstGeom prst="rect">
            <a:avLst/>
          </a:prstGeom>
        </p:spPr>
        <p:txBody>
          <a:bodyPr wrap="square">
            <a:spAutoFit/>
          </a:bodyPr>
          <a:lstStyle/>
          <a:p>
            <a:r>
              <a:rPr lang="en-US" altLang="zh-CN" dirty="0" smtClean="0"/>
              <a:t>Climate Service</a:t>
            </a:r>
            <a:r>
              <a:rPr lang="zh-CN" altLang="en-US" dirty="0" smtClean="0"/>
              <a:t>：</a:t>
            </a:r>
            <a:endParaRPr lang="en-US" altLang="zh-CN" dirty="0" smtClean="0"/>
          </a:p>
          <a:p>
            <a:pPr marL="285750" indent="-285750">
              <a:buFont typeface="Wingdings" panose="05000000000000000000" pitchFamily="2" charset="2"/>
              <a:buChar char="ü"/>
            </a:pPr>
            <a:r>
              <a:rPr lang="en-US" altLang="zh-CN" dirty="0" smtClean="0"/>
              <a:t>climate </a:t>
            </a:r>
            <a:r>
              <a:rPr lang="en-US" altLang="zh-CN" dirty="0"/>
              <a:t>change </a:t>
            </a:r>
            <a:r>
              <a:rPr lang="en-US" altLang="zh-CN" dirty="0"/>
              <a:t>research report</a:t>
            </a:r>
            <a:endParaRPr lang="en-US" altLang="zh-CN" dirty="0" smtClean="0"/>
          </a:p>
          <a:p>
            <a:pPr marL="285750" indent="-285750">
              <a:buFont typeface="Wingdings" panose="05000000000000000000" pitchFamily="2" charset="2"/>
              <a:buChar char="ü"/>
            </a:pPr>
            <a:r>
              <a:rPr lang="en-US" altLang="zh-CN" dirty="0" smtClean="0"/>
              <a:t>decision consulting reports</a:t>
            </a:r>
            <a:endParaRPr lang="en-US" altLang="zh-CN" dirty="0" smtClean="0"/>
          </a:p>
          <a:p>
            <a:pPr marL="285750" indent="-285750">
              <a:buFont typeface="Wingdings" panose="05000000000000000000" pitchFamily="2" charset="2"/>
              <a:buChar char="ü"/>
            </a:pPr>
            <a:r>
              <a:rPr lang="en-US" altLang="zh-CN" dirty="0" smtClean="0"/>
              <a:t> </a:t>
            </a:r>
            <a:r>
              <a:rPr lang="en-US" altLang="zh-CN" dirty="0"/>
              <a:t>provincial-level climate change </a:t>
            </a:r>
            <a:r>
              <a:rPr lang="en-US" altLang="zh-CN" dirty="0" smtClean="0"/>
              <a:t>research</a:t>
            </a:r>
            <a:endParaRPr lang="en-US" altLang="zh-CN" dirty="0" smtClean="0"/>
          </a:p>
          <a:p>
            <a:pPr marL="285750" indent="-285750">
              <a:buFont typeface="Wingdings" panose="05000000000000000000" pitchFamily="2" charset="2"/>
              <a:buChar char="ü"/>
            </a:pPr>
            <a:r>
              <a:rPr lang="en-US" altLang="zh-CN" dirty="0"/>
              <a:t>Impact assessment of the energy and power industry</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6355" y="1234119"/>
            <a:ext cx="10728671" cy="4389755"/>
          </a:xfrm>
          <a:prstGeom prst="rect">
            <a:avLst/>
          </a:prstGeom>
          <a:noFill/>
          <a:ln w="25400" cap="flat" cmpd="sng" algn="ctr">
            <a:noFill/>
            <a:prstDash val="solid"/>
          </a:ln>
          <a:effectLst/>
        </p:spPr>
        <p:txBody>
          <a:bodyPr wrap="square">
            <a:spAutoFit/>
          </a:bodyPr>
          <a:lstStyle/>
          <a:p>
            <a:pPr marL="285750" lvl="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Although the projected decrease in annual WPD and PV over </a:t>
            </a:r>
            <a:r>
              <a:rPr kumimoji="1" lang="en-US" altLang="zh-CN" sz="2400" dirty="0">
                <a:latin typeface="Times New Roman" panose="02020603050405020304" pitchFamily="18" charset="0"/>
                <a:ea typeface="楷体" panose="02010609060101010101" pitchFamily="49" charset="-122"/>
                <a:cs typeface="Times New Roman" panose="02020603050405020304" pitchFamily="18" charset="0"/>
                <a:sym typeface="+mn-ea"/>
              </a:rPr>
              <a:t>abundant regions of wind and solar energy</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we believe that, considering the strong inter-annual variability and uncertainty involved, these changes would not substantially affect China's future wind and solar energy plans. </a:t>
            </a:r>
            <a:endPar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lvl="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Also of note was that a low emission scenario could to some extent mitigate the reduction in wind and solar energy potential in the future. </a:t>
            </a:r>
            <a:endPar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lvl="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Furthermore, an increasing trend was found in wind and solar energy over central and southern China. </a:t>
            </a:r>
            <a:endPar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TextBox 2"/>
          <p:cNvSpPr txBox="1"/>
          <p:nvPr/>
        </p:nvSpPr>
        <p:spPr>
          <a:xfrm>
            <a:off x="770966" y="423843"/>
            <a:ext cx="10273141"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smtClean="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rPr>
              <a:t>Conclu</a:t>
            </a:r>
            <a:r>
              <a:rPr kumimoji="0" lang="en-US" altLang="zh-CN" sz="4800" b="1" i="0" u="none" strike="noStrike" kern="1200" cap="none" spc="0" normalizeH="0" baseline="0" noProof="0" dirty="0" smtClean="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rPr>
              <a:t>sion</a:t>
            </a:r>
            <a:endParaRPr kumimoji="0" lang="en-US" altLang="zh-CN" sz="4800" b="1" i="0" u="none" strike="noStrike" kern="1200" cap="none" spc="0" normalizeH="0" baseline="0" noProof="0" dirty="0" smtClean="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p:cNvSpPr txBox="1"/>
          <p:nvPr/>
        </p:nvSpPr>
        <p:spPr>
          <a:xfrm>
            <a:off x="2016397" y="2535877"/>
            <a:ext cx="7848600" cy="1792288"/>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anose="02040502050405020303"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20040" marR="0" lvl="0" indent="-320040" algn="ctr" defTabSz="914400" rtl="0" eaLnBrk="1" fontAlgn="auto" latinLnBrk="0" hangingPunct="1">
              <a:lnSpc>
                <a:spcPct val="100000"/>
              </a:lnSpc>
              <a:spcBef>
                <a:spcPct val="0"/>
              </a:spcBef>
              <a:spcAft>
                <a:spcPts val="0"/>
              </a:spcAft>
              <a:buClr>
                <a:srgbClr val="F14124">
                  <a:lumMod val="75000"/>
                </a:srgbClr>
              </a:buClr>
              <a:buSzPct val="128000"/>
              <a:buFont typeface="Georgia" panose="02040502050405020303" pitchFamily="18" charset="0"/>
              <a:buChar char="*"/>
              <a:defRPr/>
            </a:pPr>
            <a:r>
              <a:rPr lang="en-US" altLang="zh-CN" sz="6000" i="1" dirty="0" smtClean="0">
                <a:solidFill>
                  <a:srgbClr val="C00000"/>
                </a:solidFill>
                <a:latin typeface="Trebuchet MS" panose="020B0603020202020204"/>
                <a:ea typeface="方正姚体" panose="02010601030101010101" charset="-122"/>
              </a:rPr>
              <a:t>Thank you</a:t>
            </a:r>
            <a:r>
              <a:rPr lang="zh-CN" altLang="en-US" sz="6000" i="1" dirty="0" smtClean="0">
                <a:solidFill>
                  <a:srgbClr val="C00000"/>
                </a:solidFill>
                <a:latin typeface="Trebuchet MS" panose="020B0603020202020204"/>
                <a:ea typeface="方正姚体" panose="02010601030101010101" charset="-122"/>
              </a:rPr>
              <a:t>！</a:t>
            </a:r>
            <a:endParaRPr kumimoji="0" lang="zh-CN" altLang="en-US" sz="6000" b="1" i="1" u="none" strike="noStrike" kern="1200" cap="none" spc="0" normalizeH="0" baseline="0" noProof="0" dirty="0">
              <a:ln>
                <a:noFill/>
              </a:ln>
              <a:solidFill>
                <a:srgbClr val="C00000"/>
              </a:solidFill>
              <a:effectLst>
                <a:reflection blurRad="6350" stA="55000" endA="300" endPos="45500" dir="5400000" sy="-100000" algn="bl" rotWithShape="0"/>
              </a:effectLst>
              <a:uLnTx/>
              <a:uFillTx/>
              <a:latin typeface="Trebuchet MS" panose="020B0603020202020204"/>
              <a:ea typeface="方正姚体" panose="02010601030101010101" charset="-122"/>
              <a:cs typeface="+mj-cs"/>
            </a:endParaRPr>
          </a:p>
        </p:txBody>
      </p:sp>
      <p:sp>
        <p:nvSpPr>
          <p:cNvPr id="3" name="标题 1"/>
          <p:cNvSpPr txBox="1"/>
          <p:nvPr/>
        </p:nvSpPr>
        <p:spPr bwMode="auto">
          <a:xfrm>
            <a:off x="1202164" y="1519088"/>
            <a:ext cx="10535247" cy="641838"/>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宋体" panose="02010600030101010101" pitchFamily="2" charset="-122"/>
              </a:defRPr>
            </a:lvl1pPr>
            <a:lvl2pPr marL="742950" indent="-285750">
              <a:defRPr b="1">
                <a:solidFill>
                  <a:schemeClr val="tx1"/>
                </a:solidFill>
                <a:latin typeface="Verdana" panose="020B0604030504040204" pitchFamily="34" charset="0"/>
                <a:ea typeface="宋体" panose="02010600030101010101" pitchFamily="2" charset="-122"/>
              </a:defRPr>
            </a:lvl2pPr>
            <a:lvl3pPr marL="1143000" indent="-228600">
              <a:defRPr b="1">
                <a:solidFill>
                  <a:schemeClr val="tx1"/>
                </a:solidFill>
                <a:latin typeface="Verdana" panose="020B0604030504040204" pitchFamily="34" charset="0"/>
                <a:ea typeface="宋体" panose="02010600030101010101" pitchFamily="2" charset="-122"/>
              </a:defRPr>
            </a:lvl3pPr>
            <a:lvl4pPr marL="1600200" indent="-228600">
              <a:defRPr b="1">
                <a:solidFill>
                  <a:schemeClr val="tx1"/>
                </a:solidFill>
                <a:latin typeface="Verdana" panose="020B0604030504040204" pitchFamily="34" charset="0"/>
                <a:ea typeface="宋体" panose="02010600030101010101" pitchFamily="2" charset="-122"/>
              </a:defRPr>
            </a:lvl4pPr>
            <a:lvl5pPr marL="2057400" indent="-228600">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CMIP6</a:t>
            </a:r>
            <a:r>
              <a:rPr kumimoji="0" lang="zh-CN" altLang="en-US"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 </a:t>
            </a:r>
            <a:r>
              <a:rPr kumimoji="0" lang="en-US" altLang="zh-CN"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driving RegCM5</a:t>
            </a:r>
            <a:r>
              <a:rPr kumimoji="0" lang="zh-CN" altLang="en-US"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a:t>
            </a:r>
            <a:r>
              <a:rPr kumimoji="0" lang="en-US" altLang="zh-CN"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18-5km</a:t>
            </a:r>
            <a:r>
              <a:rPr kumimoji="0" lang="zh-CN" altLang="en-US"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a:t>
            </a:r>
            <a:r>
              <a:rPr kumimoji="0" lang="en-US" altLang="zh-CN" sz="2800" b="1" i="0" u="none" strike="noStrike" kern="0" cap="none" spc="0" normalizeH="0" baseline="0" noProof="0" dirty="0" smtClean="0">
                <a:ln>
                  <a:noFill/>
                </a:ln>
                <a:solidFill>
                  <a:srgbClr val="FF0000"/>
                </a:solidFill>
                <a:effectLst/>
                <a:uLnTx/>
                <a:uFillTx/>
                <a:latin typeface="Verdana" panose="020B0604030504040204" pitchFamily="34" charset="0"/>
                <a:ea typeface="宋体" panose="02010600030101010101" pitchFamily="2" charset="-122"/>
              </a:rPr>
              <a:t>--working</a:t>
            </a:r>
            <a:r>
              <a:rPr kumimoji="0" lang="zh-CN" altLang="en-US" sz="2800" b="1" i="0" u="none" strike="noStrike" kern="0" cap="none" spc="0" normalizeH="0" baseline="0" noProof="0" dirty="0" smtClean="0">
                <a:ln>
                  <a:noFill/>
                </a:ln>
                <a:solidFill>
                  <a:srgbClr val="FFFFFF"/>
                </a:solidFill>
                <a:effectLst/>
                <a:uLnTx/>
                <a:uFillTx/>
                <a:latin typeface="Verdana" panose="020B0604030504040204" pitchFamily="34" charset="0"/>
                <a:ea typeface="宋体" panose="02010600030101010101" pitchFamily="2" charset="-122"/>
              </a:rPr>
              <a:t>）</a:t>
            </a:r>
            <a:endParaRPr kumimoji="0" lang="zh-CN" altLang="en-US" sz="2800" b="1" i="0" u="none" strike="noStrike" kern="0" cap="none" spc="0" normalizeH="0" baseline="0" noProof="0" dirty="0">
              <a:ln>
                <a:noFill/>
              </a:ln>
              <a:solidFill>
                <a:srgbClr val="FFFFFF"/>
              </a:solidFill>
              <a:effectLst/>
              <a:uLnTx/>
              <a:uFillTx/>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6045" y="923604"/>
            <a:ext cx="10728671" cy="5106013"/>
          </a:xfrm>
          <a:prstGeom prst="rect">
            <a:avLst/>
          </a:prstGeom>
          <a:noFill/>
          <a:ln w="25400" cap="flat" cmpd="sng" algn="ctr">
            <a:noFill/>
            <a:prstDash val="solid"/>
          </a:ln>
          <a:effectLst/>
        </p:spPr>
        <p:txBody>
          <a:bodyPr wrap="square">
            <a:spAutoFit/>
          </a:bodyPr>
          <a:lstStyle/>
          <a:p>
            <a:pPr marL="285750" lvl="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In the context of global warming, the development of renewable energy becomes highly desirable, as it will help to reduce the emissions of greenhouse gases in order to mitigate and adapt to climate</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lvl="0" indent="-285750" algn="just">
              <a:lnSpc>
                <a:spcPct val="130000"/>
              </a:lnSpc>
              <a:spcAft>
                <a:spcPts val="1800"/>
              </a:spcAft>
              <a:buFont typeface="Wingdings" panose="05000000000000000000" pitchFamily="2" charset="2"/>
              <a:buChar char="Ø"/>
              <a:defRPr/>
            </a:pP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In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2020, China's government pledged that carbon dioxide emissions would peak by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2030, and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thereafter would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achieve carbon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neutrality by 2060. </a:t>
            </a:r>
            <a:endPar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lvl="0" indent="-285750" algn="just">
              <a:lnSpc>
                <a:spcPct val="130000"/>
              </a:lnSpc>
              <a:spcAft>
                <a:spcPts val="1800"/>
              </a:spcAft>
              <a:buFont typeface="Wingdings" panose="05000000000000000000" pitchFamily="2" charset="2"/>
              <a:buChar char="Ø"/>
              <a:defRPr/>
            </a:pP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The long-term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goal of carbon neutrality in China involves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new requirements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for the development and utilization of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wind and solar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energy</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lvl="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By 2030, the total installed capacity of wind and solar power will exceed 1.2 billion kilowatts.</a:t>
            </a:r>
            <a:endPar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TextBox 2"/>
          <p:cNvSpPr txBox="1"/>
          <p:nvPr/>
        </p:nvSpPr>
        <p:spPr>
          <a:xfrm>
            <a:off x="815416" y="260648"/>
            <a:ext cx="10273141"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smtClean="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rPr>
              <a:t>Motivation</a:t>
            </a:r>
            <a:endParaRPr kumimoji="0" lang="en-US" altLang="zh-CN" sz="4800" b="1" i="0" u="none" strike="noStrike" kern="1200" cap="none" spc="0" normalizeH="0" baseline="0" noProof="0" dirty="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5368" y="1433563"/>
            <a:ext cx="10728671" cy="3914918"/>
          </a:xfrm>
          <a:prstGeom prst="rect">
            <a:avLst/>
          </a:prstGeom>
          <a:noFill/>
          <a:ln w="25400" cap="flat" cmpd="sng" algn="ctr">
            <a:noFill/>
            <a:prstDash val="solid"/>
          </a:ln>
          <a:effectLst/>
        </p:spPr>
        <p:txBody>
          <a:bodyPr wrap="square">
            <a:spAutoFit/>
          </a:bodyPr>
          <a:lstStyle/>
          <a:p>
            <a:pPr marL="285750" indent="-285750" algn="just">
              <a:lnSpc>
                <a:spcPct val="130000"/>
              </a:lnSpc>
              <a:spcAft>
                <a:spcPts val="1800"/>
              </a:spcAft>
              <a:buFont typeface="Wingdings" panose="05000000000000000000" pitchFamily="2" charset="2"/>
              <a:buChar char="Ø"/>
              <a:defRPr/>
            </a:pP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However</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due to data limitations,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relatively little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effort has been made to project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future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changes in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wind and solar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energy over different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sub-regions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of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China.</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lnSpc>
                <a:spcPct val="130000"/>
              </a:lnSpc>
              <a:spcAft>
                <a:spcPts val="1800"/>
              </a:spcAft>
              <a:buFont typeface="Wingdings" panose="05000000000000000000" pitchFamily="2" charset="2"/>
              <a:buChar char="Ø"/>
              <a:defRPr/>
            </a:pP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The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present study was motivated by supporting future wind and solar energy deployment at local scales</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lnSpc>
                <a:spcPct val="130000"/>
              </a:lnSpc>
              <a:spcAft>
                <a:spcPts val="1800"/>
              </a:spcAft>
              <a:buFont typeface="Wingdings" panose="05000000000000000000" pitchFamily="2" charset="2"/>
              <a:buChar char="Ø"/>
              <a:defRPr/>
            </a:pP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Accordingly, we investigated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seasonal change, inter-annual variability and long term change of wind and solar energy potential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based on a set of high-resolution dynamical downscaling simulations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under different </a:t>
            </a:r>
            <a:r>
              <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climate </a:t>
            </a:r>
            <a:r>
              <a:rPr lang="en-US" altLang="zh-CN" sz="24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scenarios.</a:t>
            </a:r>
            <a:endParaRPr lang="en-US" altLang="zh-CN" sz="24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bg1"/>
                </a:solidFill>
              </a:rPr>
              <a:t>&amp; </a:t>
            </a:r>
            <a:r>
              <a:rPr lang="en-US" dirty="0">
                <a:solidFill>
                  <a:schemeClr val="bg1"/>
                </a:solidFill>
              </a:rPr>
              <a:t>CORDEX-CORE</a:t>
            </a:r>
            <a:endParaRPr lang="en-US" dirty="0">
              <a:solidFill>
                <a:schemeClr val="bg1"/>
              </a:solidFill>
            </a:endParaRPr>
          </a:p>
        </p:txBody>
      </p:sp>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15054" y="1517308"/>
            <a:ext cx="4191833" cy="3148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txBox="1"/>
          <p:nvPr/>
        </p:nvSpPr>
        <p:spPr bwMode="auto">
          <a:xfrm>
            <a:off x="1611365" y="392281"/>
            <a:ext cx="8712968"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marL="0" marR="0" lvl="0" indent="0" algn="ctr" defTabSz="914400" rtl="0" eaLnBrk="0" fontAlgn="base" latinLnBrk="0" hangingPunct="0">
              <a:lnSpc>
                <a:spcPct val="90000"/>
              </a:lnSpc>
              <a:spcBef>
                <a:spcPct val="0"/>
              </a:spcBef>
              <a:spcAft>
                <a:spcPct val="0"/>
              </a:spcAft>
              <a:buClrTx/>
              <a:buSzTx/>
              <a:buFontTx/>
              <a:buNone/>
              <a:defRPr/>
            </a:pPr>
            <a:r>
              <a:rPr lang="en-US" altLang="zh-CN" sz="4800" b="1" dirty="0">
                <a:solidFill>
                  <a:srgbClr val="ED7D31">
                    <a:lumMod val="75000"/>
                  </a:srgbClr>
                </a:solidFill>
                <a:latin typeface="微软雅黑" panose="020B0503020204020204" pitchFamily="34" charset="-122"/>
                <a:ea typeface="微软雅黑" panose="020B0503020204020204" pitchFamily="34" charset="-122"/>
                <a:cs typeface="+mn-cs"/>
              </a:rPr>
              <a:t>CORDEX-RCMs</a:t>
            </a:r>
            <a:endParaRPr lang="zh-CN" altLang="en-US" sz="4800" b="1" dirty="0">
              <a:solidFill>
                <a:srgbClr val="ED7D31">
                  <a:lumMod val="75000"/>
                </a:srgbClr>
              </a:solidFill>
              <a:latin typeface="微软雅黑" panose="020B0503020204020204" pitchFamily="34" charset="-122"/>
              <a:ea typeface="微软雅黑" panose="020B0503020204020204" pitchFamily="34" charset="-122"/>
              <a:cs typeface="+mn-cs"/>
            </a:endParaRPr>
          </a:p>
        </p:txBody>
      </p:sp>
      <p:sp>
        <p:nvSpPr>
          <p:cNvPr id="6" name="矩形 5"/>
          <p:cNvSpPr/>
          <p:nvPr/>
        </p:nvSpPr>
        <p:spPr>
          <a:xfrm>
            <a:off x="479248" y="1157036"/>
            <a:ext cx="6261417" cy="1351652"/>
          </a:xfrm>
          <a:prstGeom prst="rect">
            <a:avLst/>
          </a:prstGeom>
        </p:spPr>
        <p:txBody>
          <a:bodyPr wrap="square">
            <a:spAutoFit/>
          </a:bodyPr>
          <a:lstStyle/>
          <a:p>
            <a:pPr marL="263525" lvl="1" algn="just" fontAlgn="base">
              <a:lnSpc>
                <a:spcPct val="150000"/>
              </a:lnSpc>
              <a:spcBef>
                <a:spcPts val="100"/>
              </a:spcBef>
              <a:spcAft>
                <a:spcPct val="0"/>
              </a:spcAft>
              <a:buClr>
                <a:srgbClr val="333399"/>
              </a:buClr>
              <a:defRPr/>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Why do we need Regional Climate Downscaling</a:t>
            </a:r>
            <a:r>
              <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263525" lvl="1" algn="just" fontAlgn="base">
              <a:lnSpc>
                <a:spcPct val="150000"/>
              </a:lnSpc>
              <a:spcBef>
                <a:spcPts val="100"/>
              </a:spcBef>
              <a:spcAft>
                <a:spcPct val="0"/>
              </a:spcAft>
              <a:buClr>
                <a:srgbClr val="333399"/>
              </a:buClr>
              <a:defRPr/>
            </a:pPr>
            <a:r>
              <a:rPr lang="en-US" altLang="zh-CN"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B</a:t>
            </a:r>
            <a:r>
              <a:rPr kumimoji="0" lang="en-US" altLang="zh-CN" sz="1800" b="0" i="0" u="none" strike="noStrike" kern="1200" cap="none" spc="0" normalizeH="0" baseline="0" noProof="0" dirty="0" err="1"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ias</a:t>
            </a:r>
            <a:r>
              <a:rPr kumimoji="0" lang="en-US" altLang="zh-CN"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inherited from</a:t>
            </a:r>
            <a:r>
              <a:rPr kumimoji="0" lang="en-US" altLang="zh-CN" sz="1800" b="0" i="0" u="none" strike="noStrike" kern="120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GCMs</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285750" marR="0" lvl="1" indent="-285750" algn="just" defTabSz="914400" rtl="0" eaLnBrk="1" fontAlgn="base" latinLnBrk="0" hangingPunct="1">
              <a:lnSpc>
                <a:spcPct val="150000"/>
              </a:lnSpc>
              <a:spcBef>
                <a:spcPts val="0"/>
              </a:spcBef>
              <a:spcAft>
                <a:spcPct val="0"/>
              </a:spcAft>
              <a:buClr>
                <a:srgbClr val="333399"/>
              </a:buClr>
              <a:buSzTx/>
              <a:buFont typeface="Arial" panose="020B0604020202020204" pitchFamily="34" charset="0"/>
              <a:buChar char="•"/>
              <a:defRPr/>
            </a:pPr>
            <a:r>
              <a:rPr lang="en-US" altLang="zh-CN"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High resolution </a:t>
            </a:r>
            <a:r>
              <a:rPr kumimoji="0" lang="en-US" altLang="zh-CN"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demand for regional</a:t>
            </a:r>
            <a:r>
              <a:rPr kumimoji="0" lang="en-US" altLang="zh-CN" sz="1800" b="0" i="0" u="none" strike="noStrike" kern="120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climate change</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rotWithShape="1">
          <a:blip r:embed="rId2"/>
          <a:srcRect t="19890"/>
          <a:stretch>
            <a:fillRect/>
          </a:stretch>
        </p:blipFill>
        <p:spPr>
          <a:xfrm>
            <a:off x="703531" y="2936060"/>
            <a:ext cx="4714059" cy="2244315"/>
          </a:xfrm>
          <a:prstGeom prst="rect">
            <a:avLst/>
          </a:prstGeom>
        </p:spPr>
      </p:pic>
      <p:sp>
        <p:nvSpPr>
          <p:cNvPr id="8" name="Rectangle 14"/>
          <p:cNvSpPr>
            <a:spLocks noChangeArrowheads="1"/>
          </p:cNvSpPr>
          <p:nvPr/>
        </p:nvSpPr>
        <p:spPr bwMode="auto">
          <a:xfrm>
            <a:off x="388417" y="5333186"/>
            <a:ext cx="6045537" cy="978729"/>
          </a:xfrm>
          <a:prstGeom prst="rect">
            <a:avLst/>
          </a:prstGeom>
          <a:noFill/>
          <a:ln w="9525">
            <a:noFill/>
            <a:miter lim="800000"/>
          </a:ln>
          <a:effectLst/>
        </p:spPr>
        <p:txBody>
          <a:bodyPr wrap="square">
            <a:spAutoFit/>
          </a:bodyPr>
          <a:lstStyle/>
          <a:p>
            <a:pPr lvl="0" algn="just" fontAlgn="base">
              <a:lnSpc>
                <a:spcPct val="120000"/>
              </a:lnSpc>
              <a:spcBef>
                <a:spcPct val="50000"/>
              </a:spcBef>
              <a:spcAft>
                <a:spcPct val="0"/>
              </a:spcAft>
              <a:defRPr/>
            </a:pPr>
            <a:r>
              <a:rPr lang="en-US" altLang="zh-CN" sz="1200" b="1" dirty="0" smtClean="0">
                <a:solidFill>
                  <a:srgbClr val="333399"/>
                </a:solidFill>
                <a:latin typeface="Times New Roman" panose="02020603050405020304" pitchFamily="18" charset="0"/>
              </a:rPr>
              <a:t>The impacts </a:t>
            </a:r>
            <a:r>
              <a:rPr lang="en-US" altLang="zh-CN" sz="1200" b="1" dirty="0">
                <a:solidFill>
                  <a:srgbClr val="333399"/>
                </a:solidFill>
                <a:latin typeface="Times New Roman" panose="02020603050405020304" pitchFamily="18" charset="0"/>
              </a:rPr>
              <a:t>of a changing climate, and the adaptation strategies required </a:t>
            </a:r>
            <a:r>
              <a:rPr lang="en-US" altLang="zh-CN" sz="1200" b="1" dirty="0" smtClean="0">
                <a:solidFill>
                  <a:srgbClr val="FF0000"/>
                </a:solidFill>
                <a:latin typeface="Times New Roman" panose="02020603050405020304" pitchFamily="18" charset="0"/>
              </a:rPr>
              <a:t>more </a:t>
            </a:r>
            <a:r>
              <a:rPr lang="en-US" altLang="zh-CN" sz="1200" b="1" dirty="0">
                <a:solidFill>
                  <a:srgbClr val="FF0000"/>
                </a:solidFill>
                <a:latin typeface="Times New Roman" panose="02020603050405020304" pitchFamily="18" charset="0"/>
              </a:rPr>
              <a:t>regional and national scales</a:t>
            </a:r>
            <a:r>
              <a:rPr lang="en-US" altLang="zh-CN" sz="1200" b="1" dirty="0">
                <a:solidFill>
                  <a:srgbClr val="333399"/>
                </a:solidFill>
                <a:latin typeface="Times New Roman" panose="02020603050405020304" pitchFamily="18" charset="0"/>
              </a:rPr>
              <a:t>. </a:t>
            </a:r>
            <a:r>
              <a:rPr lang="en-US" altLang="zh-CN" sz="1200" b="1" dirty="0" smtClean="0">
                <a:solidFill>
                  <a:srgbClr val="333399"/>
                </a:solidFill>
                <a:latin typeface="Times New Roman" panose="02020603050405020304" pitchFamily="18" charset="0"/>
              </a:rPr>
              <a:t>Regional </a:t>
            </a:r>
            <a:r>
              <a:rPr lang="en-US" altLang="zh-CN" sz="1200" b="1" dirty="0">
                <a:solidFill>
                  <a:srgbClr val="333399"/>
                </a:solidFill>
                <a:latin typeface="Times New Roman" panose="02020603050405020304" pitchFamily="18" charset="0"/>
              </a:rPr>
              <a:t>Climate Downscaling (RCD) has an important role to play by providing projections with much greater detail and more accurate representation of </a:t>
            </a:r>
            <a:r>
              <a:rPr lang="en-US" altLang="zh-CN" sz="1200" b="1" dirty="0" err="1">
                <a:solidFill>
                  <a:srgbClr val="333399"/>
                </a:solidFill>
                <a:latin typeface="Times New Roman" panose="02020603050405020304" pitchFamily="18" charset="0"/>
              </a:rPr>
              <a:t>localised</a:t>
            </a:r>
            <a:r>
              <a:rPr lang="en-US" altLang="zh-CN" sz="1200" b="1" dirty="0">
                <a:solidFill>
                  <a:srgbClr val="333399"/>
                </a:solidFill>
                <a:latin typeface="Times New Roman" panose="02020603050405020304" pitchFamily="18" charset="0"/>
              </a:rPr>
              <a:t> extreme events.</a:t>
            </a:r>
            <a:endParaRPr kumimoji="0" lang="zh-CN" altLang="en-US" sz="1200" b="1" i="0" u="none" strike="noStrike" kern="1200" cap="none" spc="0" normalizeH="0" baseline="0" noProof="0" dirty="0">
              <a:ln>
                <a:noFill/>
              </a:ln>
              <a:solidFill>
                <a:srgbClr val="333399"/>
              </a:solidFill>
              <a:effectLst/>
              <a:uLnTx/>
              <a:uFillTx/>
              <a:latin typeface="Times New Roman" panose="02020603050405020304" pitchFamily="18" charset="0"/>
              <a:ea typeface="黑体" panose="02010609060101010101" pitchFamily="2" charset="-122"/>
              <a:cs typeface="+mn-cs"/>
            </a:endParaRPr>
          </a:p>
        </p:txBody>
      </p:sp>
      <p:sp>
        <p:nvSpPr>
          <p:cNvPr id="9" name="Text Box 2"/>
          <p:cNvSpPr txBox="1">
            <a:spLocks noChangeArrowheads="1"/>
          </p:cNvSpPr>
          <p:nvPr/>
        </p:nvSpPr>
        <p:spPr bwMode="auto">
          <a:xfrm>
            <a:off x="6688737" y="4739044"/>
            <a:ext cx="4444466" cy="1815882"/>
          </a:xfrm>
          <a:prstGeom prst="rect">
            <a:avLst/>
          </a:prstGeom>
          <a:noFill/>
          <a:ln w="9525">
            <a:noFill/>
            <a:miter lim="800000"/>
          </a:ln>
        </p:spPr>
        <p:txBody>
          <a:bodyPr wrap="square">
            <a:spAutoFit/>
          </a:bodyPr>
          <a:lstStyle/>
          <a:p>
            <a:pPr algn="just"/>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CORDEX (</a:t>
            </a:r>
            <a:r>
              <a:rPr kumimoji="1" lang="en-US" altLang="zh-CN" sz="1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Coordinated Regional Climate Downscaling </a:t>
            </a:r>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Experiment)</a:t>
            </a:r>
            <a:r>
              <a:rPr kumimoji="1" lang="en-US" altLang="zh-CN" sz="1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 sponsored </a:t>
            </a:r>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by WCRP. </a:t>
            </a:r>
            <a:r>
              <a:rPr kumimoji="1" lang="en-US" altLang="zh-CN" sz="1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The goal of </a:t>
            </a:r>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CORDEX </a:t>
            </a:r>
            <a:r>
              <a:rPr kumimoji="1" lang="en-US" altLang="zh-CN" sz="1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is to </a:t>
            </a:r>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provide regionally </a:t>
            </a:r>
            <a:r>
              <a:rPr kumimoji="1" lang="en-US" altLang="zh-CN" sz="1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downscaled climate projections for most land regions of the globe, as a compliment to </a:t>
            </a:r>
            <a:r>
              <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CMIP5/CMIP6</a:t>
            </a:r>
            <a:endParaRPr kumimoji="1" lang="en-US" altLang="zh-CN" sz="14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endParaRPr>
          </a:p>
          <a:p>
            <a:pPr marL="266700" lvl="1" indent="447675" algn="just" eaLnBrk="0" fontAlgn="base" hangingPunct="0">
              <a:spcAft>
                <a:spcPct val="0"/>
              </a:spcAft>
              <a:buClr>
                <a:srgbClr val="333399"/>
              </a:buClr>
              <a:defRPr/>
            </a:pP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CORDEX</a:t>
            </a:r>
            <a:r>
              <a:rPr kumimoji="1" lang="zh-CN" altLang="en-US"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Phase</a:t>
            </a:r>
            <a:r>
              <a:rPr kumimoji="1" lang="en-US" altLang="zh-CN" sz="1400" b="1" i="0" u="none" strike="noStrike" kern="1200" cap="none" spc="0" normalizeH="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 I</a:t>
            </a:r>
            <a:r>
              <a:rPr kumimoji="1" lang="zh-CN" altLang="en-US"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50km</a:t>
            </a:r>
            <a:endParaRPr kumimoji="1" lang="en-US" altLang="zh-CN" sz="1400" b="1" i="0" u="none" strike="noStrike" kern="1200" cap="none" spc="0" normalizeH="0" baseline="0" noProof="0" dirty="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266700" marR="0" lvl="1" indent="447675" algn="just" defTabSz="914400" rtl="0" eaLnBrk="0" fontAlgn="base" latinLnBrk="0" hangingPunct="0">
              <a:lnSpc>
                <a:spcPct val="100000"/>
              </a:lnSpc>
              <a:spcBef>
                <a:spcPts val="0"/>
              </a:spcBef>
              <a:spcAft>
                <a:spcPct val="0"/>
              </a:spcAft>
              <a:buClr>
                <a:srgbClr val="333399"/>
              </a:buClr>
              <a:buSzTx/>
              <a:buFontTx/>
              <a:buNone/>
              <a:defRPr/>
            </a:pP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CORDEX</a:t>
            </a:r>
            <a:r>
              <a:rPr kumimoji="1" lang="zh-CN" altLang="en-US"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Phase</a:t>
            </a:r>
            <a:r>
              <a:rPr kumimoji="1" lang="en-US" altLang="zh-CN" sz="1400" b="1" i="0" u="none" strike="noStrike" kern="1200" cap="none" spc="0" normalizeH="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 II</a:t>
            </a:r>
            <a:r>
              <a:rPr kumimoji="1" lang="zh-CN" altLang="en-US"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等线" panose="02010600030101010101" pitchFamily="2" charset="-122"/>
                <a:cs typeface="Times New Roman" panose="02020603050405020304" pitchFamily="18" charset="0"/>
              </a:rPr>
              <a:t>25km</a:t>
            </a:r>
            <a:endParaRPr kumimoji="1" lang="en-US" altLang="zh-CN" sz="1400" b="1" i="0" u="none" strike="noStrike" kern="1200" cap="none" spc="0" normalizeH="0" baseline="0" noProof="0" dirty="0" smtClean="0">
              <a:ln>
                <a:noFill/>
              </a:ln>
              <a:solidFill>
                <a:srgbClr val="333399"/>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a:p>
            <a:pPr marL="266700" lvl="1" indent="447675" algn="just" eaLnBrk="0" fontAlgn="base" hangingPunct="0">
              <a:spcAft>
                <a:spcPct val="0"/>
              </a:spcAft>
              <a:buClr>
                <a:srgbClr val="333399"/>
              </a:buClr>
              <a:defRPr/>
            </a:pPr>
            <a:r>
              <a:rPr kumimoji="1" lang="en-US" altLang="zh-CN" sz="1400" b="1" dirty="0" smtClean="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CORDEX Phase </a:t>
            </a:r>
            <a:r>
              <a:rPr kumimoji="1" lang="en-US" altLang="zh-CN" sz="1400" b="1"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III……</a:t>
            </a:r>
            <a:endParaRPr kumimoji="1" lang="zh-CN" altLang="en-US" sz="1400" b="1"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9"/>
          <p:cNvSpPr>
            <a:spLocks noChangeArrowheads="1"/>
          </p:cNvSpPr>
          <p:nvPr/>
        </p:nvSpPr>
        <p:spPr bwMode="auto">
          <a:xfrm>
            <a:off x="340068" y="2725209"/>
            <a:ext cx="2875613" cy="1361413"/>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lstStyle/>
          <a:p>
            <a:pPr marL="0" marR="0" lvl="0" indent="0" algn="ctr" defTabSz="914400" rtl="0" eaLnBrk="1" fontAlgn="auto" latinLnBrk="0" hangingPunct="1">
              <a:lnSpc>
                <a:spcPct val="100000"/>
              </a:lnSpc>
              <a:spcBef>
                <a:spcPts val="0"/>
              </a:spcBef>
              <a:spcAft>
                <a:spcPts val="600"/>
              </a:spcAft>
              <a:buClrTx/>
              <a:buSzTx/>
              <a:buFontTx/>
              <a:buNone/>
              <a:defRPr/>
            </a:pPr>
            <a:r>
              <a:rPr kumimoji="0" lang="en-US" altLang="zh-CN" sz="1800" b="1" i="0" u="none" strike="noStrike" kern="1200" cap="none" spc="0" normalizeH="0" baseline="0" noProof="0" dirty="0" smtClean="0">
                <a:ln>
                  <a:noFill/>
                </a:ln>
                <a:solidFill>
                  <a:srgbClr val="000066"/>
                </a:solidFill>
                <a:effectLst/>
                <a:uLnTx/>
                <a:uFillTx/>
                <a:latin typeface="微软雅黑" panose="020B0503020204020204" pitchFamily="34" charset="-122"/>
                <a:ea typeface="微软雅黑" panose="020B0503020204020204" pitchFamily="34" charset="-122"/>
                <a:cs typeface="+mn-cs"/>
              </a:rPr>
              <a:t>GCMs</a:t>
            </a:r>
            <a:endParaRPr kumimoji="0" lang="en-US" altLang="zh-CN" sz="1800" b="1" i="0" u="none" strike="noStrike" kern="1200" cap="none" spc="0" normalizeH="0" baseline="0" noProof="0" dirty="0" smtClean="0">
              <a:ln>
                <a:noFill/>
              </a:ln>
              <a:solidFill>
                <a:srgbClr val="000066"/>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600"/>
              </a:spcAft>
              <a:buClrTx/>
              <a:buSzTx/>
              <a:buFontTx/>
              <a:buNone/>
              <a:defRPr/>
            </a:pPr>
            <a:r>
              <a:rPr kumimoji="0" lang="en-US" altLang="zh-CN" sz="1700" b="1" i="0" u="none" strike="noStrike" kern="1200" cap="none" spc="0" normalizeH="0" baseline="0" noProof="0" dirty="0" smtClean="0">
                <a:ln>
                  <a:noFill/>
                </a:ln>
                <a:solidFill>
                  <a:srgbClr val="000066"/>
                </a:solidFill>
                <a:effectLst/>
                <a:uLnTx/>
                <a:uFillTx/>
                <a:latin typeface="微软雅黑" panose="020B0503020204020204" pitchFamily="34" charset="-122"/>
                <a:ea typeface="微软雅黑" panose="020B0503020204020204" pitchFamily="34" charset="-122"/>
                <a:cs typeface="+mn-cs"/>
              </a:rPr>
              <a:t>(CMIP5/6)</a:t>
            </a:r>
            <a:endParaRPr kumimoji="0" lang="en-US" altLang="zh-CN" sz="1700" b="1" i="0" u="none" strike="noStrike" kern="1200" cap="none" spc="0" normalizeH="0" baseline="0" noProof="0" dirty="0">
              <a:ln>
                <a:noFill/>
              </a:ln>
              <a:solidFill>
                <a:srgbClr val="000066"/>
              </a:solidFill>
              <a:effectLst/>
              <a:uLnTx/>
              <a:uFillTx/>
              <a:latin typeface="微软雅黑" panose="020B0503020204020204" pitchFamily="34" charset="-122"/>
              <a:ea typeface="微软雅黑" panose="020B0503020204020204" pitchFamily="34" charset="-122"/>
              <a:cs typeface="+mn-cs"/>
            </a:endParaRPr>
          </a:p>
        </p:txBody>
      </p:sp>
      <p:sp>
        <p:nvSpPr>
          <p:cNvPr id="3" name="AutoShape 43"/>
          <p:cNvSpPr>
            <a:spLocks noChangeArrowheads="1"/>
          </p:cNvSpPr>
          <p:nvPr/>
        </p:nvSpPr>
        <p:spPr bwMode="auto">
          <a:xfrm flipV="1">
            <a:off x="3258281" y="3062747"/>
            <a:ext cx="1205559" cy="595873"/>
          </a:xfrm>
          <a:prstGeom prst="notchedRightArrow">
            <a:avLst/>
          </a:prstGeom>
          <a:solidFill>
            <a:srgbClr val="0070C0"/>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330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4" name="Text Box 4"/>
          <p:cNvSpPr txBox="1">
            <a:spLocks noChangeArrowheads="1"/>
          </p:cNvSpPr>
          <p:nvPr/>
        </p:nvSpPr>
        <p:spPr bwMode="auto">
          <a:xfrm>
            <a:off x="308483" y="1983293"/>
            <a:ext cx="3685473" cy="583279"/>
          </a:xfrm>
          <a:prstGeom prst="rect">
            <a:avLst/>
          </a:prstGeom>
          <a:solidFill>
            <a:schemeClr val="accent5">
              <a:lumMod val="20000"/>
              <a:lumOff val="80000"/>
            </a:schemeClr>
          </a:solidFill>
          <a:ln w="19050" cap="flat">
            <a:noFill/>
            <a:miter lim="800000"/>
          </a:ln>
        </p:spPr>
        <p:txBody>
          <a:bodyPr wrap="square" lIns="89971" tIns="44979" rIns="89971" bIns="44979" anchor="ctr" anchorCtr="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ts val="0"/>
              </a:spcBef>
              <a:spcAft>
                <a:spcPct val="0"/>
              </a:spcAft>
              <a:buClrTx/>
              <a:buSzTx/>
              <a:buFontTx/>
              <a:buNone/>
              <a:defRPr/>
            </a:pPr>
            <a:r>
              <a:rPr kumimoji="0" lang="en-US" altLang="zh-CN" sz="1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Reanalysis </a:t>
            </a:r>
            <a:r>
              <a:rPr kumimoji="0" lang="en-US" altLang="zh-CN" sz="16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data/6hr</a:t>
            </a:r>
            <a:r>
              <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 driving filed</a:t>
            </a:r>
            <a:endPar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ts val="0"/>
              </a:spcBef>
              <a:spcAft>
                <a:spcPct val="0"/>
              </a:spcAft>
              <a:buClrTx/>
              <a:buSzTx/>
              <a:buFontTx/>
              <a:buNone/>
              <a:defRPr/>
            </a:pPr>
            <a:r>
              <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RCP/SSPs…</a:t>
            </a:r>
            <a:endPar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4367809" y="2201645"/>
            <a:ext cx="4128459" cy="2680295"/>
            <a:chOff x="4795970" y="1830054"/>
            <a:chExt cx="3096344" cy="2680295"/>
          </a:xfrm>
        </p:grpSpPr>
        <p:cxnSp>
          <p:nvCxnSpPr>
            <p:cNvPr id="6" name="直接连接符 5"/>
            <p:cNvCxnSpPr/>
            <p:nvPr/>
          </p:nvCxnSpPr>
          <p:spPr>
            <a:xfrm flipV="1">
              <a:off x="4795970" y="2978925"/>
              <a:ext cx="129547" cy="1"/>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902301" y="1830054"/>
              <a:ext cx="23216" cy="2396897"/>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4902301" y="1830054"/>
              <a:ext cx="2990013" cy="413451"/>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4925517" y="2486883"/>
              <a:ext cx="249800"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925517" y="4215575"/>
              <a:ext cx="249800"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 name="AutoShape 19"/>
            <p:cNvSpPr>
              <a:spLocks noChangeArrowheads="1"/>
            </p:cNvSpPr>
            <p:nvPr/>
          </p:nvSpPr>
          <p:spPr bwMode="auto">
            <a:xfrm>
              <a:off x="5148064" y="2120389"/>
              <a:ext cx="1721683" cy="675572"/>
            </a:xfrm>
            <a:prstGeom prst="flowChartAlternateProcess">
              <a:avLst/>
            </a:prstGeom>
            <a:solidFill>
              <a:srgbClr val="DEEBF7"/>
            </a:solidFill>
            <a:ln>
              <a:no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nchorCtr="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33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Dynamical downscaling</a:t>
              </a:r>
              <a:endParaRPr kumimoji="0" lang="en-US" altLang="zh-CN" sz="1800" b="1" i="0" u="none" strike="noStrike" kern="33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33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RegCM4/5</a:t>
              </a:r>
              <a:endParaRPr kumimoji="0" lang="en-US" altLang="zh-CN" sz="1400" b="1" i="0" u="none" strike="noStrike" kern="33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2" name="AutoShape 19"/>
            <p:cNvSpPr>
              <a:spLocks noChangeArrowheads="1"/>
            </p:cNvSpPr>
            <p:nvPr/>
          </p:nvSpPr>
          <p:spPr bwMode="auto">
            <a:xfrm>
              <a:off x="5148064" y="3891586"/>
              <a:ext cx="1687454" cy="618763"/>
            </a:xfrm>
            <a:prstGeom prst="flowChartAlternateProcess">
              <a:avLst/>
            </a:prstGeom>
            <a:solidFill>
              <a:srgbClr val="DEEBF7"/>
            </a:solidFill>
            <a:ln>
              <a:no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nchorCtr="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33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Statistical downscaling</a:t>
              </a:r>
              <a:endParaRPr kumimoji="0" lang="en-US" altLang="zh-CN" sz="1800" b="1" i="0" u="none" strike="noStrike" kern="33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33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QM</a:t>
              </a:r>
              <a:endParaRPr kumimoji="0" lang="en-US" altLang="zh-CN" sz="1400" b="1" i="0" u="none" strike="noStrike" kern="33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a:off x="5508104" y="2819699"/>
              <a:ext cx="6998" cy="577386"/>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515102" y="3374362"/>
              <a:ext cx="249800"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AutoShape 19"/>
            <p:cNvSpPr>
              <a:spLocks noChangeArrowheads="1"/>
            </p:cNvSpPr>
            <p:nvPr/>
          </p:nvSpPr>
          <p:spPr bwMode="auto">
            <a:xfrm>
              <a:off x="5764902" y="3036742"/>
              <a:ext cx="1552312" cy="678290"/>
            </a:xfrm>
            <a:prstGeom prst="flowChartAlternateProcess">
              <a:avLst/>
            </a:prstGeom>
            <a:solidFill>
              <a:srgbClr val="DEEBF7"/>
            </a:solidFill>
            <a:ln>
              <a:no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5"/>
                <a:alphaOff val="0"/>
              </a:schemeClr>
            </a:fillRef>
            <a:effectRef idx="1">
              <a:schemeClr val="accent5">
                <a:hueOff val="-4317079"/>
                <a:satOff val="21903"/>
                <a:lumOff val="-2555"/>
                <a:alphaOff val="0"/>
              </a:schemeClr>
            </a:effectRef>
            <a:fontRef idx="minor">
              <a:schemeClr val="dk1"/>
            </a:fontRef>
          </p:style>
          <p:txBody>
            <a:bodyPr lIns="0" tIns="49339" rIns="0" bIns="49339" spcCol="1270" anchor="ctr" anchorCtr="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33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Statistical downscaling</a:t>
              </a:r>
              <a:endParaRPr kumimoji="0" lang="en-US" altLang="zh-CN" sz="1800" b="1" i="0" u="none" strike="noStrike" kern="33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33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QM</a:t>
              </a:r>
              <a:endParaRPr kumimoji="0" lang="en-US" altLang="zh-CN" sz="1400" b="1" i="0" u="none" strike="noStrike" kern="33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cxnSp>
        <p:nvCxnSpPr>
          <p:cNvPr id="20" name="直接箭头连接符 19"/>
          <p:cNvCxnSpPr/>
          <p:nvPr/>
        </p:nvCxnSpPr>
        <p:spPr>
          <a:xfrm>
            <a:off x="7132846" y="2855877"/>
            <a:ext cx="1363441" cy="576023"/>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7621576" y="3768670"/>
            <a:ext cx="970701" cy="249168"/>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7141523" y="4263202"/>
            <a:ext cx="1354744" cy="323989"/>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8592280" y="2679242"/>
            <a:ext cx="3360373" cy="1893315"/>
          </a:xfrm>
          <a:prstGeom prst="roundRect">
            <a:avLst/>
          </a:prstGeom>
          <a:solidFill>
            <a:srgbClr val="FBE5D6"/>
          </a:solidFill>
          <a:ln w="38100">
            <a:solidFill>
              <a:schemeClr val="tx1"/>
            </a:solidFill>
          </a:ln>
        </p:spPr>
        <p:txBody>
          <a:bodyPr wrap="square" lIns="89971" tIns="44979" rIns="89971" bIns="44979"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smtClean="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rPr>
              <a:t>Multi-simulations of </a:t>
            </a:r>
            <a:r>
              <a:rPr kumimoji="0" lang="en-US" altLang="zh-CN" sz="2400" b="1" i="0" u="none" strike="noStrike" kern="1200" cap="none" spc="0" normalizeH="0" baseline="0" noProof="0" dirty="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rPr>
              <a:t>h</a:t>
            </a:r>
            <a:r>
              <a:rPr kumimoji="0" lang="en-US" altLang="zh-CN" sz="2400" b="1" i="0" u="none" strike="noStrike" kern="1200" cap="none" spc="0" normalizeH="0" baseline="0" noProof="0" dirty="0" smtClean="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rPr>
              <a:t>igh </a:t>
            </a:r>
            <a:r>
              <a:rPr kumimoji="0" lang="en-US" altLang="zh-CN" sz="2400" b="1" i="0" u="none" strike="noStrike" kern="1200" cap="none" spc="0" normalizeH="0" baseline="0" noProof="0" dirty="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rPr>
              <a:t>resolution projection </a:t>
            </a:r>
            <a:r>
              <a:rPr kumimoji="0" lang="en-US" altLang="zh-CN" sz="2400" b="1" i="0" u="none" strike="noStrike" kern="1200" cap="none" spc="0" normalizeH="0" baseline="0" noProof="0" dirty="0" smtClean="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rPr>
              <a:t>dataset</a:t>
            </a:r>
            <a:endParaRPr kumimoji="0" lang="en-US" altLang="zh-CN" sz="2400" b="1" i="0" u="none" strike="noStrike" kern="1200" cap="none" spc="0" normalizeH="0" baseline="0" noProof="0" dirty="0">
              <a:ln>
                <a:noFill/>
              </a:ln>
              <a:solidFill>
                <a:srgbClr val="3333CC">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7" name="TextBox 26"/>
          <p:cNvSpPr txBox="1"/>
          <p:nvPr/>
        </p:nvSpPr>
        <p:spPr>
          <a:xfrm>
            <a:off x="719403" y="5078971"/>
            <a:ext cx="1950240" cy="519351"/>
          </a:xfrm>
          <a:prstGeom prst="ellipse">
            <a:avLst/>
          </a:prstGeom>
          <a:solidFill>
            <a:srgbClr val="FFFF99"/>
          </a:solidFill>
          <a:ln>
            <a:solidFill>
              <a:schemeClr val="accent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~10</a:t>
            </a:r>
            <a:r>
              <a:rPr kumimoji="0" lang="en-US" altLang="zh-CN" sz="1800" b="1" i="0" u="none" strike="noStrike" kern="1200" cap="none" spc="0" normalizeH="0" baseline="3000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2 </a:t>
            </a:r>
            <a:r>
              <a:rPr kumimoji="0" lang="en-US" altLang="zh-CN" sz="1800" b="1" i="0" u="none" strike="noStrike" kern="1200" cap="none" spc="0" normalizeH="0" baseline="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km</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
        <p:nvSpPr>
          <p:cNvPr id="28" name="TextBox 27"/>
          <p:cNvSpPr txBox="1"/>
          <p:nvPr/>
        </p:nvSpPr>
        <p:spPr>
          <a:xfrm>
            <a:off x="8784300" y="5078971"/>
            <a:ext cx="2784309" cy="519351"/>
          </a:xfrm>
          <a:prstGeom prst="ellipse">
            <a:avLst/>
          </a:prstGeom>
          <a:solidFill>
            <a:srgbClr val="FFFF99"/>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10</a:t>
            </a:r>
            <a:r>
              <a:rPr kumimoji="0" lang="en-US" altLang="zh-CN" sz="1800" b="1" i="0" u="none" strike="noStrike" kern="1200" cap="none" spc="0" normalizeH="0" baseline="30000" noProof="0" dirty="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1 </a:t>
            </a:r>
            <a:r>
              <a:rPr kumimoji="0" lang="en-US" altLang="zh-CN" sz="1800" b="1" i="0" u="none" strike="noStrike" kern="1200" cap="none" spc="0" normalizeH="0" baseline="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~10</a:t>
            </a:r>
            <a:r>
              <a:rPr kumimoji="0" lang="en-US" altLang="zh-CN" sz="1800" b="1" i="0" u="none" strike="noStrike" kern="1200" cap="none" spc="0" normalizeH="0" baseline="3000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0 </a:t>
            </a:r>
            <a:r>
              <a:rPr kumimoji="0" lang="en-US" altLang="zh-CN" sz="1800" b="1" i="0" u="none" strike="noStrike" kern="1200" cap="none" spc="0" normalizeH="0" baseline="0" noProof="0" dirty="0" smtClean="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rPr>
              <a:t>km</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cxnSp>
        <p:nvCxnSpPr>
          <p:cNvPr id="30" name="直接箭头连接符 29"/>
          <p:cNvCxnSpPr/>
          <p:nvPr/>
        </p:nvCxnSpPr>
        <p:spPr>
          <a:xfrm flipV="1">
            <a:off x="7385833" y="4737918"/>
            <a:ext cx="534371" cy="56677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873607" y="5169966"/>
            <a:ext cx="29445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rPr>
              <a:t>High resolution </a:t>
            </a:r>
            <a:r>
              <a:rPr kumimoji="0" lang="en-US" altLang="zh-CN" sz="1800" b="1" i="0" u="none" strike="noStrike" kern="120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cs typeface="+mn-cs"/>
              </a:rPr>
              <a:t> wind and solar observation datasets (CLDAS)</a:t>
            </a:r>
            <a:endParaRPr kumimoji="0" lang="en-US" altLang="zh-CN" sz="1800" b="1"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endParaRPr>
          </a:p>
        </p:txBody>
      </p:sp>
      <p:sp>
        <p:nvSpPr>
          <p:cNvPr id="29" name="TextBox 28"/>
          <p:cNvSpPr txBox="1"/>
          <p:nvPr/>
        </p:nvSpPr>
        <p:spPr>
          <a:xfrm>
            <a:off x="719403" y="698116"/>
            <a:ext cx="10273141"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smtClean="0">
                <a:ln>
                  <a:noFill/>
                </a:ln>
                <a:solidFill>
                  <a:srgbClr val="ED7D31">
                    <a:lumMod val="75000"/>
                  </a:srgbClr>
                </a:solidFill>
                <a:effectLst/>
                <a:uLnTx/>
                <a:uFillTx/>
                <a:latin typeface="微软雅黑" panose="020B0503020204020204" pitchFamily="34" charset="-122"/>
                <a:ea typeface="微软雅黑" panose="020B0503020204020204" pitchFamily="34" charset="-122"/>
                <a:cs typeface="+mn-cs"/>
              </a:rPr>
              <a:t>Downscaling Methods</a:t>
            </a:r>
            <a:endParaRPr kumimoji="0" lang="zh-CN" altLang="en-US" sz="4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5" descr="L:\CMIP5-regcm\regcm区域.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139" y="3141042"/>
            <a:ext cx="5821860" cy="3456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592965" y="188400"/>
            <a:ext cx="8059568" cy="830997"/>
          </a:xfrm>
          <a:prstGeom prst="rect">
            <a:avLst/>
          </a:prstGeom>
          <a:noFill/>
        </p:spPr>
        <p:txBody>
          <a:bodyPr wrap="square" rtlCol="0">
            <a:spAutoFit/>
          </a:bodyPr>
          <a:lstStyle/>
          <a:p>
            <a:pPr marL="535305" indent="-535305" fontAlgn="base">
              <a:spcBef>
                <a:spcPct val="0"/>
              </a:spcBef>
              <a:spcAft>
                <a:spcPct val="0"/>
              </a:spcAft>
              <a:defRPr/>
            </a:pPr>
            <a:r>
              <a:rPr lang="en-US" altLang="zh-CN" sz="4800" b="1" dirty="0">
                <a:solidFill>
                  <a:srgbClr val="ED7D31">
                    <a:lumMod val="75000"/>
                  </a:srgbClr>
                </a:solidFill>
                <a:latin typeface="微软雅黑" panose="020B0503020204020204" pitchFamily="34" charset="-122"/>
                <a:ea typeface="微软雅黑" panose="020B0503020204020204" pitchFamily="34" charset="-122"/>
              </a:rPr>
              <a:t>Model set </a:t>
            </a:r>
            <a:r>
              <a:rPr lang="en-US" altLang="zh-CN" sz="4800" b="1" dirty="0" smtClean="0">
                <a:solidFill>
                  <a:srgbClr val="ED7D31">
                    <a:lumMod val="75000"/>
                  </a:srgbClr>
                </a:solidFill>
                <a:latin typeface="微软雅黑" panose="020B0503020204020204" pitchFamily="34" charset="-122"/>
                <a:ea typeface="微软雅黑" panose="020B0503020204020204" pitchFamily="34" charset="-122"/>
              </a:rPr>
              <a:t>up</a:t>
            </a:r>
            <a:endParaRPr lang="en-US" altLang="zh-CN" sz="4800" b="1" dirty="0">
              <a:solidFill>
                <a:srgbClr val="ED7D31">
                  <a:lumMod val="75000"/>
                </a:srgbClr>
              </a:solidFill>
              <a:latin typeface="微软雅黑" panose="020B0503020204020204" pitchFamily="34" charset="-122"/>
              <a:ea typeface="微软雅黑" panose="020B0503020204020204" pitchFamily="34" charset="-122"/>
            </a:endParaRPr>
          </a:p>
        </p:txBody>
      </p:sp>
      <p:sp>
        <p:nvSpPr>
          <p:cNvPr id="3" name="矩形 2"/>
          <p:cNvSpPr/>
          <p:nvPr/>
        </p:nvSpPr>
        <p:spPr>
          <a:xfrm>
            <a:off x="347876" y="999892"/>
            <a:ext cx="6096000" cy="2234458"/>
          </a:xfrm>
          <a:prstGeom prst="rect">
            <a:avLst/>
          </a:prstGeom>
        </p:spPr>
        <p:txBody>
          <a:bodyPr>
            <a:spAutoFit/>
          </a:bodyPr>
          <a:lstStyle/>
          <a:p>
            <a:pPr marL="342900" indent="-342900" fontAlgn="base">
              <a:lnSpc>
                <a:spcPct val="120000"/>
              </a:lnSpc>
              <a:spcBef>
                <a:spcPct val="40000"/>
              </a:spcBef>
              <a:spcAft>
                <a:spcPct val="0"/>
              </a:spcAft>
              <a:buClr>
                <a:srgbClr val="CC0066"/>
              </a:buClr>
              <a:buSzPct val="70000"/>
              <a:buFont typeface="Wingdings" panose="05000000000000000000" pitchFamily="2" charset="2"/>
              <a:buChar char="Ø"/>
              <a:defRPr/>
            </a:pPr>
            <a:r>
              <a:rPr lang="en-US" altLang="zh-CN" sz="2000" b="1" dirty="0">
                <a:solidFill>
                  <a:srgbClr val="000000"/>
                </a:solidFill>
                <a:latin typeface="Times New Roman" panose="02020603050405020304" pitchFamily="18" charset="0"/>
                <a:cs typeface="Times New Roman" panose="02020603050405020304" pitchFamily="18" charset="0"/>
              </a:rPr>
              <a:t>D</a:t>
            </a:r>
            <a:r>
              <a:rPr lang="en-US" altLang="zh-CN" sz="2000" b="1" dirty="0" smtClean="0">
                <a:solidFill>
                  <a:srgbClr val="000000"/>
                </a:solidFill>
                <a:latin typeface="Times New Roman" panose="02020603050405020304" pitchFamily="18" charset="0"/>
                <a:cs typeface="Times New Roman" panose="02020603050405020304" pitchFamily="18" charset="0"/>
              </a:rPr>
              <a:t>riven </a:t>
            </a:r>
            <a:r>
              <a:rPr lang="en-US" altLang="zh-CN" sz="2000" b="1" dirty="0">
                <a:solidFill>
                  <a:srgbClr val="000000"/>
                </a:solidFill>
                <a:latin typeface="Times New Roman" panose="02020603050405020304" pitchFamily="18" charset="0"/>
                <a:cs typeface="Times New Roman" panose="02020603050405020304" pitchFamily="18" charset="0"/>
              </a:rPr>
              <a:t>by </a:t>
            </a:r>
            <a:r>
              <a:rPr lang="en-US" altLang="zh-CN" sz="2000" b="1" dirty="0" smtClean="0">
                <a:solidFill>
                  <a:srgbClr val="000000"/>
                </a:solidFill>
                <a:latin typeface="Times New Roman" panose="02020603050405020304" pitchFamily="18" charset="0"/>
                <a:cs typeface="Times New Roman" panose="02020603050405020304" pitchFamily="18" charset="0"/>
              </a:rPr>
              <a:t>multi-GCMs</a:t>
            </a:r>
            <a:endParaRPr lang="en-US" altLang="zh-CN" sz="2000" b="1" dirty="0">
              <a:solidFill>
                <a:srgbClr val="000000"/>
              </a:solidFill>
              <a:latin typeface="Times New Roman" panose="02020603050405020304" pitchFamily="18" charset="0"/>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lang="en-US" altLang="zh-CN" sz="1600" b="1" dirty="0" smtClean="0">
                <a:solidFill>
                  <a:srgbClr val="333399"/>
                </a:solidFill>
                <a:latin typeface="Times New Roman" panose="02020603050405020304" pitchFamily="18" charset="0"/>
                <a:ea typeface="Arial Unicode MS" panose="020B0604020202020204" pitchFamily="34" charset="-122"/>
                <a:cs typeface="Times New Roman" panose="02020603050405020304" pitchFamily="18" charset="0"/>
              </a:rPr>
              <a:t>ERA-Interim</a:t>
            </a:r>
            <a:endParaRPr lang="en-US" altLang="zh-CN" sz="1600" b="1" dirty="0" smtClean="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lang="en-US" altLang="zh-CN" sz="1600" b="1" dirty="0" smtClean="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rPr>
              <a:t>EC-EARTH</a:t>
            </a:r>
            <a:r>
              <a:rPr lang="zh-CN" altLang="en-US" sz="1600" b="1" dirty="0" smtClean="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rPr>
              <a:t>  </a:t>
            </a:r>
            <a:r>
              <a:rPr lang="en-US" altLang="zh-CN" sz="1600" b="1" dirty="0" smtClean="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rPr>
              <a:t>(</a:t>
            </a:r>
            <a:r>
              <a:rPr lang="en-US" altLang="zh-CN" sz="1600" b="1" dirty="0" err="1" smtClean="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rPr>
              <a:t>EdR</a:t>
            </a:r>
            <a:r>
              <a:rPr lang="en-US" altLang="zh-CN" sz="1600" b="1" dirty="0">
                <a:solidFill>
                  <a:srgbClr val="3333CC"/>
                </a:solidFill>
                <a:latin typeface="Times New Roman" panose="02020603050405020304" pitchFamily="18" charset="0"/>
                <a:ea typeface="Arial Unicode MS" panose="020B0604020202020204" pitchFamily="34" charset="-122"/>
                <a:cs typeface="Times New Roman" panose="02020603050405020304" pitchFamily="18" charset="0"/>
              </a:rPr>
              <a:t>)</a:t>
            </a:r>
            <a:endParaRPr kumimoji="1" lang="en-US" altLang="zh-CN" sz="1600" b="1" dirty="0" smtClean="0">
              <a:solidFill>
                <a:srgbClr val="0033CC"/>
              </a:solidFill>
              <a:latin typeface="Times New Roman" panose="02020603050405020304" pitchFamily="18" charset="0"/>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kumimoji="1" lang="en-US" altLang="zh-CN" sz="1600" b="1" dirty="0" smtClean="0">
                <a:solidFill>
                  <a:srgbClr val="0033CC"/>
                </a:solidFill>
                <a:latin typeface="Times New Roman" panose="02020603050405020304" pitchFamily="18" charset="0"/>
                <a:cs typeface="Times New Roman" panose="02020603050405020304" pitchFamily="18" charset="0"/>
              </a:rPr>
              <a:t>MPI-ESM-MR </a:t>
            </a:r>
            <a:r>
              <a:rPr kumimoji="1" lang="en-US" altLang="zh-CN" sz="1600" b="1" dirty="0">
                <a:solidFill>
                  <a:srgbClr val="0033CC"/>
                </a:solidFill>
                <a:latin typeface="Times New Roman" panose="02020603050405020304" pitchFamily="18" charset="0"/>
                <a:cs typeface="Times New Roman" panose="02020603050405020304" pitchFamily="18" charset="0"/>
              </a:rPr>
              <a:t>(</a:t>
            </a:r>
            <a:r>
              <a:rPr kumimoji="1" lang="en-US" altLang="zh-CN" sz="1600" b="1" dirty="0" err="1">
                <a:solidFill>
                  <a:srgbClr val="0033CC"/>
                </a:solidFill>
                <a:latin typeface="Times New Roman" panose="02020603050405020304" pitchFamily="18" charset="0"/>
                <a:cs typeface="Times New Roman" panose="02020603050405020304" pitchFamily="18" charset="0"/>
              </a:rPr>
              <a:t>MdR</a:t>
            </a:r>
            <a:r>
              <a:rPr kumimoji="1" lang="en-US" altLang="zh-CN" sz="1600" b="1" dirty="0">
                <a:solidFill>
                  <a:srgbClr val="0033CC"/>
                </a:solidFill>
                <a:latin typeface="Times New Roman" panose="02020603050405020304" pitchFamily="18" charset="0"/>
                <a:cs typeface="Times New Roman" panose="02020603050405020304" pitchFamily="18" charset="0"/>
              </a:rPr>
              <a:t>)</a:t>
            </a:r>
            <a:endParaRPr kumimoji="1" lang="en-US" altLang="zh-CN" sz="1600" b="1" dirty="0">
              <a:solidFill>
                <a:srgbClr val="0033CC"/>
              </a:solidFill>
              <a:latin typeface="Times New Roman" panose="02020603050405020304" pitchFamily="18" charset="0"/>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kumimoji="1" lang="en-US" altLang="zh-CN" sz="1600" b="1" dirty="0">
                <a:solidFill>
                  <a:srgbClr val="0033CC"/>
                </a:solidFill>
                <a:latin typeface="Times New Roman" panose="02020603050405020304" pitchFamily="18" charset="0"/>
                <a:cs typeface="Times New Roman" panose="02020603050405020304" pitchFamily="18" charset="0"/>
              </a:rPr>
              <a:t>HadGEM2 (</a:t>
            </a:r>
            <a:r>
              <a:rPr kumimoji="1" lang="en-US" altLang="zh-CN" sz="1600" b="1" dirty="0" err="1">
                <a:solidFill>
                  <a:srgbClr val="0033CC"/>
                </a:solidFill>
                <a:latin typeface="Times New Roman" panose="02020603050405020304" pitchFamily="18" charset="0"/>
                <a:cs typeface="Times New Roman" panose="02020603050405020304" pitchFamily="18" charset="0"/>
              </a:rPr>
              <a:t>HdR</a:t>
            </a:r>
            <a:r>
              <a:rPr kumimoji="1" lang="en-US" altLang="zh-CN" sz="1600" b="1" dirty="0">
                <a:solidFill>
                  <a:srgbClr val="0033CC"/>
                </a:solidFill>
                <a:latin typeface="Times New Roman" panose="02020603050405020304" pitchFamily="18" charset="0"/>
                <a:cs typeface="Times New Roman" panose="02020603050405020304" pitchFamily="18" charset="0"/>
              </a:rPr>
              <a:t>)</a:t>
            </a:r>
            <a:endParaRPr kumimoji="1" lang="en-US" altLang="zh-CN" sz="1600" b="1" dirty="0">
              <a:solidFill>
                <a:srgbClr val="0033CC"/>
              </a:solidFill>
              <a:latin typeface="Times New Roman" panose="02020603050405020304" pitchFamily="18" charset="0"/>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kumimoji="1" lang="en-US" altLang="zh-CN" sz="1600" b="1" dirty="0">
                <a:solidFill>
                  <a:srgbClr val="0033CC"/>
                </a:solidFill>
                <a:latin typeface="Times New Roman" panose="02020603050405020304" pitchFamily="18" charset="0"/>
                <a:cs typeface="Times New Roman" panose="02020603050405020304" pitchFamily="18" charset="0"/>
              </a:rPr>
              <a:t>NorESM1-M (</a:t>
            </a:r>
            <a:r>
              <a:rPr kumimoji="1" lang="en-US" altLang="zh-CN" sz="1600" b="1" dirty="0" err="1">
                <a:solidFill>
                  <a:srgbClr val="0033CC"/>
                </a:solidFill>
                <a:latin typeface="Times New Roman" panose="02020603050405020304" pitchFamily="18" charset="0"/>
                <a:cs typeface="Times New Roman" panose="02020603050405020304" pitchFamily="18" charset="0"/>
              </a:rPr>
              <a:t>NdR</a:t>
            </a:r>
            <a:r>
              <a:rPr kumimoji="1" lang="en-US" altLang="zh-CN" sz="1600" b="1" dirty="0" smtClean="0">
                <a:solidFill>
                  <a:srgbClr val="0033CC"/>
                </a:solidFill>
                <a:latin typeface="Times New Roman" panose="02020603050405020304" pitchFamily="18" charset="0"/>
                <a:cs typeface="Times New Roman" panose="02020603050405020304" pitchFamily="18" charset="0"/>
              </a:rPr>
              <a:t>)</a:t>
            </a:r>
            <a:endParaRPr kumimoji="1" lang="en-US" altLang="zh-CN" sz="1600" b="1" dirty="0" smtClean="0">
              <a:solidFill>
                <a:srgbClr val="0033CC"/>
              </a:solidFill>
              <a:latin typeface="Times New Roman" panose="02020603050405020304" pitchFamily="18" charset="0"/>
              <a:cs typeface="Times New Roman" panose="02020603050405020304" pitchFamily="18" charset="0"/>
            </a:endParaRPr>
          </a:p>
          <a:p>
            <a:pPr marL="742950" lvl="1" indent="-285750" fontAlgn="base">
              <a:spcBef>
                <a:spcPct val="20000"/>
              </a:spcBef>
              <a:spcAft>
                <a:spcPct val="0"/>
              </a:spcAft>
              <a:buClr>
                <a:srgbClr val="0033CC"/>
              </a:buClr>
              <a:buFont typeface="Wingdings" panose="05000000000000000000" pitchFamily="2" charset="2"/>
              <a:buChar char="v"/>
              <a:defRPr/>
            </a:pPr>
            <a:r>
              <a:rPr kumimoji="1" lang="en-US" altLang="zh-CN" sz="1600" b="1" dirty="0" smtClean="0">
                <a:solidFill>
                  <a:srgbClr val="0033CC"/>
                </a:solidFill>
                <a:latin typeface="Times New Roman" panose="02020603050405020304" pitchFamily="18" charset="0"/>
                <a:cs typeface="Times New Roman" panose="02020603050405020304" pitchFamily="18" charset="0"/>
              </a:rPr>
              <a:t>CSIRO-Mk3.6 (</a:t>
            </a:r>
            <a:r>
              <a:rPr kumimoji="1" lang="en-US" altLang="zh-CN" sz="1600" b="1" dirty="0" err="1" smtClean="0">
                <a:solidFill>
                  <a:srgbClr val="0033CC"/>
                </a:solidFill>
                <a:latin typeface="Times New Roman" panose="02020603050405020304" pitchFamily="18" charset="0"/>
                <a:cs typeface="Times New Roman" panose="02020603050405020304" pitchFamily="18" charset="0"/>
              </a:rPr>
              <a:t>CdR</a:t>
            </a:r>
            <a:r>
              <a:rPr kumimoji="1" lang="en-US" altLang="zh-CN" sz="1600" b="1" dirty="0" smtClean="0">
                <a:solidFill>
                  <a:srgbClr val="0033CC"/>
                </a:solidFill>
                <a:latin typeface="Times New Roman" panose="02020603050405020304" pitchFamily="18" charset="0"/>
                <a:cs typeface="Times New Roman" panose="02020603050405020304" pitchFamily="18" charset="0"/>
              </a:rPr>
              <a:t>)</a:t>
            </a:r>
            <a:endParaRPr kumimoji="1" lang="zh-CN" altLang="en-US" sz="1600" b="1" dirty="0">
              <a:solidFill>
                <a:srgbClr val="0033CC"/>
              </a:solidFill>
              <a:latin typeface="Times New Roman" panose="02020603050405020304" pitchFamily="18" charset="0"/>
              <a:cs typeface="Times New Roman" panose="02020603050405020304" pitchFamily="18" charset="0"/>
            </a:endParaRPr>
          </a:p>
        </p:txBody>
      </p:sp>
      <p:sp>
        <p:nvSpPr>
          <p:cNvPr id="6" name="Text Box 3"/>
          <p:cNvSpPr txBox="1">
            <a:spLocks noChangeArrowheads="1"/>
          </p:cNvSpPr>
          <p:nvPr/>
        </p:nvSpPr>
        <p:spPr bwMode="auto">
          <a:xfrm>
            <a:off x="6099363" y="1584667"/>
            <a:ext cx="5553170" cy="4634602"/>
          </a:xfrm>
          <a:prstGeom prst="rect">
            <a:avLst/>
          </a:prstGeom>
          <a:noFill/>
          <a:ln w="9525" algn="ctr">
            <a:noFill/>
            <a:miter lim="800000"/>
          </a:ln>
        </p:spPr>
        <p:txBody>
          <a:bodyPr wrap="square">
            <a:spAutoFit/>
          </a:bodyPr>
          <a:lstStyle/>
          <a:p>
            <a:pPr marL="440055" indent="-440055">
              <a:lnSpc>
                <a:spcPct val="120000"/>
              </a:lnSpc>
              <a:spcBef>
                <a:spcPts val="1200"/>
              </a:spcBef>
              <a:buClr>
                <a:srgbClr val="C00000"/>
              </a:buClr>
              <a:buFont typeface="Wingdings" panose="05000000000000000000" pitchFamily="2" charset="2"/>
              <a:buChar char="Ø"/>
              <a:defRPr/>
            </a:pPr>
            <a:r>
              <a:rPr kumimoji="1" lang="en-US" altLang="zh-CN" b="1" dirty="0" smtClean="0">
                <a:solidFill>
                  <a:prstClr val="black"/>
                </a:solidFill>
                <a:latin typeface="Times New Roman" panose="02020603050405020304" pitchFamily="18" charset="0"/>
                <a:ea typeface="Arial Unicode MS" panose="020B0604020202020204" pitchFamily="34" charset="-122"/>
              </a:rPr>
              <a:t>Domain</a:t>
            </a:r>
            <a:r>
              <a:rPr kumimoji="1" lang="en-US" altLang="zh-CN" b="1" dirty="0">
                <a:solidFill>
                  <a:prstClr val="black"/>
                </a:solidFill>
                <a:latin typeface="Times New Roman" panose="02020603050405020304" pitchFamily="18" charset="0"/>
                <a:ea typeface="Arial Unicode MS" panose="020B0604020202020204" pitchFamily="34" charset="-122"/>
              </a:rPr>
              <a:t>: CORDEX-EA (phase II), 25km resolution</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indent="-440055">
              <a:lnSpc>
                <a:spcPct val="120000"/>
              </a:lnSpc>
              <a:spcBef>
                <a:spcPts val="12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Version: RegCM4.4</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indent="-440055">
              <a:lnSpc>
                <a:spcPct val="120000"/>
              </a:lnSpc>
              <a:spcBef>
                <a:spcPts val="12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CLM land surface process + Emanuel convection</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indent="-440055">
              <a:lnSpc>
                <a:spcPct val="120000"/>
              </a:lnSpc>
              <a:spcBef>
                <a:spcPts val="12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Updated vegetation cover over China</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indent="-440055">
              <a:lnSpc>
                <a:spcPct val="120000"/>
              </a:lnSpc>
              <a:spcBef>
                <a:spcPts val="12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Updated surface emissivity</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lvl="1" indent="-440055">
              <a:lnSpc>
                <a:spcPct val="120000"/>
              </a:lnSpc>
              <a:spcBef>
                <a:spcPts val="6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For bare soil and snow in CLM: 0.96 and 0.97 to 0.80 and 0.92 following observation literatures</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40055" lvl="1" indent="-440055">
              <a:lnSpc>
                <a:spcPct val="120000"/>
              </a:lnSpc>
              <a:spcBef>
                <a:spcPts val="600"/>
              </a:spcBef>
              <a:buClr>
                <a:srgbClr val="C00000"/>
              </a:buClr>
              <a:buFont typeface="Wingdings" panose="05000000000000000000" pitchFamily="2" charset="2"/>
              <a:buChar char="Ø"/>
              <a:defRPr/>
            </a:pPr>
            <a:r>
              <a:rPr kumimoji="1" lang="en-US" altLang="zh-CN" b="1" dirty="0">
                <a:solidFill>
                  <a:prstClr val="black"/>
                </a:solidFill>
                <a:latin typeface="Times New Roman" panose="02020603050405020304" pitchFamily="18" charset="0"/>
                <a:ea typeface="Arial Unicode MS" panose="020B0604020202020204" pitchFamily="34" charset="-122"/>
              </a:rPr>
              <a:t>Reduced effectively the cold bias in </a:t>
            </a:r>
            <a:r>
              <a:rPr kumimoji="1" lang="en-US" altLang="zh-CN" b="1" dirty="0" smtClean="0">
                <a:solidFill>
                  <a:prstClr val="black"/>
                </a:solidFill>
                <a:latin typeface="Times New Roman" panose="02020603050405020304" pitchFamily="18" charset="0"/>
                <a:ea typeface="Arial Unicode MS" panose="020B0604020202020204" pitchFamily="34" charset="-122"/>
              </a:rPr>
              <a:t>DJF</a:t>
            </a:r>
            <a:endParaRPr kumimoji="1" lang="en-US" altLang="zh-CN" b="1" dirty="0" smtClean="0">
              <a:solidFill>
                <a:prstClr val="black"/>
              </a:solidFill>
              <a:latin typeface="Times New Roman" panose="02020603050405020304" pitchFamily="18" charset="0"/>
              <a:ea typeface="Arial Unicode MS" panose="020B0604020202020204" pitchFamily="34" charset="-122"/>
            </a:endParaRPr>
          </a:p>
          <a:p>
            <a:pPr marL="440055" lvl="1" indent="-440055">
              <a:lnSpc>
                <a:spcPct val="120000"/>
              </a:lnSpc>
              <a:spcBef>
                <a:spcPts val="600"/>
              </a:spcBef>
              <a:buClr>
                <a:srgbClr val="C00000"/>
              </a:buClr>
              <a:buFont typeface="Wingdings" panose="05000000000000000000" pitchFamily="2" charset="2"/>
              <a:buChar char="Ø"/>
              <a:defRPr/>
            </a:pPr>
            <a:r>
              <a:rPr kumimoji="1" lang="en-US" altLang="zh-CN" b="1" dirty="0" smtClean="0">
                <a:solidFill>
                  <a:prstClr val="black"/>
                </a:solidFill>
                <a:latin typeface="Times New Roman" panose="02020603050405020304" pitchFamily="18" charset="0"/>
                <a:ea typeface="Arial Unicode MS" panose="020B0604020202020204" pitchFamily="34" charset="-122"/>
              </a:rPr>
              <a:t>Period: 1986-2100</a:t>
            </a:r>
            <a:endParaRPr kumimoji="1" lang="en-US" altLang="zh-CN" b="1" dirty="0">
              <a:solidFill>
                <a:prstClr val="black"/>
              </a:solidFill>
              <a:latin typeface="Times New Roman" panose="02020603050405020304" pitchFamily="18" charset="0"/>
              <a:ea typeface="Arial Unicode MS" panose="020B0604020202020204" pitchFamily="34" charset="-122"/>
            </a:endParaRPr>
          </a:p>
          <a:p>
            <a:pPr marL="457200" indent="81280">
              <a:spcBef>
                <a:spcPts val="500"/>
              </a:spcBef>
            </a:pPr>
            <a:endParaRPr lang="en-US" altLang="zh-CN" sz="2000" b="1" dirty="0">
              <a:solidFill>
                <a:srgbClr val="ED7D31"/>
              </a:solidFill>
              <a:latin typeface="Times New Roman" panose="02020603050405020304" pitchFamily="18" charset="0"/>
              <a:ea typeface="黑体" panose="0201060906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9"/>
          <p:cNvSpPr txBox="1">
            <a:spLocks noChangeArrowheads="1"/>
          </p:cNvSpPr>
          <p:nvPr/>
        </p:nvSpPr>
        <p:spPr bwMode="auto">
          <a:xfrm>
            <a:off x="4742755" y="640743"/>
            <a:ext cx="25891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ct val="20000"/>
              </a:spcBef>
              <a:spcAft>
                <a:spcPts val="0"/>
              </a:spcAft>
              <a:buClrTx/>
              <a:buSzPct val="90000"/>
              <a:buFontTx/>
              <a:buNone/>
              <a:defRPr/>
            </a:pPr>
            <a:r>
              <a:rPr kumimoji="0" lang="zh-CN" altLang="en-US" sz="5400" b="1" i="0" u="none" strike="noStrike" kern="1200" cap="none" spc="0" normalizeH="0" baseline="0" noProof="0" dirty="0" smtClean="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5400" b="1" i="0"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Outline</a:t>
            </a:r>
            <a:endParaRPr kumimoji="0" lang="zh-CN" altLang="en-US" sz="5400" b="1" i="0"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 name="组合 2"/>
          <p:cNvGrpSpPr/>
          <p:nvPr/>
        </p:nvGrpSpPr>
        <p:grpSpPr>
          <a:xfrm>
            <a:off x="1775552" y="1742083"/>
            <a:ext cx="8156002" cy="645160"/>
            <a:chOff x="1331664" y="1887830"/>
            <a:chExt cx="6117002" cy="645160"/>
          </a:xfrm>
        </p:grpSpPr>
        <p:sp>
          <p:nvSpPr>
            <p:cNvPr id="4" name="椭圆 3"/>
            <p:cNvSpPr/>
            <p:nvPr/>
          </p:nvSpPr>
          <p:spPr>
            <a:xfrm>
              <a:off x="1331664" y="1899823"/>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TextBox 4"/>
            <p:cNvSpPr txBox="1"/>
            <p:nvPr/>
          </p:nvSpPr>
          <p:spPr>
            <a:xfrm>
              <a:off x="2308509" y="1887830"/>
              <a:ext cx="5140157"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rPr>
                <a:t>Motivation</a:t>
              </a:r>
              <a:endParaRPr kumimoji="0" lang="en-US" altLang="zh-CN" sz="3600" b="1" i="0" u="none" strike="noStrike" kern="0" cap="none" spc="0" normalizeH="0" baseline="0" noProof="0" dirty="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6" name="组合 5"/>
          <p:cNvGrpSpPr/>
          <p:nvPr/>
        </p:nvGrpSpPr>
        <p:grpSpPr>
          <a:xfrm>
            <a:off x="1775555" y="2543008"/>
            <a:ext cx="7844428" cy="674224"/>
            <a:chOff x="1331664" y="2676202"/>
            <a:chExt cx="5883321" cy="674224"/>
          </a:xfrm>
        </p:grpSpPr>
        <p:sp>
          <p:nvSpPr>
            <p:cNvPr id="7" name="椭圆 6"/>
            <p:cNvSpPr/>
            <p:nvPr/>
          </p:nvSpPr>
          <p:spPr>
            <a:xfrm>
              <a:off x="1331664" y="2735641"/>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TextBox 7"/>
            <p:cNvSpPr txBox="1"/>
            <p:nvPr/>
          </p:nvSpPr>
          <p:spPr>
            <a:xfrm>
              <a:off x="2311651" y="2676202"/>
              <a:ext cx="4903334" cy="674224"/>
            </a:xfrm>
            <a:prstGeom prst="rect">
              <a:avLst/>
            </a:prstGeom>
            <a:noFill/>
          </p:spPr>
          <p:txBody>
            <a:bodyPr wrap="square" rtlCol="0">
              <a:spAutoFit/>
            </a:bodyPr>
            <a:lstStyle/>
            <a:p>
              <a:pPr marL="0" marR="0" lvl="0" indent="0" algn="l" defTabSz="914400" rtl="0" eaLnBrk="1" fontAlgn="auto" latinLnBrk="0" hangingPunct="1">
                <a:lnSpc>
                  <a:spcPct val="114000"/>
                </a:lnSpc>
                <a:spcBef>
                  <a:spcPct val="50000"/>
                </a:spcBef>
                <a:spcAft>
                  <a:spcPts val="0"/>
                </a:spcAft>
                <a:buClr>
                  <a:srgbClr val="993300"/>
                </a:buClr>
                <a:buSzTx/>
                <a:buFontTx/>
                <a:buNone/>
                <a:defRPr/>
              </a:pPr>
              <a:r>
                <a:rPr kumimoji="0" lang="en-US" altLang="zh-CN" sz="3600" b="1" i="0" u="none" strike="noStrike" kern="0" cap="none" spc="0" normalizeH="0" baseline="0" noProof="0" dirty="0" smtClean="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rPr>
                <a:t>Model, data and methods</a:t>
              </a:r>
              <a:endParaRPr kumimoji="0" lang="zh-CN" altLang="en-US" sz="3600" b="1" i="0" u="none" strike="noStrike" kern="0" cap="none" spc="0" normalizeH="0" baseline="0" noProof="0" dirty="0">
                <a:ln>
                  <a:noFill/>
                </a:ln>
                <a:solidFill>
                  <a:prstClr val="white">
                    <a:lumMod val="65000"/>
                  </a:prst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9" name="组合 8"/>
          <p:cNvGrpSpPr/>
          <p:nvPr/>
        </p:nvGrpSpPr>
        <p:grpSpPr>
          <a:xfrm>
            <a:off x="1775573" y="3388837"/>
            <a:ext cx="9786312" cy="674224"/>
            <a:chOff x="1331664" y="3431528"/>
            <a:chExt cx="7339734" cy="674224"/>
          </a:xfrm>
        </p:grpSpPr>
        <p:sp>
          <p:nvSpPr>
            <p:cNvPr id="10" name="椭圆 9"/>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TextBox 10"/>
            <p:cNvSpPr txBox="1"/>
            <p:nvPr/>
          </p:nvSpPr>
          <p:spPr>
            <a:xfrm>
              <a:off x="2311529" y="3431528"/>
              <a:ext cx="6359869" cy="674224"/>
            </a:xfrm>
            <a:prstGeom prst="rect">
              <a:avLst/>
            </a:prstGeom>
            <a:noFill/>
          </p:spPr>
          <p:txBody>
            <a:bodyPr wrap="square" rtlCol="0">
              <a:spAutoFit/>
            </a:bodyPr>
            <a:lstStyle/>
            <a:p>
              <a:pPr marL="0" marR="0" lvl="0" indent="0" algn="l" defTabSz="914400" rtl="0" eaLnBrk="1" fontAlgn="auto" latinLnBrk="0" hangingPunct="1">
                <a:lnSpc>
                  <a:spcPct val="114000"/>
                </a:lnSpc>
                <a:spcBef>
                  <a:spcPct val="50000"/>
                </a:spcBef>
                <a:spcAft>
                  <a:spcPts val="0"/>
                </a:spcAft>
                <a:buClr>
                  <a:srgbClr val="993300"/>
                </a:buClr>
                <a:buSzTx/>
                <a:buFontTx/>
                <a:buNone/>
                <a:defRPr/>
              </a:pPr>
              <a:r>
                <a:rPr lang="en-US" altLang="zh-CN" sz="3600" b="1" kern="0" dirty="0">
                  <a:solidFill>
                    <a:srgbClr val="5B9BD5">
                      <a:lumMod val="75000"/>
                    </a:srgbClr>
                  </a:solidFill>
                  <a:latin typeface="Times New Roman" panose="02020603050405020304" pitchFamily="18" charset="0"/>
                  <a:ea typeface="黑体" panose="02010609060101010101" pitchFamily="2" charset="-122"/>
                  <a:cs typeface="Times New Roman" panose="02020603050405020304" pitchFamily="18" charset="0"/>
                </a:rPr>
                <a:t>Future projection of wind energy</a:t>
              </a:r>
              <a:endParaRPr lang="en-US" altLang="zh-CN" sz="3600" b="1" kern="0" dirty="0">
                <a:solidFill>
                  <a:srgbClr val="5B9BD5">
                    <a:lumMod val="75000"/>
                  </a:srgbClr>
                </a:solidFill>
                <a:latin typeface="Times New Roman" panose="02020603050405020304" pitchFamily="18" charset="0"/>
                <a:ea typeface="黑体" panose="02010609060101010101" pitchFamily="2" charset="-122"/>
                <a:cs typeface="Times New Roman" panose="02020603050405020304" pitchFamily="18" charset="0"/>
              </a:endParaRPr>
            </a:p>
          </p:txBody>
        </p:sp>
      </p:grpSp>
      <p:grpSp>
        <p:nvGrpSpPr>
          <p:cNvPr id="12" name="组合 11"/>
          <p:cNvGrpSpPr/>
          <p:nvPr/>
        </p:nvGrpSpPr>
        <p:grpSpPr>
          <a:xfrm>
            <a:off x="1775573" y="4235092"/>
            <a:ext cx="8421271" cy="674224"/>
            <a:chOff x="1331664" y="3431528"/>
            <a:chExt cx="6315953" cy="674224"/>
          </a:xfrm>
        </p:grpSpPr>
        <p:sp>
          <p:nvSpPr>
            <p:cNvPr id="13" name="椭圆 12"/>
            <p:cNvSpPr/>
            <p:nvPr/>
          </p:nvSpPr>
          <p:spPr>
            <a:xfrm>
              <a:off x="1331664" y="3491392"/>
              <a:ext cx="594804" cy="594804"/>
            </a:xfrm>
            <a:prstGeom prst="ellipse">
              <a:avLst/>
            </a:prstGeom>
            <a:solidFill>
              <a:srgbClr val="0070C0"/>
            </a:solidFill>
            <a:ln w="25400" cap="flat" cmpd="sng" algn="ctr">
              <a:solidFill>
                <a:srgbClr val="33CC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kumimoji="0" lang="zh-CN" altLang="en-US" sz="3600" b="0" i="0" u="none" strike="noStrike" kern="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TextBox 13"/>
            <p:cNvSpPr txBox="1"/>
            <p:nvPr/>
          </p:nvSpPr>
          <p:spPr>
            <a:xfrm>
              <a:off x="2319634" y="3431528"/>
              <a:ext cx="5327983" cy="674224"/>
            </a:xfrm>
            <a:prstGeom prst="rect">
              <a:avLst/>
            </a:prstGeom>
            <a:noFill/>
          </p:spPr>
          <p:txBody>
            <a:bodyPr wrap="square" rtlCol="0">
              <a:spAutoFit/>
            </a:bodyPr>
            <a:lstStyle/>
            <a:p>
              <a:pPr marL="0" marR="0" lvl="0" indent="0" algn="l" defTabSz="914400" rtl="0" eaLnBrk="1" fontAlgn="auto" latinLnBrk="0" hangingPunct="1">
                <a:lnSpc>
                  <a:spcPct val="114000"/>
                </a:lnSpc>
                <a:spcBef>
                  <a:spcPct val="50000"/>
                </a:spcBef>
                <a:spcAft>
                  <a:spcPts val="0"/>
                </a:spcAft>
                <a:buClr>
                  <a:srgbClr val="993300"/>
                </a:buClr>
                <a:buSzTx/>
                <a:buFontTx/>
                <a:buNone/>
                <a:defRPr/>
              </a:pPr>
              <a:r>
                <a:rPr kumimoji="0" lang="en-US" altLang="zh-CN" sz="3600" b="1" i="0" u="none" strike="noStrike" kern="0" cap="none" spc="0" normalizeH="0" baseline="0" noProof="0" dirty="0">
                  <a:ln>
                    <a:noFill/>
                  </a:ln>
                  <a:solidFill>
                    <a:schemeClr val="bg1">
                      <a:lumMod val="65000"/>
                    </a:schemeClr>
                  </a:solidFill>
                  <a:effectLst/>
                  <a:uLnTx/>
                  <a:uFillTx/>
                  <a:latin typeface="Times New Roman" panose="02020603050405020304" pitchFamily="18" charset="0"/>
                  <a:ea typeface="黑体" panose="02010609060101010101" pitchFamily="2" charset="-122"/>
                  <a:cs typeface="Times New Roman" panose="02020603050405020304" pitchFamily="18" charset="0"/>
                </a:rPr>
                <a:t>Future projection of solar energy</a:t>
              </a:r>
              <a:endParaRPr kumimoji="0" lang="en-US" altLang="zh-CN" sz="3600" b="1" i="0" u="none" strike="noStrike" kern="0" cap="none" spc="0" normalizeH="0" baseline="0" noProof="0" dirty="0">
                <a:ln>
                  <a:noFill/>
                </a:ln>
                <a:solidFill>
                  <a:schemeClr val="bg1">
                    <a:lumMod val="65000"/>
                  </a:schemeClr>
                </a:solidFill>
                <a:effectLst/>
                <a:uLnTx/>
                <a:uFillTx/>
                <a:latin typeface="Times New Roman" panose="02020603050405020304" pitchFamily="18" charset="0"/>
                <a:ea typeface="黑体" panose="02010609060101010101" pitchFamily="2" charset="-122"/>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0" y="978847"/>
            <a:ext cx="12186000" cy="0"/>
          </a:xfrm>
          <a:prstGeom prst="line">
            <a:avLst/>
          </a:prstGeom>
          <a:ln w="25400">
            <a:solidFill>
              <a:srgbClr val="4FADD1"/>
            </a:solidFill>
          </a:ln>
          <a:effectLst>
            <a:outerShdw blurRad="40000" dist="23000" dir="5400000" rotWithShape="0">
              <a:srgbClr val="000000">
                <a:alpha val="35000"/>
              </a:srgbClr>
            </a:outerShdw>
          </a:effectLst>
          <a:scene3d>
            <a:camera prst="orthographicFront"/>
            <a:lightRig rig="threePt" dir="t"/>
          </a:scene3d>
          <a:sp3d>
            <a:bevelT/>
          </a:sp3d>
        </p:spPr>
        <p:style>
          <a:lnRef idx="3">
            <a:schemeClr val="accent6"/>
          </a:lnRef>
          <a:fillRef idx="0">
            <a:schemeClr val="accent6"/>
          </a:fillRef>
          <a:effectRef idx="2">
            <a:schemeClr val="accent6"/>
          </a:effectRef>
          <a:fontRef idx="minor">
            <a:schemeClr val="tx1"/>
          </a:fontRef>
        </p:style>
      </p:cxnSp>
      <p:pic>
        <p:nvPicPr>
          <p:cNvPr id="6" name="图片 5"/>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62711" y="1451149"/>
            <a:ext cx="3992245" cy="1889760"/>
          </a:xfrm>
          <a:prstGeom prst="rect">
            <a:avLst/>
          </a:prstGeom>
          <a:noFill/>
          <a:ln>
            <a:noFill/>
          </a:ln>
        </p:spPr>
      </p:pic>
      <p:pic>
        <p:nvPicPr>
          <p:cNvPr id="7" name="图片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2560" y="3212050"/>
            <a:ext cx="3988435" cy="1839595"/>
          </a:xfrm>
          <a:prstGeom prst="rect">
            <a:avLst/>
          </a:prstGeom>
          <a:noFill/>
          <a:ln>
            <a:noFill/>
          </a:ln>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r="33057" b="74508"/>
          <a:stretch>
            <a:fillRect/>
          </a:stretch>
        </p:blipFill>
        <p:spPr bwMode="auto">
          <a:xfrm>
            <a:off x="2745729" y="4858686"/>
            <a:ext cx="3422510" cy="1290582"/>
          </a:xfrm>
          <a:prstGeom prst="rect">
            <a:avLst/>
          </a:prstGeom>
          <a:noFill/>
          <a:ln>
            <a:noFill/>
          </a:ln>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b="75497"/>
          <a:stretch>
            <a:fillRect/>
          </a:stretch>
        </p:blipFill>
        <p:spPr bwMode="auto">
          <a:xfrm>
            <a:off x="783047" y="4839200"/>
            <a:ext cx="1870453" cy="1246622"/>
          </a:xfrm>
          <a:prstGeom prst="rect">
            <a:avLst/>
          </a:prstGeom>
          <a:noFill/>
          <a:ln>
            <a:noFill/>
          </a:ln>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55551" y="1253669"/>
            <a:ext cx="4222070" cy="3063667"/>
          </a:xfrm>
          <a:prstGeom prst="rect">
            <a:avLst/>
          </a:prstGeom>
          <a:noFill/>
          <a:ln>
            <a:noFill/>
          </a:ln>
        </p:spPr>
      </p:pic>
      <p:sp>
        <p:nvSpPr>
          <p:cNvPr id="12" name="矩形 11"/>
          <p:cNvSpPr/>
          <p:nvPr/>
        </p:nvSpPr>
        <p:spPr>
          <a:xfrm>
            <a:off x="2712525" y="4329381"/>
            <a:ext cx="1393330" cy="338554"/>
          </a:xfrm>
          <a:prstGeom prst="rect">
            <a:avLst/>
          </a:prstGeom>
        </p:spPr>
        <p:txBody>
          <a:bodyPr wrap="none">
            <a:spAutoFit/>
          </a:bodyPr>
          <a:lstStyle/>
          <a:p>
            <a:r>
              <a:rPr lang="en-US" altLang="zh-CN" sz="1600" b="1" kern="100" dirty="0" smtClean="0">
                <a:solidFill>
                  <a:srgbClr val="3399FF"/>
                </a:solidFill>
                <a:latin typeface="Times New Roman" panose="02020603050405020304" pitchFamily="18" charset="0"/>
                <a:ea typeface="微软雅黑" panose="020B0503020204020204" pitchFamily="34" charset="-122"/>
              </a:rPr>
              <a:t>Surface wind </a:t>
            </a:r>
            <a:endParaRPr lang="zh-CN" altLang="en-US" sz="1600" b="1" kern="100" dirty="0">
              <a:solidFill>
                <a:srgbClr val="3399FF"/>
              </a:solidFill>
              <a:latin typeface="Times New Roman" panose="02020603050405020304" pitchFamily="18" charset="0"/>
              <a:ea typeface="微软雅黑" panose="020B0503020204020204" pitchFamily="34" charset="-122"/>
            </a:endParaRPr>
          </a:p>
        </p:txBody>
      </p:sp>
      <p:sp>
        <p:nvSpPr>
          <p:cNvPr id="15" name="矩形 14"/>
          <p:cNvSpPr/>
          <p:nvPr/>
        </p:nvSpPr>
        <p:spPr>
          <a:xfrm>
            <a:off x="2669983" y="6114265"/>
            <a:ext cx="1511439" cy="338554"/>
          </a:xfrm>
          <a:prstGeom prst="rect">
            <a:avLst/>
          </a:prstGeom>
        </p:spPr>
        <p:txBody>
          <a:bodyPr wrap="none">
            <a:spAutoFit/>
          </a:bodyPr>
          <a:lstStyle/>
          <a:p>
            <a:r>
              <a:rPr lang="en-US" altLang="zh-CN" sz="1600" b="1" kern="100" dirty="0" smtClean="0">
                <a:solidFill>
                  <a:srgbClr val="3399FF"/>
                </a:solidFill>
                <a:latin typeface="Times New Roman" panose="02020603050405020304" pitchFamily="18" charset="0"/>
                <a:ea typeface="微软雅黑" panose="020B0503020204020204" pitchFamily="34" charset="-122"/>
              </a:rPr>
              <a:t>Solar radiation</a:t>
            </a:r>
            <a:endParaRPr lang="zh-CN" altLang="en-US" sz="1600" b="1" kern="100" dirty="0">
              <a:solidFill>
                <a:srgbClr val="3399FF"/>
              </a:solidFill>
              <a:latin typeface="Times New Roman" panose="02020603050405020304" pitchFamily="18" charset="0"/>
              <a:ea typeface="微软雅黑" panose="020B0503020204020204" pitchFamily="34" charset="-122"/>
            </a:endParaRPr>
          </a:p>
        </p:txBody>
      </p:sp>
      <p:sp>
        <p:nvSpPr>
          <p:cNvPr id="16" name="矩形 15"/>
          <p:cNvSpPr/>
          <p:nvPr/>
        </p:nvSpPr>
        <p:spPr>
          <a:xfrm>
            <a:off x="7732000" y="1080125"/>
            <a:ext cx="2853666" cy="400110"/>
          </a:xfrm>
          <a:prstGeom prst="rect">
            <a:avLst/>
          </a:prstGeom>
        </p:spPr>
        <p:txBody>
          <a:bodyPr wrap="none">
            <a:spAutoFit/>
          </a:bodyPr>
          <a:lstStyle/>
          <a:p>
            <a:r>
              <a:rPr lang="en-US" altLang="zh-CN" sz="2000" b="1" kern="100" dirty="0" smtClean="0">
                <a:solidFill>
                  <a:srgbClr val="3399FF"/>
                </a:solidFill>
                <a:latin typeface="Times New Roman" panose="02020603050405020304" pitchFamily="18" charset="0"/>
                <a:ea typeface="微软雅黑" panose="020B0503020204020204" pitchFamily="34" charset="-122"/>
              </a:rPr>
              <a:t>GCMs/RCMs</a:t>
            </a:r>
            <a:r>
              <a:rPr lang="zh-CN" altLang="en-US" sz="2000" b="1" kern="100" dirty="0" smtClean="0">
                <a:solidFill>
                  <a:srgbClr val="3399FF"/>
                </a:solidFill>
                <a:latin typeface="Times New Roman" panose="02020603050405020304" pitchFamily="18" charset="0"/>
                <a:ea typeface="微软雅黑" panose="020B0503020204020204" pitchFamily="34" charset="-122"/>
              </a:rPr>
              <a:t> </a:t>
            </a:r>
            <a:r>
              <a:rPr lang="en-US" altLang="zh-CN" sz="2000" b="1" kern="100" dirty="0" smtClean="0">
                <a:solidFill>
                  <a:srgbClr val="3399FF"/>
                </a:solidFill>
                <a:latin typeface="Times New Roman" panose="02020603050405020304" pitchFamily="18" charset="0"/>
                <a:ea typeface="微软雅黑" panose="020B0503020204020204" pitchFamily="34" charset="-122"/>
              </a:rPr>
              <a:t>validation</a:t>
            </a:r>
            <a:endParaRPr lang="zh-CN" altLang="en-US" sz="2000" b="1" kern="100" dirty="0">
              <a:solidFill>
                <a:srgbClr val="3399FF"/>
              </a:solidFill>
              <a:latin typeface="Times New Roman" panose="02020603050405020304" pitchFamily="18" charset="0"/>
              <a:ea typeface="微软雅黑" panose="020B0503020204020204" pitchFamily="34" charset="-122"/>
            </a:endParaRPr>
          </a:p>
        </p:txBody>
      </p:sp>
      <p:sp>
        <p:nvSpPr>
          <p:cNvPr id="23" name="AutoShape 19"/>
          <p:cNvSpPr>
            <a:spLocks noChangeArrowheads="1"/>
          </p:cNvSpPr>
          <p:nvPr>
            <p:custDataLst>
              <p:tags r:id="rId6"/>
            </p:custDataLst>
          </p:nvPr>
        </p:nvSpPr>
        <p:spPr bwMode="auto">
          <a:xfrm>
            <a:off x="783047" y="280706"/>
            <a:ext cx="10260701" cy="680720"/>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52"/>
              <a:alphaOff val="0"/>
            </a:schemeClr>
          </a:fillRef>
          <a:effectRef idx="1">
            <a:schemeClr val="accent5">
              <a:hueOff val="-4317079"/>
              <a:satOff val="21903"/>
              <a:lumOff val="-2552"/>
              <a:alphaOff val="0"/>
            </a:schemeClr>
          </a:effectRef>
          <a:fontRef idx="minor">
            <a:schemeClr val="dk1"/>
          </a:fontRef>
        </p:style>
        <p:txBody>
          <a:bodyPr lIns="0" tIns="49339" rIns="0" bIns="49339" spcCol="1270" anchor="ctr"/>
          <a:lstStyle/>
          <a:p>
            <a:pPr algn="ctr">
              <a:spcAft>
                <a:spcPts val="600"/>
              </a:spcAft>
            </a:pPr>
            <a:r>
              <a:rPr lang="en-US" sz="2400" b="1" dirty="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rPr>
              <a:t>Model </a:t>
            </a:r>
            <a:r>
              <a:rPr lang="en-US" sz="2400" b="1" dirty="0" smtClean="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rPr>
              <a:t>evaluation based different observation resources</a:t>
            </a:r>
            <a:endParaRPr sz="2400" b="1" dirty="0" smtClean="0">
              <a:solidFill>
                <a:srgbClr val="000066"/>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custDataLst>
              <p:tags r:id="rId7"/>
            </p:custDataLst>
          </p:nvPr>
        </p:nvSpPr>
        <p:spPr>
          <a:xfrm>
            <a:off x="4345044" y="4323754"/>
            <a:ext cx="2340356" cy="338554"/>
          </a:xfrm>
          <a:prstGeom prst="rect">
            <a:avLst/>
          </a:prstGeom>
        </p:spPr>
        <p:txBody>
          <a:bodyPr wrap="square">
            <a:spAutoFit/>
          </a:bodyPr>
          <a:lstStyle/>
          <a:p>
            <a:pPr lvl="0" algn="ctr">
              <a:defRPr/>
            </a:pPr>
            <a:r>
              <a:rPr lang="en-US" sz="1600" dirty="0" smtClean="0">
                <a:solidFill>
                  <a:prstClr val="black"/>
                </a:solidFill>
                <a:latin typeface="Times New Roman" panose="02020603050405020304" pitchFamily="18" charset="0"/>
                <a:cs typeface="Times New Roman" panose="02020603050405020304" pitchFamily="18" charset="0"/>
              </a:rPr>
              <a:t>Wu and Shi, IJOC, 2021</a:t>
            </a:r>
            <a:endParaRPr lang="en-US" sz="1600" b="1" dirty="0" smtClean="0">
              <a:solidFill>
                <a:prstClr val="black"/>
              </a:solidFill>
              <a:latin typeface="Times New Roman" panose="02020603050405020304" pitchFamily="18" charset="0"/>
              <a:cs typeface="Times New Roman" panose="02020603050405020304" pitchFamily="18" charset="0"/>
            </a:endParaRPr>
          </a:p>
        </p:txBody>
      </p:sp>
      <p:sp>
        <p:nvSpPr>
          <p:cNvPr id="2" name="矩形 1"/>
          <p:cNvSpPr/>
          <p:nvPr>
            <p:custDataLst>
              <p:tags r:id="rId8"/>
            </p:custDataLst>
          </p:nvPr>
        </p:nvSpPr>
        <p:spPr>
          <a:xfrm>
            <a:off x="3987678" y="6136735"/>
            <a:ext cx="2743835" cy="338554"/>
          </a:xfrm>
          <a:prstGeom prst="rect">
            <a:avLst/>
          </a:prstGeom>
        </p:spPr>
        <p:txBody>
          <a:bodyPr wrap="square">
            <a:spAutoFit/>
          </a:bodyPr>
          <a:lstStyle/>
          <a:p>
            <a:pPr lvl="0" algn="ctr">
              <a:defRPr/>
            </a:pPr>
            <a:r>
              <a:rPr lang="en-US" sz="1600" dirty="0" smtClean="0">
                <a:solidFill>
                  <a:prstClr val="black"/>
                </a:solidFill>
                <a:latin typeface="Times New Roman" panose="02020603050405020304" pitchFamily="18" charset="0"/>
                <a:cs typeface="Times New Roman" panose="02020603050405020304" pitchFamily="18" charset="0"/>
              </a:rPr>
              <a:t>Wu et al., ESS, 2022</a:t>
            </a:r>
            <a:endParaRPr lang="en-US" sz="1600" b="1" dirty="0" smtClean="0">
              <a:solidFill>
                <a:prstClr val="black"/>
              </a:solidFill>
              <a:latin typeface="Times New Roman" panose="02020603050405020304" pitchFamily="18" charset="0"/>
              <a:cs typeface="Times New Roman" panose="02020603050405020304" pitchFamily="18" charset="0"/>
            </a:endParaRPr>
          </a:p>
        </p:txBody>
      </p:sp>
      <p:sp>
        <p:nvSpPr>
          <p:cNvPr id="4" name="矩形 3"/>
          <p:cNvSpPr/>
          <p:nvPr/>
        </p:nvSpPr>
        <p:spPr>
          <a:xfrm>
            <a:off x="6685400" y="5152350"/>
            <a:ext cx="4930527" cy="1569660"/>
          </a:xfrm>
          <a:prstGeom prst="rect">
            <a:avLst/>
          </a:prstGeom>
        </p:spPr>
        <p:txBody>
          <a:bodyPr wrap="square">
            <a:spAutoFit/>
          </a:bodyPr>
          <a:lstStyle/>
          <a:p>
            <a:pPr marL="381000" lvl="0" indent="-381000" algn="just" defTabSz="1219200">
              <a:buFont typeface="Wingdings" panose="05000000000000000000" pitchFamily="2" charset="2"/>
              <a:buChar char="n"/>
              <a:defRPr/>
            </a:pPr>
            <a:r>
              <a:rPr kumimoji="1" lang="en-US" altLang="zh-CN" sz="16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Observational data with good quality: CN05.1, ERA5, ISCCP.</a:t>
            </a:r>
            <a:endParaRPr kumimoji="1" lang="en-US" altLang="zh-CN" sz="16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endParaRPr>
          </a:p>
          <a:p>
            <a:pPr marL="381000" lvl="0" indent="-381000" algn="just" defTabSz="1219200">
              <a:buFont typeface="Wingdings" panose="05000000000000000000" pitchFamily="2" charset="2"/>
              <a:buChar char="n"/>
              <a:defRPr/>
            </a:pPr>
            <a:r>
              <a:rPr kumimoji="1" lang="en-US" altLang="zh-CN" sz="1600" b="1" dirty="0" err="1">
                <a:solidFill>
                  <a:srgbClr val="333399"/>
                </a:solidFill>
                <a:latin typeface="Times New Roman" panose="02020603050405020304" pitchFamily="18" charset="0"/>
                <a:ea typeface="宋体" panose="02010600030101010101" pitchFamily="2" charset="-122"/>
                <a:cs typeface="Times New Roman" panose="02020603050405020304" pitchFamily="18" charset="0"/>
              </a:rPr>
              <a:t>RegCM</a:t>
            </a:r>
            <a:r>
              <a:rPr kumimoji="1" lang="en-US" altLang="zh-CN" sz="16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 downscaling showed similar ability with CMIP6-GDDP, and the regional model has a better simulation on solar radiation than the corrected global model </a:t>
            </a:r>
            <a:r>
              <a:rPr kumimoji="1" lang="en-US" altLang="zh-CN" sz="1600" b="1" dirty="0" smtClean="0">
                <a:solidFill>
                  <a:srgbClr val="333399"/>
                </a:solidFill>
                <a:latin typeface="Times New Roman" panose="02020603050405020304" pitchFamily="18" charset="0"/>
                <a:ea typeface="宋体" panose="02010600030101010101" pitchFamily="2" charset="-122"/>
                <a:cs typeface="Times New Roman" panose="02020603050405020304" pitchFamily="18" charset="0"/>
              </a:rPr>
              <a:t>simulation.</a:t>
            </a:r>
            <a:endParaRPr kumimoji="1" lang="zh-CN" altLang="en-US" sz="16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COMMONDATA" val="eyJoZGlkIjoiZjdkN2QwNmZmZGY1MmU4ODM0ODc0ZmVjMzc3OTllOGYifQ=="/>
  <p:tag name="commondata" val="eyJoZGlkIjoiNDE2N2M5ODExN2UzOTgwNTJiM2FkZGY2NzEyYzYxMGQ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c">
  <a:themeElements>
    <a:clrScheme name="nc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ncc">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99"/>
        </a:solidFill>
        <a:ln w="9525" cap="flat" cmpd="sng" algn="ctr">
          <a:noFill/>
          <a:prstDash val="solid"/>
          <a:round/>
          <a:headEnd type="none" w="med" len="med"/>
          <a:tailEnd type="none" w="med" len="med"/>
        </a:ln>
        <a:scene3d>
          <a:camera prst="legacyPerspectiveFront">
            <a:rot lat="19799999" lon="19439998" rev="0"/>
          </a:camera>
          <a:lightRig rig="legacyNormal2" dir="t"/>
        </a:scene3d>
        <a:sp3d extrusionH="354000" prstMaterial="legacyMatte">
          <a:bevelT w="13500" h="13500" prst="angle"/>
          <a:bevelB w="13500" h="13500" prst="angle"/>
          <a:extrusionClr>
            <a:srgbClr val="939676"/>
          </a:extrusionClr>
        </a:sp3d>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FFFF99"/>
        </a:solidFill>
        <a:ln w="9525" cap="flat" cmpd="sng" algn="ctr">
          <a:noFill/>
          <a:prstDash val="solid"/>
          <a:round/>
          <a:headEnd type="none" w="med" len="med"/>
          <a:tailEnd type="none" w="med" len="med"/>
        </a:ln>
        <a:scene3d>
          <a:camera prst="legacyPerspectiveFront">
            <a:rot lat="19799999" lon="19439998" rev="0"/>
          </a:camera>
          <a:lightRig rig="legacyNormal2" dir="t"/>
        </a:scene3d>
        <a:sp3d extrusionH="354000" prstMaterial="legacyMatte">
          <a:bevelT w="13500" h="13500" prst="angle"/>
          <a:bevelB w="13500" h="13500" prst="angle"/>
          <a:extrusionClr>
            <a:srgbClr val="939676"/>
          </a:extrusionClr>
        </a:sp3d>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nc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c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c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GEIDCO_grey">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noFill/>
          <a:miter lim="800000"/>
        </a:ln>
      </a:spPr>
      <a:bodyPr lIns="0" tIns="0" rIns="0" bIns="0"/>
      <a:lstStyle>
        <a:defPPr algn="dist" eaLnBrk="0" hangingPunct="0">
          <a:defRPr b="1" dirty="0">
            <a:solidFill>
              <a:srgbClr val="333333"/>
            </a:solidFill>
            <a:latin typeface="+mn-ea"/>
            <a:ea typeface="+mn-ea"/>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9431</Words>
  <Application>WPS 演示</Application>
  <PresentationFormat>宽屏</PresentationFormat>
  <Paragraphs>665</Paragraphs>
  <Slides>25</Slides>
  <Notes>14</Notes>
  <HiddenSlides>0</HiddenSlides>
  <MMClips>0</MMClips>
  <ScaleCrop>false</ScaleCrop>
  <HeadingPairs>
    <vt:vector size="8" baseType="variant">
      <vt:variant>
        <vt:lpstr>已用的字体</vt:lpstr>
      </vt:variant>
      <vt:variant>
        <vt:i4>28</vt:i4>
      </vt:variant>
      <vt:variant>
        <vt:lpstr>主题</vt:lpstr>
      </vt:variant>
      <vt:variant>
        <vt:i4>5</vt:i4>
      </vt:variant>
      <vt:variant>
        <vt:lpstr>嵌入 OLE 服务器</vt:lpstr>
      </vt:variant>
      <vt:variant>
        <vt:i4>4</vt:i4>
      </vt:variant>
      <vt:variant>
        <vt:lpstr>幻灯片标题</vt:lpstr>
      </vt:variant>
      <vt:variant>
        <vt:i4>25</vt:i4>
      </vt:variant>
    </vt:vector>
  </HeadingPairs>
  <TitlesOfParts>
    <vt:vector size="62" baseType="lpstr">
      <vt:lpstr>Arial</vt:lpstr>
      <vt:lpstr>宋体</vt:lpstr>
      <vt:lpstr>Wingdings</vt:lpstr>
      <vt:lpstr>Times New Roman</vt:lpstr>
      <vt:lpstr>微软雅黑</vt:lpstr>
      <vt:lpstr>Arial</vt:lpstr>
      <vt:lpstr>Arial Black</vt:lpstr>
      <vt:lpstr>等线 Light</vt:lpstr>
      <vt:lpstr>PMingLiU</vt:lpstr>
      <vt:lpstr>Arial Unicode MS</vt:lpstr>
      <vt:lpstr>黑体</vt:lpstr>
      <vt:lpstr>方正小标宋简体</vt:lpstr>
      <vt:lpstr>Tahoma</vt:lpstr>
      <vt:lpstr>华文中宋</vt:lpstr>
      <vt:lpstr>Calibri</vt:lpstr>
      <vt:lpstr>Calibri</vt:lpstr>
      <vt:lpstr>等线</vt:lpstr>
      <vt:lpstr>楷体</vt:lpstr>
      <vt:lpstr>Verdana</vt:lpstr>
      <vt:lpstr>Arial Unicode MS</vt:lpstr>
      <vt:lpstr>Times New Roman</vt:lpstr>
      <vt:lpstr>STIX-Regular</vt:lpstr>
      <vt:lpstr>Segoe Print</vt:lpstr>
      <vt:lpstr>Georgia</vt:lpstr>
      <vt:lpstr>Trebuchet MS</vt:lpstr>
      <vt:lpstr>方正姚体</vt:lpstr>
      <vt:lpstr>Verdana</vt:lpstr>
      <vt:lpstr>PMingLiU-ExtB</vt:lpstr>
      <vt:lpstr>Office 主题​​</vt:lpstr>
      <vt:lpstr>ncc</vt:lpstr>
      <vt:lpstr>3_Office 主题​​</vt:lpstr>
      <vt:lpstr>4_Office 主题​​</vt:lpstr>
      <vt:lpstr>GEIDCO_grey</vt:lpstr>
      <vt:lpstr>Equation.3</vt:lpstr>
      <vt:lpstr>Equation.3</vt:lpstr>
      <vt:lpstr>Equation.3</vt:lpstr>
      <vt:lpstr>Equation.3</vt:lpstr>
      <vt:lpstr>PowerPoint 演示文稿</vt:lpstr>
      <vt:lpstr>PowerPoint 演示文稿</vt:lpstr>
      <vt:lpstr>PowerPoint 演示文稿</vt:lpstr>
      <vt:lpstr>PowerPoint 演示文稿</vt:lpstr>
      <vt:lpstr>&amp; CORDEX-CORE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李想</dc:creator>
  <cp:lastModifiedBy>wujia</cp:lastModifiedBy>
  <cp:revision>662</cp:revision>
  <dcterms:created xsi:type="dcterms:W3CDTF">2021-08-20T12:17:00Z</dcterms:created>
  <dcterms:modified xsi:type="dcterms:W3CDTF">2024-05-10T03:57:25Z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95FCD6E20FF242A0A38F1BBDFE2C7EBF_13</vt:lpwstr>
  </property>
  <property fmtid="{D5CDD505-2E9C-101B-9397-08002B2CF9AE}" pid="3" name="KSOProductBuildVer">
    <vt:lpwstr>2052-12.1.0.16250</vt:lpwstr>
  </property>
</Properties>
</file>