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71" r:id="rId2"/>
    <p:sldId id="374" r:id="rId3"/>
    <p:sldId id="491" r:id="rId4"/>
    <p:sldId id="529" r:id="rId5"/>
    <p:sldId id="552" r:id="rId6"/>
    <p:sldId id="530" r:id="rId7"/>
    <p:sldId id="531" r:id="rId8"/>
    <p:sldId id="535" r:id="rId9"/>
    <p:sldId id="532" r:id="rId10"/>
    <p:sldId id="533" r:id="rId11"/>
    <p:sldId id="536" r:id="rId12"/>
    <p:sldId id="534" r:id="rId13"/>
    <p:sldId id="537" r:id="rId14"/>
    <p:sldId id="540" r:id="rId15"/>
    <p:sldId id="538" r:id="rId16"/>
    <p:sldId id="541" r:id="rId17"/>
    <p:sldId id="553" r:id="rId18"/>
    <p:sldId id="554" r:id="rId19"/>
    <p:sldId id="555" r:id="rId20"/>
    <p:sldId id="539" r:id="rId21"/>
    <p:sldId id="486" r:id="rId22"/>
  </p:sldIdLst>
  <p:sldSz cx="12192000" cy="6858000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8A5"/>
    <a:srgbClr val="A6A6A6"/>
    <a:srgbClr val="0000FF"/>
    <a:srgbClr val="549ADA"/>
    <a:srgbClr val="62A0DB"/>
    <a:srgbClr val="9DC3E6"/>
    <a:srgbClr val="4A90D0"/>
    <a:srgbClr val="2F5597"/>
    <a:srgbClr val="1C4372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30" autoAdjust="0"/>
    <p:restoredTop sz="93132" autoAdjust="0"/>
  </p:normalViewPr>
  <p:slideViewPr>
    <p:cSldViewPr>
      <p:cViewPr varScale="1">
        <p:scale>
          <a:sx n="81" d="100"/>
          <a:sy n="81" d="100"/>
        </p:scale>
        <p:origin x="1037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CC432-B537-4ED8-8FB3-4EF19142A40E}" type="datetimeFigureOut">
              <a:rPr lang="ko-KR" altLang="en-US" smtClean="0"/>
              <a:pPr/>
              <a:t>2024-05-10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BA26F4-9335-48CD-9D38-B43A65E64C0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029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3050" cy="37258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A26F4-9335-48CD-9D38-B43A65E64C0A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187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3050" cy="37258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A26F4-9335-48CD-9D38-B43A65E64C0A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482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3050" cy="37258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A26F4-9335-48CD-9D38-B43A65E64C0A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6344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A26F4-9335-48CD-9D38-B43A65E64C0A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5339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bg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그림 14" descr="map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08" y="566"/>
            <a:ext cx="12190993" cy="6857434"/>
          </a:xfrm>
          <a:prstGeom prst="rect">
            <a:avLst/>
          </a:prstGeom>
        </p:spPr>
      </p:pic>
      <p:pic>
        <p:nvPicPr>
          <p:cNvPr id="11" name="그림 10" descr="line.png"/>
          <p:cNvPicPr>
            <a:picLocks noChangeAspect="1"/>
          </p:cNvPicPr>
          <p:nvPr userDrawn="1"/>
        </p:nvPicPr>
        <p:blipFill>
          <a:blip r:embed="rId4" cstate="print"/>
          <a:srcRect b="23750"/>
          <a:stretch>
            <a:fillRect/>
          </a:stretch>
        </p:blipFill>
        <p:spPr>
          <a:xfrm>
            <a:off x="0" y="-1"/>
            <a:ext cx="12192000" cy="5229201"/>
          </a:xfrm>
          <a:prstGeom prst="rect">
            <a:avLst/>
          </a:prstGeom>
        </p:spPr>
      </p:pic>
      <p:pic>
        <p:nvPicPr>
          <p:cNvPr id="13" name="그림 12" descr="round2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9855640" y="2996952"/>
            <a:ext cx="2226888" cy="24991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50종_2 copy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그림 3" descr="map.png"/>
          <p:cNvPicPr>
            <a:picLocks noChangeAspect="1"/>
          </p:cNvPicPr>
          <p:nvPr userDrawn="1"/>
        </p:nvPicPr>
        <p:blipFill>
          <a:blip r:embed="rId3" cstate="print"/>
          <a:srcRect t="62601"/>
          <a:stretch>
            <a:fillRect/>
          </a:stretch>
        </p:blipFill>
        <p:spPr>
          <a:xfrm>
            <a:off x="504" y="4293097"/>
            <a:ext cx="12190993" cy="25646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그림 10" descr="map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04" y="283"/>
            <a:ext cx="12190993" cy="6857434"/>
          </a:xfrm>
          <a:prstGeom prst="rect">
            <a:avLst/>
          </a:prstGeom>
        </p:spPr>
      </p:pic>
      <p:pic>
        <p:nvPicPr>
          <p:cNvPr id="10" name="그림 9" descr="round2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9853116" y="3006477"/>
            <a:ext cx="2226888" cy="24991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50종_2 copy.jpg"/>
          <p:cNvPicPr>
            <a:picLocks noChangeAspect="1"/>
          </p:cNvPicPr>
          <p:nvPr userDrawn="1"/>
        </p:nvPicPr>
        <p:blipFill>
          <a:blip r:embed="rId2" cstate="print"/>
          <a:srcRect b="86778"/>
          <a:stretch>
            <a:fillRect/>
          </a:stretch>
        </p:blipFill>
        <p:spPr>
          <a:xfrm>
            <a:off x="0" y="1984"/>
            <a:ext cx="12192000" cy="906736"/>
          </a:xfrm>
          <a:prstGeom prst="rect">
            <a:avLst/>
          </a:prstGeom>
        </p:spPr>
      </p:pic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335360" y="260648"/>
            <a:ext cx="10849205" cy="648072"/>
          </a:xfrm>
          <a:prstGeom prst="rect">
            <a:avLst/>
          </a:prstGeom>
        </p:spPr>
        <p:txBody>
          <a:bodyPr/>
          <a:lstStyle>
            <a:lvl1pPr algn="l">
              <a:defRPr lang="ko-KR" altLang="en-US" sz="2800" b="1" kern="1200" spc="-150" dirty="0" smtClean="0">
                <a:ln>
                  <a:noFill/>
                </a:ln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403787" y="332656"/>
            <a:ext cx="10972800" cy="648072"/>
          </a:xfrm>
          <a:prstGeom prst="rect">
            <a:avLst/>
          </a:prstGeom>
        </p:spPr>
        <p:txBody>
          <a:bodyPr/>
          <a:lstStyle>
            <a:lvl1pPr algn="l">
              <a:defRPr lang="ko-KR" altLang="en-US" sz="3200" b="1" kern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49" r:id="rId4"/>
    <p:sldLayoutId id="2147483650" r:id="rId5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30216" y="1077167"/>
            <a:ext cx="8497316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latinLnBrk="0">
              <a:lnSpc>
                <a:spcPct val="150000"/>
              </a:lnSpc>
            </a:pPr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 </a:t>
            </a:r>
            <a:r>
              <a:rPr lang="en-US" altLang="ko-K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KMA activities based </a:t>
            </a:r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</a:p>
          <a:p>
            <a:pPr algn="r" latinLnBrk="0">
              <a:lnSpc>
                <a:spcPct val="150000"/>
              </a:lnSpc>
            </a:pPr>
            <a:r>
              <a:rPr lang="en-US" altLang="ko-KR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ExCMOS</a:t>
            </a:r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ko-K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supporting to several </a:t>
            </a:r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sectors</a:t>
            </a:r>
          </a:p>
          <a:p>
            <a:pPr algn="r" latinLnBrk="0">
              <a:lnSpc>
                <a:spcPct val="150000"/>
              </a:lnSpc>
            </a:pPr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against </a:t>
            </a:r>
            <a:r>
              <a:rPr lang="en-US" altLang="ko-K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extreme climate disasters</a:t>
            </a:r>
          </a:p>
        </p:txBody>
      </p:sp>
      <p:sp>
        <p:nvSpPr>
          <p:cNvPr id="4" name="부제목 2"/>
          <p:cNvSpPr txBox="1">
            <a:spLocks/>
          </p:cNvSpPr>
          <p:nvPr/>
        </p:nvSpPr>
        <p:spPr>
          <a:xfrm>
            <a:off x="2495600" y="5301208"/>
            <a:ext cx="9361040" cy="1348202"/>
          </a:xfrm>
          <a:prstGeom prst="rect">
            <a:avLst/>
          </a:prstGeom>
          <a:noFill/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buNone/>
            </a:pPr>
            <a:r>
              <a:rPr lang="en-US" altLang="ko-KR" sz="2400" b="1" dirty="0" smtClean="0"/>
              <a:t>HA </a:t>
            </a:r>
            <a:r>
              <a:rPr lang="en-US" altLang="ko-KR" sz="2400" b="1" dirty="0" err="1" smtClean="0"/>
              <a:t>Wonsil</a:t>
            </a:r>
            <a:r>
              <a:rPr lang="en-US" altLang="ko-KR" sz="2400" dirty="0" smtClean="0"/>
              <a:t>, IM </a:t>
            </a:r>
            <a:r>
              <a:rPr lang="en-US" altLang="ko-KR" sz="2400" dirty="0" err="1" smtClean="0"/>
              <a:t>Gyosun</a:t>
            </a:r>
            <a:r>
              <a:rPr lang="en-US" altLang="ko-KR" sz="2400" dirty="0" smtClean="0"/>
              <a:t>, Park Mina</a:t>
            </a:r>
          </a:p>
          <a:p>
            <a:pPr marL="0" indent="0" algn="r">
              <a:lnSpc>
                <a:spcPct val="130000"/>
              </a:lnSpc>
              <a:buNone/>
            </a:pPr>
            <a:r>
              <a:rPr lang="en-US" altLang="ko-KR" sz="2200" i="1" dirty="0" smtClean="0">
                <a:solidFill>
                  <a:schemeClr val="accent6">
                    <a:lumMod val="75000"/>
                  </a:schemeClr>
                </a:solidFill>
              </a:rPr>
              <a:t>Climate Prediction Division, KMA</a:t>
            </a:r>
          </a:p>
          <a:p>
            <a:pPr marL="0" indent="0" algn="r">
              <a:lnSpc>
                <a:spcPct val="130000"/>
              </a:lnSpc>
              <a:buNone/>
            </a:pPr>
            <a:r>
              <a:rPr lang="en-US" altLang="ko-KR" sz="2200" i="1" dirty="0" smtClean="0">
                <a:solidFill>
                  <a:schemeClr val="accent2">
                    <a:lumMod val="75000"/>
                  </a:schemeClr>
                </a:solidFill>
              </a:rPr>
              <a:t>E-mail: </a:t>
            </a:r>
            <a:r>
              <a:rPr lang="en-US" altLang="ko-KR" sz="2200" i="1" dirty="0">
                <a:solidFill>
                  <a:schemeClr val="accent2">
                    <a:lumMod val="75000"/>
                  </a:schemeClr>
                </a:solidFill>
              </a:rPr>
              <a:t>haws@korea.kr</a:t>
            </a:r>
            <a:endParaRPr lang="en-US" altLang="ko-KR" sz="22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>
          <a:xfrm>
            <a:off x="7695531" y="213071"/>
            <a:ext cx="4016896" cy="792088"/>
          </a:xfrm>
          <a:prstGeom prst="rect">
            <a:avLst/>
          </a:prstGeom>
          <a:noFill/>
        </p:spPr>
        <p:txBody>
          <a:bodyPr>
            <a:normAutofit fontScale="92500" lnSpcReduction="10000"/>
          </a:bodyPr>
          <a:lstStyle>
            <a:lvl1pPr marL="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2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30000"/>
              </a:lnSpc>
              <a:spcAft>
                <a:spcPts val="0"/>
              </a:spcAft>
            </a:pPr>
            <a:r>
              <a:rPr kumimoji="0" lang="en-US" altLang="ko-KR" sz="1800" i="1" dirty="0" smtClean="0">
                <a:solidFill>
                  <a:srgbClr val="2528A5"/>
                </a:solidFill>
              </a:rPr>
              <a:t>10 MAY 2024 Qingdao, China</a:t>
            </a:r>
          </a:p>
          <a:p>
            <a:pPr algn="r" fontAlgn="auto">
              <a:lnSpc>
                <a:spcPct val="130000"/>
              </a:lnSpc>
              <a:spcAft>
                <a:spcPts val="0"/>
              </a:spcAft>
            </a:pPr>
            <a:r>
              <a:rPr kumimoji="0" lang="en-US" altLang="ko-KR" sz="1800" i="1" dirty="0" smtClean="0">
                <a:solidFill>
                  <a:srgbClr val="FF0000"/>
                </a:solidFill>
              </a:rPr>
              <a:t>FORCRAII</a:t>
            </a:r>
            <a:endParaRPr kumimoji="0" lang="en-US" altLang="ko-KR" sz="1800" b="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2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-3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err="1" smtClean="0">
                <a:latin typeface="+mj-ea"/>
              </a:rPr>
              <a:t>ExCMOS</a:t>
            </a:r>
            <a:r>
              <a:rPr lang="en-US" altLang="ko-KR" sz="2800" b="1" dirty="0" smtClean="0">
                <a:latin typeface="+mj-ea"/>
              </a:rPr>
              <a:t> </a:t>
            </a:r>
            <a:r>
              <a:rPr lang="en-US" altLang="ko-KR" sz="2000" b="1" dirty="0">
                <a:solidFill>
                  <a:schemeClr val="tx2"/>
                </a:solidFill>
                <a:latin typeface="+mj-ea"/>
              </a:rPr>
              <a:t>3. Teleconnection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System1</a:t>
            </a:r>
            <a:endParaRPr lang="ko-KR" altLang="en-US" sz="2800" b="1" dirty="0">
              <a:solidFill>
                <a:schemeClr val="tx2"/>
              </a:solidFill>
              <a:latin typeface="+mn-ea"/>
              <a:cs typeface="Arial" pitchFamily="34" charset="0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2"/>
          <a:srcRect l="16356" t="13738" r="2136"/>
          <a:stretch/>
        </p:blipFill>
        <p:spPr>
          <a:xfrm>
            <a:off x="911424" y="2204864"/>
            <a:ext cx="9505056" cy="395361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330294" y="6187768"/>
            <a:ext cx="6912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ea typeface="+mj-ea"/>
              </a:rPr>
              <a:t>[ ex&gt; Schematic diagram of extreme events occurrence ]</a:t>
            </a:r>
            <a:endParaRPr lang="en-US" altLang="ko-KR" sz="1600" dirty="0">
              <a:ea typeface="+mj-ea"/>
            </a:endParaRPr>
          </a:p>
        </p:txBody>
      </p:sp>
      <p:sp>
        <p:nvSpPr>
          <p:cNvPr id="8" name="순서도: 처리 7"/>
          <p:cNvSpPr/>
          <p:nvPr/>
        </p:nvSpPr>
        <p:spPr>
          <a:xfrm>
            <a:off x="776933" y="1130077"/>
            <a:ext cx="10215611" cy="1000371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>
              <a:lnSpc>
                <a:spcPct val="150000"/>
              </a:lnSpc>
            </a:pPr>
            <a:r>
              <a:rPr lang="ko-KR" altLang="en-US" b="1" dirty="0"/>
              <a:t>▶ </a:t>
            </a:r>
            <a:r>
              <a:rPr lang="en-US" altLang="ko-KR" b="1" dirty="0" smtClean="0">
                <a:ea typeface="+mj-ea"/>
              </a:rPr>
              <a:t>Contents</a:t>
            </a:r>
            <a:r>
              <a:rPr lang="en-US" altLang="ko-KR" dirty="0" smtClean="0">
                <a:ea typeface="+mj-ea"/>
              </a:rPr>
              <a:t>: Mechanism of extreme temperature occurrence &amp; 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ea typeface="+mj-ea"/>
              </a:rPr>
              <a:t> </a:t>
            </a:r>
            <a:r>
              <a:rPr lang="en-US" altLang="ko-KR" dirty="0" smtClean="0">
                <a:ea typeface="+mj-ea"/>
              </a:rPr>
              <a:t>                occurrence probability of extreme temp. associate with climate indices.</a:t>
            </a:r>
            <a:endParaRPr lang="en-US" altLang="ko-KR" dirty="0"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10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66329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2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-3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err="1" smtClean="0">
                <a:latin typeface="+mj-ea"/>
              </a:rPr>
              <a:t>ExCMOS</a:t>
            </a:r>
            <a:r>
              <a:rPr lang="en-US" altLang="ko-KR" sz="2800" b="1" dirty="0" smtClean="0">
                <a:latin typeface="+mj-ea"/>
              </a:rPr>
              <a:t>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3. Teleconnection System2</a:t>
            </a:r>
            <a:endParaRPr lang="ko-KR" altLang="en-US" sz="2800" b="1" dirty="0">
              <a:solidFill>
                <a:schemeClr val="tx2"/>
              </a:solidFill>
              <a:latin typeface="+mn-ea"/>
              <a:cs typeface="Arial" pitchFamily="34" charset="0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380948" y="6106048"/>
            <a:ext cx="9209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/>
              <a:t>[ ex&gt; P</a:t>
            </a:r>
            <a:r>
              <a:rPr lang="en-US" altLang="ko-KR" sz="1600" dirty="0" smtClean="0">
                <a:ea typeface="+mj-ea"/>
              </a:rPr>
              <a:t>robability of extreme temp. associated with climate indices ]</a:t>
            </a:r>
            <a:endParaRPr lang="en-US" altLang="ko-KR" sz="1600" dirty="0">
              <a:ea typeface="+mj-ea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041" y="2112571"/>
            <a:ext cx="9958192" cy="281601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32719" y="1440041"/>
            <a:ext cx="2689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 smtClean="0"/>
              <a:t>Occurrence Probability</a:t>
            </a:r>
          </a:p>
          <a:p>
            <a:pPr algn="ctr"/>
            <a:r>
              <a:rPr lang="en-US" altLang="ko-KR" b="1" dirty="0" smtClean="0"/>
              <a:t>Of Extreme Low</a:t>
            </a:r>
            <a:endParaRPr lang="ko-KR" alt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396844" y="4553789"/>
            <a:ext cx="846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/>
              <a:t>Above</a:t>
            </a: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177746" y="4565379"/>
            <a:ext cx="96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/>
              <a:t>Normal</a:t>
            </a:r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156604" y="4565379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/>
              <a:t>B</a:t>
            </a:r>
            <a:r>
              <a:rPr lang="en-US" altLang="ko-KR" dirty="0" smtClean="0"/>
              <a:t>elow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672897" y="1519908"/>
            <a:ext cx="2277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 smtClean="0"/>
              <a:t>Climate Index Map</a:t>
            </a:r>
            <a:endParaRPr lang="ko-KR" alt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610711" y="1505104"/>
            <a:ext cx="3044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 smtClean="0"/>
              <a:t>Climate Index Time-series</a:t>
            </a:r>
            <a:endParaRPr lang="ko-KR" altLang="en-US" b="1" dirty="0"/>
          </a:p>
        </p:txBody>
      </p:sp>
      <p:grpSp>
        <p:nvGrpSpPr>
          <p:cNvPr id="19" name="그룹 18"/>
          <p:cNvGrpSpPr/>
          <p:nvPr/>
        </p:nvGrpSpPr>
        <p:grpSpPr>
          <a:xfrm>
            <a:off x="7799809" y="5201254"/>
            <a:ext cx="2726611" cy="695343"/>
            <a:chOff x="40249215" y="17273161"/>
            <a:chExt cx="2726611" cy="695343"/>
          </a:xfrm>
        </p:grpSpPr>
        <p:sp>
          <p:nvSpPr>
            <p:cNvPr id="25" name="직사각형 24"/>
            <p:cNvSpPr/>
            <p:nvPr/>
          </p:nvSpPr>
          <p:spPr>
            <a:xfrm>
              <a:off x="40249215" y="17699311"/>
              <a:ext cx="257175" cy="194582"/>
            </a:xfrm>
            <a:prstGeom prst="rect">
              <a:avLst/>
            </a:prstGeom>
            <a:solidFill>
              <a:srgbClr val="007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0467703" y="17599172"/>
              <a:ext cx="23065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Remove linear trend</a:t>
              </a:r>
              <a:endParaRPr lang="ko-KR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0467703" y="17273161"/>
              <a:ext cx="25081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Observation(Anomaly)</a:t>
              </a:r>
              <a:endParaRPr lang="ko-KR" altLang="en-US" dirty="0"/>
            </a:p>
          </p:txBody>
        </p:sp>
        <p:cxnSp>
          <p:nvCxnSpPr>
            <p:cNvPr id="30" name="직선 연결선 29"/>
            <p:cNvCxnSpPr/>
            <p:nvPr/>
          </p:nvCxnSpPr>
          <p:spPr>
            <a:xfrm>
              <a:off x="40249488" y="17485105"/>
              <a:ext cx="258229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그룹 19"/>
          <p:cNvGrpSpPr/>
          <p:nvPr/>
        </p:nvGrpSpPr>
        <p:grpSpPr>
          <a:xfrm>
            <a:off x="1380948" y="5232268"/>
            <a:ext cx="2541739" cy="727695"/>
            <a:chOff x="34275474" y="17218248"/>
            <a:chExt cx="2541739" cy="727695"/>
          </a:xfrm>
        </p:grpSpPr>
        <p:sp>
          <p:nvSpPr>
            <p:cNvPr id="21" name="직사각형 20"/>
            <p:cNvSpPr/>
            <p:nvPr/>
          </p:nvSpPr>
          <p:spPr>
            <a:xfrm>
              <a:off x="34275474" y="17303873"/>
              <a:ext cx="257175" cy="194582"/>
            </a:xfrm>
            <a:prstGeom prst="rect">
              <a:avLst/>
            </a:prstGeom>
            <a:solidFill>
              <a:srgbClr val="1F77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34275474" y="17663986"/>
              <a:ext cx="257175" cy="194582"/>
            </a:xfrm>
            <a:prstGeom prst="rect">
              <a:avLst/>
            </a:prstGeom>
            <a:solidFill>
              <a:srgbClr val="FF7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4510684" y="17218248"/>
              <a:ext cx="14501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Observation</a:t>
              </a:r>
              <a:endParaRPr lang="ko-KR" altLang="en-US" dirty="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34510684" y="17576611"/>
              <a:ext cx="23065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dirty="0"/>
                <a:t>Remove linear trend</a:t>
              </a:r>
              <a:endParaRPr lang="ko-KR" altLang="en-US" dirty="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11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78527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/>
          <a:srcRect t="12164"/>
          <a:stretch/>
        </p:blipFill>
        <p:spPr>
          <a:xfrm>
            <a:off x="3285262" y="2806418"/>
            <a:ext cx="6158620" cy="3686168"/>
          </a:xfrm>
          <a:prstGeom prst="rect">
            <a:avLst/>
          </a:prstGeom>
        </p:spPr>
      </p:pic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2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-4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err="1" smtClean="0">
                <a:latin typeface="+mj-ea"/>
              </a:rPr>
              <a:t>ExCMOS</a:t>
            </a:r>
            <a:r>
              <a:rPr lang="en-US" altLang="ko-KR" sz="2800" b="1" dirty="0" smtClean="0">
                <a:latin typeface="+mj-ea"/>
              </a:rPr>
              <a:t> </a:t>
            </a:r>
            <a:r>
              <a:rPr lang="en-US" altLang="ko-KR" sz="2000" b="1" dirty="0">
                <a:solidFill>
                  <a:schemeClr val="tx2"/>
                </a:solidFill>
                <a:latin typeface="+mj-ea"/>
              </a:rPr>
              <a:t>+Analyzed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Tool</a:t>
            </a:r>
            <a:endParaRPr lang="en-US" altLang="ko-KR" sz="2000" b="1" dirty="0">
              <a:solidFill>
                <a:schemeClr val="tx2"/>
              </a:solidFill>
              <a:latin typeface="+mj-ea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순서도: 처리 5"/>
          <p:cNvSpPr/>
          <p:nvPr/>
        </p:nvSpPr>
        <p:spPr>
          <a:xfrm>
            <a:off x="778968" y="1134016"/>
            <a:ext cx="11377264" cy="1493213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>
              <a:lnSpc>
                <a:spcPct val="150000"/>
              </a:lnSpc>
            </a:pPr>
            <a:r>
              <a:rPr lang="ko-KR" altLang="en-US" b="1" dirty="0"/>
              <a:t>▶ </a:t>
            </a:r>
            <a:r>
              <a:rPr lang="en-US" altLang="ko-KR" b="1" dirty="0" smtClean="0">
                <a:ea typeface="+mj-ea"/>
              </a:rPr>
              <a:t>Contents</a:t>
            </a:r>
            <a:r>
              <a:rPr lang="en-US" altLang="ko-KR" dirty="0" smtClean="0">
                <a:ea typeface="+mj-ea"/>
              </a:rPr>
              <a:t>: Spatial distribution of composite, difference and correlation map &amp; 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ea typeface="+mj-ea"/>
              </a:rPr>
              <a:t> </a:t>
            </a:r>
            <a:r>
              <a:rPr lang="en-US" altLang="ko-KR" dirty="0" smtClean="0">
                <a:ea typeface="+mj-ea"/>
              </a:rPr>
              <a:t>                time-series of area-averaged.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ea typeface="+mj-ea"/>
              </a:rPr>
              <a:t> </a:t>
            </a:r>
            <a:r>
              <a:rPr lang="en-US" altLang="ko-KR" dirty="0" smtClean="0">
                <a:ea typeface="+mj-ea"/>
              </a:rPr>
              <a:t> - </a:t>
            </a:r>
            <a:r>
              <a:rPr lang="en-US" altLang="ko-KR" dirty="0" smtClean="0"/>
              <a:t>Dataset</a:t>
            </a:r>
            <a:r>
              <a:rPr lang="en-US" altLang="ko-KR" dirty="0"/>
              <a:t>: </a:t>
            </a:r>
            <a:r>
              <a:rPr lang="en-US" altLang="ko-KR" dirty="0" smtClean="0"/>
              <a:t>Observations</a:t>
            </a:r>
            <a:r>
              <a:rPr lang="en-US" altLang="ko-KR" sz="1600" dirty="0" smtClean="0"/>
              <a:t>(62 </a:t>
            </a:r>
            <a:r>
              <a:rPr lang="en-US" altLang="ko-KR" sz="1600" dirty="0"/>
              <a:t>Local Stations)</a:t>
            </a:r>
            <a:r>
              <a:rPr lang="en-US" altLang="ko-KR" dirty="0"/>
              <a:t>, Reanalysis</a:t>
            </a:r>
            <a:r>
              <a:rPr lang="en-US" altLang="ko-KR" sz="1600" dirty="0"/>
              <a:t>(NCEP/NCAR Reanalysis 1, ERSSTv5</a:t>
            </a:r>
            <a:r>
              <a:rPr lang="en-US" altLang="ko-KR" sz="1600" dirty="0" smtClean="0"/>
              <a:t>)</a:t>
            </a:r>
            <a:endParaRPr lang="en-US" altLang="ko-KR" dirty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 smtClean="0"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dirty="0">
              <a:ea typeface="+mj-ea"/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dirty="0"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dirty="0"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88052" y="6492586"/>
            <a:ext cx="4015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ea typeface="+mj-ea"/>
              </a:rPr>
              <a:t>[ ex&gt; Page of composite map ]</a:t>
            </a:r>
            <a:endParaRPr lang="en-US" altLang="ko-KR" dirty="0"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23368" y="2822387"/>
            <a:ext cx="10600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400" dirty="0" smtClean="0"/>
              <a:t>Composite</a:t>
            </a:r>
            <a:endParaRPr lang="ko-KR" alt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2273809" y="3055411"/>
            <a:ext cx="10092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400" dirty="0" smtClean="0"/>
              <a:t>Difference</a:t>
            </a:r>
            <a:endParaRPr lang="ko-KR" alt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2018483" y="3305609"/>
            <a:ext cx="12645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400" dirty="0" smtClean="0"/>
              <a:t>Area-average</a:t>
            </a:r>
            <a:endParaRPr lang="ko-KR" alt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1560612" y="3566065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400" dirty="0" smtClean="0"/>
              <a:t>HOVM Time-series</a:t>
            </a:r>
            <a:endParaRPr lang="ko-KR" alt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6276124" y="2747276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Shadings</a:t>
            </a:r>
            <a:endParaRPr lang="ko-KR" alt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6271442" y="3452528"/>
            <a:ext cx="9267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Contours</a:t>
            </a:r>
            <a:endParaRPr lang="ko-KR" alt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6271442" y="4132664"/>
            <a:ext cx="779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Vectors</a:t>
            </a:r>
            <a:endParaRPr lang="ko-KR" alt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4673522" y="4637198"/>
            <a:ext cx="700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Period</a:t>
            </a:r>
            <a:endParaRPr lang="ko-KR" alt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5091331" y="3401642"/>
            <a:ext cx="6238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Index</a:t>
            </a:r>
            <a:endParaRPr lang="ko-KR" alt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4746554" y="4971902"/>
            <a:ext cx="553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Area</a:t>
            </a:r>
            <a:endParaRPr lang="ko-KR" alt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3712968" y="5795084"/>
            <a:ext cx="15230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Contours option</a:t>
            </a:r>
            <a:endParaRPr lang="ko-KR" alt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819381" y="5367260"/>
            <a:ext cx="1439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Shading option</a:t>
            </a:r>
            <a:endParaRPr lang="ko-KR" alt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8372114" y="5948972"/>
            <a:ext cx="10717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Production</a:t>
            </a:r>
            <a:endParaRPr lang="ko-KR" altLang="en-US" sz="1400" dirty="0"/>
          </a:p>
        </p:txBody>
      </p:sp>
      <p:sp>
        <p:nvSpPr>
          <p:cNvPr id="3" name="직사각형 2"/>
          <p:cNvSpPr/>
          <p:nvPr/>
        </p:nvSpPr>
        <p:spPr>
          <a:xfrm>
            <a:off x="1497013" y="2708920"/>
            <a:ext cx="9001000" cy="3821766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12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82397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3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-1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smtClean="0">
                <a:latin typeface="+mj-ea"/>
              </a:rPr>
              <a:t>KMA Activities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Extreme </a:t>
            </a:r>
            <a:r>
              <a:rPr lang="en-US" altLang="ko-KR" sz="2000" b="1" dirty="0">
                <a:solidFill>
                  <a:schemeClr val="tx2"/>
                </a:solidFill>
                <a:latin typeface="+mj-ea"/>
              </a:rPr>
              <a:t>climate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Outlook</a:t>
            </a:r>
            <a:endParaRPr lang="en-US" altLang="ko-KR" sz="2000" b="1" dirty="0">
              <a:solidFill>
                <a:schemeClr val="tx2"/>
              </a:solidFill>
              <a:latin typeface="+mj-ea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처리 26"/>
          <p:cNvSpPr/>
          <p:nvPr/>
        </p:nvSpPr>
        <p:spPr>
          <a:xfrm>
            <a:off x="776933" y="1139602"/>
            <a:ext cx="11223723" cy="1065262"/>
          </a:xfrm>
          <a:prstGeom prst="flowChartProcess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 fontAlgn="base">
              <a:lnSpc>
                <a:spcPct val="150000"/>
              </a:lnSpc>
            </a:pPr>
            <a:r>
              <a:rPr lang="ko-KR" altLang="en-US" b="1" dirty="0"/>
              <a:t>▶ </a:t>
            </a:r>
            <a:r>
              <a:rPr lang="en-US" altLang="ko-KR" dirty="0" smtClean="0">
                <a:ea typeface="+mj-ea"/>
              </a:rPr>
              <a:t>The </a:t>
            </a:r>
            <a:r>
              <a:rPr lang="en-US" altLang="ko-KR" dirty="0">
                <a:ea typeface="+mj-ea"/>
              </a:rPr>
              <a:t>1-month and 3-month outlook from KMA has released to some </a:t>
            </a:r>
            <a:r>
              <a:rPr lang="en-US" altLang="ko-KR" dirty="0" smtClean="0">
                <a:ea typeface="+mj-ea"/>
              </a:rPr>
              <a:t>government </a:t>
            </a:r>
            <a:r>
              <a:rPr lang="en-US" altLang="ko-KR" dirty="0">
                <a:ea typeface="+mj-ea"/>
              </a:rPr>
              <a:t>agencies </a:t>
            </a:r>
            <a:endParaRPr lang="en-US" altLang="ko-KR" dirty="0" smtClean="0">
              <a:ea typeface="+mj-ea"/>
            </a:endParaRPr>
          </a:p>
          <a:p>
            <a:pPr fontAlgn="base">
              <a:lnSpc>
                <a:spcPct val="150000"/>
              </a:lnSpc>
            </a:pPr>
            <a:r>
              <a:rPr lang="en-US" altLang="ko-KR" dirty="0">
                <a:ea typeface="+mj-ea"/>
              </a:rPr>
              <a:t> </a:t>
            </a:r>
            <a:r>
              <a:rPr lang="en-US" altLang="ko-KR" dirty="0" smtClean="0">
                <a:ea typeface="+mj-ea"/>
              </a:rPr>
              <a:t>   related </a:t>
            </a:r>
            <a:r>
              <a:rPr lang="en-US" altLang="ko-KR" dirty="0">
                <a:ea typeface="+mj-ea"/>
              </a:rPr>
              <a:t>in energy, agriculture, and health sectors since 2018.</a:t>
            </a:r>
          </a:p>
          <a:p>
            <a:pPr>
              <a:lnSpc>
                <a:spcPct val="150000"/>
              </a:lnSpc>
            </a:pPr>
            <a:endParaRPr lang="en-US" altLang="ko-KR" dirty="0"/>
          </a:p>
        </p:txBody>
      </p:sp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858412"/>
              </p:ext>
            </p:extLst>
          </p:nvPr>
        </p:nvGraphicFramePr>
        <p:xfrm>
          <a:off x="1487488" y="2420888"/>
          <a:ext cx="8568952" cy="3528389"/>
        </p:xfrm>
        <a:graphic>
          <a:graphicData uri="http://schemas.openxmlformats.org/drawingml/2006/table">
            <a:tbl>
              <a:tblPr/>
              <a:tblGrid>
                <a:gridCol w="1080300">
                  <a:extLst>
                    <a:ext uri="{9D8B030D-6E8A-4147-A177-3AD203B41FA5}">
                      <a16:colId xmlns:a16="http://schemas.microsoft.com/office/drawing/2014/main" val="1674420335"/>
                    </a:ext>
                  </a:extLst>
                </a:gridCol>
                <a:gridCol w="1074219">
                  <a:extLst>
                    <a:ext uri="{9D8B030D-6E8A-4147-A177-3AD203B41FA5}">
                      <a16:colId xmlns:a16="http://schemas.microsoft.com/office/drawing/2014/main" val="3036708325"/>
                    </a:ext>
                  </a:extLst>
                </a:gridCol>
                <a:gridCol w="3429478">
                  <a:extLst>
                    <a:ext uri="{9D8B030D-6E8A-4147-A177-3AD203B41FA5}">
                      <a16:colId xmlns:a16="http://schemas.microsoft.com/office/drawing/2014/main" val="932075003"/>
                    </a:ext>
                  </a:extLst>
                </a:gridCol>
                <a:gridCol w="2984955">
                  <a:extLst>
                    <a:ext uri="{9D8B030D-6E8A-4147-A177-3AD203B41FA5}">
                      <a16:colId xmlns:a16="http://schemas.microsoft.com/office/drawing/2014/main" val="956654436"/>
                    </a:ext>
                  </a:extLst>
                </a:gridCol>
              </a:tblGrid>
              <a:tr h="600411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b="1" kern="0" spc="-5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0E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1-Month Outlook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0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3-Month Outlook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0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0433563"/>
                  </a:ext>
                </a:extLst>
              </a:tr>
              <a:tr h="563372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Release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0E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trike="noStrike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Thursday of each week</a:t>
                      </a:r>
                      <a:endParaRPr lang="en-US" sz="1600" strike="noStrike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trike="noStrike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23th of each month</a:t>
                      </a:r>
                      <a:endParaRPr lang="en-US" sz="1600" strike="noStrike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714922"/>
                  </a:ext>
                </a:extLst>
              </a:tr>
              <a:tr h="563372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Prediction Period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0E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trike="noStrike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 Issued from 2 weeks to 4 weeks</a:t>
                      </a: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trike="noStrike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Three month</a:t>
                      </a:r>
                      <a:endParaRPr lang="en-US" sz="1600" strike="noStrike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660521"/>
                  </a:ext>
                </a:extLst>
              </a:tr>
              <a:tr h="900617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Contents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0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Detection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0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trike="noStrike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Occurrence and analysis of extreme climate in last week</a:t>
                      </a:r>
                      <a:endParaRPr lang="en-US" sz="1600" strike="noStrike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trike="noStrike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Recently occurrence and analysis of extreme climate</a:t>
                      </a:r>
                      <a:endParaRPr lang="en-US" sz="1600" strike="noStrike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457206"/>
                  </a:ext>
                </a:extLst>
              </a:tr>
              <a:tr h="9006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Prediction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0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trike="noStrike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Occurrence probability of extreme climate of </a:t>
                      </a:r>
                      <a:r>
                        <a:rPr lang="en-US" sz="1600" strike="noStrike" kern="0" spc="-5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 </a:t>
                      </a:r>
                      <a:r>
                        <a:rPr lang="en-US" sz="1600" strike="noStrike" kern="0" spc="-5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Tmax</a:t>
                      </a:r>
                      <a:r>
                        <a:rPr lang="en-US" sz="1600" strike="noStrike" kern="0" spc="-5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, </a:t>
                      </a:r>
                      <a:r>
                        <a:rPr lang="en-US" sz="1600" strike="noStrike" kern="0" spc="-5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Tmin</a:t>
                      </a:r>
                      <a:endParaRPr lang="en-US" sz="1600" strike="noStrike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trike="noStrike" kern="0" spc="-5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</a:rPr>
                        <a:t>Probability of occurrence day of extreme climate</a:t>
                      </a:r>
                      <a:endParaRPr lang="en-US" sz="1600" strike="noStrike" kern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83957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13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13816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3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-1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smtClean="0">
                <a:latin typeface="+mj-ea"/>
              </a:rPr>
              <a:t>KMA Activities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Extreme </a:t>
            </a:r>
            <a:r>
              <a:rPr lang="en-US" altLang="ko-KR" sz="2000" b="1" dirty="0">
                <a:solidFill>
                  <a:schemeClr val="tx2"/>
                </a:solidFill>
                <a:latin typeface="+mj-ea"/>
              </a:rPr>
              <a:t>climate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Outlook</a:t>
            </a:r>
            <a:endParaRPr lang="en-US" altLang="ko-KR" sz="2000" b="1" dirty="0">
              <a:solidFill>
                <a:schemeClr val="tx2"/>
              </a:solidFill>
              <a:latin typeface="+mj-ea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2971548" y="4587172"/>
            <a:ext cx="12067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/>
              <a:t>Reference</a:t>
            </a:r>
          </a:p>
          <a:p>
            <a:pPr algn="ctr"/>
            <a:r>
              <a:rPr lang="en-US" altLang="ko-KR" dirty="0"/>
              <a:t>Value</a:t>
            </a:r>
            <a:endParaRPr lang="ko-KR" altLang="en-US" dirty="0"/>
          </a:p>
        </p:txBody>
      </p:sp>
      <p:grpSp>
        <p:nvGrpSpPr>
          <p:cNvPr id="61" name="그룹 60"/>
          <p:cNvGrpSpPr/>
          <p:nvPr/>
        </p:nvGrpSpPr>
        <p:grpSpPr>
          <a:xfrm>
            <a:off x="777824" y="2224828"/>
            <a:ext cx="5889649" cy="4102770"/>
            <a:chOff x="14428732" y="25664959"/>
            <a:chExt cx="7178275" cy="4895850"/>
          </a:xfrm>
        </p:grpSpPr>
        <p:pic>
          <p:nvPicPr>
            <p:cNvPr id="62" name="그림 6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99" b="22544"/>
            <a:stretch/>
          </p:blipFill>
          <p:spPr>
            <a:xfrm>
              <a:off x="14428732" y="25664959"/>
              <a:ext cx="4709944" cy="48958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3" name="모서리가 둥근 직사각형 62"/>
            <p:cNvSpPr/>
            <p:nvPr/>
          </p:nvSpPr>
          <p:spPr>
            <a:xfrm>
              <a:off x="14525261" y="28238249"/>
              <a:ext cx="1364998" cy="2262501"/>
            </a:xfrm>
            <a:prstGeom prst="roundRect">
              <a:avLst>
                <a:gd name="adj" fmla="val 11085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4" name="그룹 63"/>
            <p:cNvGrpSpPr/>
            <p:nvPr/>
          </p:nvGrpSpPr>
          <p:grpSpPr>
            <a:xfrm>
              <a:off x="16364399" y="26347284"/>
              <a:ext cx="2529681" cy="4096316"/>
              <a:chOff x="18808911" y="25742154"/>
              <a:chExt cx="1963102" cy="3357562"/>
            </a:xfrm>
          </p:grpSpPr>
          <p:pic>
            <p:nvPicPr>
              <p:cNvPr id="71" name="그림 70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61" t="45133" r="70060" b="23466"/>
              <a:stretch/>
            </p:blipFill>
            <p:spPr>
              <a:xfrm>
                <a:off x="18824150" y="25742154"/>
                <a:ext cx="1947863" cy="3357562"/>
              </a:xfrm>
              <a:prstGeom prst="rect">
                <a:avLst/>
              </a:prstGeom>
            </p:spPr>
          </p:pic>
          <p:sp>
            <p:nvSpPr>
              <p:cNvPr id="72" name="모서리가 둥근 직사각형 71"/>
              <p:cNvSpPr/>
              <p:nvPr/>
            </p:nvSpPr>
            <p:spPr>
              <a:xfrm>
                <a:off x="18808911" y="25742154"/>
                <a:ext cx="1963102" cy="3357562"/>
              </a:xfrm>
              <a:prstGeom prst="roundRect">
                <a:avLst>
                  <a:gd name="adj" fmla="val 11085"/>
                </a:avLst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65" name="직선 연결선 64"/>
            <p:cNvCxnSpPr/>
            <p:nvPr/>
          </p:nvCxnSpPr>
          <p:spPr>
            <a:xfrm flipV="1">
              <a:off x="15775487" y="26571374"/>
              <a:ext cx="588912" cy="166687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/>
            <p:nvPr/>
          </p:nvCxnSpPr>
          <p:spPr>
            <a:xfrm flipV="1">
              <a:off x="15802168" y="30443600"/>
              <a:ext cx="798267" cy="5715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 rot="16200000">
              <a:off x="15974379" y="27037583"/>
              <a:ext cx="12065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err="1"/>
                <a:t>Tmin</a:t>
              </a:r>
              <a:endParaRPr lang="ko-KR" alt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15974379" y="28984359"/>
              <a:ext cx="12065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err="1"/>
                <a:t>Tmax</a:t>
              </a:r>
              <a:endParaRPr lang="ko-KR" altLang="en-US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9295571" y="26549673"/>
              <a:ext cx="2206654" cy="1138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/>
                <a:t>Probability of Extreme Low Temp.</a:t>
              </a:r>
            </a:p>
            <a:p>
              <a:r>
                <a:rPr lang="en-US" altLang="ko-KR" sz="1400" dirty="0"/>
                <a:t>Occurrence is over 30%</a:t>
              </a:r>
              <a:endParaRPr lang="ko-KR" altLang="en-US" sz="14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9174882" y="28642519"/>
              <a:ext cx="2432125" cy="1138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/>
                <a:t>Probability of Extreme High or Low Temp.</a:t>
              </a:r>
            </a:p>
            <a:p>
              <a:r>
                <a:rPr lang="en-US" altLang="ko-KR" sz="1400" dirty="0"/>
                <a:t>Occurrence is under 30%</a:t>
              </a:r>
              <a:endParaRPr lang="ko-KR" altLang="en-US" sz="1400" dirty="0"/>
            </a:p>
          </p:txBody>
        </p:sp>
      </p:grpSp>
      <p:sp>
        <p:nvSpPr>
          <p:cNvPr id="73" name="직사각형 72"/>
          <p:cNvSpPr/>
          <p:nvPr/>
        </p:nvSpPr>
        <p:spPr>
          <a:xfrm>
            <a:off x="10172956" y="3813308"/>
            <a:ext cx="570687" cy="532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74" name="직사각형 73"/>
          <p:cNvSpPr/>
          <p:nvPr/>
        </p:nvSpPr>
        <p:spPr>
          <a:xfrm>
            <a:off x="10211918" y="5734042"/>
            <a:ext cx="570687" cy="532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grpSp>
        <p:nvGrpSpPr>
          <p:cNvPr id="75" name="그룹 74"/>
          <p:cNvGrpSpPr/>
          <p:nvPr/>
        </p:nvGrpSpPr>
        <p:grpSpPr>
          <a:xfrm>
            <a:off x="7057925" y="2207814"/>
            <a:ext cx="4370274" cy="4119784"/>
            <a:chOff x="21608185" y="25664959"/>
            <a:chExt cx="4817244" cy="4895850"/>
          </a:xfrm>
        </p:grpSpPr>
        <p:pic>
          <p:nvPicPr>
            <p:cNvPr id="76" name="그림 7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36" b="24243"/>
            <a:stretch/>
          </p:blipFill>
          <p:spPr>
            <a:xfrm>
              <a:off x="21608185" y="25664959"/>
              <a:ext cx="4817244" cy="48958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7" name="그림 7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6" t="35678" r="61298" b="27026"/>
            <a:stretch/>
          </p:blipFill>
          <p:spPr>
            <a:xfrm>
              <a:off x="23769157" y="26384878"/>
              <a:ext cx="2603500" cy="3987802"/>
            </a:xfrm>
            <a:prstGeom prst="rect">
              <a:avLst/>
            </a:prstGeom>
          </p:spPr>
        </p:pic>
        <p:sp>
          <p:nvSpPr>
            <p:cNvPr id="78" name="모서리가 둥근 직사각형 77"/>
            <p:cNvSpPr/>
            <p:nvPr/>
          </p:nvSpPr>
          <p:spPr>
            <a:xfrm>
              <a:off x="21866773" y="27825499"/>
              <a:ext cx="1570461" cy="2547180"/>
            </a:xfrm>
            <a:prstGeom prst="roundRect">
              <a:avLst/>
            </a:prstGeom>
            <a:noFill/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79" name="모서리가 둥근 직사각형 78"/>
            <p:cNvSpPr/>
            <p:nvPr/>
          </p:nvSpPr>
          <p:spPr>
            <a:xfrm>
              <a:off x="23745772" y="26392317"/>
              <a:ext cx="2626884" cy="3980360"/>
            </a:xfrm>
            <a:prstGeom prst="roundRect">
              <a:avLst/>
            </a:prstGeom>
            <a:noFill/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cxnSp>
          <p:nvCxnSpPr>
            <p:cNvPr id="80" name="직선 연결선 79"/>
            <p:cNvCxnSpPr/>
            <p:nvPr/>
          </p:nvCxnSpPr>
          <p:spPr>
            <a:xfrm flipV="1">
              <a:off x="23183234" y="26690437"/>
              <a:ext cx="585922" cy="1135063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직선 연결선 80"/>
            <p:cNvCxnSpPr/>
            <p:nvPr/>
          </p:nvCxnSpPr>
          <p:spPr>
            <a:xfrm>
              <a:off x="23183234" y="30372679"/>
              <a:ext cx="942975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23633939" y="26889326"/>
              <a:ext cx="984539" cy="1133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/>
                <a:t>Days of Extreme Low </a:t>
              </a:r>
              <a:r>
                <a:rPr lang="en-US" altLang="ko-KR" sz="1400" dirty="0" smtClean="0"/>
                <a:t>Temp.</a:t>
              </a:r>
              <a:endParaRPr lang="ko-KR" altLang="en-US" sz="1400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23633939" y="28704264"/>
              <a:ext cx="984539" cy="1133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/>
                <a:t>Days of Extreme High</a:t>
              </a:r>
            </a:p>
            <a:p>
              <a:pPr algn="ctr"/>
              <a:r>
                <a:rPr lang="en-US" altLang="ko-KR" sz="1400" dirty="0" smtClean="0"/>
                <a:t>Temp.</a:t>
              </a:r>
              <a:endParaRPr lang="ko-KR" altLang="en-US" sz="1400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4438108" y="26396980"/>
              <a:ext cx="1970280" cy="79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ko-KR" sz="1400" dirty="0"/>
                <a:t>Days of Occurrence will be Same than Normal(3days)</a:t>
              </a:r>
              <a:endParaRPr lang="ko-KR" altLang="en-US" sz="1400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4462539" y="28394717"/>
              <a:ext cx="1962890" cy="79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ko-KR" sz="1400" dirty="0"/>
                <a:t>Days of Occurrence will be More than Normal(3days)</a:t>
              </a:r>
              <a:endParaRPr lang="ko-KR" altLang="en-US" sz="1400" dirty="0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2317709" y="6361171"/>
            <a:ext cx="7285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ea typeface="+mj-ea"/>
              </a:rPr>
              <a:t>[ex&gt; 1-Month Outlook (left), </a:t>
            </a:r>
            <a:r>
              <a:rPr lang="en-US" altLang="ko-KR" sz="1600" dirty="0">
                <a:ea typeface="+mj-ea"/>
              </a:rPr>
              <a:t>3-Month </a:t>
            </a:r>
            <a:r>
              <a:rPr lang="en-US" altLang="ko-KR" sz="1600" dirty="0" smtClean="0">
                <a:ea typeface="+mj-ea"/>
              </a:rPr>
              <a:t>Outlook (right) ]</a:t>
            </a:r>
            <a:endParaRPr lang="en-US" altLang="ko-KR" sz="1600" dirty="0"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14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68792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3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-2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smtClean="0">
                <a:latin typeface="+mj-ea"/>
              </a:rPr>
              <a:t>KMA Activities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User </a:t>
            </a:r>
            <a:r>
              <a:rPr lang="en-US" altLang="ko-KR" sz="2000" b="1" dirty="0">
                <a:solidFill>
                  <a:schemeClr val="tx2"/>
                </a:solidFill>
                <a:latin typeface="+mj-ea"/>
              </a:rPr>
              <a:t>Specific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Application</a:t>
            </a:r>
            <a:endParaRPr lang="en-US" altLang="ko-KR" sz="2000" b="1" dirty="0">
              <a:solidFill>
                <a:schemeClr val="tx2"/>
              </a:solidFill>
              <a:latin typeface="+mj-ea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순서도: 처리 4"/>
          <p:cNvSpPr/>
          <p:nvPr/>
        </p:nvSpPr>
        <p:spPr>
          <a:xfrm>
            <a:off x="778745" y="1137444"/>
            <a:ext cx="10645847" cy="5531916"/>
          </a:xfrm>
          <a:prstGeom prst="flowChartProcess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>
              <a:lnSpc>
                <a:spcPct val="150000"/>
              </a:lnSpc>
            </a:pPr>
            <a:r>
              <a:rPr lang="ko-KR" altLang="en-US" b="1" dirty="0"/>
              <a:t>▶ </a:t>
            </a:r>
            <a:r>
              <a:rPr lang="en-US" altLang="ko-KR" b="1" dirty="0" smtClean="0">
                <a:ea typeface="+mj-ea"/>
              </a:rPr>
              <a:t>We supply </a:t>
            </a:r>
            <a:r>
              <a:rPr lang="en-US" altLang="ko-KR" b="1" dirty="0">
                <a:ea typeface="+mj-ea"/>
              </a:rPr>
              <a:t>specific information outlook by energy, agriculture and health </a:t>
            </a:r>
            <a:r>
              <a:rPr lang="en-US" altLang="ko-KR" b="1" dirty="0" smtClean="0">
                <a:ea typeface="+mj-ea"/>
              </a:rPr>
              <a:t>sectors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ea typeface="+mj-ea"/>
              </a:rPr>
              <a:t> </a:t>
            </a:r>
            <a:r>
              <a:rPr lang="en-US" altLang="ko-KR" dirty="0" smtClean="0">
                <a:ea typeface="+mj-ea"/>
              </a:rPr>
              <a:t>   </a:t>
            </a:r>
            <a:r>
              <a:rPr lang="en-US" altLang="ko-KR" dirty="0">
                <a:ea typeface="+mj-ea"/>
              </a:rPr>
              <a:t>in summer and winter to prevent heat waves and cold surges.</a:t>
            </a:r>
          </a:p>
          <a:p>
            <a:pPr>
              <a:lnSpc>
                <a:spcPct val="150000"/>
              </a:lnSpc>
            </a:pPr>
            <a:r>
              <a:rPr lang="ko-KR" altLang="en-US" b="1" dirty="0"/>
              <a:t>▶ </a:t>
            </a:r>
            <a:r>
              <a:rPr lang="en-US" altLang="ko-KR" b="1" dirty="0" smtClean="0"/>
              <a:t>Specific </a:t>
            </a:r>
            <a:r>
              <a:rPr lang="en-US" altLang="ko-KR" b="1" dirty="0"/>
              <a:t>information </a:t>
            </a:r>
            <a:r>
              <a:rPr lang="en-US" altLang="ko-KR" b="1" dirty="0" smtClean="0"/>
              <a:t>was developed </a:t>
            </a:r>
            <a:r>
              <a:rPr lang="en-US" altLang="ko-KR" b="1" dirty="0"/>
              <a:t>by extreme climate </a:t>
            </a:r>
            <a:r>
              <a:rPr lang="en-US" altLang="ko-KR" b="1" dirty="0" smtClean="0"/>
              <a:t>characteristics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  </a:t>
            </a:r>
            <a:r>
              <a:rPr lang="en-US" altLang="ko-KR" dirty="0"/>
              <a:t>such as occurrence intensity and frequency etc. and user’s </a:t>
            </a:r>
            <a:r>
              <a:rPr lang="en-US" altLang="ko-KR" dirty="0" smtClean="0"/>
              <a:t>suggestion.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ea typeface="+mj-ea"/>
              </a:rPr>
              <a:t> </a:t>
            </a:r>
            <a:r>
              <a:rPr lang="en-US" altLang="ko-KR" b="1" dirty="0" smtClean="0">
                <a:ea typeface="+mj-ea"/>
              </a:rPr>
              <a:t> - Summer</a:t>
            </a:r>
            <a:r>
              <a:rPr lang="en-US" altLang="ko-KR" dirty="0">
                <a:ea typeface="+mj-ea"/>
              </a:rPr>
              <a:t>: Probability of occurrence </a:t>
            </a:r>
            <a:r>
              <a:rPr lang="en-US" altLang="ko-KR" dirty="0" smtClean="0">
                <a:ea typeface="+mj-ea"/>
              </a:rPr>
              <a:t>days </a:t>
            </a:r>
            <a:r>
              <a:rPr lang="en-US" altLang="ko-KR" sz="1600" dirty="0" smtClean="0">
                <a:ea typeface="+mj-ea"/>
              </a:rPr>
              <a:t>(</a:t>
            </a:r>
            <a:r>
              <a:rPr lang="en-US" altLang="ko-KR" sz="1600" dirty="0">
                <a:ea typeface="+mj-ea"/>
              </a:rPr>
              <a:t>over 2~3days and 4days</a:t>
            </a:r>
            <a:r>
              <a:rPr lang="en-US" altLang="ko-KR" sz="1600" dirty="0" smtClean="0">
                <a:ea typeface="+mj-ea"/>
              </a:rPr>
              <a:t>)</a:t>
            </a:r>
            <a:endParaRPr lang="en-US" altLang="ko-KR" dirty="0" smtClean="0"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ea typeface="+mj-ea"/>
              </a:rPr>
              <a:t> </a:t>
            </a:r>
            <a:r>
              <a:rPr lang="en-US" altLang="ko-KR" dirty="0" smtClean="0">
                <a:ea typeface="+mj-ea"/>
              </a:rPr>
              <a:t>                </a:t>
            </a:r>
            <a:r>
              <a:rPr lang="en-US" altLang="ko-KR" dirty="0">
                <a:ea typeface="+mj-ea"/>
              </a:rPr>
              <a:t>by </a:t>
            </a:r>
            <a:r>
              <a:rPr lang="en-US" altLang="ko-KR" b="1" dirty="0" err="1">
                <a:ea typeface="+mj-ea"/>
              </a:rPr>
              <a:t>Tmean</a:t>
            </a:r>
            <a:r>
              <a:rPr lang="en-US" altLang="ko-KR" dirty="0">
                <a:ea typeface="+mj-ea"/>
              </a:rPr>
              <a:t>(Energy) and </a:t>
            </a:r>
            <a:r>
              <a:rPr lang="en-US" altLang="ko-KR" b="1" dirty="0" err="1">
                <a:solidFill>
                  <a:srgbClr val="FF0000"/>
                </a:solidFill>
                <a:ea typeface="+mj-ea"/>
              </a:rPr>
              <a:t>Tmax</a:t>
            </a:r>
            <a:r>
              <a:rPr lang="en-US" altLang="ko-KR" dirty="0">
                <a:ea typeface="+mj-ea"/>
              </a:rPr>
              <a:t> intensity </a:t>
            </a:r>
            <a:r>
              <a:rPr lang="en-US" altLang="ko-KR" sz="1600" dirty="0">
                <a:ea typeface="+mj-ea"/>
              </a:rPr>
              <a:t>(over 80%ile, </a:t>
            </a:r>
            <a:r>
              <a:rPr lang="en-US" altLang="ko-KR" sz="1600" dirty="0" smtClean="0">
                <a:ea typeface="+mj-ea"/>
              </a:rPr>
              <a:t>90%ile)</a:t>
            </a:r>
            <a:endParaRPr lang="en-US" altLang="ko-KR" dirty="0" smtClean="0"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ea typeface="+mj-ea"/>
              </a:rPr>
              <a:t> </a:t>
            </a:r>
            <a:r>
              <a:rPr lang="en-US" altLang="ko-KR" b="1" dirty="0" smtClean="0">
                <a:ea typeface="+mj-ea"/>
              </a:rPr>
              <a:t> - Winter</a:t>
            </a:r>
            <a:r>
              <a:rPr lang="en-US" altLang="ko-KR" dirty="0">
                <a:ea typeface="+mj-ea"/>
              </a:rPr>
              <a:t>: Probability of occurrence </a:t>
            </a:r>
            <a:r>
              <a:rPr lang="en-US" altLang="ko-KR" dirty="0" smtClean="0">
                <a:ea typeface="+mj-ea"/>
              </a:rPr>
              <a:t>days </a:t>
            </a:r>
            <a:r>
              <a:rPr lang="en-US" altLang="ko-KR" sz="1600" dirty="0" smtClean="0"/>
              <a:t>(</a:t>
            </a:r>
            <a:r>
              <a:rPr lang="en-US" altLang="ko-KR" sz="1600" dirty="0"/>
              <a:t>over 2~3days and 4days)</a:t>
            </a:r>
            <a:r>
              <a:rPr lang="en-US" altLang="ko-KR" sz="1600" dirty="0">
                <a:ea typeface="+mj-ea"/>
              </a:rPr>
              <a:t> </a:t>
            </a:r>
            <a:endParaRPr lang="en-US" altLang="ko-KR" dirty="0"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dirty="0">
                <a:ea typeface="+mj-ea"/>
              </a:rPr>
              <a:t>         </a:t>
            </a:r>
            <a:r>
              <a:rPr lang="en-US" altLang="ko-KR" dirty="0" smtClean="0">
                <a:ea typeface="+mj-ea"/>
              </a:rPr>
              <a:t>by </a:t>
            </a:r>
            <a:r>
              <a:rPr lang="en-US" altLang="ko-KR" b="1" dirty="0" err="1">
                <a:solidFill>
                  <a:srgbClr val="0000FF"/>
                </a:solidFill>
                <a:ea typeface="+mj-ea"/>
              </a:rPr>
              <a:t>Tmin</a:t>
            </a:r>
            <a:r>
              <a:rPr lang="en-US" altLang="ko-KR" dirty="0">
                <a:ea typeface="+mj-ea"/>
              </a:rPr>
              <a:t> intensity </a:t>
            </a:r>
            <a:r>
              <a:rPr lang="en-US" altLang="ko-KR" sz="1600" dirty="0">
                <a:ea typeface="+mj-ea"/>
              </a:rPr>
              <a:t>(under 20%ile, 10%ile, 5%ile</a:t>
            </a:r>
            <a:r>
              <a:rPr lang="en-US" altLang="ko-KR" sz="1600" dirty="0" smtClean="0">
                <a:ea typeface="+mj-ea"/>
              </a:rPr>
              <a:t>)</a:t>
            </a:r>
            <a:endParaRPr lang="en-US" altLang="ko-KR" dirty="0">
              <a:ea typeface="+mj-ea"/>
            </a:endParaRPr>
          </a:p>
          <a:p>
            <a:pPr lvl="1">
              <a:lnSpc>
                <a:spcPct val="150000"/>
              </a:lnSpc>
            </a:pPr>
            <a:endParaRPr lang="en-US" altLang="ko-KR" dirty="0" smtClean="0">
              <a:ea typeface="+mj-ea"/>
            </a:endParaRPr>
          </a:p>
          <a:p>
            <a:pPr lvl="1">
              <a:lnSpc>
                <a:spcPct val="150000"/>
              </a:lnSpc>
            </a:pPr>
            <a:endParaRPr lang="en-US" altLang="ko-KR" dirty="0">
              <a:ea typeface="+mj-ea"/>
            </a:endParaRPr>
          </a:p>
          <a:p>
            <a:pPr lvl="1">
              <a:lnSpc>
                <a:spcPct val="150000"/>
              </a:lnSpc>
            </a:pPr>
            <a:endParaRPr lang="en-US" altLang="ko-KR" dirty="0" smtClean="0">
              <a:ea typeface="+mj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925" y="4764590"/>
            <a:ext cx="9204349" cy="139127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4151782" y="6155865"/>
            <a:ext cx="3866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[ Examples </a:t>
            </a:r>
            <a:r>
              <a:rPr lang="en-US" altLang="ko-KR" dirty="0"/>
              <a:t>of specific </a:t>
            </a:r>
            <a:r>
              <a:rPr lang="en-US" altLang="ko-KR" dirty="0" smtClean="0"/>
              <a:t>information ]</a:t>
            </a:r>
            <a:endParaRPr lang="en-US" altLang="ko-KR" dirty="0"/>
          </a:p>
        </p:txBody>
      </p:sp>
      <p:sp>
        <p:nvSpPr>
          <p:cNvPr id="8" name="TextBox 7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15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99446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3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-2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smtClean="0">
                <a:latin typeface="+mj-ea"/>
              </a:rPr>
              <a:t>KMA Activities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User </a:t>
            </a:r>
            <a:r>
              <a:rPr lang="en-US" altLang="ko-KR" sz="2000" b="1" dirty="0">
                <a:solidFill>
                  <a:schemeClr val="tx2"/>
                </a:solidFill>
                <a:latin typeface="+mj-ea"/>
              </a:rPr>
              <a:t>Specific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Application</a:t>
            </a:r>
            <a:endParaRPr lang="en-US" altLang="ko-KR" sz="2000" b="1" dirty="0">
              <a:solidFill>
                <a:schemeClr val="tx2"/>
              </a:solidFill>
              <a:latin typeface="+mj-ea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순서도: 처리 4"/>
          <p:cNvSpPr/>
          <p:nvPr/>
        </p:nvSpPr>
        <p:spPr>
          <a:xfrm>
            <a:off x="776739" y="1131434"/>
            <a:ext cx="11158411" cy="5033869"/>
          </a:xfrm>
          <a:prstGeom prst="flowChartProcess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r>
              <a:rPr lang="ko-KR" altLang="en-US" b="1" dirty="0"/>
              <a:t>▶ </a:t>
            </a:r>
            <a:r>
              <a:rPr lang="en-US" altLang="ko-KR" b="1" dirty="0" smtClean="0"/>
              <a:t>Heat </a:t>
            </a:r>
            <a:r>
              <a:rPr lang="en-US" altLang="ko-KR" b="1" dirty="0"/>
              <a:t>wave </a:t>
            </a:r>
            <a:r>
              <a:rPr lang="en-US" altLang="ko-KR" b="1" dirty="0" smtClean="0"/>
              <a:t>over Korea was a record-breaking in 2018 summer</a:t>
            </a:r>
            <a:r>
              <a:rPr lang="en-US" altLang="ko-KR" dirty="0" smtClean="0"/>
              <a:t>, </a:t>
            </a:r>
          </a:p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r>
              <a:rPr lang="en-US" altLang="ko-KR" b="1" dirty="0"/>
              <a:t> </a:t>
            </a:r>
            <a:r>
              <a:rPr lang="en-US" altLang="ko-KR" b="1" dirty="0" smtClean="0"/>
              <a:t>   which caused </a:t>
            </a:r>
            <a:r>
              <a:rPr lang="en-US" altLang="ko-KR" b="1" dirty="0"/>
              <a:t>social and economic damages. </a:t>
            </a:r>
            <a:endParaRPr lang="en-US" altLang="ko-KR" b="1" dirty="0" smtClean="0"/>
          </a:p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r>
              <a:rPr lang="en-US" altLang="ko-KR" dirty="0"/>
              <a:t> </a:t>
            </a:r>
            <a:r>
              <a:rPr lang="en-US" altLang="ko-KR" dirty="0" smtClean="0"/>
              <a:t>   </a:t>
            </a:r>
          </a:p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r>
              <a:rPr lang="en-US" altLang="ko-KR" dirty="0"/>
              <a:t> </a:t>
            </a:r>
            <a:r>
              <a:rPr lang="en-US" altLang="ko-KR" dirty="0" smtClean="0"/>
              <a:t>   </a:t>
            </a:r>
            <a:r>
              <a:rPr lang="en-US" altLang="ko-KR" b="1" dirty="0" smtClean="0">
                <a:solidFill>
                  <a:srgbClr val="FF0000"/>
                </a:solidFill>
              </a:rPr>
              <a:t>So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en-US" altLang="ko-KR" b="1" kern="0" dirty="0">
                <a:solidFill>
                  <a:srgbClr val="FF0000"/>
                </a:solidFill>
              </a:rPr>
              <a:t>KMA and </a:t>
            </a:r>
            <a:r>
              <a:rPr lang="en-US" altLang="ko-KR" b="1" kern="0" dirty="0" smtClean="0">
                <a:solidFill>
                  <a:srgbClr val="FF0000"/>
                </a:solidFill>
              </a:rPr>
              <a:t>governments associated with energy </a:t>
            </a:r>
            <a:r>
              <a:rPr lang="en-US" altLang="ko-KR" b="1" kern="0" dirty="0">
                <a:solidFill>
                  <a:srgbClr val="FF0000"/>
                </a:solidFill>
              </a:rPr>
              <a:t>hold periodically </a:t>
            </a:r>
            <a:endParaRPr lang="en-US" altLang="ko-KR" b="1" kern="0" dirty="0" smtClean="0">
              <a:solidFill>
                <a:srgbClr val="FF0000"/>
              </a:solidFill>
            </a:endParaRPr>
          </a:p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r>
              <a:rPr lang="en-US" altLang="ko-KR" b="1" kern="0" dirty="0">
                <a:solidFill>
                  <a:srgbClr val="FF0000"/>
                </a:solidFill>
              </a:rPr>
              <a:t> </a:t>
            </a:r>
            <a:r>
              <a:rPr lang="en-US" altLang="ko-KR" b="1" kern="0" dirty="0" smtClean="0">
                <a:solidFill>
                  <a:srgbClr val="FF0000"/>
                </a:solidFill>
              </a:rPr>
              <a:t>   face-to-face </a:t>
            </a:r>
            <a:r>
              <a:rPr lang="en-US" altLang="ko-KR" b="1" kern="0" dirty="0">
                <a:solidFill>
                  <a:srgbClr val="FF0000"/>
                </a:solidFill>
              </a:rPr>
              <a:t>meetings</a:t>
            </a:r>
            <a:r>
              <a:rPr lang="en-US" altLang="ko-KR" kern="0" dirty="0">
                <a:solidFill>
                  <a:srgbClr val="FF0000"/>
                </a:solidFill>
              </a:rPr>
              <a:t> to </a:t>
            </a:r>
            <a:r>
              <a:rPr lang="en-US" altLang="ko-KR" b="1" kern="0" dirty="0">
                <a:solidFill>
                  <a:srgbClr val="FF0000"/>
                </a:solidFill>
              </a:rPr>
              <a:t>national electricity supply and demand </a:t>
            </a:r>
            <a:r>
              <a:rPr lang="en-US" altLang="ko-KR" b="1" kern="0" dirty="0" smtClean="0">
                <a:solidFill>
                  <a:srgbClr val="FF0000"/>
                </a:solidFill>
              </a:rPr>
              <a:t>plans</a:t>
            </a:r>
          </a:p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r>
              <a:rPr lang="en-US" altLang="ko-KR" b="1" kern="0" dirty="0">
                <a:solidFill>
                  <a:srgbClr val="000000"/>
                </a:solidFill>
              </a:rPr>
              <a:t> </a:t>
            </a:r>
            <a:r>
              <a:rPr lang="en-US" altLang="ko-KR" b="1" kern="0" dirty="0" smtClean="0">
                <a:solidFill>
                  <a:srgbClr val="000000"/>
                </a:solidFill>
              </a:rPr>
              <a:t>  </a:t>
            </a:r>
            <a:r>
              <a:rPr lang="en-US" altLang="ko-KR" kern="0" dirty="0" smtClean="0">
                <a:solidFill>
                  <a:srgbClr val="000000"/>
                </a:solidFill>
              </a:rPr>
              <a:t> </a:t>
            </a:r>
            <a:r>
              <a:rPr lang="en-US" altLang="ko-KR" kern="0" dirty="0">
                <a:solidFill>
                  <a:srgbClr val="000000"/>
                </a:solidFill>
              </a:rPr>
              <a:t>in summer and winter time against hot and cold extremes since 2019 </a:t>
            </a:r>
            <a:r>
              <a:rPr lang="en-US" altLang="ko-KR" kern="0" dirty="0" smtClean="0">
                <a:solidFill>
                  <a:srgbClr val="000000"/>
                </a:solidFill>
              </a:rPr>
              <a:t>summer.</a:t>
            </a:r>
          </a:p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endParaRPr lang="en-US" altLang="ko-KR" kern="0" dirty="0" smtClean="0">
              <a:solidFill>
                <a:srgbClr val="000000"/>
              </a:solidFill>
            </a:endParaRPr>
          </a:p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r>
              <a:rPr lang="en-US" altLang="ko-KR" kern="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ko-KR" kern="0" dirty="0" smtClean="0">
                <a:solidFill>
                  <a:schemeClr val="accent2">
                    <a:lumMod val="75000"/>
                  </a:schemeClr>
                </a:solidFill>
              </a:rPr>
              <a:t> - </a:t>
            </a:r>
            <a:r>
              <a:rPr lang="en-US" altLang="ko-KR" dirty="0" smtClean="0">
                <a:solidFill>
                  <a:schemeClr val="accent2">
                    <a:lumMod val="75000"/>
                  </a:schemeClr>
                </a:solidFill>
              </a:rPr>
              <a:t>Presentation </a:t>
            </a:r>
            <a:r>
              <a:rPr lang="en-US" altLang="ko-KR" dirty="0">
                <a:solidFill>
                  <a:schemeClr val="accent2">
                    <a:lumMod val="75000"/>
                  </a:schemeClr>
                </a:solidFill>
              </a:rPr>
              <a:t>about seasonal </a:t>
            </a:r>
            <a:r>
              <a:rPr lang="en-US" altLang="ko-KR" dirty="0" smtClean="0">
                <a:solidFill>
                  <a:schemeClr val="accent2">
                    <a:lumMod val="75000"/>
                  </a:schemeClr>
                </a:solidFill>
              </a:rPr>
              <a:t>outlook</a:t>
            </a:r>
          </a:p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r>
              <a:rPr lang="en-US" altLang="ko-KR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ko-KR" dirty="0" smtClean="0">
                <a:solidFill>
                  <a:schemeClr val="accent2">
                    <a:lumMod val="75000"/>
                  </a:schemeClr>
                </a:solidFill>
              </a:rPr>
              <a:t> - Presentation </a:t>
            </a:r>
            <a:r>
              <a:rPr lang="en-US" altLang="ko-KR" dirty="0">
                <a:solidFill>
                  <a:schemeClr val="accent2">
                    <a:lumMod val="75000"/>
                  </a:schemeClr>
                </a:solidFill>
              </a:rPr>
              <a:t>about application of seasonal outlook for electricity supply </a:t>
            </a:r>
            <a:r>
              <a:rPr lang="en-US" altLang="ko-KR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r>
              <a:rPr lang="en-US" altLang="ko-KR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ko-KR" dirty="0" smtClean="0">
                <a:solidFill>
                  <a:schemeClr val="accent2">
                    <a:lumMod val="75000"/>
                  </a:schemeClr>
                </a:solidFill>
              </a:rPr>
              <a:t> - Discussion </a:t>
            </a:r>
            <a:r>
              <a:rPr lang="en-US" altLang="ko-KR" dirty="0">
                <a:solidFill>
                  <a:schemeClr val="accent2">
                    <a:lumMod val="75000"/>
                  </a:schemeClr>
                </a:solidFill>
              </a:rPr>
              <a:t>about KMA’s supporting </a:t>
            </a:r>
          </a:p>
          <a:p>
            <a:pPr lvl="1">
              <a:lnSpc>
                <a:spcPct val="150000"/>
              </a:lnSpc>
            </a:pPr>
            <a:endParaRPr lang="en-US" altLang="ko-KR" dirty="0"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dirty="0"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16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94479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79653" t="40945" r="6631" b="17230"/>
          <a:stretch/>
        </p:blipFill>
        <p:spPr>
          <a:xfrm>
            <a:off x="10640124" y="2644632"/>
            <a:ext cx="1504548" cy="2715797"/>
          </a:xfrm>
          <a:prstGeom prst="rect">
            <a:avLst/>
          </a:prstGeom>
        </p:spPr>
      </p:pic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3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-2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smtClean="0">
                <a:latin typeface="+mj-ea"/>
              </a:rPr>
              <a:t>KMA Activities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User </a:t>
            </a:r>
            <a:r>
              <a:rPr lang="en-US" altLang="ko-KR" sz="2000" b="1" dirty="0">
                <a:solidFill>
                  <a:schemeClr val="tx2"/>
                </a:solidFill>
                <a:latin typeface="+mj-ea"/>
              </a:rPr>
              <a:t>Specific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Application</a:t>
            </a:r>
            <a:endParaRPr lang="en-US" altLang="ko-KR" sz="2000" b="1" dirty="0">
              <a:solidFill>
                <a:schemeClr val="tx2"/>
              </a:solidFill>
              <a:latin typeface="+mj-ea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순서도: 처리 4"/>
          <p:cNvSpPr/>
          <p:nvPr/>
        </p:nvSpPr>
        <p:spPr>
          <a:xfrm>
            <a:off x="776740" y="1131435"/>
            <a:ext cx="7861050" cy="1116573"/>
          </a:xfrm>
          <a:prstGeom prst="flowChartProcess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r>
              <a:rPr lang="ko-KR" altLang="en-US" b="1" dirty="0"/>
              <a:t>▶ </a:t>
            </a:r>
            <a:r>
              <a:rPr lang="en-US" altLang="ko-KR" b="1" dirty="0" smtClean="0"/>
              <a:t>Heat </a:t>
            </a:r>
            <a:r>
              <a:rPr lang="en-US" altLang="ko-KR" b="1" dirty="0"/>
              <a:t>wave </a:t>
            </a:r>
            <a:r>
              <a:rPr lang="en-US" altLang="ko-KR" b="1" dirty="0" smtClean="0"/>
              <a:t>over Korea was a record-breaking in 2018 summer</a:t>
            </a:r>
            <a:r>
              <a:rPr lang="en-US" altLang="ko-KR" dirty="0" smtClean="0"/>
              <a:t>, </a:t>
            </a:r>
          </a:p>
          <a:p>
            <a:pPr algn="just" fontAlgn="base">
              <a:lnSpc>
                <a:spcPct val="150000"/>
              </a:lnSpc>
              <a:spcAft>
                <a:spcPts val="300"/>
              </a:spcAft>
            </a:pPr>
            <a:r>
              <a:rPr lang="en-US" altLang="ko-KR" b="1" dirty="0"/>
              <a:t> </a:t>
            </a:r>
            <a:r>
              <a:rPr lang="en-US" altLang="ko-KR" b="1" dirty="0" smtClean="0"/>
              <a:t>   which caused </a:t>
            </a:r>
            <a:r>
              <a:rPr lang="en-US" altLang="ko-KR" b="1" dirty="0"/>
              <a:t>social and economic damages</a:t>
            </a:r>
            <a:r>
              <a:rPr lang="en-US" altLang="ko-KR" b="1" dirty="0" smtClean="0"/>
              <a:t>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3603" r="19753" b="15175"/>
          <a:stretch/>
        </p:blipFill>
        <p:spPr>
          <a:xfrm>
            <a:off x="6384032" y="2359723"/>
            <a:ext cx="4269981" cy="279746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59723"/>
            <a:ext cx="5610162" cy="32979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31287" y="2714769"/>
            <a:ext cx="5376682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/>
              <a:t>Discussion </a:t>
            </a:r>
            <a:r>
              <a:rPr lang="en-US" altLang="ko-KR" sz="1500" b="1" dirty="0"/>
              <a:t>on the use of the KMA's long range </a:t>
            </a:r>
            <a:r>
              <a:rPr lang="en-US" altLang="ko-KR" sz="1500" b="1" dirty="0" smtClean="0"/>
              <a:t>outlook</a:t>
            </a:r>
            <a:endParaRPr lang="ko-KR" altLang="en-US" sz="15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367442" y="2695021"/>
            <a:ext cx="4286572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ko-KR" sz="1500" b="1" dirty="0"/>
              <a:t>Climatological data usage status and </a:t>
            </a:r>
            <a:r>
              <a:rPr lang="en-US" altLang="ko-KR" sz="1500" b="1" dirty="0" smtClean="0"/>
              <a:t>plan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756459" y="2359723"/>
            <a:ext cx="1347020" cy="400110"/>
          </a:xfrm>
          <a:prstGeom prst="rect">
            <a:avLst/>
          </a:prstGeom>
          <a:solidFill>
            <a:srgbClr val="1C437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solidFill>
                  <a:schemeClr val="bg1"/>
                </a:solidFill>
              </a:rPr>
              <a:t>Ministry of Trade, </a:t>
            </a:r>
            <a:endParaRPr lang="en-US" altLang="ko-KR" sz="1000" b="1" dirty="0" smtClean="0">
              <a:solidFill>
                <a:schemeClr val="bg1"/>
              </a:solidFill>
            </a:endParaRPr>
          </a:p>
          <a:p>
            <a:pPr algn="ctr"/>
            <a:r>
              <a:rPr lang="en-US" altLang="ko-KR" sz="1000" b="1" dirty="0" smtClean="0">
                <a:solidFill>
                  <a:schemeClr val="bg1"/>
                </a:solidFill>
              </a:rPr>
              <a:t>Industry &amp; Energy</a:t>
            </a:r>
            <a:endParaRPr lang="ko-KR" altLang="en-US" sz="1000" b="1" dirty="0">
              <a:solidFill>
                <a:schemeClr val="bg1"/>
              </a:solidFill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2"/>
          <a:srcRect l="-1" r="97084"/>
          <a:stretch/>
        </p:blipFill>
        <p:spPr>
          <a:xfrm>
            <a:off x="6092865" y="2359723"/>
            <a:ext cx="162500" cy="3297948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5649272" y="6196087"/>
            <a:ext cx="6449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 err="1">
                <a:solidFill>
                  <a:srgbClr val="FF0000"/>
                </a:solidFill>
              </a:rPr>
              <a:t>Stable</a:t>
            </a:r>
            <a:r>
              <a:rPr lang="ko-KR" altLang="en-US" b="1" dirty="0">
                <a:solidFill>
                  <a:srgbClr val="FF0000"/>
                </a:solidFill>
              </a:rPr>
              <a:t> </a:t>
            </a:r>
            <a:r>
              <a:rPr lang="ko-KR" altLang="en-US" b="1" dirty="0" err="1">
                <a:solidFill>
                  <a:srgbClr val="FF0000"/>
                </a:solidFill>
              </a:rPr>
              <a:t>supply</a:t>
            </a:r>
            <a:r>
              <a:rPr lang="ko-KR" altLang="en-US" b="1" dirty="0">
                <a:solidFill>
                  <a:srgbClr val="FF0000"/>
                </a:solidFill>
              </a:rPr>
              <a:t> of </a:t>
            </a:r>
            <a:r>
              <a:rPr lang="ko-KR" altLang="en-US" b="1" dirty="0" err="1">
                <a:solidFill>
                  <a:srgbClr val="FF0000"/>
                </a:solidFill>
              </a:rPr>
              <a:t>electricity</a:t>
            </a:r>
            <a:r>
              <a:rPr lang="ko-KR" altLang="en-US" b="1" dirty="0">
                <a:solidFill>
                  <a:srgbClr val="FF0000"/>
                </a:solidFill>
              </a:rPr>
              <a:t> </a:t>
            </a:r>
            <a:r>
              <a:rPr lang="ko-KR" altLang="en-US" b="1" dirty="0" err="1">
                <a:solidFill>
                  <a:srgbClr val="FF0000"/>
                </a:solidFill>
              </a:rPr>
              <a:t>to</a:t>
            </a:r>
            <a:r>
              <a:rPr lang="ko-KR" altLang="en-US" b="1" dirty="0">
                <a:solidFill>
                  <a:srgbClr val="FF0000"/>
                </a:solidFill>
              </a:rPr>
              <a:t> </a:t>
            </a:r>
            <a:r>
              <a:rPr lang="ko-KR" altLang="en-US" b="1" dirty="0" err="1">
                <a:solidFill>
                  <a:srgbClr val="FF0000"/>
                </a:solidFill>
              </a:rPr>
              <a:t>the</a:t>
            </a:r>
            <a:r>
              <a:rPr lang="ko-KR" altLang="en-US" b="1" dirty="0">
                <a:solidFill>
                  <a:srgbClr val="FF0000"/>
                </a:solidFill>
              </a:rPr>
              <a:t> </a:t>
            </a:r>
            <a:r>
              <a:rPr lang="ko-KR" altLang="en-US" b="1" dirty="0" err="1">
                <a:solidFill>
                  <a:srgbClr val="FF0000"/>
                </a:solidFill>
              </a:rPr>
              <a:t>national</a:t>
            </a:r>
            <a:r>
              <a:rPr lang="ko-KR" altLang="en-US" b="1" dirty="0">
                <a:solidFill>
                  <a:srgbClr val="FF0000"/>
                </a:solidFill>
              </a:rPr>
              <a:t> </a:t>
            </a:r>
            <a:r>
              <a:rPr lang="ko-KR" altLang="en-US" b="1" dirty="0" err="1">
                <a:solidFill>
                  <a:srgbClr val="FF0000"/>
                </a:solidFill>
              </a:rPr>
              <a:t>key</a:t>
            </a:r>
            <a:r>
              <a:rPr lang="ko-KR" altLang="en-US" b="1" dirty="0">
                <a:solidFill>
                  <a:srgbClr val="FF0000"/>
                </a:solidFill>
              </a:rPr>
              <a:t> </a:t>
            </a:r>
            <a:r>
              <a:rPr lang="ko-KR" altLang="en-US" b="1" dirty="0" err="1" smtClean="0">
                <a:solidFill>
                  <a:srgbClr val="FF0000"/>
                </a:solidFill>
              </a:rPr>
              <a:t>industry</a:t>
            </a:r>
            <a:r>
              <a:rPr lang="en-US" altLang="ko-KR" b="1" dirty="0">
                <a:solidFill>
                  <a:srgbClr val="FF0000"/>
                </a:solidFill>
              </a:rPr>
              <a:t>!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0" name="오른쪽 화살표 9"/>
          <p:cNvSpPr/>
          <p:nvPr/>
        </p:nvSpPr>
        <p:spPr>
          <a:xfrm rot="5400000">
            <a:off x="8707610" y="4669255"/>
            <a:ext cx="619855" cy="2133936"/>
          </a:xfrm>
          <a:prstGeom prst="rightArrow">
            <a:avLst>
              <a:gd name="adj1" fmla="val 50000"/>
              <a:gd name="adj2" fmla="val 55468"/>
            </a:avLst>
          </a:prstGeom>
          <a:gradFill>
            <a:gsLst>
              <a:gs pos="0">
                <a:schemeClr val="tx2"/>
              </a:gs>
              <a:gs pos="54000">
                <a:schemeClr val="accent1">
                  <a:lumMod val="45000"/>
                  <a:lumOff val="55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7248743" y="4002530"/>
            <a:ext cx="661591" cy="362574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8460042" y="3831666"/>
            <a:ext cx="661591" cy="362574"/>
          </a:xfrm>
          <a:prstGeom prst="rect">
            <a:avLst/>
          </a:prstGeom>
          <a:solidFill>
            <a:srgbClr val="549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9637404" y="4049023"/>
            <a:ext cx="661591" cy="362574"/>
          </a:xfrm>
          <a:prstGeom prst="rect">
            <a:avLst/>
          </a:prstGeom>
          <a:solidFill>
            <a:srgbClr val="9D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232104" y="4008136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KMA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5606" y="3556602"/>
            <a:ext cx="8744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Korea </a:t>
            </a:r>
            <a:endParaRPr lang="en-US" altLang="ko-KR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ko-K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Electric </a:t>
            </a:r>
          </a:p>
          <a:p>
            <a:pPr algn="ctr"/>
            <a:r>
              <a:rPr lang="en-US" altLang="ko-K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 </a:t>
            </a:r>
          </a:p>
          <a:p>
            <a:pPr algn="ctr"/>
            <a:r>
              <a:rPr lang="en-US" altLang="ko-K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Exchange</a:t>
            </a:r>
            <a:endParaRPr lang="ko-KR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30984" y="3907144"/>
            <a:ext cx="707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Electric</a:t>
            </a:r>
          </a:p>
          <a:p>
            <a:pPr algn="ctr"/>
            <a:r>
              <a:rPr lang="en-US" altLang="ko-KR" sz="1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</a:t>
            </a:r>
          </a:p>
          <a:p>
            <a:pPr algn="ctr"/>
            <a:r>
              <a:rPr lang="en-US" altLang="ko-KR" sz="1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Plant</a:t>
            </a:r>
            <a:endParaRPr lang="ko-KR" altLang="en-US" sz="1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17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58207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순서도: 처리 35"/>
          <p:cNvSpPr/>
          <p:nvPr/>
        </p:nvSpPr>
        <p:spPr>
          <a:xfrm>
            <a:off x="776739" y="1131673"/>
            <a:ext cx="8559621" cy="1574919"/>
          </a:xfrm>
          <a:prstGeom prst="flowChartProcess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>
              <a:lnSpc>
                <a:spcPct val="150000"/>
              </a:lnSpc>
            </a:pPr>
            <a:r>
              <a:rPr lang="ko-KR" altLang="en-US" b="1" dirty="0"/>
              <a:t>▶ </a:t>
            </a:r>
            <a:r>
              <a:rPr lang="en-US" altLang="ko-KR" b="1" dirty="0"/>
              <a:t>In order to establish effective countermeasures at the government level </a:t>
            </a:r>
            <a:endParaRPr lang="en-US" altLang="ko-KR" b="1" dirty="0" smtClean="0"/>
          </a:p>
          <a:p>
            <a:pPr>
              <a:lnSpc>
                <a:spcPct val="150000"/>
              </a:lnSpc>
            </a:pPr>
            <a:r>
              <a:rPr lang="en-US" altLang="ko-KR" b="1" dirty="0"/>
              <a:t> </a:t>
            </a:r>
            <a:r>
              <a:rPr lang="en-US" altLang="ko-KR" b="1" dirty="0" smtClean="0"/>
              <a:t>   due </a:t>
            </a:r>
            <a:r>
              <a:rPr lang="en-US" altLang="ko-KR" b="1" dirty="0"/>
              <a:t>to abnormal climate phenomena, related ministries have jointly </a:t>
            </a:r>
            <a:endParaRPr lang="en-US" altLang="ko-KR" b="1" dirty="0" smtClean="0"/>
          </a:p>
          <a:p>
            <a:pPr>
              <a:lnSpc>
                <a:spcPct val="150000"/>
              </a:lnSpc>
            </a:pPr>
            <a:r>
              <a:rPr lang="en-US" altLang="ko-KR" b="1" dirty="0"/>
              <a:t> </a:t>
            </a:r>
            <a:r>
              <a:rPr lang="en-US" altLang="ko-KR" b="1" dirty="0" smtClean="0"/>
              <a:t>   published </a:t>
            </a:r>
            <a:r>
              <a:rPr lang="en-US" altLang="ko-KR" b="1" dirty="0"/>
              <a:t>climate reports at least once a year since </a:t>
            </a:r>
            <a:r>
              <a:rPr lang="en-US" altLang="ko-KR" b="1" dirty="0" smtClean="0"/>
              <a:t>2010</a:t>
            </a:r>
            <a:endParaRPr lang="en-US" altLang="ko-KR" dirty="0"/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순서도: 처리 4"/>
          <p:cNvSpPr/>
          <p:nvPr/>
        </p:nvSpPr>
        <p:spPr>
          <a:xfrm>
            <a:off x="776739" y="2676235"/>
            <a:ext cx="7047453" cy="3881742"/>
          </a:xfrm>
          <a:prstGeom prst="flowChartProcess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chemeClr val="tx1"/>
                </a:solidFill>
                <a:latin typeface="+mj-ea"/>
                <a:ea typeface="+mj-ea"/>
              </a:rPr>
              <a:t>▶ </a:t>
            </a:r>
            <a:r>
              <a:rPr lang="en-US" altLang="ko-KR" b="1" dirty="0" smtClean="0">
                <a:solidFill>
                  <a:schemeClr val="tx1"/>
                </a:solidFill>
                <a:latin typeface="+mj-ea"/>
                <a:ea typeface="+mj-ea"/>
              </a:rPr>
              <a:t>Overview</a:t>
            </a:r>
          </a:p>
          <a:p>
            <a:pPr>
              <a:lnSpc>
                <a:spcPct val="150000"/>
              </a:lnSpc>
            </a:pPr>
            <a:r>
              <a:rPr lang="en-US" altLang="ko-KR" b="1" dirty="0"/>
              <a:t> - </a:t>
            </a:r>
            <a:r>
              <a:rPr lang="en-US" altLang="ko-KR" b="1" dirty="0" smtClean="0">
                <a:solidFill>
                  <a:schemeClr val="tx1"/>
                </a:solidFill>
              </a:rPr>
              <a:t>Organized</a:t>
            </a:r>
            <a:r>
              <a:rPr lang="en-US" altLang="ko-KR" dirty="0">
                <a:solidFill>
                  <a:schemeClr val="tx1"/>
                </a:solidFill>
              </a:rPr>
              <a:t>: KMA Co-organized by the Office for </a:t>
            </a:r>
            <a:r>
              <a:rPr lang="en-US" altLang="ko-KR" dirty="0" smtClean="0">
                <a:solidFill>
                  <a:schemeClr val="tx1"/>
                </a:solidFill>
              </a:rPr>
              <a:t>Government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  </a:t>
            </a:r>
            <a:r>
              <a:rPr lang="en-US" altLang="ko-KR" dirty="0">
                <a:solidFill>
                  <a:schemeClr val="tx1"/>
                </a:solidFill>
              </a:rPr>
              <a:t>Policy Coordination</a:t>
            </a:r>
          </a:p>
          <a:p>
            <a:pPr>
              <a:lnSpc>
                <a:spcPct val="150000"/>
              </a:lnSpc>
            </a:pPr>
            <a:r>
              <a:rPr lang="en-US" altLang="ko-KR" b="1" dirty="0"/>
              <a:t> - </a:t>
            </a:r>
            <a:r>
              <a:rPr lang="en-US" altLang="ko-KR" b="1" dirty="0" smtClean="0">
                <a:solidFill>
                  <a:schemeClr val="tx1"/>
                </a:solidFill>
              </a:rPr>
              <a:t>Participation</a:t>
            </a:r>
            <a:r>
              <a:rPr lang="en-US" altLang="ko-KR" dirty="0">
                <a:solidFill>
                  <a:schemeClr val="tx1"/>
                </a:solidFill>
              </a:rPr>
              <a:t>: Ministry of Public Administration and Security,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  Ministry </a:t>
            </a:r>
            <a:r>
              <a:rPr lang="en-US" altLang="ko-KR" dirty="0">
                <a:solidFill>
                  <a:schemeClr val="tx1"/>
                </a:solidFill>
              </a:rPr>
              <a:t>of Agriculture, Food and Rural </a:t>
            </a:r>
            <a:r>
              <a:rPr lang="en-US" altLang="ko-KR" dirty="0" smtClean="0">
                <a:solidFill>
                  <a:schemeClr val="tx1"/>
                </a:solidFill>
              </a:rPr>
              <a:t>Affairs, etc.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  Participation </a:t>
            </a:r>
            <a:r>
              <a:rPr lang="en-US" altLang="ko-KR" dirty="0">
                <a:solidFill>
                  <a:schemeClr val="tx1"/>
                </a:solidFill>
              </a:rPr>
              <a:t>of 25 organizations from 12 </a:t>
            </a:r>
            <a:r>
              <a:rPr lang="en-US" altLang="ko-KR" dirty="0" smtClean="0">
                <a:solidFill>
                  <a:schemeClr val="tx1"/>
                </a:solidFill>
              </a:rPr>
              <a:t>ministries, 60 </a:t>
            </a:r>
            <a:r>
              <a:rPr lang="en-US" altLang="ko-KR" dirty="0">
                <a:solidFill>
                  <a:schemeClr val="tx1"/>
                </a:solidFill>
              </a:rPr>
              <a:t>writers</a:t>
            </a:r>
          </a:p>
          <a:p>
            <a:pPr>
              <a:lnSpc>
                <a:spcPct val="150000"/>
              </a:lnSpc>
            </a:pPr>
            <a:r>
              <a:rPr lang="en-US" altLang="ko-KR" b="1" dirty="0"/>
              <a:t> - </a:t>
            </a:r>
            <a:r>
              <a:rPr lang="en-US" altLang="ko-KR" b="1" dirty="0" smtClean="0">
                <a:solidFill>
                  <a:schemeClr val="tx1"/>
                </a:solidFill>
              </a:rPr>
              <a:t>Utilization</a:t>
            </a:r>
            <a:r>
              <a:rPr lang="en-US" altLang="ko-KR" dirty="0">
                <a:solidFill>
                  <a:schemeClr val="tx1"/>
                </a:solidFill>
              </a:rPr>
              <a:t>: Use as a basis and promotional material for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  developing </a:t>
            </a:r>
            <a:r>
              <a:rPr lang="en-US" altLang="ko-KR" dirty="0">
                <a:solidFill>
                  <a:schemeClr val="tx1"/>
                </a:solidFill>
              </a:rPr>
              <a:t>policies related to abnormal </a:t>
            </a:r>
            <a:r>
              <a:rPr lang="en-US" altLang="ko-KR" dirty="0" smtClean="0">
                <a:solidFill>
                  <a:schemeClr val="tx1"/>
                </a:solidFill>
              </a:rPr>
              <a:t>climate</a:t>
            </a:r>
            <a:endParaRPr lang="en-US" altLang="ko-KR" dirty="0">
              <a:solidFill>
                <a:schemeClr val="tx1"/>
              </a:solidFill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1412776"/>
            <a:ext cx="3925988" cy="5114843"/>
          </a:xfrm>
          <a:prstGeom prst="rect">
            <a:avLst/>
          </a:prstGeom>
        </p:spPr>
      </p:pic>
      <p:sp>
        <p:nvSpPr>
          <p:cNvPr id="37" name="직사각형 36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3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-3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smtClean="0">
                <a:latin typeface="+mj-ea"/>
              </a:rPr>
              <a:t>KMA Activities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Abnormal climate report</a:t>
            </a:r>
            <a:endParaRPr lang="en-US" altLang="ko-KR" sz="2000" b="1" dirty="0">
              <a:solidFill>
                <a:schemeClr val="tx2"/>
              </a:solidFill>
              <a:latin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18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97356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3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-3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smtClean="0">
                <a:latin typeface="+mj-ea"/>
              </a:rPr>
              <a:t>KMA Activities </a:t>
            </a:r>
            <a:r>
              <a:rPr lang="en-US" altLang="ko-KR" sz="2000" b="1" dirty="0">
                <a:solidFill>
                  <a:schemeClr val="tx2"/>
                </a:solidFill>
                <a:latin typeface="+mj-ea"/>
              </a:rPr>
              <a:t>Abnormal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climate report</a:t>
            </a:r>
            <a:endParaRPr lang="en-US" altLang="ko-KR" sz="2000" b="1" dirty="0">
              <a:solidFill>
                <a:schemeClr val="tx2"/>
              </a:solidFill>
              <a:latin typeface="+mj-ea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순서도: 처리 4"/>
          <p:cNvSpPr/>
          <p:nvPr/>
        </p:nvSpPr>
        <p:spPr>
          <a:xfrm>
            <a:off x="776739" y="1131434"/>
            <a:ext cx="8775645" cy="2009534"/>
          </a:xfrm>
          <a:prstGeom prst="flowChartProcess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>
              <a:lnSpc>
                <a:spcPct val="150000"/>
              </a:lnSpc>
            </a:pPr>
            <a:r>
              <a:rPr lang="ko-KR" altLang="en-US" b="1" dirty="0">
                <a:latin typeface="+mj-lt"/>
              </a:rPr>
              <a:t>▶ </a:t>
            </a:r>
            <a:r>
              <a:rPr lang="en-US" altLang="ko-KR" b="1" dirty="0"/>
              <a:t>P</a:t>
            </a:r>
            <a:r>
              <a:rPr lang="en-US" altLang="ko-KR" b="1" dirty="0" smtClean="0"/>
              <a:t>ropulsion p</a:t>
            </a:r>
            <a:r>
              <a:rPr lang="en-US" altLang="ko-KR" b="1" dirty="0" smtClean="0">
                <a:latin typeface="+mj-lt"/>
              </a:rPr>
              <a:t>rogress</a:t>
            </a:r>
            <a:endParaRPr lang="en-US" altLang="ko-KR" b="1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- The </a:t>
            </a:r>
            <a:r>
              <a:rPr lang="en-US" altLang="ko-KR" dirty="0"/>
              <a:t>first publication of the "Special Report on Abnormal Climate" </a:t>
            </a:r>
            <a:r>
              <a:rPr lang="en-US" altLang="ko-KR" dirty="0" smtClean="0"/>
              <a:t>in 2010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- Co-organized </a:t>
            </a:r>
            <a:r>
              <a:rPr lang="en-US" altLang="ko-KR" dirty="0"/>
              <a:t>by the Office for Government Policy Coordination and the </a:t>
            </a:r>
            <a:r>
              <a:rPr lang="en-US" altLang="ko-KR" dirty="0" smtClean="0"/>
              <a:t>KMA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since </a:t>
            </a:r>
            <a:r>
              <a:rPr lang="en-US" altLang="ko-KR" dirty="0"/>
              <a:t>2011 and published an annual report jointly by relevant </a:t>
            </a:r>
            <a:r>
              <a:rPr lang="en-US" altLang="ko-KR" dirty="0" smtClean="0"/>
              <a:t>ministries</a:t>
            </a:r>
          </a:p>
          <a:p>
            <a:pPr>
              <a:lnSpc>
                <a:spcPct val="150000"/>
              </a:lnSpc>
            </a:pPr>
            <a:r>
              <a:rPr lang="ko-KR" altLang="en-US" b="1" dirty="0" smtClean="0"/>
              <a:t>▶ </a:t>
            </a:r>
            <a:r>
              <a:rPr lang="en-US" altLang="ko-KR" b="1" dirty="0"/>
              <a:t>Fields and participating </a:t>
            </a:r>
            <a:r>
              <a:rPr lang="en-US" altLang="ko-KR" b="1" dirty="0" smtClean="0"/>
              <a:t>organizations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65787"/>
              </p:ext>
            </p:extLst>
          </p:nvPr>
        </p:nvGraphicFramePr>
        <p:xfrm>
          <a:off x="1111572" y="3400085"/>
          <a:ext cx="9924280" cy="3315541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969944">
                  <a:extLst>
                    <a:ext uri="{9D8B030D-6E8A-4147-A177-3AD203B41FA5}">
                      <a16:colId xmlns:a16="http://schemas.microsoft.com/office/drawing/2014/main" val="2254475967"/>
                    </a:ext>
                  </a:extLst>
                </a:gridCol>
                <a:gridCol w="7954336">
                  <a:extLst>
                    <a:ext uri="{9D8B030D-6E8A-4147-A177-3AD203B41FA5}">
                      <a16:colId xmlns:a16="http://schemas.microsoft.com/office/drawing/2014/main" val="2527590171"/>
                    </a:ext>
                  </a:extLst>
                </a:gridCol>
              </a:tblGrid>
              <a:tr h="2637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 smtClean="0">
                          <a:effectLst/>
                        </a:rPr>
                        <a:t>Fields 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 smtClean="0">
                          <a:effectLst/>
                        </a:rPr>
                        <a:t>Participating organizations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053681"/>
                  </a:ext>
                </a:extLst>
              </a:tr>
              <a:tr h="2637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 smtClean="0">
                          <a:effectLst/>
                        </a:rPr>
                        <a:t>Weather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KMA, National Institute of Meteorological Sciences, APEC Climate Center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35299"/>
                  </a:ext>
                </a:extLst>
              </a:tr>
              <a:tr h="48966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 smtClean="0">
                          <a:effectLst/>
                        </a:rPr>
                        <a:t>Agriculture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Ministry of Agriculture, Food and Rural Affairs, Rural Development Administration, </a:t>
                      </a: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National Institute of Agricultural Science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031957"/>
                  </a:ext>
                </a:extLst>
              </a:tr>
              <a:tr h="48966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 smtClean="0">
                          <a:effectLst/>
                        </a:rPr>
                        <a:t>Marine </a:t>
                      </a:r>
                      <a:r>
                        <a:rPr lang="en-US" altLang="ko-KR" sz="1400" b="1" kern="0" spc="0" dirty="0" err="1" smtClean="0">
                          <a:effectLst/>
                        </a:rPr>
                        <a:t>Fisherie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KMA, Ministry of Oceans and Fisheries, Korea Hydrographic and Oceanographic Agency,</a:t>
                      </a: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National Institute of Fisheries Science , Korea Institute of Ocean Science &amp; Technology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252579"/>
                  </a:ext>
                </a:extLst>
              </a:tr>
              <a:tr h="2637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 smtClean="0">
                          <a:effectLst/>
                        </a:rPr>
                        <a:t>Forest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Korea Forest Service, National Institute of Forest Science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9470625"/>
                  </a:ext>
                </a:extLst>
              </a:tr>
              <a:tr h="48966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 smtClean="0">
                          <a:effectLst/>
                        </a:rPr>
                        <a:t>Environment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Ministry of Environment, National Institute of Environmental Research, </a:t>
                      </a: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Korea Environmental Institute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919492"/>
                  </a:ext>
                </a:extLst>
              </a:tr>
              <a:tr h="2637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 smtClean="0">
                          <a:effectLst/>
                        </a:rPr>
                        <a:t>Health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Ministry of Food and Drug Safety, Korea Disease Control and Prevention Agency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378990"/>
                  </a:ext>
                </a:extLst>
              </a:tr>
              <a:tr h="2637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 smtClean="0">
                          <a:effectLst/>
                        </a:rPr>
                        <a:t> Land Transportation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Ministry of Land, Infrastructure and Transport, Korea Research Institute for Human </a:t>
                      </a:r>
                      <a:r>
                        <a:rPr lang="en-US" altLang="ko-KR" sz="1400" kern="0" spc="0" dirty="0" err="1" smtClean="0">
                          <a:effectLst/>
                        </a:rPr>
                        <a:t>sattlements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457701"/>
                  </a:ext>
                </a:extLst>
              </a:tr>
              <a:tr h="2637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 smtClean="0">
                          <a:effectLst/>
                        </a:rPr>
                        <a:t> Industry and Energy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Ministry of Trade, Industry and Energy, Korea Energy Economics Institute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030079"/>
                  </a:ext>
                </a:extLst>
              </a:tr>
              <a:tr h="2637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 smtClean="0">
                          <a:effectLst/>
                        </a:rPr>
                        <a:t>Disaster Safety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effectLst/>
                        </a:rPr>
                        <a:t>Ministry of the interior and Safety, National Disaster Management Research Institute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05354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19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66631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직사각형 39"/>
          <p:cNvSpPr/>
          <p:nvPr/>
        </p:nvSpPr>
        <p:spPr>
          <a:xfrm>
            <a:off x="4924050" y="806314"/>
            <a:ext cx="19924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3600" b="1" spc="-150" dirty="0" smtClean="0">
                <a:ln>
                  <a:prstDash val="solid"/>
                </a:ln>
                <a:solidFill>
                  <a:srgbClr val="336699"/>
                </a:solidFill>
                <a:latin typeface="+mn-ea"/>
                <a:cs typeface="Times New Roman" pitchFamily="18" charset="0"/>
              </a:rPr>
              <a:t>Contents</a:t>
            </a:r>
            <a:endParaRPr lang="en-US" altLang="ko-KR" sz="3600" b="1" spc="-150" dirty="0">
              <a:ln>
                <a:prstDash val="solid"/>
              </a:ln>
              <a:solidFill>
                <a:srgbClr val="336699"/>
              </a:solidFill>
              <a:latin typeface="+mn-ea"/>
              <a:cs typeface="Times New Roman" pitchFamily="18" charset="0"/>
            </a:endParaRPr>
          </a:p>
        </p:txBody>
      </p:sp>
      <p:grpSp>
        <p:nvGrpSpPr>
          <p:cNvPr id="58" name="그룹 47"/>
          <p:cNvGrpSpPr/>
          <p:nvPr/>
        </p:nvGrpSpPr>
        <p:grpSpPr>
          <a:xfrm>
            <a:off x="2567608" y="1772815"/>
            <a:ext cx="6688198" cy="720125"/>
            <a:chOff x="971600" y="2714924"/>
            <a:chExt cx="7200800" cy="504056"/>
          </a:xfrm>
          <a:noFill/>
        </p:grpSpPr>
        <p:sp>
          <p:nvSpPr>
            <p:cNvPr id="63" name="모서리가 둥근 직사각형 62"/>
            <p:cNvSpPr/>
            <p:nvPr/>
          </p:nvSpPr>
          <p:spPr>
            <a:xfrm>
              <a:off x="971600" y="2714924"/>
              <a:ext cx="7200800" cy="504056"/>
            </a:xfrm>
            <a:prstGeom prst="roundRect">
              <a:avLst>
                <a:gd name="adj" fmla="val 50000"/>
              </a:avLst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1073402" y="2823191"/>
              <a:ext cx="567922" cy="28752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ko-KR" sz="2400" b="1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itchFamily="34" charset="0"/>
                  <a:cs typeface="Arial" pitchFamily="34" charset="0"/>
                </a:rPr>
                <a:t>01</a:t>
              </a:r>
              <a:endParaRPr lang="ko-KR" alt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endParaRPr>
            </a:p>
          </p:txBody>
        </p:sp>
      </p:grpSp>
      <p:grpSp>
        <p:nvGrpSpPr>
          <p:cNvPr id="66" name="그룹 52"/>
          <p:cNvGrpSpPr/>
          <p:nvPr/>
        </p:nvGrpSpPr>
        <p:grpSpPr>
          <a:xfrm>
            <a:off x="2567608" y="2813110"/>
            <a:ext cx="6688198" cy="720125"/>
            <a:chOff x="971600" y="2714924"/>
            <a:chExt cx="7200800" cy="504056"/>
          </a:xfrm>
          <a:noFill/>
        </p:grpSpPr>
        <p:sp>
          <p:nvSpPr>
            <p:cNvPr id="67" name="모서리가 둥근 직사각형 66"/>
            <p:cNvSpPr/>
            <p:nvPr/>
          </p:nvSpPr>
          <p:spPr>
            <a:xfrm>
              <a:off x="971600" y="2714924"/>
              <a:ext cx="7200800" cy="504056"/>
            </a:xfrm>
            <a:prstGeom prst="roundRect">
              <a:avLst>
                <a:gd name="adj" fmla="val 50000"/>
              </a:avLst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1064202" y="2813782"/>
              <a:ext cx="567922" cy="28752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ko-KR" sz="2400" b="1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itchFamily="34" charset="0"/>
                  <a:cs typeface="Arial" pitchFamily="34" charset="0"/>
                </a:rPr>
                <a:t>02</a:t>
              </a:r>
              <a:endParaRPr lang="ko-KR" alt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endParaRPr>
            </a:p>
          </p:txBody>
        </p:sp>
      </p:grpSp>
      <p:sp>
        <p:nvSpPr>
          <p:cNvPr id="83" name="직사각형 82"/>
          <p:cNvSpPr/>
          <p:nvPr/>
        </p:nvSpPr>
        <p:spPr>
          <a:xfrm>
            <a:off x="3358260" y="1927492"/>
            <a:ext cx="54435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b="1" dirty="0" smtClean="0">
                <a:latin typeface="+mn-ea"/>
                <a:cs typeface="Arial" pitchFamily="34" charset="0"/>
              </a:rPr>
              <a:t>Background &amp; Definition</a:t>
            </a:r>
            <a:endParaRPr lang="ko-KR" altLang="en-US" sz="1600" b="1" dirty="0">
              <a:latin typeface="+mn-ea"/>
              <a:cs typeface="Arial" pitchFamily="34" charset="0"/>
            </a:endParaRPr>
          </a:p>
        </p:txBody>
      </p:sp>
      <p:grpSp>
        <p:nvGrpSpPr>
          <p:cNvPr id="18" name="그룹 52"/>
          <p:cNvGrpSpPr/>
          <p:nvPr/>
        </p:nvGrpSpPr>
        <p:grpSpPr>
          <a:xfrm>
            <a:off x="2576154" y="3846978"/>
            <a:ext cx="6688198" cy="720125"/>
            <a:chOff x="971600" y="2714924"/>
            <a:chExt cx="7200800" cy="504056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971600" y="2714924"/>
              <a:ext cx="7200800" cy="5040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064201" y="2823191"/>
              <a:ext cx="567922" cy="2875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ko-KR" sz="2400" b="1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itchFamily="34" charset="0"/>
                  <a:cs typeface="Arial" pitchFamily="34" charset="0"/>
                </a:rPr>
                <a:t>03</a:t>
              </a:r>
              <a:endParaRPr lang="ko-KR" alt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endParaRPr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3358260" y="2964574"/>
            <a:ext cx="28203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ko-KR" sz="2000" b="1" dirty="0" err="1" smtClean="0">
                <a:latin typeface="+mj-ea"/>
              </a:rPr>
              <a:t>ExCMOS</a:t>
            </a:r>
            <a:r>
              <a:rPr lang="en-US" altLang="ko-KR" sz="2000" b="1" dirty="0" smtClean="0">
                <a:latin typeface="+mj-ea"/>
              </a:rPr>
              <a:t> Introduction</a:t>
            </a:r>
            <a:endParaRPr lang="en-US" altLang="ko-KR" sz="1600" dirty="0">
              <a:latin typeface="+mj-ea"/>
            </a:endParaRPr>
          </a:p>
        </p:txBody>
      </p:sp>
      <p:grpSp>
        <p:nvGrpSpPr>
          <p:cNvPr id="20" name="그룹 52"/>
          <p:cNvGrpSpPr/>
          <p:nvPr/>
        </p:nvGrpSpPr>
        <p:grpSpPr>
          <a:xfrm>
            <a:off x="2576154" y="4866815"/>
            <a:ext cx="6688198" cy="720125"/>
            <a:chOff x="971600" y="2714924"/>
            <a:chExt cx="7200800" cy="504056"/>
          </a:xfrm>
        </p:grpSpPr>
        <p:sp>
          <p:nvSpPr>
            <p:cNvPr id="25" name="모서리가 둥근 직사각형 24"/>
            <p:cNvSpPr/>
            <p:nvPr/>
          </p:nvSpPr>
          <p:spPr>
            <a:xfrm>
              <a:off x="971600" y="2714924"/>
              <a:ext cx="7200800" cy="5040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64201" y="2805379"/>
              <a:ext cx="567922" cy="3231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ko-KR" sz="2400" b="1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itchFamily="34" charset="0"/>
                  <a:cs typeface="Arial" pitchFamily="34" charset="0"/>
                </a:rPr>
                <a:t>04</a:t>
              </a:r>
              <a:endParaRPr lang="ko-KR" alt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endParaRPr>
            </a:p>
          </p:txBody>
        </p:sp>
      </p:grpSp>
      <p:sp>
        <p:nvSpPr>
          <p:cNvPr id="29" name="직사각형 28"/>
          <p:cNvSpPr/>
          <p:nvPr/>
        </p:nvSpPr>
        <p:spPr>
          <a:xfrm>
            <a:off x="3358260" y="4017044"/>
            <a:ext cx="19784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ko-KR" sz="2000" b="1" dirty="0" smtClean="0">
                <a:latin typeface="+mj-ea"/>
              </a:rPr>
              <a:t>KMA Activities</a:t>
            </a:r>
            <a:endParaRPr lang="en-US" altLang="ko-KR" sz="2000" dirty="0">
              <a:latin typeface="+mj-ea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3358260" y="5036881"/>
            <a:ext cx="15812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 smtClean="0">
                <a:latin typeface="+mn-ea"/>
                <a:cs typeface="Arial" pitchFamily="34" charset="0"/>
              </a:rPr>
              <a:t>Future </a:t>
            </a:r>
            <a:r>
              <a:rPr lang="en-US" altLang="ko-KR" sz="2000" b="1" dirty="0">
                <a:latin typeface="+mn-ea"/>
                <a:cs typeface="Arial" pitchFamily="34" charset="0"/>
              </a:rPr>
              <a:t>Plan</a:t>
            </a:r>
            <a:endParaRPr lang="ko-KR" altLang="en-US" sz="2000" b="1" dirty="0">
              <a:latin typeface="+mn-ea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2</a:t>
            </a:r>
            <a:endParaRPr lang="ko-KR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4. Future Plan</a:t>
            </a:r>
            <a:endParaRPr lang="en-US" altLang="ko-KR" sz="2000" b="1" dirty="0">
              <a:solidFill>
                <a:schemeClr val="tx2"/>
              </a:solidFill>
              <a:latin typeface="+mj-ea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순서도: 처리 5"/>
          <p:cNvSpPr/>
          <p:nvPr/>
        </p:nvSpPr>
        <p:spPr>
          <a:xfrm>
            <a:off x="776739" y="1138126"/>
            <a:ext cx="10512026" cy="3370994"/>
          </a:xfrm>
          <a:prstGeom prst="flowChartProcess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 fontAlgn="base">
              <a:lnSpc>
                <a:spcPct val="150000"/>
              </a:lnSpc>
            </a:pPr>
            <a:r>
              <a:rPr lang="ko-KR" altLang="en-US" b="1" dirty="0"/>
              <a:t>▶ </a:t>
            </a:r>
            <a:r>
              <a:rPr lang="en-US" altLang="ko-KR" b="1" dirty="0" smtClean="0"/>
              <a:t>Study of Extreme Precipitation</a:t>
            </a:r>
          </a:p>
          <a:p>
            <a:pPr fontAlgn="base"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- Definition </a:t>
            </a:r>
            <a:r>
              <a:rPr lang="en-US" altLang="ko-KR" dirty="0"/>
              <a:t>of Extreme </a:t>
            </a:r>
            <a:r>
              <a:rPr lang="en-US" altLang="ko-KR" dirty="0" smtClean="0"/>
              <a:t>precipitation.</a:t>
            </a:r>
            <a:endParaRPr lang="en-US" altLang="ko-KR" dirty="0"/>
          </a:p>
          <a:p>
            <a:pPr fontAlgn="base"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- Study for </a:t>
            </a:r>
            <a:r>
              <a:rPr lang="en-US" altLang="ko-KR" dirty="0"/>
              <a:t>prediction of Extreme </a:t>
            </a:r>
            <a:r>
              <a:rPr lang="en-US" altLang="ko-KR" dirty="0" smtClean="0"/>
              <a:t>precipitation.</a:t>
            </a:r>
          </a:p>
          <a:p>
            <a:pPr fontAlgn="base">
              <a:lnSpc>
                <a:spcPct val="150000"/>
              </a:lnSpc>
            </a:pPr>
            <a:endParaRPr lang="en-US" altLang="ko-KR" dirty="0" smtClean="0"/>
          </a:p>
          <a:p>
            <a:pPr fontAlgn="base">
              <a:lnSpc>
                <a:spcPct val="150000"/>
              </a:lnSpc>
            </a:pPr>
            <a:r>
              <a:rPr lang="ko-KR" altLang="en-US" b="1" dirty="0"/>
              <a:t>▶ </a:t>
            </a:r>
            <a:r>
              <a:rPr lang="en-US" altLang="ko-KR" b="1" dirty="0" smtClean="0"/>
              <a:t>Improving Predictability of Extreme High and </a:t>
            </a:r>
            <a:r>
              <a:rPr lang="en-US" altLang="ko-KR" b="1" dirty="0"/>
              <a:t>Low with </a:t>
            </a:r>
            <a:r>
              <a:rPr lang="en-US" altLang="ko-KR" b="1" dirty="0" smtClean="0"/>
              <a:t>researcher.</a:t>
            </a:r>
            <a:endParaRPr lang="en-US" altLang="ko-KR" b="1" dirty="0"/>
          </a:p>
          <a:p>
            <a:pPr fontAlgn="base">
              <a:lnSpc>
                <a:spcPct val="150000"/>
              </a:lnSpc>
            </a:pPr>
            <a:r>
              <a:rPr lang="en-US" altLang="ko-KR" dirty="0" smtClean="0"/>
              <a:t>  - Analysis of </a:t>
            </a:r>
            <a:r>
              <a:rPr lang="en-US" altLang="ko-KR" dirty="0"/>
              <a:t>characteristic </a:t>
            </a:r>
            <a:r>
              <a:rPr lang="en-US" altLang="ko-KR" dirty="0" smtClean="0"/>
              <a:t>climate such as WNPSH, Siberian High over East Asian.</a:t>
            </a:r>
          </a:p>
          <a:p>
            <a:pPr fontAlgn="base"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- Research of climate change trends and impact analysis over South Korea.</a:t>
            </a:r>
            <a:endParaRPr lang="en-US" altLang="ko-KR" dirty="0"/>
          </a:p>
        </p:txBody>
      </p:sp>
      <p:sp>
        <p:nvSpPr>
          <p:cNvPr id="7" name="TextBox 6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20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0280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40016" y="2636912"/>
            <a:ext cx="3384376" cy="66941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4500"/>
              </a:lnSpc>
              <a:defRPr/>
            </a:pPr>
            <a:r>
              <a:rPr lang="en-US" altLang="ko-KR" sz="4000" b="1" dirty="0">
                <a:ln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itchFamily="18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6633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1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-1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Background</a:t>
            </a:r>
            <a:endParaRPr lang="ko-KR" altLang="en-US" sz="2000" b="1" dirty="0">
              <a:latin typeface="+mn-ea"/>
              <a:cs typeface="Arial" pitchFamily="34" charset="0"/>
            </a:endParaRPr>
          </a:p>
        </p:txBody>
      </p:sp>
      <p:cxnSp>
        <p:nvCxnSpPr>
          <p:cNvPr id="24" name="직선 연결선 23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처리 26"/>
          <p:cNvSpPr/>
          <p:nvPr/>
        </p:nvSpPr>
        <p:spPr>
          <a:xfrm>
            <a:off x="767408" y="1628800"/>
            <a:ext cx="10585176" cy="4392488"/>
          </a:xfrm>
          <a:prstGeom prst="flowChartProcess">
            <a:avLst/>
          </a:prstGeom>
          <a:ln>
            <a:solidFill>
              <a:srgbClr val="E7F0F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 marL="457200" indent="-457200" algn="just" fontAlgn="base" latinLnBrk="1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ko-KR" sz="2000" dirty="0" smtClean="0">
              <a:ea typeface="+mj-ea"/>
            </a:endParaRPr>
          </a:p>
          <a:p>
            <a:pPr marL="457200" indent="-457200" algn="just" fontAlgn="base" latinLnBrk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ea typeface="+mj-ea"/>
              </a:rPr>
              <a:t>Recently</a:t>
            </a:r>
            <a:r>
              <a:rPr lang="en-US" altLang="ko-KR" sz="2000" dirty="0">
                <a:ea typeface="+mj-ea"/>
              </a:rPr>
              <a:t>, </a:t>
            </a:r>
            <a:r>
              <a:rPr lang="en-US" altLang="ko-KR" sz="2000" b="1" dirty="0">
                <a:ea typeface="+mj-ea"/>
              </a:rPr>
              <a:t>extreme weather and climate events</a:t>
            </a:r>
            <a:r>
              <a:rPr lang="en-US" altLang="ko-KR" sz="2000" dirty="0">
                <a:ea typeface="+mj-ea"/>
              </a:rPr>
              <a:t> such as heat waves</a:t>
            </a:r>
            <a:r>
              <a:rPr lang="en-US" altLang="ko-KR" sz="2000" dirty="0" smtClean="0">
                <a:ea typeface="+mj-ea"/>
              </a:rPr>
              <a:t>, </a:t>
            </a:r>
            <a:r>
              <a:rPr lang="en-US" altLang="ko-KR" sz="2000" dirty="0">
                <a:ea typeface="+mj-ea"/>
              </a:rPr>
              <a:t>flooding etc. </a:t>
            </a:r>
            <a:endParaRPr lang="en-US" altLang="ko-KR" sz="2000" dirty="0" smtClean="0">
              <a:ea typeface="+mj-ea"/>
            </a:endParaRPr>
          </a:p>
          <a:p>
            <a:pPr algn="just" fontAlgn="base" latinLnBrk="1">
              <a:lnSpc>
                <a:spcPct val="130000"/>
              </a:lnSpc>
            </a:pPr>
            <a:r>
              <a:rPr lang="en-US" altLang="ko-KR" sz="2000" dirty="0">
                <a:ea typeface="+mj-ea"/>
              </a:rPr>
              <a:t> </a:t>
            </a:r>
            <a:r>
              <a:rPr lang="en-US" altLang="ko-KR" sz="2000" dirty="0" smtClean="0">
                <a:ea typeface="+mj-ea"/>
              </a:rPr>
              <a:t>    </a:t>
            </a:r>
            <a:r>
              <a:rPr lang="en-US" altLang="ko-KR" sz="2000" b="1" dirty="0" smtClean="0">
                <a:ea typeface="+mj-ea"/>
              </a:rPr>
              <a:t>have </a:t>
            </a:r>
            <a:r>
              <a:rPr lang="en-US" altLang="ko-KR" sz="2000" b="1" dirty="0">
                <a:ea typeface="+mj-ea"/>
              </a:rPr>
              <a:t>been </a:t>
            </a:r>
            <a:r>
              <a:rPr lang="en-US" altLang="ko-KR" sz="2000" b="1" dirty="0" smtClean="0">
                <a:ea typeface="+mj-ea"/>
              </a:rPr>
              <a:t>increasing</a:t>
            </a:r>
            <a:r>
              <a:rPr lang="en-US" altLang="ko-KR" sz="2000" dirty="0" smtClean="0">
                <a:ea typeface="+mj-ea"/>
              </a:rPr>
              <a:t>, which induce increasing of </a:t>
            </a:r>
            <a:r>
              <a:rPr lang="en-US" altLang="ko-KR" sz="2000" dirty="0">
                <a:ea typeface="+mj-ea"/>
              </a:rPr>
              <a:t>social and economic damages. </a:t>
            </a:r>
            <a:endParaRPr lang="en-US" altLang="ko-KR" sz="1050" dirty="0" smtClean="0">
              <a:ea typeface="+mj-ea"/>
            </a:endParaRPr>
          </a:p>
          <a:p>
            <a:pPr algn="just" fontAlgn="base" latinLnBrk="1">
              <a:lnSpc>
                <a:spcPct val="130000"/>
              </a:lnSpc>
            </a:pPr>
            <a:r>
              <a:rPr lang="en-US" altLang="ko-KR" sz="2000" dirty="0">
                <a:ea typeface="+mj-ea"/>
              </a:rPr>
              <a:t> </a:t>
            </a:r>
            <a:r>
              <a:rPr lang="en-US" altLang="ko-KR" sz="2000" dirty="0" smtClean="0">
                <a:ea typeface="+mj-ea"/>
              </a:rPr>
              <a:t>    </a:t>
            </a:r>
            <a:r>
              <a:rPr lang="en-US" altLang="ko-KR" sz="2000" dirty="0" smtClean="0">
                <a:ea typeface="+mj-ea"/>
                <a:sym typeface="Wingdings" panose="05000000000000000000" pitchFamily="2" charset="2"/>
              </a:rPr>
              <a:t> </a:t>
            </a:r>
            <a:r>
              <a:rPr lang="en-US" altLang="ko-KR" sz="2000" dirty="0" smtClean="0">
                <a:ea typeface="+mj-ea"/>
              </a:rPr>
              <a:t>Therefore</a:t>
            </a:r>
            <a:r>
              <a:rPr lang="en-US" altLang="ko-KR" sz="2000" dirty="0">
                <a:ea typeface="+mj-ea"/>
              </a:rPr>
              <a:t>, </a:t>
            </a:r>
            <a:r>
              <a:rPr lang="en-US" altLang="ko-KR" sz="2000" b="1" dirty="0">
                <a:ea typeface="+mj-ea"/>
              </a:rPr>
              <a:t>demands for extreme weather or climate </a:t>
            </a:r>
            <a:r>
              <a:rPr lang="en-US" altLang="ko-KR" sz="2000" b="1" dirty="0" smtClean="0">
                <a:ea typeface="+mj-ea"/>
              </a:rPr>
              <a:t>forecasts</a:t>
            </a:r>
          </a:p>
          <a:p>
            <a:pPr algn="just" fontAlgn="base" latinLnBrk="1">
              <a:lnSpc>
                <a:spcPct val="130000"/>
              </a:lnSpc>
            </a:pPr>
            <a:r>
              <a:rPr lang="en-US" altLang="ko-KR" sz="2000" dirty="0">
                <a:ea typeface="+mj-ea"/>
              </a:rPr>
              <a:t> </a:t>
            </a:r>
            <a:r>
              <a:rPr lang="en-US" altLang="ko-KR" sz="2000" dirty="0" smtClean="0">
                <a:ea typeface="+mj-ea"/>
              </a:rPr>
              <a:t>        </a:t>
            </a:r>
            <a:r>
              <a:rPr lang="en-US" altLang="ko-KR" sz="2000" b="1" dirty="0" smtClean="0">
                <a:ea typeface="+mj-ea"/>
              </a:rPr>
              <a:t>for decision-making </a:t>
            </a:r>
            <a:r>
              <a:rPr lang="en-US" altLang="ko-KR" sz="2000" b="1" dirty="0">
                <a:ea typeface="+mj-ea"/>
              </a:rPr>
              <a:t>have increased</a:t>
            </a:r>
            <a:r>
              <a:rPr lang="en-US" altLang="ko-KR" sz="2000" b="1" dirty="0" smtClean="0">
                <a:ea typeface="+mj-ea"/>
              </a:rPr>
              <a:t>.</a:t>
            </a:r>
          </a:p>
          <a:p>
            <a:pPr marL="457200" indent="-457200" algn="just" fontAlgn="base" latinLnBrk="1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ko-KR" sz="2000" dirty="0">
              <a:ea typeface="+mj-ea"/>
            </a:endParaRPr>
          </a:p>
          <a:p>
            <a:pPr marL="457200" indent="-457200" algn="just" fontAlgn="base" latinLnBrk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2000" b="1" dirty="0" smtClean="0">
                <a:ea typeface="+mj-ea"/>
              </a:rPr>
              <a:t>KMA</a:t>
            </a:r>
            <a:r>
              <a:rPr lang="en-US" altLang="ko-KR" sz="1600" dirty="0" smtClean="0">
                <a:ea typeface="+mj-ea"/>
              </a:rPr>
              <a:t> (Korea </a:t>
            </a:r>
            <a:r>
              <a:rPr lang="en-US" altLang="ko-KR" sz="1600" dirty="0">
                <a:ea typeface="+mj-ea"/>
              </a:rPr>
              <a:t>Meteorological Administration)</a:t>
            </a:r>
            <a:r>
              <a:rPr lang="en-US" altLang="ko-KR" sz="2000" dirty="0">
                <a:ea typeface="+mj-ea"/>
              </a:rPr>
              <a:t> </a:t>
            </a:r>
            <a:r>
              <a:rPr lang="en-US" altLang="ko-KR" sz="2000" b="1" dirty="0">
                <a:ea typeface="+mj-ea"/>
              </a:rPr>
              <a:t>has developed </a:t>
            </a:r>
            <a:endParaRPr lang="en-US" altLang="ko-KR" sz="2000" b="1" dirty="0" smtClean="0">
              <a:ea typeface="+mj-ea"/>
            </a:endParaRPr>
          </a:p>
          <a:p>
            <a:pPr algn="just" fontAlgn="base" latinLnBrk="1">
              <a:lnSpc>
                <a:spcPct val="130000"/>
              </a:lnSpc>
            </a:pPr>
            <a:r>
              <a:rPr lang="en-US" altLang="ko-KR" sz="2000" b="1" dirty="0" smtClean="0">
                <a:ea typeface="+mj-ea"/>
              </a:rPr>
              <a:t>     Ex</a:t>
            </a:r>
            <a:r>
              <a:rPr lang="en-US" altLang="ko-KR" sz="2000" dirty="0" smtClean="0">
                <a:ea typeface="+mj-ea"/>
              </a:rPr>
              <a:t>treme </a:t>
            </a:r>
            <a:r>
              <a:rPr lang="en-US" altLang="ko-KR" sz="2000" b="1" dirty="0">
                <a:ea typeface="+mj-ea"/>
              </a:rPr>
              <a:t>C</a:t>
            </a:r>
            <a:r>
              <a:rPr lang="en-US" altLang="ko-KR" sz="2000" dirty="0">
                <a:ea typeface="+mj-ea"/>
              </a:rPr>
              <a:t>limate </a:t>
            </a:r>
            <a:r>
              <a:rPr lang="en-US" altLang="ko-KR" sz="2000" b="1" dirty="0">
                <a:ea typeface="+mj-ea"/>
              </a:rPr>
              <a:t>M</a:t>
            </a:r>
            <a:r>
              <a:rPr lang="en-US" altLang="ko-KR" sz="2000" dirty="0">
                <a:ea typeface="+mj-ea"/>
              </a:rPr>
              <a:t>onitoring and </a:t>
            </a:r>
            <a:r>
              <a:rPr lang="en-US" altLang="ko-KR" sz="2000" b="1" dirty="0">
                <a:ea typeface="+mj-ea"/>
              </a:rPr>
              <a:t>O</a:t>
            </a:r>
            <a:r>
              <a:rPr lang="en-US" altLang="ko-KR" sz="2000" dirty="0">
                <a:ea typeface="+mj-ea"/>
              </a:rPr>
              <a:t>utlook </a:t>
            </a:r>
            <a:r>
              <a:rPr lang="en-US" altLang="ko-KR" sz="2000" b="1" dirty="0">
                <a:ea typeface="+mj-ea"/>
              </a:rPr>
              <a:t>S</a:t>
            </a:r>
            <a:r>
              <a:rPr lang="en-US" altLang="ko-KR" sz="2000" dirty="0">
                <a:ea typeface="+mj-ea"/>
              </a:rPr>
              <a:t>ystem</a:t>
            </a:r>
            <a:r>
              <a:rPr lang="en-US" altLang="ko-KR" sz="2000" b="1" dirty="0">
                <a:solidFill>
                  <a:schemeClr val="tx1"/>
                </a:solidFill>
                <a:ea typeface="+mj-ea"/>
              </a:rPr>
              <a:t> (</a:t>
            </a:r>
            <a:r>
              <a:rPr lang="en-US" altLang="ko-KR" sz="2000" b="1" dirty="0" err="1">
                <a:solidFill>
                  <a:schemeClr val="tx1"/>
                </a:solidFill>
                <a:ea typeface="+mj-ea"/>
              </a:rPr>
              <a:t>ExCMOS</a:t>
            </a:r>
            <a:r>
              <a:rPr lang="en-US" altLang="ko-KR" sz="2000" b="1" dirty="0" smtClean="0">
                <a:solidFill>
                  <a:schemeClr val="tx1"/>
                </a:solidFill>
                <a:ea typeface="+mj-ea"/>
              </a:rPr>
              <a:t>)</a:t>
            </a:r>
          </a:p>
          <a:p>
            <a:pPr algn="just" fontAlgn="base" latinLnBrk="1">
              <a:lnSpc>
                <a:spcPct val="130000"/>
              </a:lnSpc>
            </a:pPr>
            <a:r>
              <a:rPr lang="en-US" altLang="ko-KR" sz="2000" b="1" dirty="0">
                <a:solidFill>
                  <a:srgbClr val="FF0000"/>
                </a:solidFill>
                <a:ea typeface="+mj-ea"/>
              </a:rPr>
              <a:t> </a:t>
            </a:r>
            <a:r>
              <a:rPr lang="en-US" altLang="ko-KR" sz="2000" b="1" dirty="0" smtClean="0">
                <a:solidFill>
                  <a:srgbClr val="FF0000"/>
                </a:solidFill>
                <a:ea typeface="+mj-ea"/>
              </a:rPr>
              <a:t>    </a:t>
            </a:r>
            <a:r>
              <a:rPr lang="en-US" altLang="ko-KR" sz="2000" dirty="0" smtClean="0">
                <a:ea typeface="+mj-ea"/>
              </a:rPr>
              <a:t>with </a:t>
            </a:r>
            <a:r>
              <a:rPr lang="en-US" altLang="ko-KR" sz="2000" dirty="0">
                <a:ea typeface="+mj-ea"/>
              </a:rPr>
              <a:t>many universities and institutes jointly since 2015. </a:t>
            </a:r>
            <a:endParaRPr lang="en-US" altLang="ko-KR" sz="2000" dirty="0" smtClean="0">
              <a:ea typeface="+mj-ea"/>
            </a:endParaRPr>
          </a:p>
          <a:p>
            <a:pPr algn="just" fontAlgn="base" latinLnBrk="1">
              <a:lnSpc>
                <a:spcPct val="130000"/>
              </a:lnSpc>
            </a:pPr>
            <a:endParaRPr lang="en-US" altLang="ko-KR" sz="2000" dirty="0" smtClean="0"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3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09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1559496" y="4077072"/>
            <a:ext cx="8546521" cy="2460165"/>
            <a:chOff x="251520" y="3201083"/>
            <a:chExt cx="8546521" cy="2460165"/>
          </a:xfrm>
        </p:grpSpPr>
        <p:sp>
          <p:nvSpPr>
            <p:cNvPr id="3" name="Rectangle 78"/>
            <p:cNvSpPr>
              <a:spLocks noChangeArrowheads="1"/>
            </p:cNvSpPr>
            <p:nvPr/>
          </p:nvSpPr>
          <p:spPr bwMode="auto">
            <a:xfrm>
              <a:off x="251520" y="3223666"/>
              <a:ext cx="2641160" cy="2437582"/>
            </a:xfrm>
            <a:prstGeom prst="roundRect">
              <a:avLst>
                <a:gd name="adj" fmla="val 6961"/>
              </a:avLst>
            </a:prstGeom>
            <a:gradFill rotWithShape="1">
              <a:gsLst>
                <a:gs pos="50000">
                  <a:srgbClr val="7796BB"/>
                </a:gs>
                <a:gs pos="51000">
                  <a:srgbClr val="AABED6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22000"/>
                </a:prstClr>
              </a:outerShdw>
            </a:effectLst>
          </p:spPr>
          <p:txBody>
            <a:bodyPr wrap="none" anchor="ctr"/>
            <a:lstStyle/>
            <a:p>
              <a:pPr marL="339725" indent="-339725" algn="ctr" defTabSz="1042988">
                <a:spcBef>
                  <a:spcPts val="300"/>
                </a:spcBef>
                <a:buClr>
                  <a:srgbClr val="292929"/>
                </a:buClr>
                <a:buSzPct val="100000"/>
                <a:tabLst>
                  <a:tab pos="5648325" algn="l"/>
                </a:tabLst>
                <a:defRPr/>
              </a:pP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-윤고딕140" pitchFamily="18" charset="-127"/>
                <a:ea typeface="-윤고딕140" pitchFamily="18" charset="-127"/>
                <a:sym typeface="Monotype Sorts"/>
              </a:endParaRPr>
            </a:p>
          </p:txBody>
        </p:sp>
        <p:sp>
          <p:nvSpPr>
            <p:cNvPr id="4" name="Rectangle 78"/>
            <p:cNvSpPr>
              <a:spLocks noChangeArrowheads="1"/>
            </p:cNvSpPr>
            <p:nvPr/>
          </p:nvSpPr>
          <p:spPr bwMode="auto">
            <a:xfrm>
              <a:off x="374038" y="3348521"/>
              <a:ext cx="2388695" cy="2187853"/>
            </a:xfrm>
            <a:prstGeom prst="roundRect">
              <a:avLst>
                <a:gd name="adj" fmla="val 4615"/>
              </a:avLst>
            </a:prstGeom>
            <a:solidFill>
              <a:schemeClr val="bg1"/>
            </a:solidFill>
            <a:ln w="9525">
              <a:solidFill>
                <a:srgbClr val="A4BDDC"/>
              </a:solidFill>
              <a:miter lim="800000"/>
              <a:headEnd/>
              <a:tailEnd/>
            </a:ln>
          </p:spPr>
          <p:txBody>
            <a:bodyPr wrap="square" lIns="0" tIns="0" rIns="0" bIns="144000" anchor="ctr"/>
            <a:lstStyle/>
            <a:p>
              <a:pPr algn="ctr" defTabSz="1042988" latinLnBrk="0">
                <a:lnSpc>
                  <a:spcPct val="110000"/>
                </a:lnSpc>
                <a:buClr>
                  <a:srgbClr val="3271AA"/>
                </a:buClr>
                <a:buSzPct val="140000"/>
                <a:tabLst>
                  <a:tab pos="5648325" algn="l"/>
                </a:tabLst>
                <a:defRPr/>
              </a:pPr>
              <a:r>
                <a:rPr lang="en-US" altLang="ko-KR" sz="1600" dirty="0">
                  <a:solidFill>
                    <a:schemeClr val="accent5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  <a:sym typeface="Monotype Sorts"/>
                </a:rPr>
                <a:t>More Frequent and Severe Extreme Weather Events </a:t>
              </a:r>
            </a:p>
            <a:p>
              <a:pPr algn="ctr" defTabSz="1042988" latinLnBrk="0">
                <a:lnSpc>
                  <a:spcPct val="110000"/>
                </a:lnSpc>
                <a:buClr>
                  <a:srgbClr val="3271AA"/>
                </a:buClr>
                <a:buSzPct val="140000"/>
                <a:tabLst>
                  <a:tab pos="5648325" algn="l"/>
                </a:tabLst>
                <a:defRPr/>
              </a:pPr>
              <a:r>
                <a:rPr lang="en-US" altLang="ko-KR" sz="1600" dirty="0">
                  <a:solidFill>
                    <a:schemeClr val="accent5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  <a:sym typeface="Monotype Sorts"/>
                </a:rPr>
                <a:t>in Recent Decades</a:t>
              </a:r>
              <a:endParaRPr lang="ko-KR" altLang="en-US" sz="1600" dirty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  <a:sym typeface="Monotype Sorts"/>
              </a:endParaRPr>
            </a:p>
          </p:txBody>
        </p:sp>
        <p:sp>
          <p:nvSpPr>
            <p:cNvPr id="5" name="TextBox 4"/>
            <p:cNvSpPr txBox="1"/>
            <p:nvPr/>
          </p:nvSpPr>
          <p:spPr bwMode="auto">
            <a:xfrm>
              <a:off x="2393119" y="5108169"/>
              <a:ext cx="283537" cy="436461"/>
            </a:xfrm>
            <a:prstGeom prst="rect">
              <a:avLst/>
            </a:prstGeom>
            <a:noFill/>
          </p:spPr>
          <p:txBody>
            <a:bodyPr wrap="square" lIns="72000" tIns="0" rIns="72000" bIns="36000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600" b="1" i="1" spc="-50" dirty="0">
                  <a:solidFill>
                    <a:srgbClr val="BCCFE6"/>
                  </a:solidFill>
                  <a:latin typeface="+mn-ea"/>
                </a:rPr>
                <a:t>1</a:t>
              </a:r>
              <a:endParaRPr lang="ko-KR" altLang="en-US" sz="2600" b="1" i="1" spc="-50" dirty="0">
                <a:solidFill>
                  <a:srgbClr val="BCCFE6"/>
                </a:solidFill>
                <a:latin typeface="+mn-ea"/>
              </a:endParaRPr>
            </a:p>
          </p:txBody>
        </p:sp>
        <p:sp>
          <p:nvSpPr>
            <p:cNvPr id="6" name="Rectangle 78"/>
            <p:cNvSpPr>
              <a:spLocks noChangeArrowheads="1"/>
            </p:cNvSpPr>
            <p:nvPr/>
          </p:nvSpPr>
          <p:spPr bwMode="auto">
            <a:xfrm>
              <a:off x="3208727" y="3223666"/>
              <a:ext cx="2641160" cy="2437582"/>
            </a:xfrm>
            <a:prstGeom prst="roundRect">
              <a:avLst>
                <a:gd name="adj" fmla="val 6961"/>
              </a:avLst>
            </a:prstGeom>
            <a:gradFill rotWithShape="1">
              <a:gsLst>
                <a:gs pos="50000">
                  <a:srgbClr val="7796BB"/>
                </a:gs>
                <a:gs pos="51000">
                  <a:srgbClr val="AABED6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22000"/>
                </a:prstClr>
              </a:outerShdw>
            </a:effectLst>
          </p:spPr>
          <p:txBody>
            <a:bodyPr wrap="none" anchor="ctr"/>
            <a:lstStyle/>
            <a:p>
              <a:pPr marL="339725" indent="-339725" algn="ctr" defTabSz="1042988">
                <a:spcBef>
                  <a:spcPts val="300"/>
                </a:spcBef>
                <a:buClr>
                  <a:srgbClr val="292929"/>
                </a:buClr>
                <a:buSzPct val="100000"/>
                <a:tabLst>
                  <a:tab pos="5648325" algn="l"/>
                </a:tabLst>
                <a:defRPr/>
              </a:pP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-윤고딕140" pitchFamily="18" charset="-127"/>
                <a:ea typeface="-윤고딕140" pitchFamily="18" charset="-127"/>
                <a:sym typeface="Monotype Sorts"/>
              </a:endParaRPr>
            </a:p>
          </p:txBody>
        </p:sp>
        <p:sp>
          <p:nvSpPr>
            <p:cNvPr id="7" name="Rectangle 78"/>
            <p:cNvSpPr>
              <a:spLocks noChangeArrowheads="1"/>
            </p:cNvSpPr>
            <p:nvPr/>
          </p:nvSpPr>
          <p:spPr bwMode="auto">
            <a:xfrm>
              <a:off x="3331245" y="3348521"/>
              <a:ext cx="2388695" cy="2187853"/>
            </a:xfrm>
            <a:prstGeom prst="roundRect">
              <a:avLst>
                <a:gd name="adj" fmla="val 4615"/>
              </a:avLst>
            </a:prstGeom>
            <a:solidFill>
              <a:schemeClr val="bg1"/>
            </a:solidFill>
            <a:ln w="9525">
              <a:solidFill>
                <a:srgbClr val="A4BDDC"/>
              </a:solidFill>
              <a:miter lim="800000"/>
              <a:headEnd/>
              <a:tailEnd/>
            </a:ln>
          </p:spPr>
          <p:txBody>
            <a:bodyPr wrap="square" lIns="0" tIns="0" rIns="0" bIns="144000" anchor="ctr"/>
            <a:lstStyle/>
            <a:p>
              <a:pPr algn="ctr" defTabSz="1042988" latinLnBrk="0">
                <a:lnSpc>
                  <a:spcPct val="110000"/>
                </a:lnSpc>
                <a:buClr>
                  <a:srgbClr val="3271AA"/>
                </a:buClr>
                <a:buSzPct val="140000"/>
                <a:tabLst>
                  <a:tab pos="5648325" algn="l"/>
                </a:tabLst>
                <a:defRPr/>
              </a:pPr>
              <a:r>
                <a:rPr lang="en-US" altLang="ko-KR" sz="1600" dirty="0">
                  <a:solidFill>
                    <a:schemeClr val="accent5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  <a:sym typeface="Monotype Sorts"/>
                </a:rPr>
                <a:t>Large-scale </a:t>
              </a:r>
            </a:p>
            <a:p>
              <a:pPr algn="ctr" defTabSz="1042988" latinLnBrk="0">
                <a:lnSpc>
                  <a:spcPct val="110000"/>
                </a:lnSpc>
                <a:buClr>
                  <a:srgbClr val="3271AA"/>
                </a:buClr>
                <a:buSzPct val="140000"/>
                <a:tabLst>
                  <a:tab pos="5648325" algn="l"/>
                </a:tabLst>
                <a:defRPr/>
              </a:pPr>
              <a:r>
                <a:rPr lang="en-US" altLang="ko-KR" sz="1600" dirty="0">
                  <a:solidFill>
                    <a:schemeClr val="accent5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  <a:sym typeface="Monotype Sorts"/>
                </a:rPr>
                <a:t>Damage and Impact</a:t>
              </a:r>
            </a:p>
          </p:txBody>
        </p:sp>
        <p:sp>
          <p:nvSpPr>
            <p:cNvPr id="8" name="TextBox 7"/>
            <p:cNvSpPr txBox="1"/>
            <p:nvPr/>
          </p:nvSpPr>
          <p:spPr bwMode="auto">
            <a:xfrm>
              <a:off x="5350326" y="5108169"/>
              <a:ext cx="283537" cy="436461"/>
            </a:xfrm>
            <a:prstGeom prst="rect">
              <a:avLst/>
            </a:prstGeom>
            <a:noFill/>
          </p:spPr>
          <p:txBody>
            <a:bodyPr wrap="square" lIns="72000" tIns="0" rIns="72000" bIns="36000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600" b="1" i="1" spc="-50" dirty="0">
                  <a:solidFill>
                    <a:srgbClr val="BCCFE6"/>
                  </a:solidFill>
                  <a:latin typeface="+mn-ea"/>
                </a:rPr>
                <a:t>2</a:t>
              </a:r>
              <a:endParaRPr lang="ko-KR" altLang="en-US" sz="2600" b="1" i="1" spc="-50" dirty="0">
                <a:solidFill>
                  <a:srgbClr val="BCCFE6"/>
                </a:solidFill>
                <a:latin typeface="+mn-ea"/>
              </a:endParaRPr>
            </a:p>
          </p:txBody>
        </p:sp>
        <p:sp>
          <p:nvSpPr>
            <p:cNvPr id="9" name="Rectangle 78"/>
            <p:cNvSpPr>
              <a:spLocks noChangeArrowheads="1"/>
            </p:cNvSpPr>
            <p:nvPr/>
          </p:nvSpPr>
          <p:spPr bwMode="auto">
            <a:xfrm>
              <a:off x="6156881" y="3201083"/>
              <a:ext cx="2641160" cy="2437582"/>
            </a:xfrm>
            <a:prstGeom prst="roundRect">
              <a:avLst>
                <a:gd name="adj" fmla="val 6961"/>
              </a:avLst>
            </a:prstGeom>
            <a:gradFill rotWithShape="1">
              <a:gsLst>
                <a:gs pos="50000">
                  <a:srgbClr val="7796BB"/>
                </a:gs>
                <a:gs pos="51000">
                  <a:srgbClr val="AABED6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22000"/>
                </a:prstClr>
              </a:outerShdw>
            </a:effectLst>
          </p:spPr>
          <p:txBody>
            <a:bodyPr wrap="none" anchor="ctr"/>
            <a:lstStyle/>
            <a:p>
              <a:pPr marL="339725" indent="-339725" algn="ctr" defTabSz="1042988">
                <a:spcBef>
                  <a:spcPts val="300"/>
                </a:spcBef>
                <a:buClr>
                  <a:srgbClr val="292929"/>
                </a:buClr>
                <a:buSzPct val="100000"/>
                <a:tabLst>
                  <a:tab pos="5648325" algn="l"/>
                </a:tabLst>
                <a:defRPr/>
              </a:pP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-윤고딕140" pitchFamily="18" charset="-127"/>
                <a:ea typeface="-윤고딕140" pitchFamily="18" charset="-127"/>
                <a:sym typeface="Monotype Sorts"/>
              </a:endParaRPr>
            </a:p>
          </p:txBody>
        </p:sp>
        <p:sp>
          <p:nvSpPr>
            <p:cNvPr id="10" name="Rectangle 78"/>
            <p:cNvSpPr>
              <a:spLocks noChangeArrowheads="1"/>
            </p:cNvSpPr>
            <p:nvPr/>
          </p:nvSpPr>
          <p:spPr bwMode="auto">
            <a:xfrm>
              <a:off x="6279399" y="3325938"/>
              <a:ext cx="2388695" cy="2187853"/>
            </a:xfrm>
            <a:prstGeom prst="roundRect">
              <a:avLst>
                <a:gd name="adj" fmla="val 4615"/>
              </a:avLst>
            </a:prstGeom>
            <a:solidFill>
              <a:schemeClr val="bg1"/>
            </a:solidFill>
            <a:ln w="9525">
              <a:solidFill>
                <a:srgbClr val="A4BDDC"/>
              </a:solidFill>
              <a:miter lim="800000"/>
              <a:headEnd/>
              <a:tailEnd/>
            </a:ln>
          </p:spPr>
          <p:txBody>
            <a:bodyPr wrap="square" lIns="0" tIns="0" rIns="0" bIns="144000" anchor="ctr"/>
            <a:lstStyle/>
            <a:p>
              <a:pPr algn="ctr" defTabSz="1042988" latinLnBrk="0">
                <a:lnSpc>
                  <a:spcPct val="110000"/>
                </a:lnSpc>
                <a:buClr>
                  <a:srgbClr val="3271AA"/>
                </a:buClr>
                <a:buSzPct val="140000"/>
                <a:tabLst>
                  <a:tab pos="5648325" algn="l"/>
                </a:tabLst>
                <a:defRPr/>
              </a:pPr>
              <a:r>
                <a:rPr lang="en-US" altLang="ko-KR" sz="1600" dirty="0">
                  <a:solidFill>
                    <a:schemeClr val="accent5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  <a:sym typeface="Monotype Sorts"/>
                </a:rPr>
                <a:t>Increasing Demands </a:t>
              </a:r>
            </a:p>
            <a:p>
              <a:pPr algn="ctr" defTabSz="1042988" latinLnBrk="0">
                <a:lnSpc>
                  <a:spcPct val="110000"/>
                </a:lnSpc>
                <a:buClr>
                  <a:srgbClr val="3271AA"/>
                </a:buClr>
                <a:buSzPct val="140000"/>
                <a:tabLst>
                  <a:tab pos="5648325" algn="l"/>
                </a:tabLst>
                <a:defRPr/>
              </a:pPr>
              <a:r>
                <a:rPr lang="en-US" altLang="ko-KR" sz="1600" dirty="0">
                  <a:solidFill>
                    <a:schemeClr val="accent5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  <a:sym typeface="Monotype Sorts"/>
                </a:rPr>
                <a:t>on Extreme </a:t>
              </a:r>
            </a:p>
            <a:p>
              <a:pPr algn="ctr" defTabSz="1042988" latinLnBrk="0">
                <a:lnSpc>
                  <a:spcPct val="110000"/>
                </a:lnSpc>
                <a:buClr>
                  <a:srgbClr val="3271AA"/>
                </a:buClr>
                <a:buSzPct val="140000"/>
                <a:tabLst>
                  <a:tab pos="5648325" algn="l"/>
                </a:tabLst>
                <a:defRPr/>
              </a:pPr>
              <a:r>
                <a:rPr lang="en-US" altLang="ko-KR" sz="1600" dirty="0">
                  <a:solidFill>
                    <a:schemeClr val="accent5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  <a:sym typeface="Monotype Sorts"/>
                </a:rPr>
                <a:t>Climate Service</a:t>
              </a:r>
              <a:endParaRPr lang="ko-KR" altLang="en-US" sz="1600" dirty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  <a:sym typeface="Monotype Sorts"/>
              </a:endParaRPr>
            </a:p>
          </p:txBody>
        </p:sp>
        <p:sp>
          <p:nvSpPr>
            <p:cNvPr id="11" name="TextBox 10"/>
            <p:cNvSpPr txBox="1"/>
            <p:nvPr/>
          </p:nvSpPr>
          <p:spPr bwMode="auto">
            <a:xfrm>
              <a:off x="8298480" y="5085586"/>
              <a:ext cx="283537" cy="436461"/>
            </a:xfrm>
            <a:prstGeom prst="rect">
              <a:avLst/>
            </a:prstGeom>
            <a:noFill/>
          </p:spPr>
          <p:txBody>
            <a:bodyPr wrap="square" lIns="72000" tIns="0" rIns="72000" bIns="36000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600" b="1" i="1" spc="-50" dirty="0">
                  <a:solidFill>
                    <a:srgbClr val="BCCFE6"/>
                  </a:solidFill>
                  <a:latin typeface="+mn-ea"/>
                </a:rPr>
                <a:t>3</a:t>
              </a:r>
              <a:endParaRPr lang="ko-KR" altLang="en-US" sz="2600" b="1" i="1" spc="-50" dirty="0">
                <a:solidFill>
                  <a:srgbClr val="BCCFE6"/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1307975" y="1216636"/>
            <a:ext cx="9115036" cy="1863351"/>
            <a:chOff x="380766" y="1956305"/>
            <a:chExt cx="8546521" cy="755650"/>
          </a:xfrm>
        </p:grpSpPr>
        <p:pic>
          <p:nvPicPr>
            <p:cNvPr id="13" name="그림 331" descr="25.png"/>
            <p:cNvPicPr>
              <a:picLocks noChangeAspect="1"/>
            </p:cNvPicPr>
            <p:nvPr/>
          </p:nvPicPr>
          <p:blipFill>
            <a:blip r:embed="rId3" cstate="print"/>
            <a:srcRect l="3001" t="14968" r="15182" b="8418"/>
            <a:stretch>
              <a:fillRect/>
            </a:stretch>
          </p:blipFill>
          <p:spPr bwMode="auto">
            <a:xfrm>
              <a:off x="581872" y="2076002"/>
              <a:ext cx="8345415" cy="522738"/>
            </a:xfrm>
            <a:prstGeom prst="roundRect">
              <a:avLst>
                <a:gd name="adj" fmla="val 47286"/>
              </a:avLst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그룹 136"/>
            <p:cNvGrpSpPr>
              <a:grpSpLocks/>
            </p:cNvGrpSpPr>
            <p:nvPr/>
          </p:nvGrpSpPr>
          <p:grpSpPr bwMode="auto">
            <a:xfrm>
              <a:off x="380766" y="1956305"/>
              <a:ext cx="8546521" cy="755650"/>
              <a:chOff x="845946" y="2621307"/>
              <a:chExt cx="5864602" cy="569304"/>
            </a:xfrm>
          </p:grpSpPr>
          <p:sp>
            <p:nvSpPr>
              <p:cNvPr id="15" name="모서리가 둥근 직사각형 14"/>
              <p:cNvSpPr/>
              <p:nvPr/>
            </p:nvSpPr>
            <p:spPr bwMode="auto">
              <a:xfrm flipH="1">
                <a:off x="4903713" y="2668029"/>
                <a:ext cx="1733398" cy="48350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3E3F1">
                      <a:alpha val="88000"/>
                    </a:srgbClr>
                  </a:gs>
                  <a:gs pos="31000">
                    <a:schemeClr val="accent1">
                      <a:lumMod val="20000"/>
                      <a:lumOff val="80000"/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dirty="0"/>
              </a:p>
            </p:txBody>
          </p:sp>
          <p:sp>
            <p:nvSpPr>
              <p:cNvPr id="16" name="모서리가 둥근 직사각형 15"/>
              <p:cNvSpPr/>
              <p:nvPr/>
            </p:nvSpPr>
            <p:spPr bwMode="auto">
              <a:xfrm>
                <a:off x="926800" y="2668030"/>
                <a:ext cx="1877732" cy="48350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3E3F1">
                      <a:alpha val="91000"/>
                    </a:srgbClr>
                  </a:gs>
                  <a:gs pos="31000">
                    <a:schemeClr val="accent1">
                      <a:lumMod val="20000"/>
                      <a:lumOff val="80000"/>
                      <a:alpha val="7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dirty="0"/>
              </a:p>
            </p:txBody>
          </p:sp>
          <p:sp>
            <p:nvSpPr>
              <p:cNvPr id="17" name="Rectangle 78"/>
              <p:cNvSpPr>
                <a:spLocks noChangeArrowheads="1"/>
              </p:cNvSpPr>
              <p:nvPr/>
            </p:nvSpPr>
            <p:spPr bwMode="auto">
              <a:xfrm>
                <a:off x="1507335" y="2854241"/>
                <a:ext cx="4763753" cy="103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>
                  <a:buSzPct val="140000"/>
                  <a:tabLst>
                    <a:tab pos="6295623" algn="l"/>
                  </a:tabLst>
                  <a:defRPr/>
                </a:pPr>
                <a:endParaRPr lang="ko-KR" altLang="en-US" sz="1600" dirty="0">
                  <a:ln w="11430"/>
                  <a:solidFill>
                    <a:schemeClr val="tx1">
                      <a:lumMod val="95000"/>
                      <a:lumOff val="5000"/>
                    </a:schemeClr>
                  </a:solidFill>
                  <a:latin typeface="Rix고딕 B" pitchFamily="18" charset="-127"/>
                  <a:ea typeface="Rix고딕 B" pitchFamily="18" charset="-127"/>
                  <a:cs typeface="Arial" pitchFamily="34" charset="0"/>
                </a:endParaRPr>
              </a:p>
            </p:txBody>
          </p:sp>
          <p:sp>
            <p:nvSpPr>
              <p:cNvPr id="18" name="모서리가 둥근 직사각형 17"/>
              <p:cNvSpPr/>
              <p:nvPr/>
            </p:nvSpPr>
            <p:spPr bwMode="auto">
              <a:xfrm>
                <a:off x="845946" y="2621307"/>
                <a:ext cx="5864602" cy="569304"/>
              </a:xfrm>
              <a:prstGeom prst="roundRect">
                <a:avLst>
                  <a:gd name="adj" fmla="val 50000"/>
                </a:avLst>
              </a:prstGeom>
              <a:noFill/>
              <a:ln w="22225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5000">
                      <a:schemeClr val="bg1"/>
                    </a:gs>
                    <a:gs pos="95000">
                      <a:schemeClr val="bg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dirty="0"/>
              </a:p>
            </p:txBody>
          </p:sp>
        </p:grpSp>
      </p:grpSp>
      <p:sp>
        <p:nvSpPr>
          <p:cNvPr id="19" name="Rectangle 204"/>
          <p:cNvSpPr>
            <a:spLocks noChangeArrowheads="1"/>
          </p:cNvSpPr>
          <p:nvPr/>
        </p:nvSpPr>
        <p:spPr bwMode="auto">
          <a:xfrm>
            <a:off x="1487487" y="1603951"/>
            <a:ext cx="896448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brightRoom" dir="tl"/>
            </a:scene3d>
            <a:sp3d prstMaterial="flat">
              <a:bevelT w="0" h="0" prst="artDeco"/>
              <a:extrusionClr>
                <a:schemeClr val="bg1"/>
              </a:extrusionClr>
              <a:contourClr>
                <a:schemeClr val="tx1">
                  <a:lumMod val="65000"/>
                  <a:lumOff val="35000"/>
                </a:schemeClr>
              </a:contourClr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Yoon 윤명조 540_TT"/>
                <a:ea typeface="Yoon 윤명조 540_TT"/>
                <a:cs typeface="Yoon 윤명조 540_TT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Yoon 윤명조 540_TT"/>
                <a:ea typeface="Yoon 윤명조 540_TT"/>
                <a:cs typeface="Yoon 윤명조 540_TT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Yoon 윤명조 540_TT"/>
                <a:ea typeface="Yoon 윤명조 540_TT"/>
                <a:cs typeface="Yoon 윤명조 540_TT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Yoon 윤명조 540_TT"/>
                <a:ea typeface="Yoon 윤명조 540_TT"/>
                <a:cs typeface="Yoon 윤명조 540_TT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Yoon 윤명조 540_TT"/>
                <a:ea typeface="Yoon 윤명조 540_TT"/>
                <a:cs typeface="Yoon 윤명조 540_TT"/>
              </a:defRPr>
            </a:lvl5pPr>
            <a:lvl6pPr marL="2286000" algn="l" defTabSz="914400" rtl="0" eaLnBrk="1" latinLnBrk="1" hangingPunct="1">
              <a:defRPr kumimoji="1" sz="1000" kern="1200">
                <a:solidFill>
                  <a:schemeClr val="tx1"/>
                </a:solidFill>
                <a:latin typeface="Yoon 윤명조 540_TT"/>
                <a:ea typeface="Yoon 윤명조 540_TT"/>
                <a:cs typeface="Yoon 윤명조 540_TT"/>
              </a:defRPr>
            </a:lvl6pPr>
            <a:lvl7pPr marL="2743200" algn="l" defTabSz="914400" rtl="0" eaLnBrk="1" latinLnBrk="1" hangingPunct="1">
              <a:defRPr kumimoji="1" sz="1000" kern="1200">
                <a:solidFill>
                  <a:schemeClr val="tx1"/>
                </a:solidFill>
                <a:latin typeface="Yoon 윤명조 540_TT"/>
                <a:ea typeface="Yoon 윤명조 540_TT"/>
                <a:cs typeface="Yoon 윤명조 540_TT"/>
              </a:defRPr>
            </a:lvl7pPr>
            <a:lvl8pPr marL="3200400" algn="l" defTabSz="914400" rtl="0" eaLnBrk="1" latinLnBrk="1" hangingPunct="1">
              <a:defRPr kumimoji="1" sz="1000" kern="1200">
                <a:solidFill>
                  <a:schemeClr val="tx1"/>
                </a:solidFill>
                <a:latin typeface="Yoon 윤명조 540_TT"/>
                <a:ea typeface="Yoon 윤명조 540_TT"/>
                <a:cs typeface="Yoon 윤명조 540_TT"/>
              </a:defRPr>
            </a:lvl8pPr>
            <a:lvl9pPr marL="3657600" algn="l" defTabSz="914400" rtl="0" eaLnBrk="1" latinLnBrk="1" hangingPunct="1">
              <a:defRPr kumimoji="1" sz="1000" kern="1200">
                <a:solidFill>
                  <a:schemeClr val="tx1"/>
                </a:solidFill>
                <a:latin typeface="Yoon 윤명조 540_TT"/>
                <a:ea typeface="Yoon 윤명조 540_TT"/>
                <a:cs typeface="Yoon 윤명조 540_TT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5648325" algn="l"/>
              </a:tabLst>
              <a:defRPr/>
            </a:pPr>
            <a:r>
              <a:rPr lang="en-US" altLang="ko-KR" sz="2200" spc="-150" dirty="0">
                <a:ln w="11430"/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Proactive Detection </a:t>
            </a:r>
            <a:r>
              <a:rPr lang="en-US" altLang="ko-KR" sz="2000" spc="-150" dirty="0">
                <a:ln w="11430"/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(Monitoring)</a:t>
            </a:r>
            <a:r>
              <a:rPr lang="en-US" altLang="ko-KR" sz="2200" spc="-150" dirty="0">
                <a:ln w="11430"/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and Prediction </a:t>
            </a:r>
            <a:r>
              <a:rPr lang="en-US" altLang="ko-KR" sz="2000" spc="-150" dirty="0">
                <a:ln w="11430"/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(Warning)</a:t>
            </a:r>
            <a:r>
              <a:rPr lang="en-US" altLang="ko-KR" sz="2200" spc="-150" dirty="0">
                <a:ln w="11430"/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5648325" algn="l"/>
              </a:tabLst>
              <a:defRPr/>
            </a:pPr>
            <a:r>
              <a:rPr lang="en-US" altLang="ko-KR" sz="2200" spc="-150" dirty="0">
                <a:ln w="11430"/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for </a:t>
            </a:r>
            <a:r>
              <a:rPr lang="en-US" altLang="ko-KR" sz="2200" spc="-50" dirty="0">
                <a:ln w="11430"/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Extreme Climate Services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5648325" algn="l"/>
              </a:tabLst>
              <a:defRPr/>
            </a:pPr>
            <a:r>
              <a:rPr lang="en-US" altLang="ko-KR" sz="2200" spc="-50" dirty="0">
                <a:ln w="11430"/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based on Probabilistic Long-Range Forecast</a:t>
            </a:r>
          </a:p>
        </p:txBody>
      </p:sp>
      <p:pic>
        <p:nvPicPr>
          <p:cNvPr id="20" name="그림 138" descr="그림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496" y="3035573"/>
            <a:ext cx="8546521" cy="8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978767" y="3337827"/>
            <a:ext cx="5781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itchFamily="2" charset="2"/>
              <a:buChar char="ü"/>
            </a:pPr>
            <a:r>
              <a:rPr lang="en-US" altLang="ko-KR" sz="1400" b="1" dirty="0">
                <a:latin typeface="+mn-ea"/>
              </a:rPr>
              <a:t>Scientific Understanding of Climate Extremes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en-US" altLang="ko-KR" sz="1400" b="1" dirty="0">
                <a:latin typeface="+mn-ea"/>
              </a:rPr>
              <a:t>Detection and Prediction Technology of Climate Extremes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1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-1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Background</a:t>
            </a:r>
            <a:endParaRPr lang="ko-KR" altLang="en-US" sz="2000" b="1" dirty="0">
              <a:latin typeface="+mn-ea"/>
              <a:cs typeface="Arial" pitchFamily="34" charset="0"/>
            </a:endParaRPr>
          </a:p>
        </p:txBody>
      </p:sp>
      <p:cxnSp>
        <p:nvCxnSpPr>
          <p:cNvPr id="24" name="직선 연결선 23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4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79531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직사각형 181"/>
          <p:cNvSpPr/>
          <p:nvPr/>
        </p:nvSpPr>
        <p:spPr>
          <a:xfrm>
            <a:off x="1991544" y="1912701"/>
            <a:ext cx="8064896" cy="125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en-US" altLang="ko-KR" sz="2000" b="1" kern="0" spc="-90" dirty="0">
                <a:solidFill>
                  <a:srgbClr val="000000"/>
                </a:solidFill>
                <a:ea typeface="한양중고딕"/>
              </a:rPr>
              <a:t>Climate elements such as temperature and precipitation are unusually (abnormally) higher or lower than climatological standard </a:t>
            </a:r>
            <a:r>
              <a:rPr lang="en-US" altLang="ko-KR" sz="2000" b="1" kern="0" spc="-90" dirty="0" err="1">
                <a:solidFill>
                  <a:srgbClr val="000000"/>
                </a:solidFill>
                <a:ea typeface="한양중고딕"/>
              </a:rPr>
              <a:t>normals</a:t>
            </a:r>
            <a:endParaRPr lang="en-US" altLang="ko-KR" sz="2000" b="1" kern="0" spc="-90" dirty="0">
              <a:solidFill>
                <a:srgbClr val="000000"/>
              </a:solidFill>
              <a:ea typeface="한양중고딕"/>
            </a:endParaRPr>
          </a:p>
          <a:p>
            <a:pPr fontAlgn="base">
              <a:lnSpc>
                <a:spcPct val="130000"/>
              </a:lnSpc>
            </a:pPr>
            <a:r>
              <a:rPr lang="en-US" altLang="ko-KR" sz="1600" b="1" kern="0" spc="-90" dirty="0">
                <a:solidFill>
                  <a:srgbClr val="000000"/>
                </a:solidFill>
                <a:ea typeface="한양중고딕"/>
              </a:rPr>
              <a:t>(for 30 years : </a:t>
            </a:r>
            <a:r>
              <a:rPr lang="en-US" altLang="ko-KR" sz="1600" b="1" kern="0" spc="-90" dirty="0" smtClean="0">
                <a:solidFill>
                  <a:srgbClr val="000000"/>
                </a:solidFill>
                <a:ea typeface="한양중고딕"/>
              </a:rPr>
              <a:t>1991</a:t>
            </a:r>
            <a:r>
              <a:rPr lang="en-US" altLang="ko-KR" sz="1600" b="1" kern="0" spc="-90" dirty="0">
                <a:solidFill>
                  <a:srgbClr val="000000"/>
                </a:solidFill>
                <a:ea typeface="한양중고딕"/>
              </a:rPr>
              <a:t>~ </a:t>
            </a:r>
            <a:r>
              <a:rPr lang="en-US" altLang="ko-KR" sz="1600" b="1" kern="0" spc="-90" dirty="0" smtClean="0">
                <a:solidFill>
                  <a:srgbClr val="000000"/>
                </a:solidFill>
                <a:ea typeface="한양중고딕"/>
              </a:rPr>
              <a:t>2020</a:t>
            </a:r>
            <a:r>
              <a:rPr lang="en-US" altLang="ko-KR" sz="1600" b="1" kern="0" spc="-90" dirty="0">
                <a:solidFill>
                  <a:srgbClr val="000000"/>
                </a:solidFill>
                <a:ea typeface="한양중고딕"/>
              </a:rPr>
              <a:t>)</a:t>
            </a:r>
            <a:endParaRPr lang="en-US" altLang="ko-KR" sz="1200" b="1" kern="0" spc="-90" dirty="0">
              <a:solidFill>
                <a:srgbClr val="000000"/>
              </a:solidFill>
              <a:ea typeface="한양중고딕"/>
            </a:endParaRPr>
          </a:p>
        </p:txBody>
      </p:sp>
      <p:sp>
        <p:nvSpPr>
          <p:cNvPr id="189" name="오른쪽 대괄호 188"/>
          <p:cNvSpPr/>
          <p:nvPr/>
        </p:nvSpPr>
        <p:spPr bwMode="auto">
          <a:xfrm>
            <a:off x="7896200" y="1412776"/>
            <a:ext cx="2690204" cy="5112568"/>
          </a:xfrm>
          <a:prstGeom prst="rightBracket">
            <a:avLst>
              <a:gd name="adj" fmla="val 0"/>
            </a:avLst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90" name="오른쪽 대괄호 189"/>
          <p:cNvSpPr/>
          <p:nvPr/>
        </p:nvSpPr>
        <p:spPr bwMode="auto">
          <a:xfrm flipH="1">
            <a:off x="1487488" y="1412776"/>
            <a:ext cx="6408712" cy="5112568"/>
          </a:xfrm>
          <a:prstGeom prst="rightBracket">
            <a:avLst>
              <a:gd name="adj" fmla="val 0"/>
            </a:avLst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754790" y="3957439"/>
            <a:ext cx="280831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ko-KR" dirty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  <a:sym typeface="Wingdings" pitchFamily="2" charset="2"/>
              </a:rPr>
              <a:t>Above 90</a:t>
            </a:r>
            <a:r>
              <a:rPr lang="en-US" altLang="ko-KR" kern="0" spc="-90" dirty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 percentiles </a:t>
            </a:r>
          </a:p>
          <a:p>
            <a:pPr lvl="0" algn="ctr">
              <a:lnSpc>
                <a:spcPct val="150000"/>
              </a:lnSpc>
            </a:pPr>
            <a:r>
              <a:rPr lang="en-US" altLang="ko-KR" kern="0" spc="-90" dirty="0">
                <a:latin typeface="HY견고딕" pitchFamily="18" charset="-127"/>
                <a:ea typeface="HY견고딕" pitchFamily="18" charset="-127"/>
              </a:rPr>
              <a:t>or</a:t>
            </a:r>
          </a:p>
          <a:p>
            <a:pPr lvl="0" algn="ctr">
              <a:lnSpc>
                <a:spcPct val="150000"/>
              </a:lnSpc>
            </a:pPr>
            <a:r>
              <a:rPr lang="en-US" altLang="ko-KR" kern="0" spc="-90" dirty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Below 10 percentiles</a:t>
            </a:r>
            <a:endParaRPr lang="ko-KR" altLang="en-US" dirty="0">
              <a:solidFill>
                <a:srgbClr val="0000FF"/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4405602" y="3165352"/>
            <a:ext cx="5487551" cy="3240359"/>
            <a:chOff x="0" y="3236022"/>
            <a:chExt cx="5570340" cy="3340991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36022"/>
              <a:ext cx="5570340" cy="33409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" y="3492623"/>
              <a:ext cx="527536" cy="20116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3933056"/>
              <a:ext cx="1362075" cy="83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9689" y="4134992"/>
              <a:ext cx="1390650" cy="771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3621117" y="5805264"/>
              <a:ext cx="903190" cy="47600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/>
                <a:t>Above Normal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555776" y="5929535"/>
              <a:ext cx="864096" cy="2856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/>
                <a:t>Normal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441767" y="5805264"/>
              <a:ext cx="942810" cy="47600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/>
                <a:t>Below Normal</a:t>
              </a:r>
            </a:p>
          </p:txBody>
        </p:sp>
        <p:cxnSp>
          <p:nvCxnSpPr>
            <p:cNvPr id="25" name="직선 화살표 연결선 24"/>
            <p:cNvCxnSpPr/>
            <p:nvPr/>
          </p:nvCxnSpPr>
          <p:spPr>
            <a:xfrm>
              <a:off x="3798580" y="5839170"/>
              <a:ext cx="990937" cy="2"/>
            </a:xfrm>
            <a:prstGeom prst="straightConnector1">
              <a:avLst/>
            </a:prstGeom>
            <a:ln w="3175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화살표 연결선 26"/>
            <p:cNvCxnSpPr/>
            <p:nvPr/>
          </p:nvCxnSpPr>
          <p:spPr>
            <a:xfrm>
              <a:off x="1257931" y="5836057"/>
              <a:ext cx="937805" cy="0"/>
            </a:xfrm>
            <a:prstGeom prst="straightConnector1">
              <a:avLst/>
            </a:prstGeom>
            <a:ln w="31750">
              <a:solidFill>
                <a:srgbClr val="336699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화살표 연결선 27"/>
            <p:cNvCxnSpPr/>
            <p:nvPr/>
          </p:nvCxnSpPr>
          <p:spPr>
            <a:xfrm>
              <a:off x="2195736" y="5838070"/>
              <a:ext cx="160284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043608" y="6249645"/>
              <a:ext cx="1187109" cy="2856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10percentile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722193" y="6254408"/>
              <a:ext cx="1187109" cy="2856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90percentile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355976" y="5877272"/>
              <a:ext cx="936104" cy="4442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rgbClr val="FF0000"/>
                  </a:solidFill>
                </a:rPr>
                <a:t>Extreme High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36" name="직선 연결선 35"/>
            <p:cNvCxnSpPr/>
            <p:nvPr/>
          </p:nvCxnSpPr>
          <p:spPr>
            <a:xfrm>
              <a:off x="1657776" y="5435698"/>
              <a:ext cx="0" cy="900000"/>
            </a:xfrm>
            <a:prstGeom prst="line">
              <a:avLst/>
            </a:prstGeom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/>
            <p:nvPr/>
          </p:nvCxnSpPr>
          <p:spPr>
            <a:xfrm>
              <a:off x="4322635" y="5430935"/>
              <a:ext cx="0" cy="900000"/>
            </a:xfrm>
            <a:prstGeom prst="line">
              <a:avLst/>
            </a:prstGeom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683568" y="5877272"/>
              <a:ext cx="936104" cy="4442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rgbClr val="0070C0"/>
                  </a:solidFill>
                </a:rPr>
                <a:t>Extreme</a:t>
              </a:r>
            </a:p>
            <a:p>
              <a:pPr algn="ctr"/>
              <a:r>
                <a:rPr lang="en-US" altLang="ko-KR" sz="1400" b="1" dirty="0">
                  <a:solidFill>
                    <a:srgbClr val="0070C0"/>
                  </a:solidFill>
                </a:rPr>
                <a:t>Low</a:t>
              </a:r>
              <a:endParaRPr lang="ko-KR" altLang="en-US" sz="14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1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-2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Definition</a:t>
            </a:r>
            <a:endParaRPr lang="ko-KR" altLang="en-US" sz="2000" b="1" dirty="0">
              <a:latin typeface="+mn-ea"/>
              <a:cs typeface="Arial" pitchFamily="34" charset="0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직사각형 180"/>
          <p:cNvSpPr/>
          <p:nvPr/>
        </p:nvSpPr>
        <p:spPr>
          <a:xfrm>
            <a:off x="2927648" y="1149127"/>
            <a:ext cx="590946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2800" b="1" spc="-150" dirty="0">
                <a:gradFill>
                  <a:gsLst>
                    <a:gs pos="0">
                      <a:srgbClr val="022753"/>
                    </a:gs>
                    <a:gs pos="45000">
                      <a:srgbClr val="022753"/>
                    </a:gs>
                    <a:gs pos="53000">
                      <a:srgbClr val="016D91"/>
                    </a:gs>
                  </a:gsLst>
                  <a:lin ang="5400000" scaled="1"/>
                </a:gra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Definition of Extreme Climate</a:t>
            </a:r>
            <a:endParaRPr lang="ko-KR" altLang="en-US" sz="1600" dirty="0">
              <a:gradFill>
                <a:gsLst>
                  <a:gs pos="0">
                    <a:srgbClr val="022753"/>
                  </a:gs>
                  <a:gs pos="45000">
                    <a:srgbClr val="022753"/>
                  </a:gs>
                  <a:gs pos="53000">
                    <a:srgbClr val="016D91"/>
                  </a:gs>
                </a:gsLst>
                <a:lin ang="5400000" scaled="1"/>
              </a:gra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5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30616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1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-2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Definition</a:t>
            </a:r>
            <a:endParaRPr lang="ko-KR" altLang="en-US" sz="2000" b="1" dirty="0">
              <a:latin typeface="+mn-ea"/>
              <a:cs typeface="Arial" pitchFamily="34" charset="0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7615" y="5949280"/>
            <a:ext cx="68843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[ Method </a:t>
            </a:r>
            <a:r>
              <a:rPr lang="en-US" altLang="ko-KR" sz="1600" dirty="0"/>
              <a:t>of c</a:t>
            </a:r>
            <a:r>
              <a:rPr lang="en-US" altLang="ko-KR" sz="1600" dirty="0" smtClean="0"/>
              <a:t>alculation </a:t>
            </a:r>
            <a:r>
              <a:rPr lang="en-US" altLang="ko-KR" sz="1600" dirty="0"/>
              <a:t>for </a:t>
            </a:r>
            <a:r>
              <a:rPr lang="en-US" altLang="ko-KR" sz="1600" dirty="0" smtClean="0"/>
              <a:t>occurrence days of extreme temperature ]</a:t>
            </a:r>
            <a:endParaRPr lang="ko-KR" altLang="en-US" sz="1600" dirty="0"/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1702271"/>
            <a:ext cx="5688632" cy="3985922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59265" y="1978962"/>
            <a:ext cx="54482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 altLang="ko-KR" b="1" dirty="0"/>
              <a:t>The references value of extreme temperature are based on percentile</a:t>
            </a:r>
            <a:r>
              <a:rPr lang="en-US" altLang="ko-KR" dirty="0"/>
              <a:t> thresholds which are expressions of anomalies relative to the local climate. 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 altLang="ko-KR" dirty="0"/>
              <a:t>Therefore extreme temperature are defined.</a:t>
            </a:r>
          </a:p>
          <a:p>
            <a:pPr marL="914400" lvl="1" indent="-457200" fontAlgn="base">
              <a:buFont typeface="Wingdings" panose="05000000000000000000" pitchFamily="2" charset="2"/>
              <a:buChar char="Ø"/>
            </a:pPr>
            <a:r>
              <a:rPr lang="en-US" altLang="ko-KR" dirty="0"/>
              <a:t> </a:t>
            </a:r>
            <a:r>
              <a:rPr lang="en-US" altLang="ko-KR" b="1" dirty="0">
                <a:solidFill>
                  <a:srgbClr val="FF0000"/>
                </a:solidFill>
              </a:rPr>
              <a:t>Extreme High </a:t>
            </a:r>
            <a:r>
              <a:rPr lang="en-US" altLang="ko-KR" dirty="0">
                <a:solidFill>
                  <a:srgbClr val="FF0000"/>
                </a:solidFill>
              </a:rPr>
              <a:t>(90 percentile of daily temperature anomalies)</a:t>
            </a:r>
          </a:p>
          <a:p>
            <a:pPr marL="914400" lvl="1" indent="-457200" fontAlgn="base">
              <a:buFont typeface="Wingdings" panose="05000000000000000000" pitchFamily="2" charset="2"/>
              <a:buChar char="Ø"/>
            </a:pPr>
            <a:r>
              <a:rPr lang="en-US" altLang="ko-KR" dirty="0"/>
              <a:t> </a:t>
            </a:r>
            <a:r>
              <a:rPr lang="en-US" altLang="ko-KR" b="1" dirty="0">
                <a:solidFill>
                  <a:srgbClr val="0000FF"/>
                </a:solidFill>
              </a:rPr>
              <a:t>Extreme Low </a:t>
            </a:r>
            <a:r>
              <a:rPr lang="en-US" altLang="ko-KR" dirty="0">
                <a:solidFill>
                  <a:srgbClr val="0000FF"/>
                </a:solidFill>
              </a:rPr>
              <a:t>(10 percentile of daily temperature anomalies)</a:t>
            </a:r>
            <a:r>
              <a:rPr lang="en-US" altLang="ko-KR" dirty="0"/>
              <a:t> </a:t>
            </a:r>
          </a:p>
          <a:p>
            <a:pPr marL="914400" lvl="1" indent="-457200" fontAlgn="base">
              <a:buFont typeface="Wingdings" panose="05000000000000000000" pitchFamily="2" charset="2"/>
              <a:buChar char="Ø"/>
            </a:pPr>
            <a:r>
              <a:rPr lang="en-US" altLang="ko-KR" dirty="0"/>
              <a:t> Using observation data (</a:t>
            </a:r>
            <a:r>
              <a:rPr lang="en-US" altLang="ko-KR" dirty="0" smtClean="0"/>
              <a:t>62 </a:t>
            </a:r>
            <a:r>
              <a:rPr lang="en-US" altLang="ko-KR" dirty="0"/>
              <a:t>local stations) over Korea.</a:t>
            </a:r>
          </a:p>
          <a:p>
            <a:pPr marL="914400" lvl="1" indent="-457200" fontAlgn="base">
              <a:buFont typeface="Wingdings" panose="05000000000000000000" pitchFamily="2" charset="2"/>
              <a:buChar char="Ø"/>
            </a:pPr>
            <a:r>
              <a:rPr lang="en-US" altLang="ko-KR" dirty="0"/>
              <a:t> Daily temperature anomalies calculated observation data during 30 years (1991~2020).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6744072" y="2593482"/>
            <a:ext cx="216024" cy="144016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9696400" y="2593482"/>
            <a:ext cx="216024" cy="144016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640823" y="2525890"/>
            <a:ext cx="43204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00" b="1" dirty="0" smtClean="0"/>
              <a:t>62</a:t>
            </a:r>
            <a:endParaRPr lang="ko-KR" altLang="en-US" sz="13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9588388" y="2525890"/>
            <a:ext cx="43204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00" b="1" dirty="0" smtClean="0"/>
              <a:t>62</a:t>
            </a:r>
            <a:endParaRPr lang="ko-KR" altLang="en-US" sz="13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6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69776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2. </a:t>
            </a:r>
            <a:r>
              <a:rPr lang="en-US" altLang="ko-KR" sz="2800" b="1" dirty="0" err="1" smtClean="0">
                <a:latin typeface="+mj-ea"/>
              </a:rPr>
              <a:t>ExCMOS</a:t>
            </a:r>
            <a:r>
              <a:rPr lang="en-US" altLang="ko-KR" sz="2800" b="1" dirty="0" smtClean="0">
                <a:latin typeface="+mj-ea"/>
              </a:rPr>
              <a:t> Introduction</a:t>
            </a:r>
            <a:endParaRPr lang="en-US" altLang="ko-KR" sz="2000" b="1" dirty="0">
              <a:solidFill>
                <a:schemeClr val="tx2"/>
              </a:solidFill>
              <a:latin typeface="+mj-ea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순서도: 처리 9"/>
          <p:cNvSpPr/>
          <p:nvPr/>
        </p:nvSpPr>
        <p:spPr>
          <a:xfrm>
            <a:off x="767408" y="1124744"/>
            <a:ext cx="10801200" cy="460851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ea typeface="+mj-ea"/>
              </a:rPr>
              <a:t>▶ </a:t>
            </a:r>
            <a:r>
              <a:rPr lang="en-US" altLang="ko-KR" b="1" dirty="0" smtClean="0">
                <a:ea typeface="+mj-ea"/>
              </a:rPr>
              <a:t>Extreme climate monitoring and outlook systems (</a:t>
            </a:r>
            <a:r>
              <a:rPr lang="en-US" altLang="ko-KR" b="1" dirty="0" err="1" smtClean="0">
                <a:ea typeface="+mj-ea"/>
              </a:rPr>
              <a:t>ExCMOS</a:t>
            </a:r>
            <a:r>
              <a:rPr lang="en-US" altLang="ko-KR" b="1" dirty="0" smtClean="0">
                <a:ea typeface="+mj-ea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ea typeface="+mj-ea"/>
              </a:rPr>
              <a:t> </a:t>
            </a:r>
            <a:r>
              <a:rPr lang="en-US" altLang="ko-KR" b="1" dirty="0" smtClean="0">
                <a:ea typeface="+mj-ea"/>
              </a:rPr>
              <a:t>   consists </a:t>
            </a:r>
            <a:r>
              <a:rPr lang="en-US" altLang="ko-KR" b="1" dirty="0" smtClean="0">
                <a:solidFill>
                  <a:schemeClr val="tx1"/>
                </a:solidFill>
                <a:ea typeface="+mj-ea"/>
              </a:rPr>
              <a:t>of 3 s</a:t>
            </a:r>
            <a:r>
              <a:rPr lang="en-US" altLang="ko-KR" b="1" dirty="0" smtClean="0">
                <a:ea typeface="+mj-ea"/>
              </a:rPr>
              <a:t>ub-system components</a:t>
            </a:r>
          </a:p>
          <a:p>
            <a:pPr>
              <a:lnSpc>
                <a:spcPct val="150000"/>
              </a:lnSpc>
            </a:pPr>
            <a:endParaRPr lang="en-US" altLang="ko-KR" dirty="0"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/>
              <a:t>  1. Real-time </a:t>
            </a:r>
            <a:r>
              <a:rPr lang="en-US" altLang="ko-KR" b="1" dirty="0"/>
              <a:t>climate monitoring </a:t>
            </a:r>
            <a:r>
              <a:rPr lang="en-US" altLang="ko-KR" b="1" dirty="0" smtClean="0"/>
              <a:t>system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 </a:t>
            </a:r>
            <a:r>
              <a:rPr lang="en-US" altLang="ko-KR" sz="1600" b="1" dirty="0" smtClean="0"/>
              <a:t>    </a:t>
            </a:r>
            <a:r>
              <a:rPr lang="en-US" altLang="ko-KR" sz="1600" dirty="0" smtClean="0"/>
              <a:t>To </a:t>
            </a:r>
            <a:r>
              <a:rPr lang="en-US" altLang="ko-KR" sz="1600" dirty="0"/>
              <a:t>display spatial distribution of </a:t>
            </a:r>
            <a:r>
              <a:rPr lang="en-US" altLang="ko-KR" sz="1600" dirty="0" smtClean="0"/>
              <a:t>temp. </a:t>
            </a:r>
            <a:r>
              <a:rPr lang="en-US" altLang="ko-KR" sz="1600" dirty="0"/>
              <a:t>anomalies and </a:t>
            </a:r>
            <a:r>
              <a:rPr lang="en-US" altLang="ko-KR" sz="1600" dirty="0" smtClean="0"/>
              <a:t>percentile.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/>
              <a:t>  2. Forecast system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/>
              <a:t>     To </a:t>
            </a:r>
            <a:r>
              <a:rPr lang="en-US" altLang="ko-KR" sz="1600" dirty="0"/>
              <a:t>display </a:t>
            </a:r>
            <a:r>
              <a:rPr lang="en-US" altLang="ko-KR" sz="1600" dirty="0" smtClean="0"/>
              <a:t>charts of </a:t>
            </a:r>
            <a:r>
              <a:rPr lang="en-US" altLang="ko-KR" sz="1600" dirty="0"/>
              <a:t>extreme </a:t>
            </a:r>
            <a:r>
              <a:rPr lang="en-US" altLang="ko-KR" sz="1600" dirty="0" smtClean="0"/>
              <a:t>temp. probability and percentile </a:t>
            </a:r>
            <a:r>
              <a:rPr lang="en-US" altLang="ko-KR" sz="1600" b="1" dirty="0" smtClean="0"/>
              <a:t>based </a:t>
            </a:r>
            <a:r>
              <a:rPr lang="en-US" altLang="ko-KR" sz="1600" b="1" dirty="0"/>
              <a:t>on </a:t>
            </a:r>
            <a:r>
              <a:rPr lang="en-US" altLang="ko-KR" sz="1600" b="1" dirty="0" smtClean="0"/>
              <a:t>GloSea6.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/>
              <a:t>  3. Teleconnection system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/>
              <a:t>     To </a:t>
            </a:r>
            <a:r>
              <a:rPr lang="en-US" altLang="ko-KR" sz="1600" dirty="0"/>
              <a:t>share general </a:t>
            </a:r>
            <a:r>
              <a:rPr lang="en-US" altLang="ko-KR" sz="1600" dirty="0" smtClean="0"/>
              <a:t>schematic diagram </a:t>
            </a:r>
            <a:r>
              <a:rPr lang="en-US" altLang="ko-KR" sz="1600" dirty="0"/>
              <a:t>of extreme climate occurrence over </a:t>
            </a:r>
            <a:r>
              <a:rPr lang="en-US" altLang="ko-KR" sz="1600" dirty="0" smtClean="0"/>
              <a:t>Korea &amp;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/>
              <a:t>     To </a:t>
            </a:r>
            <a:r>
              <a:rPr lang="en-US" altLang="ko-KR" sz="1600" dirty="0"/>
              <a:t>display the </a:t>
            </a:r>
            <a:r>
              <a:rPr lang="en-US" altLang="ko-KR" sz="1600" kern="0" spc="-50" dirty="0">
                <a:solidFill>
                  <a:srgbClr val="000000"/>
                </a:solidFill>
              </a:rPr>
              <a:t>occurrence  probability of extreme </a:t>
            </a:r>
            <a:r>
              <a:rPr lang="en-US" altLang="ko-KR" sz="1600" kern="0" spc="-50" dirty="0" smtClean="0">
                <a:solidFill>
                  <a:srgbClr val="000000"/>
                </a:solidFill>
              </a:rPr>
              <a:t>temperature </a:t>
            </a:r>
          </a:p>
          <a:p>
            <a:pPr>
              <a:lnSpc>
                <a:spcPct val="150000"/>
              </a:lnSpc>
            </a:pPr>
            <a:r>
              <a:rPr lang="en-US" altLang="ko-KR" sz="1600" kern="0" spc="-50" dirty="0">
                <a:solidFill>
                  <a:srgbClr val="000000"/>
                </a:solidFill>
              </a:rPr>
              <a:t> </a:t>
            </a:r>
            <a:r>
              <a:rPr lang="en-US" altLang="ko-KR" sz="1600" kern="0" spc="-50" dirty="0" smtClean="0">
                <a:solidFill>
                  <a:srgbClr val="000000"/>
                </a:solidFill>
              </a:rPr>
              <a:t>     that </a:t>
            </a:r>
            <a:r>
              <a:rPr lang="en-US" altLang="ko-KR" sz="1600" kern="0" spc="-50" dirty="0">
                <a:solidFill>
                  <a:srgbClr val="000000"/>
                </a:solidFill>
              </a:rPr>
              <a:t>analyzes the </a:t>
            </a:r>
            <a:r>
              <a:rPr lang="en-US" altLang="ko-KR" sz="1600" dirty="0" smtClean="0"/>
              <a:t>correlation between </a:t>
            </a:r>
            <a:r>
              <a:rPr lang="en-US" altLang="ko-KR" sz="1600" dirty="0"/>
              <a:t>occurrence of extreme </a:t>
            </a:r>
            <a:r>
              <a:rPr lang="en-US" altLang="ko-KR" sz="1600" dirty="0" smtClean="0"/>
              <a:t>temperature and </a:t>
            </a:r>
            <a:r>
              <a:rPr lang="en-US" altLang="ko-KR" sz="1600" dirty="0"/>
              <a:t>climate </a:t>
            </a:r>
            <a:r>
              <a:rPr lang="en-US" altLang="ko-KR" sz="1600" dirty="0" smtClean="0"/>
              <a:t>indices.</a:t>
            </a:r>
            <a:endParaRPr lang="en-US" altLang="ko-KR" dirty="0" smtClean="0"/>
          </a:p>
        </p:txBody>
      </p:sp>
      <p:sp>
        <p:nvSpPr>
          <p:cNvPr id="6" name="순서도: 처리 5"/>
          <p:cNvSpPr/>
          <p:nvPr/>
        </p:nvSpPr>
        <p:spPr>
          <a:xfrm>
            <a:off x="966540" y="5661248"/>
            <a:ext cx="10242028" cy="1040780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chemeClr val="bg1">
                    <a:lumMod val="50000"/>
                  </a:schemeClr>
                </a:solidFill>
              </a:rPr>
              <a:t>+ Analyzed tool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</a:rPr>
              <a:t>  To produce composite and correlation map for mechanism analysis of extreme temperature occurrence.</a:t>
            </a:r>
            <a:endParaRPr lang="en-US" altLang="ko-KR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7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3476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2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-1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err="1" smtClean="0">
                <a:latin typeface="+mj-ea"/>
              </a:rPr>
              <a:t>ExCMOS</a:t>
            </a:r>
            <a:r>
              <a:rPr lang="en-US" altLang="ko-KR" sz="2800" b="1" dirty="0" smtClean="0">
                <a:latin typeface="+mj-ea"/>
              </a:rPr>
              <a:t>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1. Real-Time </a:t>
            </a:r>
            <a:r>
              <a:rPr lang="en-US" altLang="ko-KR" sz="2000" b="1" dirty="0">
                <a:solidFill>
                  <a:schemeClr val="tx2"/>
                </a:solidFill>
                <a:latin typeface="+mj-ea"/>
              </a:rPr>
              <a:t>Climate Monitoring System</a:t>
            </a:r>
          </a:p>
          <a:p>
            <a:endParaRPr lang="ko-KR" altLang="en-US" sz="2800" b="1" dirty="0">
              <a:latin typeface="+mn-ea"/>
              <a:cs typeface="Arial" pitchFamily="34" charset="0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처리 6"/>
          <p:cNvSpPr/>
          <p:nvPr/>
        </p:nvSpPr>
        <p:spPr>
          <a:xfrm>
            <a:off x="776933" y="1127571"/>
            <a:ext cx="11219445" cy="2297625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>
              <a:lnSpc>
                <a:spcPct val="150000"/>
              </a:lnSpc>
            </a:pPr>
            <a:r>
              <a:rPr lang="ko-KR" altLang="en-US" b="1" dirty="0"/>
              <a:t>▶ </a:t>
            </a:r>
            <a:r>
              <a:rPr lang="en-US" altLang="ko-KR" b="1" dirty="0" smtClean="0">
                <a:ea typeface="+mj-ea"/>
              </a:rPr>
              <a:t>Contents: </a:t>
            </a:r>
            <a:r>
              <a:rPr lang="en-US" altLang="ko-KR" dirty="0" smtClean="0">
                <a:ea typeface="+mj-ea"/>
              </a:rPr>
              <a:t>Spatial distribution, Time-series.</a:t>
            </a:r>
            <a:endParaRPr lang="en-US" altLang="ko-KR" dirty="0"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ea typeface="+mj-ea"/>
              </a:rPr>
              <a:t>  - </a:t>
            </a:r>
            <a:r>
              <a:rPr lang="en-US" altLang="ko-KR" b="1" dirty="0" smtClean="0">
                <a:ea typeface="+mj-ea"/>
              </a:rPr>
              <a:t>Dataset</a:t>
            </a:r>
            <a:r>
              <a:rPr lang="en-US" altLang="ko-KR" dirty="0" smtClean="0">
                <a:ea typeface="+mj-ea"/>
              </a:rPr>
              <a:t>: Observations</a:t>
            </a:r>
            <a:r>
              <a:rPr lang="en-US" altLang="ko-KR" sz="1400" dirty="0" smtClean="0">
                <a:ea typeface="+mj-ea"/>
              </a:rPr>
              <a:t>(62 Local Stations)</a:t>
            </a:r>
            <a:r>
              <a:rPr lang="en-US" altLang="ko-KR" dirty="0" smtClean="0">
                <a:ea typeface="+mj-ea"/>
              </a:rPr>
              <a:t>, Reanalysis</a:t>
            </a:r>
            <a:r>
              <a:rPr lang="en-US" altLang="ko-KR" sz="1400" dirty="0" smtClean="0">
                <a:ea typeface="+mj-ea"/>
              </a:rPr>
              <a:t>(</a:t>
            </a:r>
            <a:r>
              <a:rPr lang="en-US" altLang="ko-KR" sz="1400" dirty="0" smtClean="0"/>
              <a:t>NCEP/NCAR Reanalysis 1, ERSSTv5)</a:t>
            </a:r>
            <a:endParaRPr lang="en-US" altLang="ko-KR" dirty="0"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ea typeface="+mj-ea"/>
              </a:rPr>
              <a:t>  - </a:t>
            </a:r>
            <a:r>
              <a:rPr lang="en-US" altLang="ko-KR" b="1" dirty="0" smtClean="0">
                <a:ea typeface="+mj-ea"/>
              </a:rPr>
              <a:t>Region</a:t>
            </a:r>
            <a:r>
              <a:rPr lang="en-US" altLang="ko-KR" dirty="0" smtClean="0">
                <a:ea typeface="+mj-ea"/>
              </a:rPr>
              <a:t>: Global, East Asia, South Korea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ea typeface="+mj-ea"/>
              </a:rPr>
              <a:t>  - </a:t>
            </a:r>
            <a:r>
              <a:rPr lang="en-US" altLang="ko-KR" b="1" dirty="0" smtClean="0">
                <a:ea typeface="+mj-ea"/>
              </a:rPr>
              <a:t>Time</a:t>
            </a:r>
            <a:r>
              <a:rPr lang="en-US" altLang="ko-KR" dirty="0" smtClean="0">
                <a:ea typeface="+mj-ea"/>
              </a:rPr>
              <a:t>: Yearly, Seasonal, Monthly, Weekly, Daily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ea typeface="+mj-ea"/>
              </a:rPr>
              <a:t>  - </a:t>
            </a:r>
            <a:r>
              <a:rPr lang="en-US" altLang="ko-KR" b="1" dirty="0" smtClean="0">
                <a:ea typeface="+mj-ea"/>
              </a:rPr>
              <a:t>Variables</a:t>
            </a:r>
            <a:r>
              <a:rPr lang="en-US" altLang="ko-KR" dirty="0" smtClean="0">
                <a:ea typeface="+mj-ea"/>
              </a:rPr>
              <a:t>: Intensity Index, Frequency Index of T-mean, T-max, T-min</a:t>
            </a:r>
            <a:endParaRPr lang="en-US" altLang="ko-KR" dirty="0"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dirty="0"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dirty="0">
              <a:ea typeface="+mj-ea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/>
          <a:srcRect l="14997" t="26514" r="21974"/>
          <a:stretch/>
        </p:blipFill>
        <p:spPr>
          <a:xfrm>
            <a:off x="664509" y="3574820"/>
            <a:ext cx="4934117" cy="2460503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 l="15870" t="15173"/>
          <a:stretch/>
        </p:blipFill>
        <p:spPr>
          <a:xfrm>
            <a:off x="5757167" y="3567847"/>
            <a:ext cx="6415758" cy="242361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64509" y="6082275"/>
            <a:ext cx="4934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ea typeface="+mj-ea"/>
              </a:rPr>
              <a:t>[ ex&gt; T-max anomalies maps over Global ]</a:t>
            </a:r>
            <a:endParaRPr lang="en-US" altLang="ko-KR" sz="1600" dirty="0"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55654" y="6082275"/>
            <a:ext cx="6417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/>
              <a:t>[ ex&gt; P</a:t>
            </a:r>
            <a:r>
              <a:rPr lang="en-US" altLang="ko-KR" sz="1600" dirty="0" smtClean="0">
                <a:ea typeface="+mj-ea"/>
              </a:rPr>
              <a:t>ercentile distributions of T-max over South Korea ]</a:t>
            </a:r>
            <a:endParaRPr lang="en-US" altLang="ko-KR" sz="1600" dirty="0"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8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01623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624533" y="254736"/>
            <a:ext cx="861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+mn-ea"/>
                <a:cs typeface="Arial" pitchFamily="34" charset="0"/>
              </a:rPr>
              <a:t>2</a:t>
            </a:r>
            <a:r>
              <a:rPr lang="en-US" altLang="ko-KR" sz="2000" b="1" dirty="0" smtClean="0">
                <a:latin typeface="+mn-ea"/>
                <a:cs typeface="Arial" pitchFamily="34" charset="0"/>
              </a:rPr>
              <a:t>-2</a:t>
            </a:r>
            <a:r>
              <a:rPr lang="en-US" altLang="ko-KR" sz="2800" b="1" dirty="0" smtClean="0">
                <a:latin typeface="+mn-ea"/>
                <a:cs typeface="Arial" pitchFamily="34" charset="0"/>
              </a:rPr>
              <a:t>. </a:t>
            </a:r>
            <a:r>
              <a:rPr lang="en-US" altLang="ko-KR" sz="2800" b="1" dirty="0" err="1" smtClean="0">
                <a:latin typeface="+mj-ea"/>
              </a:rPr>
              <a:t>ExCMOS</a:t>
            </a:r>
            <a:r>
              <a:rPr lang="en-US" altLang="ko-KR" sz="2800" b="1" dirty="0" smtClean="0">
                <a:latin typeface="+mj-ea"/>
              </a:rPr>
              <a:t> </a:t>
            </a:r>
            <a:r>
              <a:rPr lang="en-US" altLang="ko-KR" sz="2000" b="1" dirty="0">
                <a:solidFill>
                  <a:schemeClr val="tx2"/>
                </a:solidFill>
                <a:latin typeface="+mj-ea"/>
              </a:rPr>
              <a:t>2. Extreme Climate Forecast </a:t>
            </a:r>
            <a:r>
              <a:rPr lang="en-US" altLang="ko-KR" sz="2000" b="1" dirty="0" smtClean="0">
                <a:solidFill>
                  <a:schemeClr val="tx2"/>
                </a:solidFill>
                <a:latin typeface="+mj-ea"/>
              </a:rPr>
              <a:t>System</a:t>
            </a:r>
            <a:endParaRPr lang="ko-KR" altLang="en-US" sz="2800" b="1" dirty="0">
              <a:solidFill>
                <a:schemeClr val="tx2"/>
              </a:solidFill>
              <a:latin typeface="+mn-ea"/>
              <a:cs typeface="Arial" pitchFamily="34" charset="0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24533" y="806531"/>
            <a:ext cx="879804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24533" y="889670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타원 7">
            <a:extLst>
              <a:ext uri="{FF2B5EF4-FFF2-40B4-BE49-F238E27FC236}">
                <a16:creationId xmlns:a16="http://schemas.microsoft.com/office/drawing/2014/main" id="{3D75F29A-1B4E-42D6-9CBC-05CAEE6D819C}"/>
              </a:ext>
            </a:extLst>
          </p:cNvPr>
          <p:cNvSpPr/>
          <p:nvPr/>
        </p:nvSpPr>
        <p:spPr>
          <a:xfrm>
            <a:off x="7252026" y="7717136"/>
            <a:ext cx="161994" cy="161994"/>
          </a:xfrm>
          <a:prstGeom prst="ellipse">
            <a:avLst/>
          </a:prstGeom>
          <a:solidFill>
            <a:srgbClr val="DBE5E5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7" tIns="34289" rIns="68577" bIns="34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10" name="순서도: 처리 9"/>
          <p:cNvSpPr/>
          <p:nvPr/>
        </p:nvSpPr>
        <p:spPr>
          <a:xfrm>
            <a:off x="988264" y="1576067"/>
            <a:ext cx="5345290" cy="1015537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- </a:t>
            </a:r>
            <a:r>
              <a:rPr lang="en-US" altLang="ko-KR" b="1" dirty="0" smtClean="0"/>
              <a:t>Region</a:t>
            </a:r>
            <a:r>
              <a:rPr lang="en-US" altLang="ko-KR" dirty="0" smtClean="0"/>
              <a:t>: Global, East Asia, South Korea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- </a:t>
            </a:r>
            <a:r>
              <a:rPr lang="en-US" altLang="ko-KR" b="1" dirty="0" smtClean="0"/>
              <a:t>Time</a:t>
            </a:r>
            <a:r>
              <a:rPr lang="en-US" altLang="ko-KR" dirty="0"/>
              <a:t>: 1-month, 3-month </a:t>
            </a:r>
            <a:r>
              <a:rPr lang="en-US" altLang="ko-KR" dirty="0" smtClean="0"/>
              <a:t>outlook</a:t>
            </a:r>
            <a:endParaRPr lang="en-US" altLang="ko-KR" dirty="0">
              <a:ea typeface="+mj-ea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/>
          <a:srcRect l="15710" t="45426" r="63631" b="13236"/>
          <a:stretch/>
        </p:blipFill>
        <p:spPr>
          <a:xfrm>
            <a:off x="256463" y="3107434"/>
            <a:ext cx="3182000" cy="24340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700784" y="5922433"/>
            <a:ext cx="5184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ea typeface="+mj-ea"/>
              </a:rPr>
              <a:t>[ ex&gt; Forecast charts of T-mean percentile</a:t>
            </a:r>
          </a:p>
          <a:p>
            <a:pPr algn="ctr"/>
            <a:r>
              <a:rPr lang="en-US" altLang="ko-KR" sz="1600" dirty="0">
                <a:ea typeface="+mj-ea"/>
              </a:rPr>
              <a:t> </a:t>
            </a:r>
            <a:r>
              <a:rPr lang="en-US" altLang="ko-KR" sz="1600" dirty="0" smtClean="0">
                <a:ea typeface="+mj-ea"/>
              </a:rPr>
              <a:t>          for energy sector over South Korea ]</a:t>
            </a:r>
            <a:endParaRPr lang="en-US" altLang="ko-KR" sz="1600" dirty="0"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6463" y="5880608"/>
            <a:ext cx="6077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ea typeface="+mj-ea"/>
              </a:rPr>
              <a:t>[ </a:t>
            </a:r>
            <a:r>
              <a:rPr lang="en-US" altLang="ko-KR" sz="1600" dirty="0" smtClean="0"/>
              <a:t>ex&gt; F</a:t>
            </a:r>
            <a:r>
              <a:rPr lang="en-US" altLang="ko-KR" sz="1600" dirty="0" smtClean="0">
                <a:ea typeface="+mj-ea"/>
              </a:rPr>
              <a:t>orecast maps of T-max and extreme temp. </a:t>
            </a:r>
          </a:p>
          <a:p>
            <a:pPr algn="ctr"/>
            <a:r>
              <a:rPr lang="en-US" altLang="ko-KR" sz="1600" dirty="0" smtClean="0">
                <a:ea typeface="+mj-ea"/>
              </a:rPr>
              <a:t>probability over East Asia ]</a:t>
            </a:r>
            <a:endParaRPr lang="en-US" altLang="ko-KR" sz="1600" dirty="0">
              <a:ea typeface="+mj-ea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54" y="2842266"/>
            <a:ext cx="5728091" cy="295271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600056" y="5460292"/>
            <a:ext cx="1387437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ko-KR" sz="1400" b="1" dirty="0"/>
              <a:t>Over </a:t>
            </a:r>
            <a:r>
              <a:rPr lang="en-US" altLang="ko-KR" sz="1400" b="1" dirty="0" smtClean="0"/>
              <a:t>80%ile</a:t>
            </a:r>
            <a:endParaRPr lang="ko-KR" altLang="en-US" sz="1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585479" y="5070138"/>
            <a:ext cx="141659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ko-KR" sz="1400" b="1" dirty="0"/>
              <a:t>Over </a:t>
            </a:r>
            <a:r>
              <a:rPr lang="en-US" altLang="ko-KR" sz="1400" b="1" dirty="0" smtClean="0"/>
              <a:t>90%ile</a:t>
            </a:r>
            <a:endParaRPr lang="ko-KR" altLang="en-US" sz="1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885327" y="5008418"/>
            <a:ext cx="969109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ko-KR" sz="1200" b="1" dirty="0"/>
              <a:t>2Days</a:t>
            </a:r>
            <a:endParaRPr lang="ko-KR" altLang="en-US" sz="1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885327" y="5188923"/>
            <a:ext cx="995516" cy="257369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200" b="1" spc="-100" dirty="0"/>
              <a:t>3Days~</a:t>
            </a:r>
            <a:endParaRPr lang="ko-KR" altLang="en-US" sz="1200" b="1" spc="-100" dirty="0"/>
          </a:p>
        </p:txBody>
      </p:sp>
      <p:sp>
        <p:nvSpPr>
          <p:cNvPr id="22" name="TextBox 21"/>
          <p:cNvSpPr txBox="1"/>
          <p:nvPr/>
        </p:nvSpPr>
        <p:spPr>
          <a:xfrm>
            <a:off x="7885327" y="5355861"/>
            <a:ext cx="969109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ko-KR" sz="1200" b="1" dirty="0"/>
              <a:t>2Days</a:t>
            </a:r>
            <a:endParaRPr lang="ko-KR" altLang="en-US" sz="1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885327" y="5548299"/>
            <a:ext cx="995516" cy="257369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200" b="1" spc="-100" dirty="0"/>
              <a:t>3Days~</a:t>
            </a:r>
            <a:endParaRPr lang="ko-KR" altLang="en-US" sz="1200" b="1" spc="-100" dirty="0"/>
          </a:p>
        </p:txBody>
      </p:sp>
      <p:sp>
        <p:nvSpPr>
          <p:cNvPr id="24" name="TextBox 23"/>
          <p:cNvSpPr txBox="1"/>
          <p:nvPr/>
        </p:nvSpPr>
        <p:spPr>
          <a:xfrm>
            <a:off x="8445140" y="4563464"/>
            <a:ext cx="733932" cy="257369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200" b="1" spc="-100" dirty="0" smtClean="0"/>
              <a:t>1W</a:t>
            </a:r>
            <a:endParaRPr lang="ko-KR" altLang="en-US" sz="1200" b="1" spc="-100" dirty="0"/>
          </a:p>
        </p:txBody>
      </p:sp>
      <p:sp>
        <p:nvSpPr>
          <p:cNvPr id="25" name="TextBox 24"/>
          <p:cNvSpPr txBox="1"/>
          <p:nvPr/>
        </p:nvSpPr>
        <p:spPr>
          <a:xfrm>
            <a:off x="9012628" y="4546383"/>
            <a:ext cx="733932" cy="257369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200" b="1" spc="-100" dirty="0" smtClean="0"/>
              <a:t>2W</a:t>
            </a:r>
            <a:endParaRPr lang="ko-KR" altLang="en-US" sz="1200" b="1" spc="-100" dirty="0"/>
          </a:p>
        </p:txBody>
      </p:sp>
      <p:sp>
        <p:nvSpPr>
          <p:cNvPr id="27" name="TextBox 26"/>
          <p:cNvSpPr txBox="1"/>
          <p:nvPr/>
        </p:nvSpPr>
        <p:spPr>
          <a:xfrm>
            <a:off x="9510454" y="4554923"/>
            <a:ext cx="733932" cy="257369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200" b="1" spc="-100" dirty="0"/>
              <a:t>3</a:t>
            </a:r>
            <a:r>
              <a:rPr lang="en-US" altLang="ko-KR" sz="1200" b="1" spc="-100" dirty="0" smtClean="0"/>
              <a:t>W</a:t>
            </a:r>
            <a:endParaRPr lang="ko-KR" altLang="en-US" sz="1200" b="1" spc="-100" dirty="0"/>
          </a:p>
        </p:txBody>
      </p:sp>
      <p:sp>
        <p:nvSpPr>
          <p:cNvPr id="28" name="TextBox 27"/>
          <p:cNvSpPr txBox="1"/>
          <p:nvPr/>
        </p:nvSpPr>
        <p:spPr>
          <a:xfrm>
            <a:off x="9990640" y="4554923"/>
            <a:ext cx="733932" cy="257369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200" b="1" spc="-100" dirty="0" smtClean="0"/>
              <a:t>4W</a:t>
            </a:r>
            <a:endParaRPr lang="ko-KR" altLang="en-US" sz="1200" b="1" spc="-100" dirty="0"/>
          </a:p>
        </p:txBody>
      </p:sp>
      <p:sp>
        <p:nvSpPr>
          <p:cNvPr id="30" name="TextBox 29"/>
          <p:cNvSpPr txBox="1"/>
          <p:nvPr/>
        </p:nvSpPr>
        <p:spPr>
          <a:xfrm>
            <a:off x="10542709" y="4554923"/>
            <a:ext cx="733932" cy="257369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200" b="1" spc="-100" dirty="0" smtClean="0"/>
              <a:t>5W</a:t>
            </a:r>
            <a:endParaRPr lang="ko-KR" altLang="en-US" sz="1200" b="1" spc="-100" dirty="0"/>
          </a:p>
        </p:txBody>
      </p:sp>
      <p:sp>
        <p:nvSpPr>
          <p:cNvPr id="32" name="TextBox 31"/>
          <p:cNvSpPr txBox="1"/>
          <p:nvPr/>
        </p:nvSpPr>
        <p:spPr>
          <a:xfrm>
            <a:off x="11013189" y="4545134"/>
            <a:ext cx="733932" cy="257369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200" b="1" spc="-100" dirty="0" smtClean="0"/>
              <a:t>6W</a:t>
            </a:r>
            <a:endParaRPr lang="ko-KR" altLang="en-US" sz="1200" b="1" spc="-100" dirty="0"/>
          </a:p>
        </p:txBody>
      </p:sp>
      <p:sp>
        <p:nvSpPr>
          <p:cNvPr id="33" name="TextBox 32"/>
          <p:cNvSpPr txBox="1"/>
          <p:nvPr/>
        </p:nvSpPr>
        <p:spPr>
          <a:xfrm>
            <a:off x="11497396" y="4545134"/>
            <a:ext cx="733932" cy="257369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200" b="1" spc="-100" dirty="0" smtClean="0"/>
              <a:t>7W</a:t>
            </a:r>
            <a:endParaRPr lang="ko-KR" altLang="en-US" sz="1200" b="1" spc="-100" dirty="0"/>
          </a:p>
        </p:txBody>
      </p:sp>
      <p:sp>
        <p:nvSpPr>
          <p:cNvPr id="34" name="순서도: 처리 33"/>
          <p:cNvSpPr/>
          <p:nvPr/>
        </p:nvSpPr>
        <p:spPr>
          <a:xfrm>
            <a:off x="776933" y="1206277"/>
            <a:ext cx="7992888" cy="452949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4995" tIns="134995" rIns="134995" bIns="134995" rtlCol="0" anchor="t"/>
          <a:lstStyle/>
          <a:p>
            <a:r>
              <a:rPr lang="ko-KR" altLang="en-US" b="1" dirty="0"/>
              <a:t>▶ </a:t>
            </a:r>
            <a:r>
              <a:rPr lang="en-US" altLang="ko-KR" b="1" dirty="0" smtClean="0"/>
              <a:t>Contents</a:t>
            </a:r>
            <a:r>
              <a:rPr lang="en-US" altLang="ko-KR" dirty="0" smtClean="0"/>
              <a:t>: Spatial distribution, PDFs, probabilistic for several sectors. </a:t>
            </a:r>
            <a:endParaRPr lang="en-US" altLang="ko-KR" dirty="0">
              <a:ea typeface="+mj-ea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5"/>
          <a:srcRect t="11930" r="75573"/>
          <a:stretch/>
        </p:blipFill>
        <p:spPr>
          <a:xfrm>
            <a:off x="3450762" y="3035426"/>
            <a:ext cx="2882792" cy="2512873"/>
          </a:xfrm>
          <a:prstGeom prst="rect">
            <a:avLst/>
          </a:prstGeom>
        </p:spPr>
      </p:pic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3"/>
          <a:srcRect l="15710" t="85912" r="56198" b="6409"/>
          <a:stretch/>
        </p:blipFill>
        <p:spPr>
          <a:xfrm>
            <a:off x="3609888" y="2842266"/>
            <a:ext cx="1864956" cy="194883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3"/>
          <a:srcRect l="15710" t="31504" r="47358" b="63027"/>
          <a:stretch/>
        </p:blipFill>
        <p:spPr>
          <a:xfrm>
            <a:off x="407368" y="2878333"/>
            <a:ext cx="2451790" cy="1388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6390517" y="1612533"/>
            <a:ext cx="577982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- </a:t>
            </a:r>
            <a:r>
              <a:rPr lang="en-US" altLang="ko-KR" b="1" dirty="0" smtClean="0"/>
              <a:t>Issued </a:t>
            </a:r>
            <a:r>
              <a:rPr lang="en-US" altLang="ko-KR" b="1" dirty="0"/>
              <a:t>date</a:t>
            </a:r>
            <a:r>
              <a:rPr lang="en-US" altLang="ko-KR" dirty="0"/>
              <a:t>: Monday</a:t>
            </a:r>
            <a:r>
              <a:rPr lang="en-US" altLang="ko-KR" kern="0" spc="-50" dirty="0">
                <a:solidFill>
                  <a:srgbClr val="000000"/>
                </a:solidFill>
              </a:rPr>
              <a:t> of each </a:t>
            </a:r>
            <a:r>
              <a:rPr lang="en-US" altLang="ko-KR" kern="0" spc="-50" dirty="0" smtClean="0">
                <a:solidFill>
                  <a:srgbClr val="000000"/>
                </a:solidFill>
              </a:rPr>
              <a:t>week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- </a:t>
            </a:r>
            <a:r>
              <a:rPr lang="en-US" altLang="ko-KR" b="1" dirty="0" smtClean="0"/>
              <a:t>Variables</a:t>
            </a:r>
            <a:r>
              <a:rPr lang="en-US" altLang="ko-KR" dirty="0"/>
              <a:t>: Intensity Index , Frequency Index </a:t>
            </a:r>
            <a:r>
              <a:rPr lang="en-US" altLang="ko-KR" dirty="0" smtClean="0"/>
              <a:t>of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              T-mean, T-max</a:t>
            </a:r>
            <a:r>
              <a:rPr lang="en-US" altLang="ko-KR" dirty="0"/>
              <a:t>, </a:t>
            </a:r>
            <a:r>
              <a:rPr lang="en-US" altLang="ko-KR" dirty="0" smtClean="0"/>
              <a:t>T-min</a:t>
            </a:r>
            <a:endParaRPr lang="en-US" altLang="ko-KR" dirty="0"/>
          </a:p>
        </p:txBody>
      </p:sp>
      <p:sp>
        <p:nvSpPr>
          <p:cNvPr id="37" name="TextBox 36"/>
          <p:cNvSpPr txBox="1"/>
          <p:nvPr/>
        </p:nvSpPr>
        <p:spPr>
          <a:xfrm>
            <a:off x="11517427" y="64279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9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89095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8768</TotalTime>
  <Words>1630</Words>
  <Application>Microsoft Office PowerPoint</Application>
  <PresentationFormat>와이드스크린</PresentationFormat>
  <Paragraphs>296</Paragraphs>
  <Slides>21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32" baseType="lpstr">
      <vt:lpstr>HY견고딕</vt:lpstr>
      <vt:lpstr>Monotype Sorts</vt:lpstr>
      <vt:lpstr>Rix고딕 B</vt:lpstr>
      <vt:lpstr>-윤고딕140</vt:lpstr>
      <vt:lpstr>한양중고딕</vt:lpstr>
      <vt:lpstr>Arial</vt:lpstr>
      <vt:lpstr>Arial Black</vt:lpstr>
      <vt:lpstr>Times New Roman</vt:lpstr>
      <vt:lpstr>Wingdings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 A TITLE SLIDE</dc:title>
  <dc:creator>eugene</dc:creator>
  <cp:lastModifiedBy>user</cp:lastModifiedBy>
  <cp:revision>743</cp:revision>
  <cp:lastPrinted>2017-11-04T09:24:08Z</cp:lastPrinted>
  <dcterms:created xsi:type="dcterms:W3CDTF">2012-12-28T02:22:59Z</dcterms:created>
  <dcterms:modified xsi:type="dcterms:W3CDTF">2024-05-10T02:37:45Z</dcterms:modified>
</cp:coreProperties>
</file>