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Lst>
  <p:sldSz cx="12192000" cy="6858000"/>
  <p:notesSz cx="6858000" cy="9144000"/>
  <p:custDataLst>
    <p:tags r:id="rId25"/>
  </p:custDataLst>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1pPr>
    <a:lvl2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2pPr>
    <a:lvl3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3pPr>
    <a:lvl4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4pPr>
    <a:lvl5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5pPr>
    <a:lvl6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6pPr>
    <a:lvl7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7pPr>
    <a:lvl8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8pPr>
    <a:lvl9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4C3C2611-4C71-4FC5-86AE-919BDF0F9419}" styleName="">
    <a:wholeTbl>
      <a:tcTxStyle>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 name="Shape 29"/>
          <p:cNvSpPr/>
          <p:nvPr>
            <p:ph type="sldImg"/>
          </p:nvPr>
        </p:nvSpPr>
        <p:spPr>
          <a:xfrm>
            <a:off x="1143000" y="685800"/>
            <a:ext cx="4572000" cy="3429000"/>
          </a:xfrm>
          <a:prstGeom prst="rect">
            <a:avLst/>
          </a:prstGeom>
        </p:spPr>
        <p:txBody>
          <a:bodyPr/>
          <a:lstStyle/>
          <a:p/>
        </p:txBody>
      </p:sp>
      <p:sp>
        <p:nvSpPr>
          <p:cNvPr id="30" name="Shape 30"/>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panose="020F0502020204030204"/>
      </a:defRPr>
    </a:lvl1pPr>
    <a:lvl2pPr indent="228600" latinLnBrk="0">
      <a:defRPr sz="1200">
        <a:latin typeface="+mn-lt"/>
        <a:ea typeface="+mn-ea"/>
        <a:cs typeface="+mn-cs"/>
        <a:sym typeface="Calibri" panose="020F0502020204030204"/>
      </a:defRPr>
    </a:lvl2pPr>
    <a:lvl3pPr indent="457200" latinLnBrk="0">
      <a:defRPr sz="1200">
        <a:latin typeface="+mn-lt"/>
        <a:ea typeface="+mn-ea"/>
        <a:cs typeface="+mn-cs"/>
        <a:sym typeface="Calibri" panose="020F0502020204030204"/>
      </a:defRPr>
    </a:lvl3pPr>
    <a:lvl4pPr indent="685800" latinLnBrk="0">
      <a:defRPr sz="1200">
        <a:latin typeface="+mn-lt"/>
        <a:ea typeface="+mn-ea"/>
        <a:cs typeface="+mn-cs"/>
        <a:sym typeface="Calibri" panose="020F0502020204030204"/>
      </a:defRPr>
    </a:lvl4pPr>
    <a:lvl5pPr indent="914400" latinLnBrk="0">
      <a:defRPr sz="1200">
        <a:latin typeface="+mn-lt"/>
        <a:ea typeface="+mn-ea"/>
        <a:cs typeface="+mn-cs"/>
        <a:sym typeface="Calibri" panose="020F0502020204030204"/>
      </a:defRPr>
    </a:lvl5pPr>
    <a:lvl6pPr indent="1143000" latinLnBrk="0">
      <a:defRPr sz="1200">
        <a:latin typeface="+mn-lt"/>
        <a:ea typeface="+mn-ea"/>
        <a:cs typeface="+mn-cs"/>
        <a:sym typeface="Calibri" panose="020F0502020204030204"/>
      </a:defRPr>
    </a:lvl6pPr>
    <a:lvl7pPr indent="1371600" latinLnBrk="0">
      <a:defRPr sz="1200">
        <a:latin typeface="+mn-lt"/>
        <a:ea typeface="+mn-ea"/>
        <a:cs typeface="+mn-cs"/>
        <a:sym typeface="Calibri" panose="020F0502020204030204"/>
      </a:defRPr>
    </a:lvl7pPr>
    <a:lvl8pPr indent="1600200" latinLnBrk="0">
      <a:defRPr sz="1200">
        <a:latin typeface="+mn-lt"/>
        <a:ea typeface="+mn-ea"/>
        <a:cs typeface="+mn-cs"/>
        <a:sym typeface="Calibri" panose="020F0502020204030204"/>
      </a:defRPr>
    </a:lvl8pPr>
    <a:lvl9pPr indent="1828800" latinLnBrk="0">
      <a:defRPr sz="1200">
        <a:latin typeface="+mn-lt"/>
        <a:ea typeface="+mn-ea"/>
        <a:cs typeface="+mn-cs"/>
        <a:sym typeface="Calibri" panose="020F050202020403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p:nvPr>
            <p:ph type="sldImg"/>
          </p:nvPr>
        </p:nvSpPr>
        <p:spPr>
          <a:prstGeom prst="rect">
            <a:avLst/>
          </a:prstGeom>
        </p:spPr>
        <p:txBody>
          <a:bodyPr/>
          <a:lstStyle/>
          <a:p/>
        </p:txBody>
      </p:sp>
      <p:sp>
        <p:nvSpPr>
          <p:cNvPr id="67" name="Shape 67"/>
          <p:cNvSpPr/>
          <p:nvPr>
            <p:ph type="body" sz="quarter" idx="1"/>
          </p:nvPr>
        </p:nvSpPr>
        <p:spPr>
          <a:prstGeom prst="rect">
            <a:avLst/>
          </a:prstGeom>
        </p:spPr>
        <p:txBody>
          <a:bodyPr/>
          <a:lstStyle/>
          <a:p>
            <a:r>
              <a:t>（renewable energy、logistic、agriculture、disaster preparation）：</a:t>
            </a:r>
            <a:br/>
            <a:br/>
            <a:r>
              <a:t>I want to highlight how weather significantly impacts various critical aspects of our society. Let's start with renewable energy. New energy power generation fluctuates with weather conditions. Precise predictions of wind and solar conditions are crucial for power output forecasting, key to increasing energy efficiency and meeting dual carbon goals. Accurate new energy forecasts also hold significant commercial value in managing regional power fluctuations and prices. In logistics, weather plays a crucial role in ensuring the safety of cargo shipping. Adverse conditions, like storms and typhoon, can pose serious risks, making weather forecasting a key tool for planning and safety. In agriculture, weather forecasts are indispensable for planning irrigation and making informed decisions to mitigate adverse weather impacts and ensuring food security. And let’s not forget, weather disasters represent a serious threat to human life and property, so being prepared is crucial. Simply put, understanding and adapting to weather forecasts is essential for us to keep moving forward.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118"/>
          <p:cNvSpPr/>
          <p:nvPr>
            <p:ph type="sldImg"/>
          </p:nvPr>
        </p:nvSpPr>
        <p:spPr>
          <a:prstGeom prst="rect">
            <a:avLst/>
          </a:prstGeom>
        </p:spPr>
        <p:txBody>
          <a:bodyPr/>
          <a:lstStyle/>
          <a:p/>
        </p:txBody>
      </p:sp>
      <p:sp>
        <p:nvSpPr>
          <p:cNvPr id="119" name="Shape 119"/>
          <p:cNvSpPr/>
          <p:nvPr>
            <p:ph type="body" sz="quarter" idx="1"/>
          </p:nvPr>
        </p:nvSpPr>
        <p:spPr>
          <a:prstGeom prst="rect">
            <a:avLst/>
          </a:prstGeom>
        </p:spPr>
        <p:txBody>
          <a:bodyPr/>
          <a:lstStyle/>
          <a:p>
            <a:r>
              <a:t>ENSO:El Niño-Southern Oscillation (ENSO)</a:t>
            </a:r>
          </a:p>
          <a:p>
            <a:pPr>
              <a:defRPr>
                <a:latin typeface="Helvetica Neue"/>
                <a:ea typeface="Helvetica Neue"/>
                <a:cs typeface="Helvetica Neue"/>
                <a:sym typeface="Helvetica Neue"/>
              </a:defRPr>
            </a:pPr>
          </a:p>
          <a:p>
            <a:pPr>
              <a:defRPr>
                <a:latin typeface="Helvetica Neue"/>
                <a:ea typeface="Helvetica Neue"/>
                <a:cs typeface="Helvetica Neue"/>
                <a:sym typeface="Helvetica Neue"/>
              </a:defRPr>
            </a:pPr>
            <a:b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p:nvPr>
            <p:ph type="sldImg"/>
          </p:nvPr>
        </p:nvSpPr>
        <p:spPr>
          <a:prstGeom prst="rect">
            <a:avLst/>
          </a:prstGeom>
        </p:spPr>
        <p:txBody>
          <a:bodyPr/>
          <a:lstStyle/>
          <a:p/>
        </p:txBody>
      </p:sp>
      <p:sp>
        <p:nvSpPr>
          <p:cNvPr id="125" name="Shape 125"/>
          <p:cNvSpPr/>
          <p:nvPr>
            <p:ph type="body" sz="quarter" idx="1"/>
          </p:nvPr>
        </p:nvSpPr>
        <p:spPr>
          <a:prstGeom prst="rect">
            <a:avLst/>
          </a:prstGeom>
        </p:spPr>
        <p:txBody>
          <a:bodyPr/>
          <a:lstStyle/>
          <a:p>
            <a:r>
              <a:t>ENSO:El Niño-Southern Oscillation (ENSO)</a:t>
            </a:r>
          </a:p>
          <a:p>
            <a:pPr>
              <a:defRPr>
                <a:latin typeface="Helvetica Neue"/>
                <a:ea typeface="Helvetica Neue"/>
                <a:cs typeface="Helvetica Neue"/>
                <a:sym typeface="Helvetica Neue"/>
              </a:defRPr>
            </a:pPr>
          </a:p>
          <a:p>
            <a:pPr>
              <a:defRPr>
                <a:latin typeface="Helvetica Neue"/>
                <a:ea typeface="Helvetica Neue"/>
                <a:cs typeface="Helvetica Neue"/>
                <a:sym typeface="Helvetica Neue"/>
              </a:defRPr>
            </a:pPr>
            <a:b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p:nvPr>
            <p:ph type="sldImg"/>
          </p:nvPr>
        </p:nvSpPr>
        <p:spPr>
          <a:prstGeom prst="rect">
            <a:avLst/>
          </a:prstGeom>
        </p:spPr>
        <p:txBody>
          <a:bodyPr/>
          <a:lstStyle/>
          <a:p/>
        </p:txBody>
      </p:sp>
      <p:sp>
        <p:nvSpPr>
          <p:cNvPr id="144" name="Shape 144"/>
          <p:cNvSpPr/>
          <p:nvPr>
            <p:ph type="body" sz="quarter" idx="1"/>
          </p:nvPr>
        </p:nvSpPr>
        <p:spPr>
          <a:prstGeom prst="rect">
            <a:avLst/>
          </a:prstGeom>
        </p:spPr>
        <p:txBody>
          <a:bodyPr/>
          <a:lstStyle/>
          <a:p>
            <a:r>
              <a:t>ENSO:El Niño-Southern Oscillation (ENSO)</a:t>
            </a:r>
          </a:p>
          <a:p>
            <a:pPr>
              <a:defRPr>
                <a:latin typeface="Helvetica Neue"/>
                <a:ea typeface="Helvetica Neue"/>
                <a:cs typeface="Helvetica Neue"/>
                <a:sym typeface="Helvetica Neue"/>
              </a:defRPr>
            </a:pPr>
          </a:p>
          <a:p>
            <a:pPr>
              <a:defRPr>
                <a:latin typeface="Helvetica Neue"/>
                <a:ea typeface="Helvetica Neue"/>
                <a:cs typeface="Helvetica Neue"/>
                <a:sym typeface="Helvetica Neue"/>
              </a:defRPr>
            </a:pPr>
            <a:b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p:nvPr>
            <p:ph type="sldImg"/>
          </p:nvPr>
        </p:nvSpPr>
        <p:spPr>
          <a:prstGeom prst="rect">
            <a:avLst/>
          </a:prstGeom>
        </p:spPr>
        <p:txBody>
          <a:bodyPr/>
          <a:lstStyle/>
          <a:p/>
        </p:txBody>
      </p:sp>
      <p:sp>
        <p:nvSpPr>
          <p:cNvPr id="153" name="Shape 153"/>
          <p:cNvSpPr/>
          <p:nvPr>
            <p:ph type="body" sz="quarter" idx="1"/>
          </p:nvPr>
        </p:nvSpPr>
        <p:spPr>
          <a:prstGeom prst="rect">
            <a:avLst/>
          </a:prstGeom>
        </p:spPr>
        <p:txBody>
          <a:bodyPr/>
          <a:lstStyle/>
          <a:p>
            <a:r>
              <a:t>ENSO:El Niño-Southern Oscillation (ENSO)</a:t>
            </a:r>
          </a:p>
          <a:p>
            <a:pPr>
              <a:defRPr>
                <a:latin typeface="Helvetica Neue"/>
                <a:ea typeface="Helvetica Neue"/>
                <a:cs typeface="Helvetica Neue"/>
                <a:sym typeface="Helvetica Neue"/>
              </a:defRPr>
            </a:pPr>
          </a:p>
          <a:p>
            <a:pPr>
              <a:defRPr>
                <a:latin typeface="Helvetica Neue"/>
                <a:ea typeface="Helvetica Neue"/>
                <a:cs typeface="Helvetica Neue"/>
                <a:sym typeface="Helvetica Neue"/>
              </a:defRPr>
            </a:pPr>
            <a:b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ph type="sldImg"/>
          </p:nvPr>
        </p:nvSpPr>
        <p:spPr>
          <a:prstGeom prst="rect">
            <a:avLst/>
          </a:prstGeom>
        </p:spPr>
        <p:txBody>
          <a:bodyPr/>
          <a:lstStyle/>
          <a:p/>
        </p:txBody>
      </p:sp>
      <p:sp>
        <p:nvSpPr>
          <p:cNvPr id="160" name="Shape 160"/>
          <p:cNvSpPr/>
          <p:nvPr>
            <p:ph type="body" sz="quarter" idx="1"/>
          </p:nvPr>
        </p:nvSpPr>
        <p:spPr>
          <a:prstGeom prst="rect">
            <a:avLst/>
          </a:prstGeom>
        </p:spPr>
        <p:txBody>
          <a:bodyPr/>
          <a:lstStyle/>
          <a:p>
            <a:r>
              <a:t>ENSO:El Niño-Southern Oscillation (ENSO)</a:t>
            </a:r>
          </a:p>
          <a:p>
            <a:pPr>
              <a:defRPr>
                <a:latin typeface="Helvetica Neue"/>
                <a:ea typeface="Helvetica Neue"/>
                <a:cs typeface="Helvetica Neue"/>
                <a:sym typeface="Helvetica Neue"/>
              </a:defRPr>
            </a:pPr>
          </a:p>
          <a:p>
            <a:pPr>
              <a:defRPr>
                <a:latin typeface="Helvetica Neue"/>
                <a:ea typeface="Helvetica Neue"/>
                <a:cs typeface="Helvetica Neue"/>
                <a:sym typeface="Helvetica Neue"/>
              </a:defRPr>
            </a:pPr>
            <a:b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p:txBody>
      </p:sp>
      <p:sp>
        <p:nvSpPr>
          <p:cNvPr id="176" name="Shape 176"/>
          <p:cNvSpPr/>
          <p:nvPr>
            <p:ph type="body" sz="quarter" idx="1"/>
          </p:nvPr>
        </p:nvSpPr>
        <p:spPr>
          <a:prstGeom prst="rect">
            <a:avLst/>
          </a:prstGeom>
        </p:spPr>
        <p:txBody>
          <a:bodyPr/>
          <a:lstStyle/>
          <a:p>
            <a:r>
              <a:t>MJO, a critical atmospheric phenomenon that profoundly influences our global weather and climate. This phenomenon involves the eastward movement of clouds and rainfall near the equator, recurring every 30 to 90 days. MJO is a major source of predictability on the subseasonal timescale, bridging the gap between short-term weather forecasts and long-term climate predictions. Accurate MJO prediction is crucial for practical applications: it aids in agricultural planning, allowing farmers to make informed decisions based on expected weather conditions. It's vital for disaster preparedness and risk mitigation, helping communities to brace for potential weather-related hazards.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hape 201"/>
          <p:cNvSpPr/>
          <p:nvPr>
            <p:ph type="sldImg"/>
          </p:nvPr>
        </p:nvSpPr>
        <p:spPr>
          <a:prstGeom prst="rect">
            <a:avLst/>
          </a:prstGeom>
        </p:spPr>
        <p:txBody>
          <a:bodyPr/>
          <a:lstStyle/>
          <a:p/>
        </p:txBody>
      </p:sp>
      <p:sp>
        <p:nvSpPr>
          <p:cNvPr id="202" name="Shape 202"/>
          <p:cNvSpPr/>
          <p:nvPr>
            <p:ph type="body" sz="quarter" idx="1"/>
          </p:nvPr>
        </p:nvSpPr>
        <p:spPr>
          <a:prstGeom prst="rect">
            <a:avLst/>
          </a:prstGeom>
        </p:spPr>
        <p:txBody>
          <a:bodyPr/>
          <a:lstStyle/>
          <a:p>
            <a:r>
              <a:t>We are developing larger foundational models to improve the resolution of Fuxi model. </a:t>
            </a:r>
            <a:br/>
            <a:r>
              <a:t>We expect to increase spatial resolution from 2.5 km to 1 km, and temporal resolution from 6 hours to 1 hour. In this way, location and time of extreme weather events can be forecasted more precisely . </a:t>
            </a:r>
            <a:br/>
            <a:r>
              <a:t>We also plan to develop deep learning based data assimilation method. So that, the whole weather forecasting process becomes fully deep learning based. In this way, the computational cost of weather forecasting can be reduced by 1000 times, and carbon emission for weather forecasting can also be reduced by 1000 times .</a:t>
            </a:r>
            <a:br/>
            <a:r>
              <a:t>Longer term weather forecasting can improve penetration of wind and solar power, which can help global carbon management.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15" name="标题文本"/>
          <p:cNvSpPr txBox="1"/>
          <p:nvPr>
            <p:ph type="title" hasCustomPrompt="1"/>
          </p:nvPr>
        </p:nvSpPr>
        <p:spPr>
          <a:prstGeom prst="rect">
            <a:avLst/>
          </a:prstGeom>
        </p:spPr>
        <p:txBody>
          <a:bodyPr/>
          <a:lstStyle/>
          <a:p>
            <a:r>
              <a:t>标题文本</a:t>
            </a:r>
          </a:p>
        </p:txBody>
      </p:sp>
      <p:sp>
        <p:nvSpPr>
          <p:cNvPr id="16"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p:cSld name="空白">
    <p:spTree>
      <p:nvGrpSpPr>
        <p:cNvPr id="1" name=""/>
        <p:cNvGrpSpPr/>
        <p:nvPr/>
      </p:nvGrpSpPr>
      <p:grpSpPr>
        <a:xfrm>
          <a:off x="0" y="0"/>
          <a:ext cx="0" cy="0"/>
          <a:chOff x="0" y="0"/>
          <a:chExt cx="0" cy="0"/>
        </a:xfrm>
      </p:grpSpPr>
      <p:sp>
        <p:nvSpPr>
          <p:cNvPr id="23" name="幻灯片编号"/>
          <p:cNvSpPr txBox="1"/>
          <p:nvPr>
            <p:ph type="sldNum" sz="quarter" idx="2"/>
          </p:nvPr>
        </p:nvSpPr>
        <p:spPr>
          <a:xfrm>
            <a:off x="8610600" y="6356350"/>
            <a:ext cx="335862" cy="333084"/>
          </a:xfrm>
          <a:prstGeom prst="rect">
            <a:avLst/>
          </a:prstGeom>
        </p:spPr>
        <p:txBody>
          <a:bodyPr anchor="t"/>
          <a:lstStyle>
            <a:lvl1pPr algn="l">
              <a:defRPr sz="1800"/>
            </a:lvl1p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2"/>
          <p:cNvSpPr/>
          <p:nvPr/>
        </p:nvSpPr>
        <p:spPr>
          <a:xfrm>
            <a:off x="0" y="-3150"/>
            <a:ext cx="12192000" cy="686621"/>
          </a:xfrm>
          <a:prstGeom prst="rect">
            <a:avLst/>
          </a:prstGeom>
          <a:blipFill>
            <a:blip r:embed="rId3"/>
          </a:blipFill>
          <a:ln w="12700">
            <a:miter lim="400000"/>
          </a:ln>
        </p:spPr>
        <p:txBody>
          <a:bodyPr lIns="45718" tIns="45718" rIns="45718" bIns="45718" anchor="ctr"/>
          <a:lstStyle/>
          <a:p>
            <a:pPr algn="ctr" defTabSz="914400">
              <a:lnSpc>
                <a:spcPct val="90000"/>
              </a:lnSpc>
              <a:defRPr sz="3400" b="1">
                <a:solidFill>
                  <a:srgbClr val="FFFFFF"/>
                </a:solidFill>
                <a:latin typeface="+mn-lt"/>
                <a:ea typeface="+mn-ea"/>
                <a:cs typeface="+mn-cs"/>
                <a:sym typeface="Calibri" panose="020F0502020204030204"/>
              </a:defRPr>
            </a:pPr>
          </a:p>
        </p:txBody>
      </p:sp>
      <p:pic>
        <p:nvPicPr>
          <p:cNvPr id="3" name="图片 7" descr="图片 7"/>
          <p:cNvPicPr>
            <a:picLocks noChangeAspect="1"/>
          </p:cNvPicPr>
          <p:nvPr/>
        </p:nvPicPr>
        <p:blipFill>
          <a:blip r:embed="rId4"/>
          <a:stretch>
            <a:fillRect/>
          </a:stretch>
        </p:blipFill>
        <p:spPr>
          <a:xfrm>
            <a:off x="177909" y="160778"/>
            <a:ext cx="881703" cy="372446"/>
          </a:xfrm>
          <a:prstGeom prst="rect">
            <a:avLst/>
          </a:prstGeom>
          <a:ln w="12700">
            <a:miter lim="400000"/>
            <a:headEnd/>
            <a:tailEnd/>
          </a:ln>
        </p:spPr>
      </p:pic>
      <p:pic>
        <p:nvPicPr>
          <p:cNvPr id="4" name="Vector.svg" descr="Vector.svg"/>
          <p:cNvPicPr>
            <a:picLocks noChangeAspect="1"/>
          </p:cNvPicPr>
          <p:nvPr/>
        </p:nvPicPr>
        <p:blipFill>
          <a:blip r:embed="rId5"/>
          <a:stretch>
            <a:fillRect/>
          </a:stretch>
        </p:blipFill>
        <p:spPr>
          <a:xfrm>
            <a:off x="10538442" y="80581"/>
            <a:ext cx="1455951" cy="507263"/>
          </a:xfrm>
          <a:prstGeom prst="rect">
            <a:avLst/>
          </a:prstGeom>
          <a:ln w="12700">
            <a:miter lim="400000"/>
            <a:headEnd/>
            <a:tailEnd/>
          </a:ln>
        </p:spPr>
      </p:pic>
      <p:sp>
        <p:nvSpPr>
          <p:cNvPr id="5" name="线条"/>
          <p:cNvSpPr/>
          <p:nvPr/>
        </p:nvSpPr>
        <p:spPr>
          <a:xfrm flipV="1">
            <a:off x="1266481" y="207790"/>
            <a:ext cx="4" cy="252843"/>
          </a:xfrm>
          <a:prstGeom prst="line">
            <a:avLst/>
          </a:prstGeom>
          <a:ln w="25400">
            <a:solidFill>
              <a:srgbClr val="FFFFFF">
                <a:alpha val="27180"/>
              </a:srgbClr>
            </a:solidFill>
            <a:miter lim="400000"/>
          </a:ln>
        </p:spPr>
        <p:txBody>
          <a:bodyPr lIns="45718" tIns="45718" rIns="45718" bIns="45718"/>
          <a:lstStyle/>
          <a:p/>
        </p:txBody>
      </p:sp>
      <p:sp>
        <p:nvSpPr>
          <p:cNvPr id="6" name="标题文本"/>
          <p:cNvSpPr txBox="1"/>
          <p:nvPr>
            <p:ph type="title" hasCustomPrompt="1"/>
          </p:nvPr>
        </p:nvSpPr>
        <p:spPr>
          <a:xfrm>
            <a:off x="1397000" y="92479"/>
            <a:ext cx="9023626" cy="495366"/>
          </a:xfrm>
          <a:prstGeom prst="rect">
            <a:avLst/>
          </a:prstGeom>
          <a:ln w="12700">
            <a:miter lim="400000"/>
          </a:ln>
        </p:spPr>
        <p:txBody>
          <a:bodyPr lIns="45718" tIns="45718" rIns="45718" bIns="45718" anchor="b">
            <a:normAutofit/>
          </a:bodyPr>
          <a:lstStyle/>
          <a:p>
            <a:r>
              <a:t>标题文本</a:t>
            </a:r>
          </a:p>
        </p:txBody>
      </p:sp>
      <p:sp>
        <p:nvSpPr>
          <p:cNvPr id="7" name="正文级别 1…"/>
          <p:cNvSpPr txBox="1"/>
          <p:nvPr>
            <p:ph type="body" idx="1"/>
          </p:nvPr>
        </p:nvSpPr>
        <p:spPr>
          <a:xfrm>
            <a:off x="6805083" y="2438400"/>
            <a:ext cx="4775201" cy="4419600"/>
          </a:xfrm>
          <a:prstGeom prst="rect">
            <a:avLst/>
          </a:prstGeom>
          <a:ln w="12700">
            <a:miter lim="400000"/>
          </a:ln>
        </p:spPr>
        <p:txBody>
          <a:bodyPr lIns="45718" tIns="45718" rIns="45718" bIns="45718"/>
          <a:lstStyle/>
          <a:p>
            <a:r>
              <a:t>正文级别 1</a:t>
            </a:r>
          </a:p>
          <a:p>
            <a:pPr lvl="1"/>
            <a:r>
              <a:t>正文级别 2</a:t>
            </a:r>
          </a:p>
          <a:p>
            <a:pPr lvl="2"/>
            <a:r>
              <a:t>正文级别 3</a:t>
            </a:r>
          </a:p>
          <a:p>
            <a:pPr lvl="3"/>
            <a:r>
              <a:t>正文级别 4</a:t>
            </a:r>
          </a:p>
          <a:p>
            <a:pPr lvl="4"/>
            <a:r>
              <a:t>正文级别 5</a:t>
            </a:r>
          </a:p>
        </p:txBody>
      </p:sp>
      <p:sp>
        <p:nvSpPr>
          <p:cNvPr id="8" name="幻灯片编号"/>
          <p:cNvSpPr txBox="1"/>
          <p:nvPr>
            <p:ph type="sldNum" sz="quarter" idx="2"/>
          </p:nvPr>
        </p:nvSpPr>
        <p:spPr>
          <a:xfrm>
            <a:off x="8478981" y="6232199"/>
            <a:ext cx="258620" cy="248302"/>
          </a:xfrm>
          <a:prstGeom prst="rect">
            <a:avLst/>
          </a:prstGeom>
          <a:ln w="12700">
            <a:miter lim="400000"/>
          </a:ln>
        </p:spPr>
        <p:txBody>
          <a:bodyPr wrap="none" lIns="45718" tIns="45718" rIns="45718" bIns="45718" anchor="ctr">
            <a:spAutoFit/>
          </a:bodyPr>
          <a:lstStyle>
            <a:lvl1pPr algn="r">
              <a:defRPr sz="1200">
                <a:latin typeface="+mn-lt"/>
                <a:ea typeface="+mn-ea"/>
                <a:cs typeface="+mn-cs"/>
                <a:sym typeface="Calibri" panose="020F0502020204030204"/>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p:txStyles>
    <p:titleStyle>
      <a:lvl1pPr marL="0" marR="0" indent="0" algn="l" defTabSz="914400" rtl="0" latinLnBrk="0">
        <a:lnSpc>
          <a:spcPts val="2700"/>
        </a:lnSpc>
        <a:spcBef>
          <a:spcPts val="0"/>
        </a:spcBef>
        <a:spcAft>
          <a:spcPts val="0"/>
        </a:spcAft>
        <a:buClrTx/>
        <a:buSzTx/>
        <a:buFontTx/>
        <a:buNone/>
        <a:defRPr sz="2300" b="0" i="0" u="none" strike="noStrike" cap="none" spc="0" baseline="0">
          <a:solidFill>
            <a:srgbClr val="FFFFFF">
              <a:alpha val="77638"/>
            </a:srgbClr>
          </a:solidFill>
          <a:uFillTx/>
          <a:latin typeface="Arial Black" panose="020B0A04020102020204"/>
          <a:ea typeface="Arial Black" panose="020B0A04020102020204"/>
          <a:cs typeface="Arial Black" panose="020B0A04020102020204"/>
          <a:sym typeface="Arial Black" panose="020B0A04020102020204"/>
        </a:defRPr>
      </a:lvl1pPr>
      <a:lvl2pPr marL="0" marR="0" indent="0" algn="l" defTabSz="914400" rtl="0" latinLnBrk="0">
        <a:lnSpc>
          <a:spcPts val="2700"/>
        </a:lnSpc>
        <a:spcBef>
          <a:spcPts val="0"/>
        </a:spcBef>
        <a:spcAft>
          <a:spcPts val="0"/>
        </a:spcAft>
        <a:buClrTx/>
        <a:buSzTx/>
        <a:buFontTx/>
        <a:buNone/>
        <a:defRPr sz="2300" b="0" i="0" u="none" strike="noStrike" cap="none" spc="0" baseline="0">
          <a:solidFill>
            <a:srgbClr val="FFFFFF">
              <a:alpha val="77638"/>
            </a:srgbClr>
          </a:solidFill>
          <a:uFillTx/>
          <a:latin typeface="Arial Black" panose="020B0A04020102020204"/>
          <a:ea typeface="Arial Black" panose="020B0A04020102020204"/>
          <a:cs typeface="Arial Black" panose="020B0A04020102020204"/>
          <a:sym typeface="Arial Black" panose="020B0A04020102020204"/>
        </a:defRPr>
      </a:lvl2pPr>
      <a:lvl3pPr marL="0" marR="0" indent="0" algn="l" defTabSz="914400" rtl="0" latinLnBrk="0">
        <a:lnSpc>
          <a:spcPts val="2700"/>
        </a:lnSpc>
        <a:spcBef>
          <a:spcPts val="0"/>
        </a:spcBef>
        <a:spcAft>
          <a:spcPts val="0"/>
        </a:spcAft>
        <a:buClrTx/>
        <a:buSzTx/>
        <a:buFontTx/>
        <a:buNone/>
        <a:defRPr sz="2300" b="0" i="0" u="none" strike="noStrike" cap="none" spc="0" baseline="0">
          <a:solidFill>
            <a:srgbClr val="FFFFFF">
              <a:alpha val="77638"/>
            </a:srgbClr>
          </a:solidFill>
          <a:uFillTx/>
          <a:latin typeface="Arial Black" panose="020B0A04020102020204"/>
          <a:ea typeface="Arial Black" panose="020B0A04020102020204"/>
          <a:cs typeface="Arial Black" panose="020B0A04020102020204"/>
          <a:sym typeface="Arial Black" panose="020B0A04020102020204"/>
        </a:defRPr>
      </a:lvl3pPr>
      <a:lvl4pPr marL="0" marR="0" indent="0" algn="l" defTabSz="914400" rtl="0" latinLnBrk="0">
        <a:lnSpc>
          <a:spcPts val="2700"/>
        </a:lnSpc>
        <a:spcBef>
          <a:spcPts val="0"/>
        </a:spcBef>
        <a:spcAft>
          <a:spcPts val="0"/>
        </a:spcAft>
        <a:buClrTx/>
        <a:buSzTx/>
        <a:buFontTx/>
        <a:buNone/>
        <a:defRPr sz="2300" b="0" i="0" u="none" strike="noStrike" cap="none" spc="0" baseline="0">
          <a:solidFill>
            <a:srgbClr val="FFFFFF">
              <a:alpha val="77638"/>
            </a:srgbClr>
          </a:solidFill>
          <a:uFillTx/>
          <a:latin typeface="Arial Black" panose="020B0A04020102020204"/>
          <a:ea typeface="Arial Black" panose="020B0A04020102020204"/>
          <a:cs typeface="Arial Black" panose="020B0A04020102020204"/>
          <a:sym typeface="Arial Black" panose="020B0A04020102020204"/>
        </a:defRPr>
      </a:lvl4pPr>
      <a:lvl5pPr marL="0" marR="0" indent="0" algn="l" defTabSz="914400" rtl="0" latinLnBrk="0">
        <a:lnSpc>
          <a:spcPts val="2700"/>
        </a:lnSpc>
        <a:spcBef>
          <a:spcPts val="0"/>
        </a:spcBef>
        <a:spcAft>
          <a:spcPts val="0"/>
        </a:spcAft>
        <a:buClrTx/>
        <a:buSzTx/>
        <a:buFontTx/>
        <a:buNone/>
        <a:defRPr sz="2300" b="0" i="0" u="none" strike="noStrike" cap="none" spc="0" baseline="0">
          <a:solidFill>
            <a:srgbClr val="FFFFFF">
              <a:alpha val="77638"/>
            </a:srgbClr>
          </a:solidFill>
          <a:uFillTx/>
          <a:latin typeface="Arial Black" panose="020B0A04020102020204"/>
          <a:ea typeface="Arial Black" panose="020B0A04020102020204"/>
          <a:cs typeface="Arial Black" panose="020B0A04020102020204"/>
          <a:sym typeface="Arial Black" panose="020B0A04020102020204"/>
        </a:defRPr>
      </a:lvl5pPr>
      <a:lvl6pPr marL="0" marR="0" indent="0" algn="l" defTabSz="914400" rtl="0" latinLnBrk="0">
        <a:lnSpc>
          <a:spcPts val="2700"/>
        </a:lnSpc>
        <a:spcBef>
          <a:spcPts val="0"/>
        </a:spcBef>
        <a:spcAft>
          <a:spcPts val="0"/>
        </a:spcAft>
        <a:buClrTx/>
        <a:buSzTx/>
        <a:buFontTx/>
        <a:buNone/>
        <a:defRPr sz="2300" b="0" i="0" u="none" strike="noStrike" cap="none" spc="0" baseline="0">
          <a:solidFill>
            <a:srgbClr val="FFFFFF">
              <a:alpha val="77638"/>
            </a:srgbClr>
          </a:solidFill>
          <a:uFillTx/>
          <a:latin typeface="Arial Black" panose="020B0A04020102020204"/>
          <a:ea typeface="Arial Black" panose="020B0A04020102020204"/>
          <a:cs typeface="Arial Black" panose="020B0A04020102020204"/>
          <a:sym typeface="Arial Black" panose="020B0A04020102020204"/>
        </a:defRPr>
      </a:lvl6pPr>
      <a:lvl7pPr marL="0" marR="0" indent="0" algn="l" defTabSz="914400" rtl="0" latinLnBrk="0">
        <a:lnSpc>
          <a:spcPts val="2700"/>
        </a:lnSpc>
        <a:spcBef>
          <a:spcPts val="0"/>
        </a:spcBef>
        <a:spcAft>
          <a:spcPts val="0"/>
        </a:spcAft>
        <a:buClrTx/>
        <a:buSzTx/>
        <a:buFontTx/>
        <a:buNone/>
        <a:defRPr sz="2300" b="0" i="0" u="none" strike="noStrike" cap="none" spc="0" baseline="0">
          <a:solidFill>
            <a:srgbClr val="FFFFFF">
              <a:alpha val="77638"/>
            </a:srgbClr>
          </a:solidFill>
          <a:uFillTx/>
          <a:latin typeface="Arial Black" panose="020B0A04020102020204"/>
          <a:ea typeface="Arial Black" panose="020B0A04020102020204"/>
          <a:cs typeface="Arial Black" panose="020B0A04020102020204"/>
          <a:sym typeface="Arial Black" panose="020B0A04020102020204"/>
        </a:defRPr>
      </a:lvl7pPr>
      <a:lvl8pPr marL="0" marR="0" indent="0" algn="l" defTabSz="914400" rtl="0" latinLnBrk="0">
        <a:lnSpc>
          <a:spcPts val="2700"/>
        </a:lnSpc>
        <a:spcBef>
          <a:spcPts val="0"/>
        </a:spcBef>
        <a:spcAft>
          <a:spcPts val="0"/>
        </a:spcAft>
        <a:buClrTx/>
        <a:buSzTx/>
        <a:buFontTx/>
        <a:buNone/>
        <a:defRPr sz="2300" b="0" i="0" u="none" strike="noStrike" cap="none" spc="0" baseline="0">
          <a:solidFill>
            <a:srgbClr val="FFFFFF">
              <a:alpha val="77638"/>
            </a:srgbClr>
          </a:solidFill>
          <a:uFillTx/>
          <a:latin typeface="Arial Black" panose="020B0A04020102020204"/>
          <a:ea typeface="Arial Black" panose="020B0A04020102020204"/>
          <a:cs typeface="Arial Black" panose="020B0A04020102020204"/>
          <a:sym typeface="Arial Black" panose="020B0A04020102020204"/>
        </a:defRPr>
      </a:lvl8pPr>
      <a:lvl9pPr marL="0" marR="0" indent="0" algn="l" defTabSz="914400" rtl="0" latinLnBrk="0">
        <a:lnSpc>
          <a:spcPts val="2700"/>
        </a:lnSpc>
        <a:spcBef>
          <a:spcPts val="0"/>
        </a:spcBef>
        <a:spcAft>
          <a:spcPts val="0"/>
        </a:spcAft>
        <a:buClrTx/>
        <a:buSzTx/>
        <a:buFontTx/>
        <a:buNone/>
        <a:defRPr sz="2300" b="0" i="0" u="none" strike="noStrike" cap="none" spc="0" baseline="0">
          <a:solidFill>
            <a:srgbClr val="FFFFFF">
              <a:alpha val="77638"/>
            </a:srgbClr>
          </a:solidFill>
          <a:uFillTx/>
          <a:latin typeface="Arial Black" panose="020B0A04020102020204"/>
          <a:ea typeface="Arial Black" panose="020B0A04020102020204"/>
          <a:cs typeface="Arial Black" panose="020B0A04020102020204"/>
          <a:sym typeface="Arial Black" panose="020B0A04020102020204"/>
        </a:defRPr>
      </a:lvl9pPr>
    </p:titleStyle>
    <p:bodyStyle>
      <a:lvl1pPr marL="228600" marR="0" indent="-228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solidFill>
            <a:srgbClr val="000000"/>
          </a:solidFill>
          <a:uFillTx/>
          <a:latin typeface="+mn-lt"/>
          <a:ea typeface="+mn-ea"/>
          <a:cs typeface="+mn-cs"/>
          <a:sym typeface="Calibri" panose="020F0502020204030204"/>
        </a:defRPr>
      </a:lvl1pPr>
      <a:lvl2pPr marL="723900" marR="0" indent="-2667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solidFill>
            <a:srgbClr val="000000"/>
          </a:solidFill>
          <a:uFillTx/>
          <a:latin typeface="+mn-lt"/>
          <a:ea typeface="+mn-ea"/>
          <a:cs typeface="+mn-cs"/>
          <a:sym typeface="Calibri" panose="020F0502020204030204"/>
        </a:defRPr>
      </a:lvl2pPr>
      <a:lvl3pPr marL="1234440" marR="0" indent="-32004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solidFill>
            <a:srgbClr val="000000"/>
          </a:solidFill>
          <a:uFillTx/>
          <a:latin typeface="+mn-lt"/>
          <a:ea typeface="+mn-ea"/>
          <a:cs typeface="+mn-cs"/>
          <a:sym typeface="Calibri" panose="020F0502020204030204"/>
        </a:defRPr>
      </a:lvl3pPr>
      <a:lvl4pPr marL="17272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solidFill>
            <a:srgbClr val="000000"/>
          </a:solidFill>
          <a:uFillTx/>
          <a:latin typeface="+mn-lt"/>
          <a:ea typeface="+mn-ea"/>
          <a:cs typeface="+mn-cs"/>
          <a:sym typeface="Calibri" panose="020F0502020204030204"/>
        </a:defRPr>
      </a:lvl4pPr>
      <a:lvl5pPr marL="21844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solidFill>
            <a:srgbClr val="000000"/>
          </a:solidFill>
          <a:uFillTx/>
          <a:latin typeface="+mn-lt"/>
          <a:ea typeface="+mn-ea"/>
          <a:cs typeface="+mn-cs"/>
          <a:sym typeface="Calibri" panose="020F0502020204030204"/>
        </a:defRPr>
      </a:lvl5pPr>
      <a:lvl6pPr marL="26416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solidFill>
            <a:srgbClr val="000000"/>
          </a:solidFill>
          <a:uFillTx/>
          <a:latin typeface="+mn-lt"/>
          <a:ea typeface="+mn-ea"/>
          <a:cs typeface="+mn-cs"/>
          <a:sym typeface="Calibri" panose="020F0502020204030204"/>
        </a:defRPr>
      </a:lvl6pPr>
      <a:lvl7pPr marL="30988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solidFill>
            <a:srgbClr val="000000"/>
          </a:solidFill>
          <a:uFillTx/>
          <a:latin typeface="+mn-lt"/>
          <a:ea typeface="+mn-ea"/>
          <a:cs typeface="+mn-cs"/>
          <a:sym typeface="Calibri" panose="020F0502020204030204"/>
        </a:defRPr>
      </a:lvl7pPr>
      <a:lvl8pPr marL="35560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solidFill>
            <a:srgbClr val="000000"/>
          </a:solidFill>
          <a:uFillTx/>
          <a:latin typeface="+mn-lt"/>
          <a:ea typeface="+mn-ea"/>
          <a:cs typeface="+mn-cs"/>
          <a:sym typeface="Calibri" panose="020F0502020204030204"/>
        </a:defRPr>
      </a:lvl8pPr>
      <a:lvl9pPr marL="40132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solidFill>
            <a:srgbClr val="000000"/>
          </a:solidFill>
          <a:uFillTx/>
          <a:latin typeface="+mn-lt"/>
          <a:ea typeface="+mn-ea"/>
          <a:cs typeface="+mn-cs"/>
          <a:sym typeface="Calibri" panose="020F0502020204030204"/>
        </a:defRPr>
      </a:lvl9pPr>
    </p:bodyStyle>
    <p:otherStyle>
      <a:lvl1pPr marL="0" marR="0" indent="0" algn="r" defTabSz="4572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panose="020F0502020204030204"/>
        </a:defRPr>
      </a:lvl1pPr>
      <a:lvl2pPr marL="0" marR="0" indent="0" algn="r" defTabSz="4572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panose="020F0502020204030204"/>
        </a:defRPr>
      </a:lvl2pPr>
      <a:lvl3pPr marL="0" marR="0" indent="0" algn="r" defTabSz="4572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panose="020F0502020204030204"/>
        </a:defRPr>
      </a:lvl3pPr>
      <a:lvl4pPr marL="0" marR="0" indent="0" algn="r" defTabSz="4572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panose="020F0502020204030204"/>
        </a:defRPr>
      </a:lvl4pPr>
      <a:lvl5pPr marL="0" marR="0" indent="0" algn="r" defTabSz="4572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panose="020F0502020204030204"/>
        </a:defRPr>
      </a:lvl5pPr>
      <a:lvl6pPr marL="0" marR="0" indent="0" algn="r" defTabSz="4572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panose="020F0502020204030204"/>
        </a:defRPr>
      </a:lvl6pPr>
      <a:lvl7pPr marL="0" marR="0" indent="0" algn="r" defTabSz="4572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panose="020F0502020204030204"/>
        </a:defRPr>
      </a:lvl7pPr>
      <a:lvl8pPr marL="0" marR="0" indent="0" algn="r" defTabSz="4572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panose="020F0502020204030204"/>
        </a:defRPr>
      </a:lvl8pPr>
      <a:lvl9pPr marL="0" marR="0" indent="0" algn="r" defTabSz="4572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panose="020F0502020204030204"/>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9.png"/><Relationship Id="rId2" Type="http://schemas.openxmlformats.org/officeDocument/2006/relationships/image" Target="../media/image29.png"/><Relationship Id="rId1" Type="http://schemas.openxmlformats.org/officeDocument/2006/relationships/image" Target="../media/image28.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jpe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3.png"/><Relationship Id="rId7" Type="http://schemas.openxmlformats.org/officeDocument/2006/relationships/image" Target="../media/image12.jpe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jpeg"/><Relationship Id="rId2" Type="http://schemas.openxmlformats.org/officeDocument/2006/relationships/image" Target="../media/image7.png"/><Relationship Id="rId10" Type="http://schemas.openxmlformats.org/officeDocument/2006/relationships/notesSlide" Target="../notesSlides/notesSlide1.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rcRect/>
          <a:tile tx="0" ty="0" sx="100000" sy="100000" flip="none" algn="tl"/>
        </a:blipFill>
        <a:effectLst/>
      </p:bgPr>
    </p:bg>
    <p:spTree>
      <p:nvGrpSpPr>
        <p:cNvPr id="1" name=""/>
        <p:cNvGrpSpPr/>
        <p:nvPr/>
      </p:nvGrpSpPr>
      <p:grpSpPr>
        <a:xfrm>
          <a:off x="0" y="0"/>
          <a:ext cx="0" cy="0"/>
          <a:chOff x="0" y="0"/>
          <a:chExt cx="0" cy="0"/>
        </a:xfrm>
      </p:grpSpPr>
      <p:pic>
        <p:nvPicPr>
          <p:cNvPr id="32" name="图片 2" descr="图片 2"/>
          <p:cNvPicPr>
            <a:picLocks noChangeAspect="1"/>
          </p:cNvPicPr>
          <p:nvPr/>
        </p:nvPicPr>
        <p:blipFill>
          <a:blip r:embed="rId2">
            <a:alphaModFix amt="52389"/>
          </a:blip>
          <a:stretch>
            <a:fillRect/>
          </a:stretch>
        </p:blipFill>
        <p:spPr>
          <a:xfrm>
            <a:off x="3679676" y="570940"/>
            <a:ext cx="4577236" cy="4551420"/>
          </a:xfrm>
          <a:prstGeom prst="rect">
            <a:avLst/>
          </a:prstGeom>
          <a:ln w="12700">
            <a:miter lim="400000"/>
            <a:headEnd/>
            <a:tailEnd/>
          </a:ln>
        </p:spPr>
      </p:pic>
      <p:sp>
        <p:nvSpPr>
          <p:cNvPr id="33" name="弧形 3"/>
          <p:cNvSpPr/>
          <p:nvPr/>
        </p:nvSpPr>
        <p:spPr>
          <a:xfrm rot="21075890">
            <a:off x="1219081" y="1646574"/>
            <a:ext cx="9830894" cy="3024657"/>
          </a:xfrm>
          <a:custGeom>
            <a:avLst/>
            <a:gdLst/>
            <a:ahLst/>
            <a:cxnLst>
              <a:cxn ang="0">
                <a:pos x="wd2" y="hd2"/>
              </a:cxn>
              <a:cxn ang="5400000">
                <a:pos x="wd2" y="hd2"/>
              </a:cxn>
              <a:cxn ang="10800000">
                <a:pos x="wd2" y="hd2"/>
              </a:cxn>
              <a:cxn ang="16200000">
                <a:pos x="wd2" y="hd2"/>
              </a:cxn>
            </a:cxnLst>
            <a:rect l="0" t="0" r="r" b="b"/>
            <a:pathLst>
              <a:path w="18993" h="20156" extrusionOk="0">
                <a:moveTo>
                  <a:pt x="13303" y="0"/>
                </a:moveTo>
                <a:cubicBezTo>
                  <a:pt x="18107" y="2329"/>
                  <a:pt x="20296" y="8532"/>
                  <a:pt x="18193" y="13853"/>
                </a:cubicBezTo>
                <a:cubicBezTo>
                  <a:pt x="16091" y="19174"/>
                  <a:pt x="10492" y="21600"/>
                  <a:pt x="5689" y="19271"/>
                </a:cubicBezTo>
                <a:cubicBezTo>
                  <a:pt x="885" y="16941"/>
                  <a:pt x="-1304" y="10739"/>
                  <a:pt x="799" y="5418"/>
                </a:cubicBezTo>
                <a:cubicBezTo>
                  <a:pt x="1746" y="3019"/>
                  <a:pt x="3467" y="1099"/>
                  <a:pt x="5625" y="31"/>
                </a:cubicBezTo>
              </a:path>
            </a:pathLst>
          </a:custGeom>
          <a:ln>
            <a:solidFill>
              <a:srgbClr val="FFFFFF">
                <a:alpha val="7762"/>
              </a:srgbClr>
            </a:solidFill>
            <a:miter/>
          </a:ln>
        </p:spPr>
        <p:txBody>
          <a:bodyPr lIns="45718" tIns="45718" rIns="45718" bIns="45718" anchor="ctr"/>
          <a:lstStyle/>
          <a:p>
            <a:pPr algn="ctr">
              <a:defRPr>
                <a:latin typeface="+mn-lt"/>
                <a:ea typeface="+mn-ea"/>
                <a:cs typeface="+mn-cs"/>
                <a:sym typeface="Calibri" panose="020F0502020204030204"/>
              </a:defRPr>
            </a:pPr>
          </a:p>
        </p:txBody>
      </p:sp>
      <p:sp>
        <p:nvSpPr>
          <p:cNvPr id="34" name="弧形 9"/>
          <p:cNvSpPr/>
          <p:nvPr/>
        </p:nvSpPr>
        <p:spPr>
          <a:xfrm rot="21075890">
            <a:off x="2526088" y="1806687"/>
            <a:ext cx="7226299" cy="2094290"/>
          </a:xfrm>
          <a:custGeom>
            <a:avLst/>
            <a:gdLst/>
            <a:ahLst/>
            <a:cxnLst>
              <a:cxn ang="0">
                <a:pos x="wd2" y="hd2"/>
              </a:cxn>
              <a:cxn ang="5400000">
                <a:pos x="wd2" y="hd2"/>
              </a:cxn>
              <a:cxn ang="10800000">
                <a:pos x="wd2" y="hd2"/>
              </a:cxn>
              <a:cxn ang="16200000">
                <a:pos x="wd2" y="hd2"/>
              </a:cxn>
            </a:cxnLst>
            <a:rect l="0" t="0" r="r" b="b"/>
            <a:pathLst>
              <a:path w="18925" h="20071" extrusionOk="0">
                <a:moveTo>
                  <a:pt x="14347" y="0"/>
                </a:moveTo>
                <a:cubicBezTo>
                  <a:pt x="18822" y="3083"/>
                  <a:pt x="20262" y="9728"/>
                  <a:pt x="17564" y="14841"/>
                </a:cubicBezTo>
                <a:cubicBezTo>
                  <a:pt x="14866" y="19954"/>
                  <a:pt x="9051" y="21600"/>
                  <a:pt x="4577" y="18517"/>
                </a:cubicBezTo>
                <a:cubicBezTo>
                  <a:pt x="102" y="15434"/>
                  <a:pt x="-1338" y="8789"/>
                  <a:pt x="1360" y="3676"/>
                </a:cubicBezTo>
                <a:cubicBezTo>
                  <a:pt x="1975" y="2511"/>
                  <a:pt x="2777" y="1489"/>
                  <a:pt x="3723" y="663"/>
                </a:cubicBezTo>
              </a:path>
            </a:pathLst>
          </a:custGeom>
          <a:ln>
            <a:solidFill>
              <a:srgbClr val="FFFFFF">
                <a:alpha val="14207"/>
              </a:srgbClr>
            </a:solidFill>
            <a:miter/>
          </a:ln>
        </p:spPr>
        <p:txBody>
          <a:bodyPr lIns="45718" tIns="45718" rIns="45718" bIns="45718" anchor="ctr"/>
          <a:lstStyle/>
          <a:p>
            <a:pPr algn="ctr">
              <a:defRPr>
                <a:latin typeface="+mn-lt"/>
                <a:ea typeface="+mn-ea"/>
                <a:cs typeface="+mn-cs"/>
                <a:sym typeface="Calibri" panose="020F0502020204030204"/>
              </a:defRPr>
            </a:pPr>
          </a:p>
        </p:txBody>
      </p:sp>
      <p:sp>
        <p:nvSpPr>
          <p:cNvPr id="35" name="矩形 10"/>
          <p:cNvSpPr txBox="1"/>
          <p:nvPr/>
        </p:nvSpPr>
        <p:spPr>
          <a:xfrm>
            <a:off x="222273" y="1358503"/>
            <a:ext cx="11492040" cy="1996437"/>
          </a:xfrm>
          <a:prstGeom prst="rect">
            <a:avLst/>
          </a:prstGeom>
          <a:ln w="12700">
            <a:miter lim="400000"/>
          </a:ln>
        </p:spPr>
        <p:txBody>
          <a:bodyPr lIns="45718" tIns="45718" rIns="45718" bIns="45718">
            <a:spAutoFit/>
          </a:bodyPr>
          <a:lstStyle>
            <a:lvl1pPr algn="ctr">
              <a:defRPr sz="3500">
                <a:solidFill>
                  <a:srgbClr val="FFFFFF"/>
                </a:solidFill>
                <a:latin typeface="Arial Black" panose="020B0A04020102020204"/>
                <a:ea typeface="Arial Black" panose="020B0A04020102020204"/>
                <a:cs typeface="Arial Black" panose="020B0A04020102020204"/>
                <a:sym typeface="Arial Black" panose="020B0A04020102020204"/>
              </a:defRPr>
            </a:lvl1pPr>
          </a:lstStyle>
          <a:p>
            <a:r>
              <a:t>Challenge predictability desert: a machine learning model that outperforms conventional global sub-seasonal forecast models</a:t>
            </a:r>
          </a:p>
        </p:txBody>
      </p:sp>
      <p:sp>
        <p:nvSpPr>
          <p:cNvPr id="36" name="矩形 49"/>
          <p:cNvSpPr txBox="1"/>
          <p:nvPr/>
        </p:nvSpPr>
        <p:spPr>
          <a:xfrm>
            <a:off x="4972801" y="4997174"/>
            <a:ext cx="1990980" cy="392466"/>
          </a:xfrm>
          <a:prstGeom prst="rect">
            <a:avLst/>
          </a:prstGeom>
          <a:ln w="12700">
            <a:miter lim="400000"/>
          </a:ln>
        </p:spPr>
        <p:txBody>
          <a:bodyPr wrap="none" lIns="45718" tIns="45718" rIns="45718" bIns="45718">
            <a:spAutoFit/>
          </a:bodyPr>
          <a:lstStyle>
            <a:lvl1pPr algn="ctr">
              <a:lnSpc>
                <a:spcPct val="150000"/>
              </a:lnSpc>
              <a:defRPr sz="2400" b="1">
                <a:solidFill>
                  <a:srgbClr val="FFFFFF"/>
                </a:solidFill>
                <a:latin typeface="+mn-lt"/>
                <a:ea typeface="+mn-ea"/>
                <a:cs typeface="+mn-cs"/>
                <a:sym typeface="Calibri" panose="020F0502020204030204"/>
              </a:defRPr>
            </a:lvl1pPr>
          </a:lstStyle>
          <a:p>
            <a:r>
              <a:t>Yangyang Zhao</a:t>
            </a:r>
          </a:p>
        </p:txBody>
      </p:sp>
      <p:sp>
        <p:nvSpPr>
          <p:cNvPr id="37" name="椭圆 76"/>
          <p:cNvSpPr/>
          <p:nvPr/>
        </p:nvSpPr>
        <p:spPr>
          <a:xfrm>
            <a:off x="1176967" y="695449"/>
            <a:ext cx="1584933" cy="1584933"/>
          </a:xfrm>
          <a:prstGeom prst="ellipse">
            <a:avLst/>
          </a:prstGeom>
          <a:gradFill>
            <a:gsLst>
              <a:gs pos="0">
                <a:srgbClr val="8FAADC">
                  <a:alpha val="18506"/>
                </a:srgbClr>
              </a:gs>
              <a:gs pos="100000">
                <a:schemeClr val="accent1">
                  <a:alpha val="0"/>
                </a:schemeClr>
              </a:gs>
            </a:gsLst>
            <a:lin ang="2700000"/>
          </a:gradFill>
          <a:ln w="12700">
            <a:miter lim="400000"/>
          </a:ln>
        </p:spPr>
        <p:txBody>
          <a:bodyPr lIns="45718" tIns="45718" rIns="45718" bIns="45718" anchor="ctr"/>
          <a:lstStyle/>
          <a:p>
            <a:pPr algn="ctr">
              <a:defRPr>
                <a:solidFill>
                  <a:srgbClr val="FFFFFF"/>
                </a:solidFill>
                <a:latin typeface="+mn-lt"/>
                <a:ea typeface="+mn-ea"/>
                <a:cs typeface="+mn-cs"/>
                <a:sym typeface="Calibri" panose="020F0502020204030204"/>
              </a:defRPr>
            </a:pPr>
          </a:p>
        </p:txBody>
      </p:sp>
      <p:sp>
        <p:nvSpPr>
          <p:cNvPr id="38" name="椭圆 77"/>
          <p:cNvSpPr/>
          <p:nvPr/>
        </p:nvSpPr>
        <p:spPr>
          <a:xfrm>
            <a:off x="10006000" y="4670716"/>
            <a:ext cx="3114939" cy="3114939"/>
          </a:xfrm>
          <a:prstGeom prst="ellipse">
            <a:avLst/>
          </a:prstGeom>
          <a:gradFill>
            <a:gsLst>
              <a:gs pos="0">
                <a:schemeClr val="accent1">
                  <a:alpha val="38948"/>
                </a:schemeClr>
              </a:gs>
              <a:gs pos="69000">
                <a:schemeClr val="accent1">
                  <a:alpha val="9737"/>
                </a:schemeClr>
              </a:gs>
            </a:gsLst>
            <a:lin ang="2700000"/>
          </a:gradFill>
          <a:ln w="12700">
            <a:miter lim="400000"/>
          </a:ln>
        </p:spPr>
        <p:txBody>
          <a:bodyPr lIns="45718" tIns="45718" rIns="45718" bIns="45718" anchor="ctr"/>
          <a:lstStyle/>
          <a:p>
            <a:pPr algn="ctr">
              <a:defRPr>
                <a:solidFill>
                  <a:srgbClr val="FFFFFF"/>
                </a:solidFill>
                <a:latin typeface="+mn-lt"/>
                <a:ea typeface="+mn-ea"/>
                <a:cs typeface="+mn-cs"/>
                <a:sym typeface="Calibri" panose="020F0502020204030204"/>
              </a:defRPr>
            </a:pPr>
          </a:p>
        </p:txBody>
      </p:sp>
      <p:sp>
        <p:nvSpPr>
          <p:cNvPr id="39" name="文本框 63"/>
          <p:cNvSpPr txBox="1"/>
          <p:nvPr/>
        </p:nvSpPr>
        <p:spPr>
          <a:xfrm>
            <a:off x="1467310" y="5666737"/>
            <a:ext cx="9315282" cy="333085"/>
          </a:xfrm>
          <a:prstGeom prst="rect">
            <a:avLst/>
          </a:prstGeom>
          <a:ln w="12700">
            <a:miter lim="400000"/>
          </a:ln>
        </p:spPr>
        <p:txBody>
          <a:bodyPr lIns="45718" tIns="45718" rIns="45718" bIns="45718">
            <a:spAutoFit/>
          </a:bodyPr>
          <a:lstStyle>
            <a:lvl1pPr algn="ctr">
              <a:defRPr>
                <a:solidFill>
                  <a:srgbClr val="FFFFFF"/>
                </a:solidFill>
                <a:latin typeface="+mn-lt"/>
                <a:ea typeface="+mn-ea"/>
                <a:cs typeface="+mn-cs"/>
                <a:sym typeface="Calibri" panose="020F0502020204030204"/>
              </a:defRPr>
            </a:lvl1pPr>
          </a:lstStyle>
          <a:p>
            <a:r>
              <a:t>Shanghai Academy of Artificial Intelligence for Science</a:t>
            </a:r>
          </a:p>
        </p:txBody>
      </p:sp>
      <p:pic>
        <p:nvPicPr>
          <p:cNvPr id="40" name="图片 78" descr="图片 78"/>
          <p:cNvPicPr>
            <a:picLocks noChangeAspect="1"/>
          </p:cNvPicPr>
          <p:nvPr/>
        </p:nvPicPr>
        <p:blipFill>
          <a:blip r:embed="rId3"/>
          <a:stretch>
            <a:fillRect/>
          </a:stretch>
        </p:blipFill>
        <p:spPr>
          <a:xfrm>
            <a:off x="341898" y="306650"/>
            <a:ext cx="1418726" cy="599291"/>
          </a:xfrm>
          <a:prstGeom prst="rect">
            <a:avLst/>
          </a:prstGeom>
          <a:ln w="12700">
            <a:miter lim="400000"/>
            <a:headEnd/>
            <a:tailEnd/>
          </a:ln>
        </p:spPr>
      </p:pic>
      <p:pic>
        <p:nvPicPr>
          <p:cNvPr id="41" name="Vector.svg" descr="Vector.svg"/>
          <p:cNvPicPr>
            <a:picLocks noChangeAspect="1"/>
          </p:cNvPicPr>
          <p:nvPr/>
        </p:nvPicPr>
        <p:blipFill>
          <a:blip r:embed="rId4"/>
          <a:stretch>
            <a:fillRect/>
          </a:stretch>
        </p:blipFill>
        <p:spPr>
          <a:xfrm>
            <a:off x="9799000" y="230061"/>
            <a:ext cx="2159752" cy="752469"/>
          </a:xfrm>
          <a:prstGeom prst="rect">
            <a:avLst/>
          </a:prstGeom>
          <a:ln w="12700">
            <a:miter lim="400000"/>
            <a:headEnd/>
            <a:tailEnd/>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Madden-Julian Oscillation"/>
          <p:cNvSpPr txBox="1"/>
          <p:nvPr>
            <p:ph type="title"/>
          </p:nvPr>
        </p:nvSpPr>
        <p:spPr>
          <a:xfrm>
            <a:off x="1396996" y="92477"/>
            <a:ext cx="9603515" cy="495368"/>
          </a:xfrm>
          <a:prstGeom prst="rect">
            <a:avLst/>
          </a:prstGeom>
        </p:spPr>
        <p:txBody>
          <a:bodyPr/>
          <a:lstStyle>
            <a:lvl1pPr defTabSz="457200">
              <a:lnSpc>
                <a:spcPct val="100000"/>
              </a:lnSpc>
              <a:defRPr sz="2800" b="1">
                <a:solidFill>
                  <a:srgbClr val="FFFFFF"/>
                </a:solidFill>
                <a:latin typeface="+mn-lt"/>
                <a:ea typeface="+mn-ea"/>
                <a:cs typeface="+mn-cs"/>
                <a:sym typeface="Calibri" panose="020F0502020204030204"/>
              </a:defRPr>
            </a:lvl1pPr>
          </a:lstStyle>
          <a:p>
            <a:r>
              <a:t>Key of sub-seasonal predictability: Madden-Julian Oscillation</a:t>
            </a:r>
          </a:p>
        </p:txBody>
      </p:sp>
      <p:sp>
        <p:nvSpPr>
          <p:cNvPr id="163" name="矩形: 圆角 11"/>
          <p:cNvSpPr/>
          <p:nvPr/>
        </p:nvSpPr>
        <p:spPr>
          <a:xfrm>
            <a:off x="6319187" y="4865784"/>
            <a:ext cx="5620403" cy="1788917"/>
          </a:xfrm>
          <a:prstGeom prst="roundRect">
            <a:avLst>
              <a:gd name="adj" fmla="val 4899"/>
            </a:avLst>
          </a:prstGeom>
          <a:solidFill>
            <a:srgbClr val="F2F2F2"/>
          </a:solidFill>
          <a:ln w="12700">
            <a:miter lim="400000"/>
          </a:ln>
        </p:spPr>
        <p:txBody>
          <a:bodyPr lIns="45718" tIns="45718" rIns="45718" bIns="45718" anchor="ctr"/>
          <a:lstStyle/>
          <a:p>
            <a:pPr algn="ctr" defTabSz="914400">
              <a:defRPr sz="1600">
                <a:solidFill>
                  <a:srgbClr val="FFFFFF"/>
                </a:solidFill>
                <a:latin typeface="+mn-lt"/>
                <a:ea typeface="+mn-ea"/>
                <a:cs typeface="+mn-cs"/>
                <a:sym typeface="Calibri" panose="020F0502020204030204"/>
              </a:defRPr>
            </a:pPr>
          </a:p>
        </p:txBody>
      </p:sp>
      <p:sp>
        <p:nvSpPr>
          <p:cNvPr id="164" name="矩形: 圆角 6"/>
          <p:cNvSpPr/>
          <p:nvPr/>
        </p:nvSpPr>
        <p:spPr>
          <a:xfrm>
            <a:off x="361298" y="4862229"/>
            <a:ext cx="5579765" cy="1788918"/>
          </a:xfrm>
          <a:prstGeom prst="roundRect">
            <a:avLst>
              <a:gd name="adj" fmla="val 4899"/>
            </a:avLst>
          </a:prstGeom>
          <a:solidFill>
            <a:srgbClr val="F2F2F2"/>
          </a:solidFill>
          <a:ln w="12700">
            <a:miter lim="400000"/>
          </a:ln>
        </p:spPr>
        <p:txBody>
          <a:bodyPr lIns="45718" tIns="45718" rIns="45718" bIns="45718" anchor="ctr"/>
          <a:lstStyle/>
          <a:p>
            <a:pPr algn="ctr" defTabSz="914400">
              <a:defRPr sz="1600">
                <a:solidFill>
                  <a:srgbClr val="FFFFFF"/>
                </a:solidFill>
                <a:latin typeface="+mn-lt"/>
                <a:ea typeface="+mn-ea"/>
                <a:cs typeface="+mn-cs"/>
                <a:sym typeface="Calibri" panose="020F0502020204030204"/>
              </a:defRPr>
            </a:pPr>
          </a:p>
        </p:txBody>
      </p:sp>
      <p:sp>
        <p:nvSpPr>
          <p:cNvPr id="165" name="文本框 3"/>
          <p:cNvSpPr txBox="1"/>
          <p:nvPr/>
        </p:nvSpPr>
        <p:spPr>
          <a:xfrm>
            <a:off x="361297" y="4467595"/>
            <a:ext cx="6007107" cy="340178"/>
          </a:xfrm>
          <a:prstGeom prst="rect">
            <a:avLst/>
          </a:prstGeom>
          <a:ln w="12700">
            <a:miter lim="400000"/>
          </a:ln>
        </p:spPr>
        <p:txBody>
          <a:bodyPr lIns="45718" tIns="45718" rIns="45718" bIns="45718">
            <a:spAutoFit/>
          </a:bodyPr>
          <a:lstStyle>
            <a:lvl1pPr>
              <a:defRPr sz="2000" b="1">
                <a:solidFill>
                  <a:srgbClr val="3264BE"/>
                </a:solidFill>
                <a:latin typeface="+mn-lt"/>
                <a:ea typeface="+mn-ea"/>
                <a:cs typeface="+mn-cs"/>
                <a:sym typeface="Calibri" panose="020F0502020204030204"/>
              </a:defRPr>
            </a:lvl1pPr>
          </a:lstStyle>
          <a:p>
            <a:r>
              <a:t>What is MJO?</a:t>
            </a:r>
          </a:p>
        </p:txBody>
      </p:sp>
      <p:sp>
        <p:nvSpPr>
          <p:cNvPr id="166" name="文本框 8"/>
          <p:cNvSpPr txBox="1"/>
          <p:nvPr/>
        </p:nvSpPr>
        <p:spPr>
          <a:xfrm>
            <a:off x="133346" y="7699013"/>
            <a:ext cx="6007107" cy="333084"/>
          </a:xfrm>
          <a:prstGeom prst="rect">
            <a:avLst/>
          </a:prstGeom>
          <a:ln w="12700">
            <a:miter lim="400000"/>
          </a:ln>
        </p:spPr>
        <p:txBody>
          <a:bodyPr lIns="45718" tIns="45718" rIns="45718" bIns="45718">
            <a:spAutoFit/>
          </a:bodyPr>
          <a:lstStyle>
            <a:lvl1pPr>
              <a:defRPr b="1">
                <a:solidFill>
                  <a:srgbClr val="3264BE"/>
                </a:solidFill>
                <a:latin typeface="+mn-lt"/>
                <a:ea typeface="+mn-ea"/>
                <a:cs typeface="+mn-cs"/>
                <a:sym typeface="Calibri" panose="020F0502020204030204"/>
              </a:defRPr>
            </a:lvl1pPr>
          </a:lstStyle>
          <a:p>
            <a:r>
              <a:t>      </a:t>
            </a:r>
          </a:p>
        </p:txBody>
      </p:sp>
      <p:sp>
        <p:nvSpPr>
          <p:cNvPr id="167" name="文本框 10"/>
          <p:cNvSpPr txBox="1"/>
          <p:nvPr/>
        </p:nvSpPr>
        <p:spPr>
          <a:xfrm>
            <a:off x="5987096" y="4946848"/>
            <a:ext cx="5952494" cy="1621390"/>
          </a:xfrm>
          <a:prstGeom prst="rect">
            <a:avLst/>
          </a:prstGeom>
          <a:ln w="12700">
            <a:miter lim="400000"/>
          </a:ln>
        </p:spPr>
        <p:txBody>
          <a:bodyPr lIns="45718" tIns="45718" rIns="45718" bIns="45718">
            <a:spAutoFit/>
          </a:bodyPr>
          <a:lstStyle/>
          <a:p>
            <a:pPr marL="817245" lvl="1" indent="-360045">
              <a:spcBef>
                <a:spcPts val="1200"/>
              </a:spcBef>
              <a:buSzPct val="100000"/>
              <a:buFont typeface="Arial" panose="020B0604020202020204"/>
              <a:buChar char="•"/>
              <a:defRPr sz="1600">
                <a:latin typeface="+mn-lt"/>
                <a:ea typeface="+mn-ea"/>
                <a:cs typeface="+mn-cs"/>
                <a:sym typeface="Calibri" panose="020F0502020204030204"/>
              </a:defRPr>
            </a:pPr>
            <a:r>
              <a:t>Major source of predictability on the subseasonal time scale</a:t>
            </a:r>
          </a:p>
          <a:p>
            <a:pPr marL="817245" lvl="1" indent="-360045">
              <a:spcBef>
                <a:spcPts val="1200"/>
              </a:spcBef>
              <a:buSzPct val="100000"/>
              <a:buFont typeface="Arial" panose="020B0604020202020204"/>
              <a:buChar char="•"/>
              <a:defRPr sz="1600">
                <a:latin typeface="+mn-lt"/>
                <a:ea typeface="+mn-ea"/>
                <a:cs typeface="+mn-cs"/>
                <a:sym typeface="Calibri" panose="020F0502020204030204"/>
              </a:defRPr>
            </a:pPr>
            <a:r>
              <a:t>It has significant impacts on global weather and climate</a:t>
            </a:r>
          </a:p>
          <a:p>
            <a:pPr marL="817245" lvl="1" indent="-360045">
              <a:spcBef>
                <a:spcPts val="1200"/>
              </a:spcBef>
              <a:buSzPct val="100000"/>
              <a:buFont typeface="Arial" panose="020B0604020202020204"/>
              <a:buChar char="•"/>
              <a:defRPr sz="1600">
                <a:latin typeface="+mn-lt"/>
                <a:ea typeface="+mn-ea"/>
                <a:cs typeface="+mn-cs"/>
                <a:sym typeface="Calibri" panose="020F0502020204030204"/>
              </a:defRPr>
            </a:pPr>
            <a:r>
              <a:t>Accurate MJO prediction is important for agricultural planning, disaster preparedness and risk mitigation, and long-term climate research</a:t>
            </a:r>
          </a:p>
        </p:txBody>
      </p:sp>
      <p:pic>
        <p:nvPicPr>
          <p:cNvPr id="168" name="图片 12" descr="图片 12"/>
          <p:cNvPicPr/>
          <p:nvPr/>
        </p:nvPicPr>
        <p:blipFill>
          <a:blip r:embed="rId1"/>
          <a:stretch>
            <a:fillRect/>
          </a:stretch>
        </p:blipFill>
        <p:spPr>
          <a:xfrm>
            <a:off x="307761" y="1087156"/>
            <a:ext cx="5821596" cy="3275761"/>
          </a:xfrm>
          <a:prstGeom prst="rect">
            <a:avLst/>
          </a:prstGeom>
          <a:ln w="12700">
            <a:miter lim="400000"/>
            <a:headEnd/>
            <a:tailEnd/>
          </a:ln>
        </p:spPr>
      </p:pic>
      <p:sp>
        <p:nvSpPr>
          <p:cNvPr id="169" name="文本框 14"/>
          <p:cNvSpPr txBox="1"/>
          <p:nvPr/>
        </p:nvSpPr>
        <p:spPr>
          <a:xfrm>
            <a:off x="2384724" y="1180591"/>
            <a:ext cx="1960248" cy="280796"/>
          </a:xfrm>
          <a:prstGeom prst="rect">
            <a:avLst/>
          </a:prstGeom>
          <a:ln w="12700">
            <a:miter lim="400000"/>
          </a:ln>
        </p:spPr>
        <p:txBody>
          <a:bodyPr lIns="45718" tIns="45718" rIns="45718" bIns="45718">
            <a:spAutoFit/>
          </a:bodyPr>
          <a:lstStyle>
            <a:lvl1pPr>
              <a:defRPr sz="1400">
                <a:latin typeface="+mn-lt"/>
                <a:ea typeface="+mn-ea"/>
                <a:cs typeface="+mn-cs"/>
                <a:sym typeface="Calibri" panose="020F0502020204030204"/>
              </a:defRPr>
            </a:lvl1pPr>
          </a:lstStyle>
          <a:p>
            <a:r>
              <a:t>Gif from UK Met Office</a:t>
            </a:r>
          </a:p>
        </p:txBody>
      </p:sp>
      <p:sp>
        <p:nvSpPr>
          <p:cNvPr id="170" name="文本框 3"/>
          <p:cNvSpPr txBox="1"/>
          <p:nvPr/>
        </p:nvSpPr>
        <p:spPr>
          <a:xfrm>
            <a:off x="6318930" y="4467595"/>
            <a:ext cx="6007105" cy="340178"/>
          </a:xfrm>
          <a:prstGeom prst="rect">
            <a:avLst/>
          </a:prstGeom>
          <a:ln w="12700">
            <a:miter lim="400000"/>
          </a:ln>
        </p:spPr>
        <p:txBody>
          <a:bodyPr lIns="45718" tIns="45718" rIns="45718" bIns="45718">
            <a:spAutoFit/>
          </a:bodyPr>
          <a:lstStyle>
            <a:lvl1pPr>
              <a:defRPr sz="2000" b="1">
                <a:solidFill>
                  <a:srgbClr val="3264BE"/>
                </a:solidFill>
                <a:latin typeface="+mn-lt"/>
                <a:ea typeface="+mn-ea"/>
                <a:cs typeface="+mn-cs"/>
                <a:sym typeface="Calibri" panose="020F0502020204030204"/>
              </a:defRPr>
            </a:lvl1pPr>
          </a:lstStyle>
          <a:p>
            <a:r>
              <a:t>Why MJO prediction is important?</a:t>
            </a:r>
          </a:p>
        </p:txBody>
      </p:sp>
      <p:sp>
        <p:nvSpPr>
          <p:cNvPr id="171" name="文本框 1"/>
          <p:cNvSpPr txBox="1"/>
          <p:nvPr/>
        </p:nvSpPr>
        <p:spPr>
          <a:xfrm>
            <a:off x="525321" y="5302417"/>
            <a:ext cx="5273351" cy="808590"/>
          </a:xfrm>
          <a:prstGeom prst="rect">
            <a:avLst/>
          </a:prstGeom>
          <a:ln w="12700">
            <a:miter lim="400000"/>
          </a:ln>
        </p:spPr>
        <p:txBody>
          <a:bodyPr lIns="45718" tIns="45718" rIns="45718" bIns="45718">
            <a:spAutoFit/>
          </a:bodyPr>
          <a:lstStyle>
            <a:lvl1pPr>
              <a:defRPr sz="1600">
                <a:latin typeface="+mn-lt"/>
                <a:ea typeface="+mn-ea"/>
                <a:cs typeface="+mn-cs"/>
                <a:sym typeface="Calibri" panose="020F0502020204030204"/>
              </a:defRPr>
            </a:lvl1pPr>
          </a:lstStyle>
          <a:p>
            <a:r>
              <a:t>MJO is an atmospheric phenomenon characterized by a quasi-periodic eastward propagation of cloud and rainfall near the equator that typically recurs every 30 to 90 days. </a:t>
            </a:r>
          </a:p>
        </p:txBody>
      </p:sp>
      <p:pic>
        <p:nvPicPr>
          <p:cNvPr id="172" name="图片 2" descr="图片 2"/>
          <p:cNvPicPr>
            <a:picLocks noChangeAspect="1"/>
          </p:cNvPicPr>
          <p:nvPr/>
        </p:nvPicPr>
        <p:blipFill>
          <a:blip r:embed="rId2"/>
          <a:stretch>
            <a:fillRect/>
          </a:stretch>
        </p:blipFill>
        <p:spPr>
          <a:xfrm>
            <a:off x="6334125" y="1087119"/>
            <a:ext cx="3321050" cy="1873887"/>
          </a:xfrm>
          <a:prstGeom prst="rect">
            <a:avLst/>
          </a:prstGeom>
          <a:ln w="12700">
            <a:miter lim="400000"/>
            <a:headEnd/>
            <a:tailEnd/>
          </a:ln>
        </p:spPr>
      </p:pic>
      <p:pic>
        <p:nvPicPr>
          <p:cNvPr id="173" name="图片 5" descr="图片 5"/>
          <p:cNvPicPr>
            <a:picLocks noChangeAspect="1"/>
          </p:cNvPicPr>
          <p:nvPr/>
        </p:nvPicPr>
        <p:blipFill>
          <a:blip r:embed="rId3"/>
          <a:srcRect t="7032" r="19" b="20195"/>
          <a:stretch>
            <a:fillRect/>
          </a:stretch>
        </p:blipFill>
        <p:spPr>
          <a:xfrm>
            <a:off x="6334125" y="1097280"/>
            <a:ext cx="3394710" cy="2470788"/>
          </a:xfrm>
          <a:prstGeom prst="rect">
            <a:avLst/>
          </a:prstGeom>
          <a:ln w="12700">
            <a:miter lim="400000"/>
            <a:headEnd/>
            <a:tailEnd/>
          </a:ln>
        </p:spPr>
      </p:pic>
      <p:pic>
        <p:nvPicPr>
          <p:cNvPr id="174" name="图片 4" descr="图片 4"/>
          <p:cNvPicPr>
            <a:picLocks noChangeAspect="1"/>
          </p:cNvPicPr>
          <p:nvPr/>
        </p:nvPicPr>
        <p:blipFill>
          <a:blip r:embed="rId4"/>
          <a:stretch>
            <a:fillRect/>
          </a:stretch>
        </p:blipFill>
        <p:spPr>
          <a:xfrm>
            <a:off x="8287384" y="2114550"/>
            <a:ext cx="3756028" cy="2122173"/>
          </a:xfrm>
          <a:prstGeom prst="rect">
            <a:avLst/>
          </a:prstGeom>
          <a:ln w="12700">
            <a:miter lim="400000"/>
            <a:headEnd/>
            <a:tailEnd/>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FuXi-Subseasonal: Improve MJO prediction"/>
          <p:cNvSpPr txBox="1"/>
          <p:nvPr>
            <p:ph type="title"/>
          </p:nvPr>
        </p:nvSpPr>
        <p:spPr>
          <a:xfrm>
            <a:off x="1308510" y="92477"/>
            <a:ext cx="9704139" cy="495368"/>
          </a:xfrm>
          <a:prstGeom prst="rect">
            <a:avLst/>
          </a:prstGeom>
        </p:spPr>
        <p:txBody>
          <a:bodyPr/>
          <a:lstStyle>
            <a:lvl1pPr defTabSz="457200">
              <a:lnSpc>
                <a:spcPct val="100000"/>
              </a:lnSpc>
              <a:defRPr sz="3200" b="1">
                <a:solidFill>
                  <a:srgbClr val="FFFFFF"/>
                </a:solidFill>
                <a:latin typeface="+mn-lt"/>
                <a:ea typeface="+mn-ea"/>
                <a:cs typeface="+mn-cs"/>
                <a:sym typeface="Calibri" panose="020F0502020204030204"/>
              </a:defRPr>
            </a:lvl1pPr>
          </a:lstStyle>
          <a:p>
            <a:r>
              <a:t>FuXi-S2S: Significantly improve MJO prediction</a:t>
            </a:r>
          </a:p>
        </p:txBody>
      </p:sp>
      <p:sp>
        <p:nvSpPr>
          <p:cNvPr id="179" name="文本框 6"/>
          <p:cNvSpPr txBox="1"/>
          <p:nvPr/>
        </p:nvSpPr>
        <p:spPr>
          <a:xfrm>
            <a:off x="73781" y="1013907"/>
            <a:ext cx="10435074" cy="340178"/>
          </a:xfrm>
          <a:prstGeom prst="rect">
            <a:avLst/>
          </a:prstGeom>
          <a:ln w="12700">
            <a:miter lim="400000"/>
          </a:ln>
        </p:spPr>
        <p:txBody>
          <a:bodyPr lIns="45718" tIns="45718" rIns="45718" bIns="45718">
            <a:spAutoFit/>
          </a:bodyPr>
          <a:lstStyle/>
          <a:p>
            <a:pPr algn="ctr">
              <a:spcBef>
                <a:spcPts val="1200"/>
              </a:spcBef>
              <a:defRPr sz="2000">
                <a:latin typeface="+mn-lt"/>
                <a:ea typeface="+mn-ea"/>
                <a:cs typeface="+mn-cs"/>
                <a:sym typeface="Calibri" panose="020F0502020204030204"/>
              </a:defRPr>
            </a:pPr>
            <a:r>
              <a:t>FuXi-S2S extends the skillful prediction of MJO </a:t>
            </a:r>
            <a:r>
              <a:rPr b="1">
                <a:solidFill>
                  <a:schemeClr val="accent1"/>
                </a:solidFill>
              </a:rPr>
              <a:t>from 30 days </a:t>
            </a:r>
            <a:r>
              <a:t>achieved</a:t>
            </a:r>
            <a:r>
              <a:rPr b="1">
                <a:solidFill>
                  <a:schemeClr val="accent1"/>
                </a:solidFill>
              </a:rPr>
              <a:t> </a:t>
            </a:r>
            <a:r>
              <a:t>by ECMWF S2S </a:t>
            </a:r>
            <a:r>
              <a:rPr b="1">
                <a:solidFill>
                  <a:schemeClr val="accent1"/>
                </a:solidFill>
              </a:rPr>
              <a:t>to 36 days.</a:t>
            </a:r>
            <a:endParaRPr b="1">
              <a:solidFill>
                <a:schemeClr val="accent1"/>
              </a:solidFill>
            </a:endParaRPr>
          </a:p>
        </p:txBody>
      </p:sp>
      <p:pic>
        <p:nvPicPr>
          <p:cNvPr id="180" name="图片 9" descr="图片 9"/>
          <p:cNvPicPr>
            <a:picLocks noChangeAspect="1"/>
          </p:cNvPicPr>
          <p:nvPr/>
        </p:nvPicPr>
        <p:blipFill>
          <a:blip r:embed="rId1"/>
          <a:stretch>
            <a:fillRect/>
          </a:stretch>
        </p:blipFill>
        <p:spPr>
          <a:xfrm>
            <a:off x="1327287" y="1951658"/>
            <a:ext cx="9412614" cy="3819077"/>
          </a:xfrm>
          <a:prstGeom prst="rect">
            <a:avLst/>
          </a:prstGeom>
          <a:ln w="12700">
            <a:miter lim="400000"/>
            <a:headEnd/>
            <a:tailEnd/>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FuXi-Subseasonal: Improve MJO prediction"/>
          <p:cNvSpPr txBox="1"/>
          <p:nvPr>
            <p:ph type="title"/>
          </p:nvPr>
        </p:nvSpPr>
        <p:spPr>
          <a:xfrm>
            <a:off x="1308510" y="92477"/>
            <a:ext cx="9704139" cy="495368"/>
          </a:xfrm>
          <a:prstGeom prst="rect">
            <a:avLst/>
          </a:prstGeom>
        </p:spPr>
        <p:txBody>
          <a:bodyPr/>
          <a:lstStyle>
            <a:lvl1pPr defTabSz="457200">
              <a:lnSpc>
                <a:spcPct val="100000"/>
              </a:lnSpc>
              <a:defRPr sz="3200" b="1">
                <a:solidFill>
                  <a:srgbClr val="FFFFFF"/>
                </a:solidFill>
                <a:latin typeface="+mn-lt"/>
                <a:ea typeface="+mn-ea"/>
                <a:cs typeface="+mn-cs"/>
                <a:sym typeface="Calibri" panose="020F0502020204030204"/>
              </a:defRPr>
            </a:lvl1pPr>
          </a:lstStyle>
          <a:p>
            <a:r>
              <a:t>FuXi-S2S: extreme TP forecast and attribution analysis</a:t>
            </a:r>
          </a:p>
        </p:txBody>
      </p:sp>
      <p:pic>
        <p:nvPicPr>
          <p:cNvPr id="183" name="图片 9" descr="图片 9"/>
          <p:cNvPicPr>
            <a:picLocks noChangeAspect="1"/>
          </p:cNvPicPr>
          <p:nvPr/>
        </p:nvPicPr>
        <p:blipFill>
          <a:blip r:embed="rId1"/>
          <a:stretch>
            <a:fillRect/>
          </a:stretch>
        </p:blipFill>
        <p:spPr>
          <a:xfrm>
            <a:off x="2478988" y="1443152"/>
            <a:ext cx="7234026" cy="5249510"/>
          </a:xfrm>
          <a:prstGeom prst="rect">
            <a:avLst/>
          </a:prstGeom>
          <a:ln w="12700">
            <a:miter lim="400000"/>
            <a:headEnd/>
            <a:tailEnd/>
          </a:ln>
        </p:spPr>
      </p:pic>
      <p:sp>
        <p:nvSpPr>
          <p:cNvPr id="184" name="文本框 11"/>
          <p:cNvSpPr txBox="1"/>
          <p:nvPr/>
        </p:nvSpPr>
        <p:spPr>
          <a:xfrm>
            <a:off x="192727" y="1045853"/>
            <a:ext cx="9645557" cy="330201"/>
          </a:xfrm>
          <a:prstGeom prst="rect">
            <a:avLst/>
          </a:prstGeom>
          <a:ln w="12700">
            <a:miter lim="400000"/>
          </a:ln>
        </p:spPr>
        <p:txBody>
          <a:bodyPr lIns="25400" tIns="25400" rIns="25400" bIns="25400" anchor="ctr">
            <a:spAutoFit/>
          </a:bodyPr>
          <a:lstStyle>
            <a:lvl1pPr algn="ctr" defTabSz="2438400"/>
          </a:lstStyle>
          <a:p>
            <a:r>
              <a:t>FuXi-S2S predicts 2022 Pakistan floods 4 weeks in advance compared to ECMWF’s 2 weeks</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FuXi-Subseasonal: Improve MJO prediction"/>
          <p:cNvSpPr txBox="1"/>
          <p:nvPr>
            <p:ph type="title"/>
          </p:nvPr>
        </p:nvSpPr>
        <p:spPr>
          <a:xfrm>
            <a:off x="1308510" y="92477"/>
            <a:ext cx="9704139" cy="495368"/>
          </a:xfrm>
          <a:prstGeom prst="rect">
            <a:avLst/>
          </a:prstGeom>
        </p:spPr>
        <p:txBody>
          <a:bodyPr/>
          <a:lstStyle>
            <a:lvl1pPr defTabSz="457200">
              <a:lnSpc>
                <a:spcPct val="100000"/>
              </a:lnSpc>
              <a:defRPr sz="3200" b="1">
                <a:solidFill>
                  <a:srgbClr val="FFFFFF"/>
                </a:solidFill>
                <a:latin typeface="+mn-lt"/>
                <a:ea typeface="+mn-ea"/>
                <a:cs typeface="+mn-cs"/>
                <a:sym typeface="Calibri" panose="020F0502020204030204"/>
              </a:defRPr>
            </a:lvl1pPr>
          </a:lstStyle>
          <a:p>
            <a:r>
              <a:t>FuXi-S2S: effectiveness of flow dependent perturbation</a:t>
            </a:r>
          </a:p>
        </p:txBody>
      </p:sp>
      <p:sp>
        <p:nvSpPr>
          <p:cNvPr id="187" name="文本框 11"/>
          <p:cNvSpPr txBox="1"/>
          <p:nvPr/>
        </p:nvSpPr>
        <p:spPr>
          <a:xfrm>
            <a:off x="248093" y="1012634"/>
            <a:ext cx="7122301" cy="330201"/>
          </a:xfrm>
          <a:prstGeom prst="rect">
            <a:avLst/>
          </a:prstGeom>
          <a:ln w="12700">
            <a:miter lim="400000"/>
          </a:ln>
        </p:spPr>
        <p:txBody>
          <a:bodyPr lIns="25400" tIns="25400" rIns="25400" bIns="25400" anchor="ctr">
            <a:spAutoFit/>
          </a:bodyPr>
          <a:lstStyle>
            <a:lvl1pPr algn="ctr" defTabSz="2438400"/>
          </a:lstStyle>
          <a:p>
            <a:r>
              <a:t>Flow dependent perturbation is much better than fixed perturbation</a:t>
            </a:r>
          </a:p>
        </p:txBody>
      </p:sp>
      <p:pic>
        <p:nvPicPr>
          <p:cNvPr id="188" name="图片 9" descr="图片 9"/>
          <p:cNvPicPr>
            <a:picLocks noChangeAspect="1"/>
          </p:cNvPicPr>
          <p:nvPr/>
        </p:nvPicPr>
        <p:blipFill>
          <a:blip r:embed="rId1"/>
          <a:stretch>
            <a:fillRect/>
          </a:stretch>
        </p:blipFill>
        <p:spPr>
          <a:xfrm>
            <a:off x="751274" y="2194654"/>
            <a:ext cx="10391403" cy="3741450"/>
          </a:xfrm>
          <a:prstGeom prst="rect">
            <a:avLst/>
          </a:prstGeom>
          <a:ln w="12700">
            <a:miter lim="400000"/>
            <a:headEnd/>
            <a:tailEnd/>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FuXi-Subseasonal: Improve MJO prediction"/>
          <p:cNvSpPr txBox="1"/>
          <p:nvPr>
            <p:ph type="title"/>
          </p:nvPr>
        </p:nvSpPr>
        <p:spPr>
          <a:xfrm>
            <a:off x="1308510" y="92477"/>
            <a:ext cx="9704139" cy="495368"/>
          </a:xfrm>
          <a:prstGeom prst="rect">
            <a:avLst/>
          </a:prstGeom>
        </p:spPr>
        <p:txBody>
          <a:bodyPr/>
          <a:lstStyle>
            <a:lvl1pPr defTabSz="457200">
              <a:lnSpc>
                <a:spcPct val="100000"/>
              </a:lnSpc>
              <a:defRPr sz="3200" b="1">
                <a:solidFill>
                  <a:srgbClr val="FFFFFF"/>
                </a:solidFill>
                <a:latin typeface="+mn-lt"/>
                <a:ea typeface="+mn-ea"/>
                <a:cs typeface="+mn-cs"/>
                <a:sym typeface="Calibri" panose="020F0502020204030204"/>
              </a:defRPr>
            </a:lvl1pPr>
          </a:lstStyle>
          <a:p>
            <a:r>
              <a:t>FuXi-S2S: more members benefit forecast accuracy</a:t>
            </a:r>
          </a:p>
        </p:txBody>
      </p:sp>
      <p:sp>
        <p:nvSpPr>
          <p:cNvPr id="191" name="文本框 11"/>
          <p:cNvSpPr txBox="1"/>
          <p:nvPr/>
        </p:nvSpPr>
        <p:spPr>
          <a:xfrm>
            <a:off x="170579" y="1034781"/>
            <a:ext cx="4466676" cy="330201"/>
          </a:xfrm>
          <a:prstGeom prst="rect">
            <a:avLst/>
          </a:prstGeom>
          <a:ln w="12700">
            <a:miter lim="400000"/>
          </a:ln>
        </p:spPr>
        <p:txBody>
          <a:bodyPr lIns="25400" tIns="25400" rIns="25400" bIns="25400" anchor="ctr">
            <a:spAutoFit/>
          </a:bodyPr>
          <a:lstStyle>
            <a:lvl1pPr algn="ctr" defTabSz="2438400"/>
          </a:lstStyle>
          <a:p>
            <a:r>
              <a:t>Accuracy increases with more members</a:t>
            </a:r>
          </a:p>
        </p:txBody>
      </p:sp>
      <p:pic>
        <p:nvPicPr>
          <p:cNvPr id="192" name="图片 1" descr="图片 1"/>
          <p:cNvPicPr>
            <a:picLocks noChangeAspect="1"/>
          </p:cNvPicPr>
          <p:nvPr/>
        </p:nvPicPr>
        <p:blipFill>
          <a:blip r:embed="rId1"/>
          <a:stretch>
            <a:fillRect/>
          </a:stretch>
        </p:blipFill>
        <p:spPr>
          <a:xfrm>
            <a:off x="1119334" y="1866539"/>
            <a:ext cx="9953332" cy="4342324"/>
          </a:xfrm>
          <a:prstGeom prst="rect">
            <a:avLst/>
          </a:prstGeom>
          <a:ln w="12700">
            <a:miter lim="400000"/>
            <a:headEnd/>
            <a:tailEnd/>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FuXi-Subseasonal: Improve MJO prediction"/>
          <p:cNvSpPr txBox="1"/>
          <p:nvPr>
            <p:ph type="title"/>
          </p:nvPr>
        </p:nvSpPr>
        <p:spPr>
          <a:xfrm>
            <a:off x="1308510" y="92477"/>
            <a:ext cx="9704139" cy="495368"/>
          </a:xfrm>
          <a:prstGeom prst="rect">
            <a:avLst/>
          </a:prstGeom>
        </p:spPr>
        <p:txBody>
          <a:bodyPr/>
          <a:lstStyle>
            <a:lvl1pPr defTabSz="457200">
              <a:lnSpc>
                <a:spcPct val="100000"/>
              </a:lnSpc>
              <a:defRPr sz="3200" b="1">
                <a:solidFill>
                  <a:srgbClr val="FFFFFF"/>
                </a:solidFill>
                <a:latin typeface="+mn-lt"/>
                <a:ea typeface="+mn-ea"/>
                <a:cs typeface="+mn-cs"/>
                <a:sym typeface="Calibri" panose="020F0502020204030204"/>
              </a:defRPr>
            </a:lvl1pPr>
          </a:lstStyle>
          <a:p>
            <a:r>
              <a:t>FuXi-S2S: superior than ECMWF S2S real time forecast</a:t>
            </a:r>
          </a:p>
        </p:txBody>
      </p:sp>
      <p:sp>
        <p:nvSpPr>
          <p:cNvPr id="195" name="文本框 8"/>
          <p:cNvSpPr txBox="1"/>
          <p:nvPr/>
        </p:nvSpPr>
        <p:spPr>
          <a:xfrm>
            <a:off x="219929" y="1118230"/>
            <a:ext cx="11752142" cy="701037"/>
          </a:xfrm>
          <a:prstGeom prst="rect">
            <a:avLst/>
          </a:prstGeom>
          <a:ln w="12700">
            <a:miter lim="400000"/>
          </a:ln>
        </p:spPr>
        <p:txBody>
          <a:bodyPr lIns="45718" tIns="45718" rIns="45718" bIns="45718">
            <a:spAutoFit/>
          </a:bodyPr>
          <a:lstStyle>
            <a:lvl1pPr>
              <a:defRPr sz="2000"/>
            </a:lvl1pPr>
          </a:lstStyle>
          <a:p>
            <a:r>
              <a:t>FuXi-S2S has better performance than ECMWF S2S real time forecast in terms of TCC, RMSE, RPSS and BSS for TP</a:t>
            </a:r>
          </a:p>
        </p:txBody>
      </p:sp>
      <p:pic>
        <p:nvPicPr>
          <p:cNvPr id="196" name="图片 9" descr="图片 9"/>
          <p:cNvPicPr>
            <a:picLocks noChangeAspect="1"/>
          </p:cNvPicPr>
          <p:nvPr/>
        </p:nvPicPr>
        <p:blipFill>
          <a:blip r:embed="rId1"/>
          <a:stretch>
            <a:fillRect/>
          </a:stretch>
        </p:blipFill>
        <p:spPr>
          <a:xfrm>
            <a:off x="213358" y="2370003"/>
            <a:ext cx="11517276" cy="3185792"/>
          </a:xfrm>
          <a:prstGeom prst="rect">
            <a:avLst/>
          </a:prstGeom>
          <a:ln w="12700">
            <a:miter lim="400000"/>
            <a:headEnd/>
            <a:tailEnd/>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FuXi-Subseasonal: Improve MJO prediction"/>
          <p:cNvSpPr txBox="1"/>
          <p:nvPr>
            <p:ph type="title"/>
          </p:nvPr>
        </p:nvSpPr>
        <p:spPr>
          <a:xfrm>
            <a:off x="1397000" y="92477"/>
            <a:ext cx="9023626" cy="495368"/>
          </a:xfrm>
          <a:prstGeom prst="rect">
            <a:avLst/>
          </a:prstGeom>
        </p:spPr>
        <p:txBody>
          <a:bodyPr/>
          <a:lstStyle>
            <a:lvl1pPr defTabSz="457200">
              <a:lnSpc>
                <a:spcPct val="100000"/>
              </a:lnSpc>
              <a:defRPr sz="3200" b="1">
                <a:solidFill>
                  <a:srgbClr val="FFFFFF"/>
                </a:solidFill>
                <a:latin typeface="+mn-lt"/>
                <a:ea typeface="+mn-ea"/>
                <a:cs typeface="+mn-cs"/>
                <a:sym typeface="Calibri" panose="020F0502020204030204"/>
              </a:defRPr>
            </a:lvl1pPr>
          </a:lstStyle>
          <a:p>
            <a:r>
              <a:t>Future Work</a:t>
            </a:r>
          </a:p>
        </p:txBody>
      </p:sp>
      <p:sp>
        <p:nvSpPr>
          <p:cNvPr id="199" name="文本框 6"/>
          <p:cNvSpPr txBox="1"/>
          <p:nvPr/>
        </p:nvSpPr>
        <p:spPr>
          <a:xfrm>
            <a:off x="396680" y="1202670"/>
            <a:ext cx="10412291" cy="3017517"/>
          </a:xfrm>
          <a:prstGeom prst="rect">
            <a:avLst/>
          </a:prstGeom>
          <a:ln w="12700">
            <a:miter lim="400000"/>
          </a:ln>
        </p:spPr>
        <p:txBody>
          <a:bodyPr lIns="45718" tIns="45718" rIns="45718" bIns="45718">
            <a:spAutoFit/>
          </a:bodyPr>
          <a:lstStyle/>
          <a:p>
            <a:pPr marL="342900" indent="-342900" defTabSz="2438400">
              <a:lnSpc>
                <a:spcPct val="120000"/>
              </a:lnSpc>
              <a:buSzPct val="100000"/>
              <a:buFont typeface="Arial" panose="020B0604020202020204"/>
              <a:buChar char="•"/>
              <a:defRPr sz="2000">
                <a:latin typeface="微软雅黑" panose="020B0503020204020204" charset="-122"/>
                <a:ea typeface="微软雅黑" panose="020B0503020204020204" charset="-122"/>
                <a:cs typeface="微软雅黑" panose="020B0503020204020204" charset="-122"/>
                <a:sym typeface="微软雅黑" panose="020B0503020204020204" charset="-122"/>
              </a:defRPr>
            </a:pPr>
            <a:r>
              <a:t>Apply for more S2S atmospheric indices, including AAO、NAO, and monsoon</a:t>
            </a:r>
          </a:p>
          <a:p>
            <a:pPr marL="342900" indent="-342900" defTabSz="2438400">
              <a:lnSpc>
                <a:spcPct val="120000"/>
              </a:lnSpc>
              <a:buSzPct val="100000"/>
              <a:buFont typeface="Arial" panose="020B0604020202020204"/>
              <a:buChar char="•"/>
              <a:defRPr sz="2000">
                <a:latin typeface="微软雅黑" panose="020B0503020204020204" charset="-122"/>
                <a:ea typeface="微软雅黑" panose="020B0503020204020204" charset="-122"/>
                <a:cs typeface="微软雅黑" panose="020B0503020204020204" charset="-122"/>
                <a:sym typeface="微软雅黑" panose="020B0503020204020204" charset="-122"/>
              </a:defRPr>
            </a:pPr>
          </a:p>
          <a:p>
            <a:pPr marL="342900" indent="-342900" defTabSz="2438400">
              <a:lnSpc>
                <a:spcPct val="120000"/>
              </a:lnSpc>
              <a:buSzPct val="100000"/>
              <a:buFont typeface="Arial" panose="020B0604020202020204"/>
              <a:buChar char="•"/>
              <a:defRPr sz="2000">
                <a:latin typeface="微软雅黑" panose="020B0503020204020204" charset="-122"/>
                <a:ea typeface="微软雅黑" panose="020B0503020204020204" charset="-122"/>
                <a:cs typeface="微软雅黑" panose="020B0503020204020204" charset="-122"/>
                <a:sym typeface="微软雅黑" panose="020B0503020204020204" charset="-122"/>
              </a:defRPr>
            </a:pPr>
            <a:r>
              <a:t>Higher spatial resolution and more parameters, especially for soil and ocean, develop atmosphere-ocean-land coupled S2S forecast model</a:t>
            </a:r>
            <a:endParaRPr>
              <a:solidFill>
                <a:srgbClr val="FF0000"/>
              </a:solidFill>
            </a:endParaRPr>
          </a:p>
          <a:p>
            <a:pPr marL="342900" indent="-342900" defTabSz="2438400">
              <a:lnSpc>
                <a:spcPct val="120000"/>
              </a:lnSpc>
              <a:buSzPct val="100000"/>
              <a:buFont typeface="Arial" panose="020B0604020202020204"/>
              <a:buChar char="•"/>
              <a:defRPr sz="2000">
                <a:latin typeface="微软雅黑" panose="020B0503020204020204" charset="-122"/>
                <a:ea typeface="微软雅黑" panose="020B0503020204020204" charset="-122"/>
                <a:cs typeface="微软雅黑" panose="020B0503020204020204" charset="-122"/>
                <a:sym typeface="微软雅黑" panose="020B0503020204020204" charset="-122"/>
              </a:defRPr>
            </a:pPr>
          </a:p>
          <a:p>
            <a:pPr marL="342900" indent="-342900" defTabSz="2438400">
              <a:lnSpc>
                <a:spcPct val="120000"/>
              </a:lnSpc>
              <a:buSzPct val="100000"/>
              <a:buFont typeface="Arial" panose="020B0604020202020204"/>
              <a:buChar char="•"/>
              <a:defRPr sz="2000">
                <a:latin typeface="微软雅黑" panose="020B0503020204020204" charset="-122"/>
                <a:ea typeface="微软雅黑" panose="020B0503020204020204" charset="-122"/>
                <a:cs typeface="微软雅黑" panose="020B0503020204020204" charset="-122"/>
                <a:sym typeface="微软雅黑" panose="020B0503020204020204" charset="-122"/>
              </a:defRPr>
            </a:pPr>
            <a:r>
              <a:t>Develop optimized S2S forecast model based on station observation correction</a:t>
            </a:r>
          </a:p>
          <a:p>
            <a:pPr marL="342900" indent="-342900" defTabSz="2438400">
              <a:lnSpc>
                <a:spcPct val="120000"/>
              </a:lnSpc>
              <a:buSzPct val="100000"/>
              <a:buFont typeface="Arial" panose="020B0604020202020204"/>
              <a:buChar char="•"/>
              <a:defRPr sz="2000">
                <a:latin typeface="微软雅黑" panose="020B0503020204020204" charset="-122"/>
                <a:ea typeface="微软雅黑" panose="020B0503020204020204" charset="-122"/>
                <a:cs typeface="微软雅黑" panose="020B0503020204020204" charset="-122"/>
                <a:sym typeface="微软雅黑" panose="020B0503020204020204" charset="-122"/>
              </a:defRPr>
            </a:pPr>
          </a:p>
          <a:p>
            <a:pPr marL="342900" indent="-342900" defTabSz="2438400">
              <a:lnSpc>
                <a:spcPct val="120000"/>
              </a:lnSpc>
              <a:buSzPct val="100000"/>
              <a:buFont typeface="Arial" panose="020B0604020202020204"/>
              <a:buChar char="•"/>
              <a:defRPr sz="2000">
                <a:latin typeface="微软雅黑" panose="020B0503020204020204" charset="-122"/>
                <a:ea typeface="微软雅黑" panose="020B0503020204020204" charset="-122"/>
                <a:cs typeface="微软雅黑" panose="020B0503020204020204" charset="-122"/>
                <a:sym typeface="微软雅黑" panose="020B0503020204020204" charset="-122"/>
              </a:defRPr>
            </a:pPr>
            <a:r>
              <a:t>Develop full time scale (medium-S2S-climate) forecast model</a:t>
            </a:r>
          </a:p>
        </p:txBody>
      </p:sp>
      <p:sp>
        <p:nvSpPr>
          <p:cNvPr id="200" name="文本框 2"/>
          <p:cNvSpPr txBox="1"/>
          <p:nvPr/>
        </p:nvSpPr>
        <p:spPr>
          <a:xfrm>
            <a:off x="6814038" y="6787660"/>
            <a:ext cx="1814284" cy="333084"/>
          </a:xfrm>
          <a:prstGeom prst="rect">
            <a:avLst/>
          </a:prstGeom>
          <a:ln w="12700">
            <a:miter lim="400000"/>
          </a:ln>
        </p:spPr>
        <p:txBody>
          <a:bodyPr wrap="none" lIns="45718" tIns="45718" rIns="45718" bIns="45718">
            <a:spAutoFit/>
          </a:bodyPr>
          <a:lstStyle>
            <a:lvl1pPr>
              <a:defRPr>
                <a:latin typeface="+mn-lt"/>
                <a:ea typeface="+mn-ea"/>
                <a:cs typeface="+mn-cs"/>
                <a:sym typeface="Calibri" panose="020F0502020204030204"/>
              </a:defRPr>
            </a:lvl1pPr>
          </a:lstStyle>
          <a:p>
            <a:r>
              <a:t>Renewable energy</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rcRect/>
          <a:tile tx="0" ty="0" sx="100000" sy="100000" flip="none" algn="tl"/>
        </a:blipFill>
        <a:effectLst/>
      </p:bgPr>
    </p:bg>
    <p:spTree>
      <p:nvGrpSpPr>
        <p:cNvPr id="1" name=""/>
        <p:cNvGrpSpPr/>
        <p:nvPr/>
      </p:nvGrpSpPr>
      <p:grpSpPr>
        <a:xfrm>
          <a:off x="0" y="0"/>
          <a:ext cx="0" cy="0"/>
          <a:chOff x="0" y="0"/>
          <a:chExt cx="0" cy="0"/>
        </a:xfrm>
      </p:grpSpPr>
      <p:sp>
        <p:nvSpPr>
          <p:cNvPr id="204" name="文本框 37"/>
          <p:cNvSpPr txBox="1"/>
          <p:nvPr/>
        </p:nvSpPr>
        <p:spPr>
          <a:xfrm>
            <a:off x="2373976" y="2151521"/>
            <a:ext cx="7444048" cy="2272281"/>
          </a:xfrm>
          <a:prstGeom prst="rect">
            <a:avLst/>
          </a:prstGeom>
          <a:ln w="12700">
            <a:miter lim="400000"/>
          </a:ln>
        </p:spPr>
        <p:txBody>
          <a:bodyPr lIns="0" tIns="0" rIns="0" bIns="0" anchor="ctr"/>
          <a:lstStyle>
            <a:lvl1pPr algn="ctr" defTabSz="300990">
              <a:defRPr sz="13100" spc="900">
                <a:solidFill>
                  <a:srgbClr val="FFFFFF"/>
                </a:solidFill>
                <a:effectLst>
                  <a:outerShdw blurRad="330200" dist="25068" rotWithShape="0">
                    <a:srgbClr val="2F5597"/>
                  </a:outerShdw>
                </a:effectLst>
                <a:latin typeface="SF Compact Black"/>
                <a:ea typeface="SF Compact Black"/>
                <a:cs typeface="SF Compact Black"/>
                <a:sym typeface="SF Compact Black"/>
              </a:defRPr>
            </a:lvl1pPr>
          </a:lstStyle>
          <a:p>
            <a:r>
              <a:rPr sz="10900">
                <a:latin typeface="+mn-cs"/>
                <a:cs typeface="+mn-cs"/>
              </a:rPr>
              <a:t>THANKS</a:t>
            </a:r>
            <a:endParaRPr sz="10900">
              <a:latin typeface="+mn-cs"/>
              <a:cs typeface="+mn-cs"/>
            </a:endParaRPr>
          </a:p>
        </p:txBody>
      </p:sp>
      <p:pic>
        <p:nvPicPr>
          <p:cNvPr id="205" name="图片 78" descr="图片 78"/>
          <p:cNvPicPr>
            <a:picLocks noChangeAspect="1"/>
          </p:cNvPicPr>
          <p:nvPr/>
        </p:nvPicPr>
        <p:blipFill>
          <a:blip r:embed="rId2"/>
          <a:stretch>
            <a:fillRect/>
          </a:stretch>
        </p:blipFill>
        <p:spPr>
          <a:xfrm>
            <a:off x="341898" y="306650"/>
            <a:ext cx="1418726" cy="599291"/>
          </a:xfrm>
          <a:prstGeom prst="rect">
            <a:avLst/>
          </a:prstGeom>
          <a:ln w="12700">
            <a:miter lim="400000"/>
            <a:headEnd/>
            <a:tailEnd/>
          </a:ln>
        </p:spPr>
      </p:pic>
      <p:pic>
        <p:nvPicPr>
          <p:cNvPr id="206" name="Vector.svg" descr="Vector.svg"/>
          <p:cNvPicPr>
            <a:picLocks noChangeAspect="1"/>
          </p:cNvPicPr>
          <p:nvPr/>
        </p:nvPicPr>
        <p:blipFill>
          <a:blip r:embed="rId3"/>
          <a:stretch>
            <a:fillRect/>
          </a:stretch>
        </p:blipFill>
        <p:spPr>
          <a:xfrm>
            <a:off x="9799000" y="230061"/>
            <a:ext cx="2159752" cy="752469"/>
          </a:xfrm>
          <a:prstGeom prst="rect">
            <a:avLst/>
          </a:prstGeom>
          <a:ln w="12700">
            <a:miter lim="400000"/>
            <a:headEnd/>
            <a:tailEnd/>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FuXi-Subseasonal: Improve MJO prediction"/>
          <p:cNvSpPr txBox="1"/>
          <p:nvPr>
            <p:ph type="title"/>
          </p:nvPr>
        </p:nvSpPr>
        <p:spPr>
          <a:xfrm>
            <a:off x="1308510" y="92477"/>
            <a:ext cx="9704139" cy="495368"/>
          </a:xfrm>
          <a:prstGeom prst="rect">
            <a:avLst/>
          </a:prstGeom>
        </p:spPr>
        <p:txBody>
          <a:bodyPr/>
          <a:lstStyle>
            <a:lvl1pPr defTabSz="457200">
              <a:lnSpc>
                <a:spcPct val="100000"/>
              </a:lnSpc>
              <a:defRPr sz="3200" b="1">
                <a:solidFill>
                  <a:srgbClr val="FFFFFF"/>
                </a:solidFill>
                <a:latin typeface="+mn-lt"/>
                <a:ea typeface="+mn-ea"/>
                <a:cs typeface="+mn-cs"/>
                <a:sym typeface="Calibri" panose="020F0502020204030204"/>
              </a:defRPr>
            </a:lvl1pPr>
          </a:lstStyle>
          <a:p>
            <a:r>
              <a:t>FuXi-S2S: extreme TP forecast</a:t>
            </a:r>
          </a:p>
        </p:txBody>
      </p:sp>
      <p:sp>
        <p:nvSpPr>
          <p:cNvPr id="209" name="文本框 11"/>
          <p:cNvSpPr txBox="1"/>
          <p:nvPr/>
        </p:nvSpPr>
        <p:spPr>
          <a:xfrm>
            <a:off x="192727" y="1045854"/>
            <a:ext cx="10393845" cy="330201"/>
          </a:xfrm>
          <a:prstGeom prst="rect">
            <a:avLst/>
          </a:prstGeom>
          <a:ln w="12700">
            <a:miter lim="400000"/>
          </a:ln>
        </p:spPr>
        <p:txBody>
          <a:bodyPr lIns="25400" tIns="25400" rIns="25400" bIns="25400" anchor="ctr">
            <a:spAutoFit/>
          </a:bodyPr>
          <a:lstStyle>
            <a:lvl1pPr algn="ctr" defTabSz="2438400"/>
          </a:lstStyle>
          <a:p>
            <a:r>
              <a:t>FuXi-S2S predicts 2020 China heavy Meiyu 4 weeks in advance compared to ECMWF’s 1 weeks</a:t>
            </a:r>
          </a:p>
        </p:txBody>
      </p:sp>
      <p:pic>
        <p:nvPicPr>
          <p:cNvPr id="210" name="图片 10" descr="图片 10"/>
          <p:cNvPicPr>
            <a:picLocks noChangeAspect="1"/>
          </p:cNvPicPr>
          <p:nvPr/>
        </p:nvPicPr>
        <p:blipFill>
          <a:blip r:embed="rId1"/>
          <a:stretch>
            <a:fillRect/>
          </a:stretch>
        </p:blipFill>
        <p:spPr>
          <a:xfrm>
            <a:off x="3436287" y="1960452"/>
            <a:ext cx="4484372" cy="4554857"/>
          </a:xfrm>
          <a:prstGeom prst="rect">
            <a:avLst/>
          </a:prstGeom>
          <a:ln w="12700">
            <a:miter lim="400000"/>
            <a:headEnd/>
            <a:tailEnd/>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15"/>
          <p:cNvSpPr/>
          <p:nvPr/>
        </p:nvSpPr>
        <p:spPr>
          <a:xfrm>
            <a:off x="9123043" y="5755640"/>
            <a:ext cx="2507619" cy="680723"/>
          </a:xfrm>
          <a:prstGeom prst="rect">
            <a:avLst/>
          </a:prstGeom>
          <a:solidFill>
            <a:srgbClr val="F2F2F2"/>
          </a:solidFill>
          <a:ln w="12700">
            <a:miter lim="400000"/>
          </a:ln>
        </p:spPr>
        <p:txBody>
          <a:bodyPr lIns="45718" tIns="45718" rIns="45718" bIns="45718" anchor="ctr"/>
          <a:lstStyle/>
          <a:p>
            <a:pPr>
              <a:defRPr>
                <a:latin typeface="+mn-lt"/>
                <a:ea typeface="+mn-ea"/>
                <a:cs typeface="+mn-cs"/>
                <a:sym typeface="Calibri" panose="020F0502020204030204"/>
              </a:defRPr>
            </a:pPr>
          </a:p>
        </p:txBody>
      </p:sp>
      <p:sp>
        <p:nvSpPr>
          <p:cNvPr id="44" name="矩形 14"/>
          <p:cNvSpPr/>
          <p:nvPr/>
        </p:nvSpPr>
        <p:spPr>
          <a:xfrm>
            <a:off x="6150609" y="5756275"/>
            <a:ext cx="2259333" cy="680721"/>
          </a:xfrm>
          <a:prstGeom prst="rect">
            <a:avLst/>
          </a:prstGeom>
          <a:solidFill>
            <a:srgbClr val="F2F2F2"/>
          </a:solidFill>
          <a:ln w="12700">
            <a:miter lim="400000"/>
          </a:ln>
        </p:spPr>
        <p:txBody>
          <a:bodyPr lIns="45718" tIns="45718" rIns="45718" bIns="45718" anchor="ctr"/>
          <a:lstStyle/>
          <a:p>
            <a:pPr>
              <a:defRPr>
                <a:latin typeface="+mn-lt"/>
                <a:ea typeface="+mn-ea"/>
                <a:cs typeface="+mn-cs"/>
                <a:sym typeface="Calibri" panose="020F0502020204030204"/>
              </a:defRPr>
            </a:pPr>
          </a:p>
        </p:txBody>
      </p:sp>
      <p:sp>
        <p:nvSpPr>
          <p:cNvPr id="45" name="矩形 10"/>
          <p:cNvSpPr/>
          <p:nvPr/>
        </p:nvSpPr>
        <p:spPr>
          <a:xfrm>
            <a:off x="3358932" y="5727482"/>
            <a:ext cx="2100583" cy="680723"/>
          </a:xfrm>
          <a:prstGeom prst="rect">
            <a:avLst/>
          </a:prstGeom>
          <a:solidFill>
            <a:srgbClr val="F2F2F2"/>
          </a:solidFill>
          <a:ln w="12700">
            <a:miter lim="400000"/>
          </a:ln>
        </p:spPr>
        <p:txBody>
          <a:bodyPr lIns="45718" tIns="45718" rIns="45718" bIns="45718" anchor="ctr"/>
          <a:lstStyle/>
          <a:p>
            <a:pPr>
              <a:defRPr>
                <a:latin typeface="+mn-lt"/>
                <a:ea typeface="+mn-ea"/>
                <a:cs typeface="+mn-cs"/>
                <a:sym typeface="Calibri" panose="020F0502020204030204"/>
              </a:defRPr>
            </a:pPr>
          </a:p>
        </p:txBody>
      </p:sp>
      <p:sp>
        <p:nvSpPr>
          <p:cNvPr id="46" name="矩形 9"/>
          <p:cNvSpPr/>
          <p:nvPr/>
        </p:nvSpPr>
        <p:spPr>
          <a:xfrm>
            <a:off x="511175" y="5721350"/>
            <a:ext cx="2287905" cy="680721"/>
          </a:xfrm>
          <a:prstGeom prst="rect">
            <a:avLst/>
          </a:prstGeom>
          <a:solidFill>
            <a:srgbClr val="F2F2F2"/>
          </a:solidFill>
          <a:ln w="12700">
            <a:miter lim="400000"/>
          </a:ln>
        </p:spPr>
        <p:txBody>
          <a:bodyPr lIns="45718" tIns="45718" rIns="45718" bIns="45718" anchor="ctr"/>
          <a:lstStyle/>
          <a:p>
            <a:pPr>
              <a:defRPr>
                <a:latin typeface="+mn-lt"/>
                <a:ea typeface="+mn-ea"/>
                <a:cs typeface="+mn-cs"/>
                <a:sym typeface="Calibri" panose="020F0502020204030204"/>
              </a:defRPr>
            </a:pPr>
          </a:p>
        </p:txBody>
      </p:sp>
      <p:sp>
        <p:nvSpPr>
          <p:cNvPr id="47" name="Evolution of numerical weather forecasts"/>
          <p:cNvSpPr txBox="1"/>
          <p:nvPr>
            <p:ph type="title"/>
          </p:nvPr>
        </p:nvSpPr>
        <p:spPr>
          <a:xfrm>
            <a:off x="1397000" y="92477"/>
            <a:ext cx="9023626" cy="495368"/>
          </a:xfrm>
          <a:prstGeom prst="rect">
            <a:avLst/>
          </a:prstGeom>
        </p:spPr>
        <p:txBody>
          <a:bodyPr/>
          <a:lstStyle>
            <a:lvl1pPr defTabSz="457200">
              <a:lnSpc>
                <a:spcPct val="100000"/>
              </a:lnSpc>
              <a:defRPr sz="3200" b="1">
                <a:solidFill>
                  <a:srgbClr val="FFFFFF"/>
                </a:solidFill>
                <a:latin typeface="+mn-lt"/>
                <a:ea typeface="+mn-ea"/>
                <a:cs typeface="+mn-cs"/>
                <a:sym typeface="Calibri" panose="020F0502020204030204"/>
              </a:defRPr>
            </a:lvl1pPr>
          </a:lstStyle>
          <a:p>
            <a:r>
              <a:t>Significance of weather and climate forecasts</a:t>
            </a:r>
          </a:p>
        </p:txBody>
      </p:sp>
      <p:sp>
        <p:nvSpPr>
          <p:cNvPr id="48" name="文本框 8"/>
          <p:cNvSpPr txBox="1"/>
          <p:nvPr/>
        </p:nvSpPr>
        <p:spPr>
          <a:xfrm>
            <a:off x="529776" y="5789436"/>
            <a:ext cx="2147250" cy="554591"/>
          </a:xfrm>
          <a:prstGeom prst="rect">
            <a:avLst/>
          </a:prstGeom>
          <a:ln w="12700">
            <a:miter lim="400000"/>
          </a:ln>
        </p:spPr>
        <p:txBody>
          <a:bodyPr wrap="none" lIns="45718" tIns="45718" rIns="45718" bIns="45718">
            <a:spAutoFit/>
          </a:bodyPr>
          <a:lstStyle/>
          <a:p>
            <a:pPr algn="ctr">
              <a:defRPr sz="1600" b="1">
                <a:latin typeface="+mn-lt"/>
                <a:ea typeface="+mn-ea"/>
                <a:cs typeface="+mn-cs"/>
                <a:sym typeface="Calibri" panose="020F0502020204030204"/>
              </a:defRPr>
            </a:pPr>
            <a:r>
              <a:t>Renewable energy</a:t>
            </a:r>
            <a:endParaRPr>
              <a:latin typeface="Arial" panose="020B0604020202020204"/>
              <a:ea typeface="Arial" panose="020B0604020202020204"/>
              <a:cs typeface="Arial" panose="020B0604020202020204"/>
              <a:sym typeface="Arial" panose="020B0604020202020204"/>
            </a:endParaRPr>
          </a:p>
          <a:p>
            <a:pPr algn="ctr">
              <a:defRPr sz="1600" b="1">
                <a:latin typeface="+mn-lt"/>
                <a:ea typeface="+mn-ea"/>
                <a:cs typeface="+mn-cs"/>
                <a:sym typeface="Calibri" panose="020F0502020204030204"/>
              </a:defRPr>
            </a:pPr>
            <a:r>
              <a:t>efficiency improvement </a:t>
            </a:r>
          </a:p>
        </p:txBody>
      </p:sp>
      <p:sp>
        <p:nvSpPr>
          <p:cNvPr id="49" name="文本框 9"/>
          <p:cNvSpPr txBox="1"/>
          <p:nvPr/>
        </p:nvSpPr>
        <p:spPr>
          <a:xfrm>
            <a:off x="3823006" y="5789436"/>
            <a:ext cx="1172426" cy="554591"/>
          </a:xfrm>
          <a:prstGeom prst="rect">
            <a:avLst/>
          </a:prstGeom>
          <a:ln w="12700">
            <a:miter lim="400000"/>
          </a:ln>
        </p:spPr>
        <p:txBody>
          <a:bodyPr wrap="none" lIns="45718" tIns="45718" rIns="45718" bIns="45718">
            <a:spAutoFit/>
          </a:bodyPr>
          <a:lstStyle/>
          <a:p>
            <a:pPr algn="ctr">
              <a:defRPr sz="1600" b="1">
                <a:latin typeface="+mn-lt"/>
                <a:ea typeface="+mn-ea"/>
                <a:cs typeface="+mn-cs"/>
                <a:sym typeface="Calibri" panose="020F0502020204030204"/>
              </a:defRPr>
            </a:pPr>
            <a:r>
              <a:t>Logistics</a:t>
            </a:r>
            <a:endParaRPr>
              <a:latin typeface="Arial" panose="020B0604020202020204"/>
              <a:ea typeface="Arial" panose="020B0604020202020204"/>
              <a:cs typeface="Arial" panose="020B0604020202020204"/>
              <a:sym typeface="Arial" panose="020B0604020202020204"/>
            </a:endParaRPr>
          </a:p>
          <a:p>
            <a:pPr algn="ctr">
              <a:defRPr sz="1600" b="1">
                <a:latin typeface="+mn-lt"/>
                <a:ea typeface="+mn-ea"/>
                <a:cs typeface="+mn-cs"/>
                <a:sym typeface="Calibri" panose="020F0502020204030204"/>
              </a:defRPr>
            </a:pPr>
            <a:r>
              <a:t>optimization</a:t>
            </a:r>
          </a:p>
        </p:txBody>
      </p:sp>
      <p:sp>
        <p:nvSpPr>
          <p:cNvPr id="50" name="文本框 13"/>
          <p:cNvSpPr txBox="1"/>
          <p:nvPr/>
        </p:nvSpPr>
        <p:spPr>
          <a:xfrm>
            <a:off x="6797832" y="5801057"/>
            <a:ext cx="1087197" cy="554591"/>
          </a:xfrm>
          <a:prstGeom prst="rect">
            <a:avLst/>
          </a:prstGeom>
          <a:ln w="12700">
            <a:miter lim="400000"/>
          </a:ln>
        </p:spPr>
        <p:txBody>
          <a:bodyPr wrap="none" lIns="45718" tIns="45718" rIns="45718" bIns="45718">
            <a:spAutoFit/>
          </a:bodyPr>
          <a:lstStyle/>
          <a:p>
            <a:pPr algn="ctr">
              <a:defRPr sz="1600" b="1">
                <a:latin typeface="+mn-lt"/>
                <a:ea typeface="+mn-ea"/>
                <a:cs typeface="+mn-cs"/>
                <a:sym typeface="Calibri" panose="020F0502020204030204"/>
              </a:defRPr>
            </a:pPr>
            <a:r>
              <a:t>Agricultural</a:t>
            </a:r>
            <a:endParaRPr>
              <a:latin typeface="Arial" panose="020B0604020202020204"/>
              <a:ea typeface="Arial" panose="020B0604020202020204"/>
              <a:cs typeface="Arial" panose="020B0604020202020204"/>
              <a:sym typeface="Arial" panose="020B0604020202020204"/>
            </a:endParaRPr>
          </a:p>
          <a:p>
            <a:pPr algn="ctr">
              <a:defRPr sz="1600" b="1">
                <a:latin typeface="+mn-lt"/>
                <a:ea typeface="+mn-ea"/>
                <a:cs typeface="+mn-cs"/>
                <a:sym typeface="Calibri" panose="020F0502020204030204"/>
              </a:defRPr>
            </a:pPr>
            <a:r>
              <a:t>planning</a:t>
            </a:r>
          </a:p>
        </p:txBody>
      </p:sp>
      <p:sp>
        <p:nvSpPr>
          <p:cNvPr id="51" name="标题 1"/>
          <p:cNvSpPr txBox="1"/>
          <p:nvPr/>
        </p:nvSpPr>
        <p:spPr>
          <a:xfrm>
            <a:off x="380203" y="1146177"/>
            <a:ext cx="11431593" cy="604343"/>
          </a:xfrm>
          <a:prstGeom prst="rect">
            <a:avLst/>
          </a:prstGeom>
          <a:ln w="12700">
            <a:miter lim="400000"/>
          </a:ln>
        </p:spPr>
        <p:txBody>
          <a:bodyPr lIns="25400" tIns="25400" rIns="25400" bIns="25400" anchor="ctr">
            <a:spAutoFit/>
          </a:bodyPr>
          <a:lstStyle>
            <a:lvl1pPr marL="342900" indent="-342900" defTabSz="913130">
              <a:spcBef>
                <a:spcPts val="1000"/>
              </a:spcBef>
              <a:buSzPct val="100000"/>
              <a:buFont typeface="Arial" panose="020B0604020202020204"/>
              <a:buChar char="•"/>
              <a:defRPr sz="2000" b="1">
                <a:solidFill>
                  <a:schemeClr val="accent1"/>
                </a:solidFill>
                <a:latin typeface="+mn-lt"/>
                <a:ea typeface="+mn-ea"/>
                <a:cs typeface="+mn-cs"/>
                <a:sym typeface="Calibri" panose="020F0502020204030204"/>
              </a:defRPr>
            </a:lvl1pPr>
          </a:lstStyle>
          <a:p>
            <a:r>
              <a:t>For various applications, there is an urgent need for the development of more accurate weather and climate forecast methods.</a:t>
            </a:r>
          </a:p>
        </p:txBody>
      </p:sp>
      <p:sp>
        <p:nvSpPr>
          <p:cNvPr id="52" name="文本框 15"/>
          <p:cNvSpPr txBox="1"/>
          <p:nvPr/>
        </p:nvSpPr>
        <p:spPr>
          <a:xfrm>
            <a:off x="9867123" y="5802110"/>
            <a:ext cx="1099598" cy="554591"/>
          </a:xfrm>
          <a:prstGeom prst="rect">
            <a:avLst/>
          </a:prstGeom>
          <a:ln w="12700">
            <a:miter lim="400000"/>
          </a:ln>
        </p:spPr>
        <p:txBody>
          <a:bodyPr wrap="none" lIns="45718" tIns="45718" rIns="45718" bIns="45718">
            <a:spAutoFit/>
          </a:bodyPr>
          <a:lstStyle/>
          <a:p>
            <a:pPr algn="ctr">
              <a:defRPr sz="1600" b="1">
                <a:latin typeface="+mn-lt"/>
                <a:ea typeface="+mn-ea"/>
                <a:cs typeface="+mn-cs"/>
                <a:sym typeface="Calibri" panose="020F0502020204030204"/>
              </a:defRPr>
            </a:pPr>
            <a:r>
              <a:t>Disaster</a:t>
            </a:r>
            <a:endParaRPr>
              <a:latin typeface="Arial" panose="020B0604020202020204"/>
              <a:ea typeface="Arial" panose="020B0604020202020204"/>
              <a:cs typeface="Arial" panose="020B0604020202020204"/>
              <a:sym typeface="Arial" panose="020B0604020202020204"/>
            </a:endParaRPr>
          </a:p>
          <a:p>
            <a:pPr algn="ctr">
              <a:defRPr sz="1600" b="1">
                <a:latin typeface="+mn-lt"/>
                <a:ea typeface="+mn-ea"/>
                <a:cs typeface="+mn-cs"/>
                <a:sym typeface="Calibri" panose="020F0502020204030204"/>
              </a:defRPr>
            </a:pPr>
            <a:r>
              <a:t>preparation</a:t>
            </a:r>
          </a:p>
        </p:txBody>
      </p:sp>
      <p:grpSp>
        <p:nvGrpSpPr>
          <p:cNvPr id="55" name="组合 8"/>
          <p:cNvGrpSpPr/>
          <p:nvPr/>
        </p:nvGrpSpPr>
        <p:grpSpPr>
          <a:xfrm>
            <a:off x="9110979" y="2308860"/>
            <a:ext cx="2503479" cy="3168489"/>
            <a:chOff x="0" y="0"/>
            <a:chExt cx="2503478" cy="3168487"/>
          </a:xfrm>
        </p:grpSpPr>
        <p:pic>
          <p:nvPicPr>
            <p:cNvPr id="53" name="Picture 2" descr="Picture 2"/>
            <p:cNvPicPr>
              <a:picLocks noChangeAspect="1"/>
            </p:cNvPicPr>
            <p:nvPr/>
          </p:nvPicPr>
          <p:blipFill>
            <a:blip r:embed="rId1"/>
            <a:srcRect l="18374" t="3627" b="8363"/>
            <a:stretch>
              <a:fillRect/>
            </a:stretch>
          </p:blipFill>
          <p:spPr>
            <a:xfrm>
              <a:off x="-1" y="1525201"/>
              <a:ext cx="2503479" cy="1643288"/>
            </a:xfrm>
            <a:prstGeom prst="rect">
              <a:avLst/>
            </a:prstGeom>
            <a:ln w="12700" cap="flat">
              <a:noFill/>
              <a:miter lim="400000"/>
              <a:headEnd/>
              <a:tailEnd/>
            </a:ln>
            <a:effectLst>
              <a:outerShdw blurRad="50800" dist="38100" dir="5400000" rotWithShape="0">
                <a:srgbClr val="000000">
                  <a:alpha val="40000"/>
                </a:srgbClr>
              </a:outerShdw>
            </a:effectLst>
          </p:spPr>
        </p:pic>
        <p:pic>
          <p:nvPicPr>
            <p:cNvPr id="54" name="图片 28" descr="图片 28"/>
            <p:cNvPicPr>
              <a:picLocks noChangeAspect="1"/>
            </p:cNvPicPr>
            <p:nvPr/>
          </p:nvPicPr>
          <p:blipFill>
            <a:blip r:embed="rId2"/>
            <a:srcRect r="15379"/>
            <a:stretch>
              <a:fillRect/>
            </a:stretch>
          </p:blipFill>
          <p:spPr>
            <a:xfrm>
              <a:off x="-1" y="0"/>
              <a:ext cx="2500922" cy="1525204"/>
            </a:xfrm>
            <a:prstGeom prst="rect">
              <a:avLst/>
            </a:prstGeom>
            <a:ln w="12700" cap="flat">
              <a:noFill/>
              <a:miter lim="400000"/>
              <a:headEnd/>
              <a:tailEnd/>
            </a:ln>
            <a:effectLst/>
          </p:spPr>
        </p:pic>
      </p:grpSp>
      <p:grpSp>
        <p:nvGrpSpPr>
          <p:cNvPr id="58" name="组合 5"/>
          <p:cNvGrpSpPr/>
          <p:nvPr/>
        </p:nvGrpSpPr>
        <p:grpSpPr>
          <a:xfrm>
            <a:off x="6046467" y="2308858"/>
            <a:ext cx="2363334" cy="3152780"/>
            <a:chOff x="-1" y="-1"/>
            <a:chExt cx="2363333" cy="3152779"/>
          </a:xfrm>
        </p:grpSpPr>
        <p:pic>
          <p:nvPicPr>
            <p:cNvPr id="56" name="Picture 4" descr="Picture 4"/>
            <p:cNvPicPr>
              <a:picLocks noChangeAspect="1"/>
            </p:cNvPicPr>
            <p:nvPr/>
          </p:nvPicPr>
          <p:blipFill>
            <a:blip r:embed="rId3"/>
            <a:srcRect l="6202" r="8159" b="18017"/>
            <a:stretch>
              <a:fillRect/>
            </a:stretch>
          </p:blipFill>
          <p:spPr>
            <a:xfrm>
              <a:off x="4926" y="1623959"/>
              <a:ext cx="2358407" cy="1528820"/>
            </a:xfrm>
            <a:prstGeom prst="rect">
              <a:avLst/>
            </a:prstGeom>
            <a:ln w="12700" cap="flat">
              <a:noFill/>
              <a:miter lim="400000"/>
              <a:headEnd/>
              <a:tailEnd/>
            </a:ln>
            <a:effectLst>
              <a:outerShdw blurRad="50800" dist="38100" dir="5400000" rotWithShape="0">
                <a:srgbClr val="000000">
                  <a:alpha val="40000"/>
                </a:srgbClr>
              </a:outerShdw>
            </a:effectLst>
          </p:spPr>
        </p:pic>
        <p:pic>
          <p:nvPicPr>
            <p:cNvPr id="57" name="图片 30" descr="图片 30"/>
            <p:cNvPicPr>
              <a:picLocks noChangeAspect="1"/>
            </p:cNvPicPr>
            <p:nvPr/>
          </p:nvPicPr>
          <p:blipFill>
            <a:blip r:embed="rId4"/>
            <a:srcRect t="7032" r="18" b="20195"/>
            <a:stretch>
              <a:fillRect/>
            </a:stretch>
          </p:blipFill>
          <p:spPr>
            <a:xfrm>
              <a:off x="-2" y="-2"/>
              <a:ext cx="2357913" cy="1623964"/>
            </a:xfrm>
            <a:prstGeom prst="rect">
              <a:avLst/>
            </a:prstGeom>
            <a:ln w="12700" cap="flat">
              <a:noFill/>
              <a:miter lim="400000"/>
              <a:headEnd/>
              <a:tailEnd/>
            </a:ln>
            <a:effectLst/>
          </p:spPr>
        </p:pic>
      </p:grpSp>
      <p:grpSp>
        <p:nvGrpSpPr>
          <p:cNvPr id="61" name="组合 3"/>
          <p:cNvGrpSpPr/>
          <p:nvPr/>
        </p:nvGrpSpPr>
        <p:grpSpPr>
          <a:xfrm>
            <a:off x="3196589" y="2332987"/>
            <a:ext cx="2362838" cy="3143099"/>
            <a:chOff x="0" y="0"/>
            <a:chExt cx="2362837" cy="3143098"/>
          </a:xfrm>
        </p:grpSpPr>
        <p:pic>
          <p:nvPicPr>
            <p:cNvPr id="59" name="图片 25" descr="图片 25"/>
            <p:cNvPicPr>
              <a:picLocks noChangeAspect="1"/>
            </p:cNvPicPr>
            <p:nvPr/>
          </p:nvPicPr>
          <p:blipFill>
            <a:blip r:embed="rId5"/>
            <a:srcRect t="15949"/>
            <a:stretch>
              <a:fillRect/>
            </a:stretch>
          </p:blipFill>
          <p:spPr>
            <a:xfrm>
              <a:off x="0" y="1338636"/>
              <a:ext cx="2362838" cy="1804462"/>
            </a:xfrm>
            <a:prstGeom prst="rect">
              <a:avLst/>
            </a:prstGeom>
            <a:ln w="12700" cap="flat">
              <a:noFill/>
              <a:miter lim="400000"/>
              <a:headEnd/>
              <a:tailEnd/>
            </a:ln>
            <a:effectLst>
              <a:outerShdw blurRad="50800" dist="38100" dir="5400000" rotWithShape="0">
                <a:srgbClr val="000000">
                  <a:alpha val="40000"/>
                </a:srgbClr>
              </a:outerShdw>
            </a:effectLst>
          </p:spPr>
        </p:pic>
        <p:pic>
          <p:nvPicPr>
            <p:cNvPr id="60" name="Picture 6" descr="Picture 6"/>
            <p:cNvPicPr>
              <a:picLocks noChangeAspect="1"/>
            </p:cNvPicPr>
            <p:nvPr/>
          </p:nvPicPr>
          <p:blipFill>
            <a:blip r:embed="rId6"/>
            <a:srcRect l="16502" t="28896" r="37065" b="18601"/>
            <a:stretch>
              <a:fillRect/>
            </a:stretch>
          </p:blipFill>
          <p:spPr>
            <a:xfrm>
              <a:off x="0" y="-1"/>
              <a:ext cx="2362311" cy="1335292"/>
            </a:xfrm>
            <a:prstGeom prst="rect">
              <a:avLst/>
            </a:prstGeom>
            <a:ln w="12700" cap="flat">
              <a:noFill/>
              <a:miter lim="400000"/>
              <a:headEnd/>
              <a:tailEnd/>
            </a:ln>
            <a:effectLst/>
          </p:spPr>
        </p:pic>
      </p:grpSp>
      <p:grpSp>
        <p:nvGrpSpPr>
          <p:cNvPr id="64" name="组合 2"/>
          <p:cNvGrpSpPr/>
          <p:nvPr/>
        </p:nvGrpSpPr>
        <p:grpSpPr>
          <a:xfrm>
            <a:off x="471308" y="2327192"/>
            <a:ext cx="2520328" cy="3160934"/>
            <a:chOff x="-1" y="-1"/>
            <a:chExt cx="2520326" cy="3160933"/>
          </a:xfrm>
        </p:grpSpPr>
        <p:pic>
          <p:nvPicPr>
            <p:cNvPr id="62" name="Picture 2" descr="Picture 2"/>
            <p:cNvPicPr>
              <a:picLocks noChangeAspect="1"/>
            </p:cNvPicPr>
            <p:nvPr/>
          </p:nvPicPr>
          <p:blipFill>
            <a:blip r:embed="rId7"/>
            <a:srcRect l="6584" t="11359" r="536" b="2513"/>
            <a:stretch>
              <a:fillRect/>
            </a:stretch>
          </p:blipFill>
          <p:spPr>
            <a:xfrm>
              <a:off x="39862" y="-2"/>
              <a:ext cx="2480463" cy="1511072"/>
            </a:xfrm>
            <a:prstGeom prst="rect">
              <a:avLst/>
            </a:prstGeom>
            <a:ln w="12700" cap="flat">
              <a:noFill/>
              <a:miter lim="400000"/>
              <a:headEnd/>
              <a:tailEnd/>
            </a:ln>
            <a:effectLst>
              <a:outerShdw blurRad="50800" dist="38100" dir="5400000" rotWithShape="0">
                <a:srgbClr val="000000">
                  <a:alpha val="40000"/>
                </a:srgbClr>
              </a:outerShdw>
            </a:effectLst>
          </p:spPr>
        </p:pic>
        <p:pic>
          <p:nvPicPr>
            <p:cNvPr id="63" name="图片 1" descr="图片 1"/>
            <p:cNvPicPr>
              <a:picLocks noChangeAspect="1"/>
            </p:cNvPicPr>
            <p:nvPr/>
          </p:nvPicPr>
          <p:blipFill>
            <a:blip r:embed="rId8"/>
            <a:srcRect l="27838"/>
            <a:stretch>
              <a:fillRect/>
            </a:stretch>
          </p:blipFill>
          <p:spPr>
            <a:xfrm>
              <a:off x="-2" y="1605663"/>
              <a:ext cx="2520328" cy="1555270"/>
            </a:xfrm>
            <a:prstGeom prst="rect">
              <a:avLst/>
            </a:prstGeom>
            <a:ln w="12700" cap="flat">
              <a:noFill/>
              <a:miter lim="400000"/>
              <a:headEnd/>
              <a:tailEnd/>
            </a:ln>
            <a:effectLst/>
          </p:spPr>
        </p:pic>
      </p:grpSp>
      <p:sp>
        <p:nvSpPr>
          <p:cNvPr id="65" name="矩形 4"/>
          <p:cNvSpPr/>
          <p:nvPr/>
        </p:nvSpPr>
        <p:spPr>
          <a:xfrm>
            <a:off x="3004185" y="2461895"/>
            <a:ext cx="192408" cy="1735455"/>
          </a:xfrm>
          <a:prstGeom prst="rect">
            <a:avLst/>
          </a:prstGeom>
          <a:solidFill>
            <a:srgbClr val="FFFFFF"/>
          </a:solidFill>
          <a:ln w="12700">
            <a:miter lim="400000"/>
          </a:ln>
        </p:spPr>
        <p:txBody>
          <a:bodyPr lIns="45718" tIns="45718" rIns="45718" bIns="45718" anchor="ctr"/>
          <a:lstStyle/>
          <a:p>
            <a:pPr>
              <a:defRPr>
                <a:latin typeface="+mn-lt"/>
                <a:ea typeface="+mn-ea"/>
                <a:cs typeface="+mn-cs"/>
                <a:sym typeface="Calibri" panose="020F0502020204030204"/>
              </a:defRPr>
            </a:p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圆角 4"/>
          <p:cNvSpPr/>
          <p:nvPr/>
        </p:nvSpPr>
        <p:spPr>
          <a:xfrm>
            <a:off x="6391873" y="2116508"/>
            <a:ext cx="4982251" cy="3981002"/>
          </a:xfrm>
          <a:prstGeom prst="roundRect">
            <a:avLst>
              <a:gd name="adj" fmla="val 0"/>
            </a:avLst>
          </a:prstGeom>
          <a:solidFill>
            <a:srgbClr val="F2F2F2"/>
          </a:solidFill>
          <a:ln w="12700">
            <a:miter lim="400000"/>
          </a:ln>
        </p:spPr>
        <p:txBody>
          <a:bodyPr lIns="45718" tIns="45718" rIns="45718" bIns="45718" anchor="ctr"/>
          <a:lstStyle/>
          <a:p>
            <a:pPr algn="ctr" defTabSz="914400">
              <a:defRPr sz="1600">
                <a:solidFill>
                  <a:srgbClr val="FFFFFF"/>
                </a:solidFill>
                <a:latin typeface="+mn-lt"/>
                <a:ea typeface="+mn-ea"/>
                <a:cs typeface="+mn-cs"/>
                <a:sym typeface="Calibri" panose="020F0502020204030204"/>
              </a:defRPr>
            </a:pPr>
          </a:p>
        </p:txBody>
      </p:sp>
      <p:sp>
        <p:nvSpPr>
          <p:cNvPr id="70" name="Evolution of numerical weather forecasts"/>
          <p:cNvSpPr txBox="1"/>
          <p:nvPr>
            <p:ph type="title"/>
          </p:nvPr>
        </p:nvSpPr>
        <p:spPr>
          <a:xfrm>
            <a:off x="1397000" y="92477"/>
            <a:ext cx="9023626" cy="495368"/>
          </a:xfrm>
          <a:prstGeom prst="rect">
            <a:avLst/>
          </a:prstGeom>
        </p:spPr>
        <p:txBody>
          <a:bodyPr/>
          <a:lstStyle>
            <a:lvl1pPr defTabSz="457200">
              <a:lnSpc>
                <a:spcPct val="100000"/>
              </a:lnSpc>
              <a:defRPr sz="3200" b="1">
                <a:solidFill>
                  <a:srgbClr val="FFFFFF"/>
                </a:solidFill>
                <a:latin typeface="+mn-lt"/>
                <a:ea typeface="+mn-ea"/>
                <a:cs typeface="+mn-cs"/>
                <a:sym typeface="Calibri" panose="020F0502020204030204"/>
              </a:defRPr>
            </a:lvl1pPr>
          </a:lstStyle>
          <a:p>
            <a:r>
              <a:t>Challenges for traditional forecasts method</a:t>
            </a:r>
          </a:p>
        </p:txBody>
      </p:sp>
      <p:grpSp>
        <p:nvGrpSpPr>
          <p:cNvPr id="73" name="组合 4"/>
          <p:cNvGrpSpPr/>
          <p:nvPr/>
        </p:nvGrpSpPr>
        <p:grpSpPr>
          <a:xfrm>
            <a:off x="387748" y="1696303"/>
            <a:ext cx="5581027" cy="4821408"/>
            <a:chOff x="0" y="0"/>
            <a:chExt cx="5581026" cy="4821406"/>
          </a:xfrm>
        </p:grpSpPr>
        <p:pic>
          <p:nvPicPr>
            <p:cNvPr id="71" name="Picture 37" descr="Picture 37"/>
            <p:cNvPicPr>
              <a:picLocks noChangeAspect="1"/>
            </p:cNvPicPr>
            <p:nvPr/>
          </p:nvPicPr>
          <p:blipFill>
            <a:blip r:embed="rId1"/>
            <a:stretch>
              <a:fillRect/>
            </a:stretch>
          </p:blipFill>
          <p:spPr>
            <a:xfrm>
              <a:off x="-1" y="-1"/>
              <a:ext cx="5581027" cy="4762110"/>
            </a:xfrm>
            <a:prstGeom prst="rect">
              <a:avLst/>
            </a:prstGeom>
            <a:ln w="12700" cap="flat">
              <a:noFill/>
              <a:miter lim="400000"/>
              <a:headEnd/>
              <a:tailEnd/>
            </a:ln>
            <a:effectLst/>
          </p:spPr>
        </p:pic>
        <p:sp>
          <p:nvSpPr>
            <p:cNvPr id="72" name="Text Box 39"/>
            <p:cNvSpPr txBox="1"/>
            <p:nvPr/>
          </p:nvSpPr>
          <p:spPr>
            <a:xfrm>
              <a:off x="317288" y="4540610"/>
              <a:ext cx="1811688" cy="280796"/>
            </a:xfrm>
            <a:prstGeom prst="rect">
              <a:avLst/>
            </a:prstGeom>
            <a:noFill/>
            <a:ln w="12700" cap="flat">
              <a:noFill/>
              <a:miter lim="400000"/>
            </a:ln>
            <a:effectLst/>
          </p:spPr>
          <p:txBody>
            <a:bodyPr wrap="square" lIns="45718" tIns="45718" rIns="45718" bIns="45718" numCol="1" anchor="t">
              <a:spAutoFit/>
            </a:bodyPr>
            <a:lstStyle>
              <a:lvl1pPr>
                <a:defRPr sz="1400">
                  <a:latin typeface="+mn-lt"/>
                  <a:ea typeface="+mn-ea"/>
                  <a:cs typeface="+mn-cs"/>
                  <a:sym typeface="Calibri" panose="020F0502020204030204"/>
                </a:defRPr>
              </a:lvl1pPr>
            </a:lstStyle>
            <a:p>
              <a:r>
                <a:t>Bauer, P et al. 2015</a:t>
              </a:r>
            </a:p>
          </p:txBody>
        </p:sp>
      </p:grpSp>
      <p:sp>
        <p:nvSpPr>
          <p:cNvPr id="74" name="Text Box 42"/>
          <p:cNvSpPr txBox="1"/>
          <p:nvPr/>
        </p:nvSpPr>
        <p:spPr>
          <a:xfrm>
            <a:off x="6618199" y="3206206"/>
            <a:ext cx="4773219" cy="2168978"/>
          </a:xfrm>
          <a:prstGeom prst="rect">
            <a:avLst/>
          </a:prstGeom>
          <a:ln w="12700">
            <a:miter lim="400000"/>
          </a:ln>
        </p:spPr>
        <p:txBody>
          <a:bodyPr lIns="45718" tIns="45718" rIns="45718" bIns="45718">
            <a:spAutoFit/>
          </a:bodyPr>
          <a:lstStyle/>
          <a:p>
            <a:pPr marL="179705" indent="-179705">
              <a:buSzPct val="100000"/>
              <a:buFont typeface="Arial" panose="020B0604020202020204"/>
              <a:buChar char="•"/>
              <a:defRPr sz="2000">
                <a:solidFill>
                  <a:srgbClr val="3264BE"/>
                </a:solidFill>
                <a:latin typeface="+mn-lt"/>
                <a:ea typeface="+mn-ea"/>
                <a:cs typeface="+mn-cs"/>
                <a:sym typeface="Calibri" panose="020F0502020204030204"/>
              </a:defRPr>
            </a:pPr>
            <a:r>
              <a:t>Tremendous computational consumption</a:t>
            </a:r>
            <a:endParaRPr sz="1400"/>
          </a:p>
          <a:p>
            <a:pPr marL="179705" indent="-179705">
              <a:buSzPct val="100000"/>
              <a:buFont typeface="Arial" panose="020B0604020202020204"/>
              <a:buChar char="•"/>
              <a:defRPr sz="2000">
                <a:solidFill>
                  <a:srgbClr val="3264BE"/>
                </a:solidFill>
                <a:latin typeface="+mn-lt"/>
                <a:ea typeface="+mn-ea"/>
                <a:cs typeface="+mn-cs"/>
                <a:sym typeface="Calibri" panose="020F0502020204030204"/>
              </a:defRPr>
            </a:pPr>
          </a:p>
          <a:p>
            <a:pPr marL="179705" indent="-179705">
              <a:buSzPct val="100000"/>
              <a:buFont typeface="Arial" panose="020B0604020202020204"/>
              <a:buChar char="•"/>
              <a:defRPr sz="2000">
                <a:solidFill>
                  <a:srgbClr val="3264BE"/>
                </a:solidFill>
                <a:latin typeface="+mn-lt"/>
                <a:ea typeface="+mn-ea"/>
                <a:cs typeface="+mn-cs"/>
                <a:sym typeface="Calibri" panose="020F0502020204030204"/>
              </a:defRPr>
            </a:pPr>
            <a:r>
              <a:t>Can not scale well with increasing amounts of available data</a:t>
            </a:r>
            <a:endParaRPr sz="1400"/>
          </a:p>
          <a:p>
            <a:pPr marL="179705" indent="-179705">
              <a:buSzPct val="100000"/>
              <a:buFont typeface="Arial" panose="020B0604020202020204"/>
              <a:buChar char="•"/>
              <a:defRPr sz="2000">
                <a:solidFill>
                  <a:srgbClr val="3264BE"/>
                </a:solidFill>
                <a:latin typeface="+mn-lt"/>
                <a:ea typeface="+mn-ea"/>
                <a:cs typeface="+mn-cs"/>
                <a:sym typeface="Calibri" panose="020F0502020204030204"/>
              </a:defRPr>
            </a:pPr>
          </a:p>
          <a:p>
            <a:pPr marL="179705" indent="-179705">
              <a:buSzPct val="100000"/>
              <a:buFont typeface="Arial" panose="020B0604020202020204"/>
              <a:buChar char="•"/>
              <a:defRPr sz="2000">
                <a:solidFill>
                  <a:srgbClr val="3264BE"/>
                </a:solidFill>
                <a:latin typeface="+mn-lt"/>
                <a:ea typeface="+mn-ea"/>
                <a:cs typeface="+mn-cs"/>
                <a:sym typeface="Calibri" panose="020F0502020204030204"/>
              </a:defRPr>
            </a:pPr>
            <a:r>
              <a:t>Challenges for long-term forecast, such as Madden-Julian Oscillation (MJO)</a:t>
            </a:r>
          </a:p>
        </p:txBody>
      </p:sp>
      <p:sp>
        <p:nvSpPr>
          <p:cNvPr id="75" name="文本框 3"/>
          <p:cNvSpPr txBox="1"/>
          <p:nvPr/>
        </p:nvSpPr>
        <p:spPr>
          <a:xfrm>
            <a:off x="6663918" y="2591711"/>
            <a:ext cx="2982721" cy="340179"/>
          </a:xfrm>
          <a:prstGeom prst="rect">
            <a:avLst/>
          </a:prstGeom>
          <a:ln w="12700">
            <a:miter lim="400000"/>
          </a:ln>
        </p:spPr>
        <p:txBody>
          <a:bodyPr wrap="none" lIns="45718" tIns="45718" rIns="45718" bIns="45718">
            <a:spAutoFit/>
          </a:bodyPr>
          <a:lstStyle>
            <a:lvl1pPr>
              <a:defRPr sz="2000">
                <a:latin typeface="+mn-lt"/>
                <a:ea typeface="+mn-ea"/>
                <a:cs typeface="+mn-cs"/>
                <a:sym typeface="Calibri" panose="020F0502020204030204"/>
              </a:defRPr>
            </a:lvl1pPr>
          </a:lstStyle>
          <a:p>
            <a:r>
              <a:t>Challenges for NWP model: </a:t>
            </a:r>
          </a:p>
        </p:txBody>
      </p:sp>
      <p:sp>
        <p:nvSpPr>
          <p:cNvPr id="76" name="文本框 6"/>
          <p:cNvSpPr txBox="1"/>
          <p:nvPr/>
        </p:nvSpPr>
        <p:spPr>
          <a:xfrm>
            <a:off x="241375" y="1001222"/>
            <a:ext cx="10594938" cy="644978"/>
          </a:xfrm>
          <a:prstGeom prst="rect">
            <a:avLst/>
          </a:prstGeom>
          <a:ln w="12700">
            <a:miter lim="400000"/>
          </a:ln>
        </p:spPr>
        <p:txBody>
          <a:bodyPr lIns="45718" tIns="45718" rIns="45718" bIns="45718">
            <a:spAutoFit/>
          </a:bodyPr>
          <a:lstStyle/>
          <a:p>
            <a:pPr>
              <a:defRPr sz="2000">
                <a:latin typeface="+mn-lt"/>
                <a:ea typeface="+mn-ea"/>
                <a:cs typeface="+mn-cs"/>
                <a:sym typeface="Calibri" panose="020F0502020204030204"/>
              </a:defRPr>
            </a:pPr>
            <a:r>
              <a:t>Conventionally, weather and climate forecasts primarily rely on </a:t>
            </a:r>
            <a:r>
              <a:rPr b="1">
                <a:solidFill>
                  <a:srgbClr val="3264BE"/>
                </a:solidFill>
              </a:rPr>
              <a:t>physics-based numerical weather prediction (NWP) models</a:t>
            </a:r>
            <a:r>
              <a:t>.</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13"/>
          <p:cNvSpPr/>
          <p:nvPr/>
        </p:nvSpPr>
        <p:spPr>
          <a:xfrm>
            <a:off x="7828129" y="3345465"/>
            <a:ext cx="4039377" cy="1804767"/>
          </a:xfrm>
          <a:prstGeom prst="rect">
            <a:avLst/>
          </a:prstGeom>
          <a:solidFill>
            <a:srgbClr val="F3F3F3"/>
          </a:solidFill>
          <a:ln w="12700">
            <a:miter lim="400000"/>
          </a:ln>
        </p:spPr>
        <p:txBody>
          <a:bodyPr lIns="45718" tIns="45718" rIns="45718" bIns="45718" anchor="ctr"/>
          <a:lstStyle/>
          <a:p>
            <a:pPr algn="ctr">
              <a:defRPr>
                <a:solidFill>
                  <a:srgbClr val="FFFFFF"/>
                </a:solidFill>
                <a:latin typeface="+mn-lt"/>
                <a:ea typeface="+mn-ea"/>
                <a:cs typeface="+mn-cs"/>
                <a:sym typeface="Calibri" panose="020F0502020204030204"/>
              </a:defRPr>
            </a:pPr>
          </a:p>
        </p:txBody>
      </p:sp>
      <p:sp>
        <p:nvSpPr>
          <p:cNvPr id="79" name="Machine learning medium-range forecasts"/>
          <p:cNvSpPr txBox="1"/>
          <p:nvPr>
            <p:ph type="title"/>
          </p:nvPr>
        </p:nvSpPr>
        <p:spPr>
          <a:xfrm>
            <a:off x="1397000" y="92477"/>
            <a:ext cx="9023626" cy="495368"/>
          </a:xfrm>
          <a:prstGeom prst="rect">
            <a:avLst/>
          </a:prstGeom>
        </p:spPr>
        <p:txBody>
          <a:bodyPr/>
          <a:lstStyle>
            <a:lvl1pPr defTabSz="457200">
              <a:lnSpc>
                <a:spcPct val="100000"/>
              </a:lnSpc>
              <a:defRPr sz="3200" b="1">
                <a:solidFill>
                  <a:srgbClr val="FFFFFF"/>
                </a:solidFill>
                <a:latin typeface="+mn-lt"/>
                <a:ea typeface="+mn-ea"/>
                <a:cs typeface="+mn-cs"/>
                <a:sym typeface="Calibri" panose="020F0502020204030204"/>
              </a:defRPr>
            </a:lvl1pPr>
          </a:lstStyle>
          <a:p>
            <a:r>
              <a:t>FuXi weather foundation models</a:t>
            </a:r>
          </a:p>
        </p:txBody>
      </p:sp>
      <p:sp>
        <p:nvSpPr>
          <p:cNvPr id="80" name="Rectangles 25"/>
          <p:cNvSpPr/>
          <p:nvPr/>
        </p:nvSpPr>
        <p:spPr>
          <a:xfrm>
            <a:off x="1508121" y="1374240"/>
            <a:ext cx="6135960" cy="4720092"/>
          </a:xfrm>
          <a:prstGeom prst="rect">
            <a:avLst/>
          </a:prstGeom>
          <a:solidFill>
            <a:srgbClr val="F3F3F3"/>
          </a:solidFill>
          <a:ln w="12700">
            <a:miter lim="400000"/>
          </a:ln>
        </p:spPr>
        <p:txBody>
          <a:bodyPr lIns="45718" tIns="45718" rIns="45718" bIns="45718" anchor="ctr"/>
          <a:lstStyle/>
          <a:p>
            <a:pPr algn="ctr">
              <a:defRPr>
                <a:solidFill>
                  <a:srgbClr val="FFFFFF"/>
                </a:solidFill>
                <a:latin typeface="+mn-lt"/>
                <a:ea typeface="+mn-ea"/>
                <a:cs typeface="+mn-cs"/>
                <a:sym typeface="Calibri" panose="020F0502020204030204"/>
              </a:defRPr>
            </a:pPr>
          </a:p>
        </p:txBody>
      </p:sp>
      <p:sp>
        <p:nvSpPr>
          <p:cNvPr id="81" name="Straight Arrow Connector 10"/>
          <p:cNvSpPr/>
          <p:nvPr/>
        </p:nvSpPr>
        <p:spPr>
          <a:xfrm>
            <a:off x="1353695" y="6114125"/>
            <a:ext cx="6598814" cy="1"/>
          </a:xfrm>
          <a:prstGeom prst="line">
            <a:avLst/>
          </a:prstGeom>
          <a:ln w="28575">
            <a:solidFill>
              <a:srgbClr val="32538F"/>
            </a:solidFill>
            <a:miter/>
            <a:tailEnd type="triangle"/>
          </a:ln>
        </p:spPr>
        <p:txBody>
          <a:bodyPr lIns="45718" tIns="45718" rIns="45718" bIns="45718"/>
          <a:lstStyle/>
          <a:p/>
        </p:txBody>
      </p:sp>
      <p:sp>
        <p:nvSpPr>
          <p:cNvPr id="82" name="Text Box 11"/>
          <p:cNvSpPr txBox="1"/>
          <p:nvPr/>
        </p:nvSpPr>
        <p:spPr>
          <a:xfrm>
            <a:off x="4016423" y="6453046"/>
            <a:ext cx="834393" cy="300590"/>
          </a:xfrm>
          <a:prstGeom prst="rect">
            <a:avLst/>
          </a:prstGeom>
          <a:ln w="12700">
            <a:miter lim="400000"/>
          </a:ln>
        </p:spPr>
        <p:txBody>
          <a:bodyPr lIns="45718" tIns="45718" rIns="45718" bIns="45718">
            <a:spAutoFit/>
          </a:bodyPr>
          <a:lstStyle>
            <a:lvl1pPr algn="ctr">
              <a:defRPr sz="1600">
                <a:latin typeface="+mn-lt"/>
                <a:ea typeface="+mn-ea"/>
                <a:cs typeface="+mn-cs"/>
                <a:sym typeface="Calibri" panose="020F0502020204030204"/>
              </a:defRPr>
            </a:lvl1pPr>
          </a:lstStyle>
          <a:p>
            <a:r>
              <a:t>Time</a:t>
            </a:r>
          </a:p>
        </p:txBody>
      </p:sp>
      <p:sp>
        <p:nvSpPr>
          <p:cNvPr id="83" name="Straight Arrow Connector 12"/>
          <p:cNvSpPr/>
          <p:nvPr/>
        </p:nvSpPr>
        <p:spPr>
          <a:xfrm flipV="1">
            <a:off x="1508124" y="1122218"/>
            <a:ext cx="14763" cy="5250562"/>
          </a:xfrm>
          <a:prstGeom prst="line">
            <a:avLst/>
          </a:prstGeom>
          <a:ln w="28575">
            <a:solidFill>
              <a:srgbClr val="32538F"/>
            </a:solidFill>
            <a:miter/>
            <a:tailEnd type="triangle"/>
          </a:ln>
        </p:spPr>
        <p:txBody>
          <a:bodyPr lIns="45718" tIns="45718" rIns="45718" bIns="45718"/>
          <a:lstStyle/>
          <a:p/>
        </p:txBody>
      </p:sp>
      <p:sp>
        <p:nvSpPr>
          <p:cNvPr id="84" name="Text Box 14"/>
          <p:cNvSpPr txBox="1"/>
          <p:nvPr/>
        </p:nvSpPr>
        <p:spPr>
          <a:xfrm>
            <a:off x="1757782" y="6196017"/>
            <a:ext cx="784282" cy="300590"/>
          </a:xfrm>
          <a:prstGeom prst="rect">
            <a:avLst/>
          </a:prstGeom>
          <a:ln w="12700">
            <a:miter lim="400000"/>
          </a:ln>
        </p:spPr>
        <p:txBody>
          <a:bodyPr wrap="none" lIns="45718" tIns="45718" rIns="45718" bIns="45718">
            <a:spAutoFit/>
          </a:bodyPr>
          <a:lstStyle>
            <a:lvl1pPr algn="ctr">
              <a:defRPr sz="1600" b="1">
                <a:latin typeface="+mn-lt"/>
                <a:ea typeface="+mn-ea"/>
                <a:cs typeface="+mn-cs"/>
                <a:sym typeface="Calibri" panose="020F0502020204030204"/>
              </a:defRPr>
            </a:lvl1pPr>
          </a:lstStyle>
          <a:p>
            <a:r>
              <a:t>2022-02</a:t>
            </a:r>
          </a:p>
        </p:txBody>
      </p:sp>
      <p:sp>
        <p:nvSpPr>
          <p:cNvPr id="85" name="Text Box 26"/>
          <p:cNvSpPr txBox="1"/>
          <p:nvPr/>
        </p:nvSpPr>
        <p:spPr>
          <a:xfrm>
            <a:off x="1645096" y="5480925"/>
            <a:ext cx="1040225" cy="509396"/>
          </a:xfrm>
          <a:prstGeom prst="rect">
            <a:avLst/>
          </a:prstGeom>
          <a:ln w="12700">
            <a:miter lim="400000"/>
          </a:ln>
        </p:spPr>
        <p:txBody>
          <a:bodyPr lIns="45718" tIns="45718" rIns="45718" bIns="45718">
            <a:spAutoFit/>
          </a:bodyPr>
          <a:lstStyle/>
          <a:p>
            <a:pPr algn="ctr">
              <a:defRPr sz="1400" b="1">
                <a:latin typeface="+mn-lt"/>
                <a:ea typeface="+mn-ea"/>
                <a:cs typeface="+mn-cs"/>
                <a:sym typeface="Calibri" panose="020F0502020204030204"/>
              </a:defRPr>
            </a:pPr>
            <a:r>
              <a:t>FourCastNet</a:t>
            </a:r>
          </a:p>
          <a:p>
            <a:pPr algn="ctr">
              <a:defRPr sz="1400" b="1">
                <a:latin typeface="+mn-lt"/>
                <a:ea typeface="+mn-ea"/>
                <a:cs typeface="+mn-cs"/>
                <a:sym typeface="Calibri" panose="020F0502020204030204"/>
              </a:defRPr>
            </a:pPr>
            <a:r>
              <a:t>(Nvidia)</a:t>
            </a:r>
          </a:p>
        </p:txBody>
      </p:sp>
      <p:sp>
        <p:nvSpPr>
          <p:cNvPr id="86" name="Text Box 3"/>
          <p:cNvSpPr txBox="1"/>
          <p:nvPr/>
        </p:nvSpPr>
        <p:spPr>
          <a:xfrm rot="16200000">
            <a:off x="-1045998" y="3875881"/>
            <a:ext cx="2842764" cy="300590"/>
          </a:xfrm>
          <a:prstGeom prst="rect">
            <a:avLst/>
          </a:prstGeom>
          <a:ln w="12700">
            <a:miter lim="400000"/>
          </a:ln>
        </p:spPr>
        <p:txBody>
          <a:bodyPr lIns="45718" tIns="45718" rIns="45718" bIns="45718">
            <a:spAutoFit/>
          </a:bodyPr>
          <a:lstStyle>
            <a:lvl1pPr algn="ctr">
              <a:defRPr sz="1600">
                <a:latin typeface="+mn-lt"/>
                <a:ea typeface="+mn-ea"/>
                <a:cs typeface="+mn-cs"/>
                <a:sym typeface="Calibri" panose="020F0502020204030204"/>
              </a:defRPr>
            </a:lvl1pPr>
          </a:lstStyle>
          <a:p>
            <a:r>
              <a:t>Forecast lead time time</a:t>
            </a:r>
          </a:p>
        </p:txBody>
      </p:sp>
      <p:sp>
        <p:nvSpPr>
          <p:cNvPr id="87" name="Text Box 4"/>
          <p:cNvSpPr txBox="1"/>
          <p:nvPr/>
        </p:nvSpPr>
        <p:spPr>
          <a:xfrm>
            <a:off x="2957220" y="6196017"/>
            <a:ext cx="784281" cy="300590"/>
          </a:xfrm>
          <a:prstGeom prst="rect">
            <a:avLst/>
          </a:prstGeom>
          <a:ln w="12700">
            <a:miter lim="400000"/>
          </a:ln>
        </p:spPr>
        <p:txBody>
          <a:bodyPr wrap="none" lIns="45718" tIns="45718" rIns="45718" bIns="45718">
            <a:spAutoFit/>
          </a:bodyPr>
          <a:lstStyle>
            <a:lvl1pPr algn="ctr">
              <a:defRPr sz="1600" b="1">
                <a:latin typeface="+mn-lt"/>
                <a:ea typeface="+mn-ea"/>
                <a:cs typeface="+mn-cs"/>
                <a:sym typeface="Calibri" panose="020F0502020204030204"/>
              </a:defRPr>
            </a:lvl1pPr>
          </a:lstStyle>
          <a:p>
            <a:r>
              <a:t>2022-11</a:t>
            </a:r>
          </a:p>
        </p:txBody>
      </p:sp>
      <p:sp>
        <p:nvSpPr>
          <p:cNvPr id="88" name="Text Box 5"/>
          <p:cNvSpPr txBox="1"/>
          <p:nvPr/>
        </p:nvSpPr>
        <p:spPr>
          <a:xfrm>
            <a:off x="2478215" y="4126624"/>
            <a:ext cx="911912" cy="808590"/>
          </a:xfrm>
          <a:prstGeom prst="rect">
            <a:avLst/>
          </a:prstGeom>
          <a:ln w="12700">
            <a:miter lim="400000"/>
          </a:ln>
        </p:spPr>
        <p:txBody>
          <a:bodyPr lIns="45718" tIns="45718" rIns="45718" bIns="45718">
            <a:spAutoFit/>
          </a:bodyPr>
          <a:lstStyle/>
          <a:p>
            <a:pPr algn="ctr">
              <a:defRPr sz="1600" b="1">
                <a:latin typeface="+mn-lt"/>
                <a:ea typeface="+mn-ea"/>
                <a:cs typeface="+mn-cs"/>
                <a:sym typeface="Calibri" panose="020F0502020204030204"/>
              </a:defRPr>
            </a:pPr>
            <a:r>
              <a:t>Pangu-Weather</a:t>
            </a:r>
          </a:p>
          <a:p>
            <a:pPr algn="ctr">
              <a:defRPr sz="1600" b="1">
                <a:latin typeface="+mn-lt"/>
                <a:ea typeface="+mn-ea"/>
                <a:cs typeface="+mn-cs"/>
                <a:sym typeface="Calibri" panose="020F0502020204030204"/>
              </a:defRPr>
            </a:pPr>
            <a:r>
              <a:t>(Huawei)</a:t>
            </a:r>
          </a:p>
        </p:txBody>
      </p:sp>
      <p:sp>
        <p:nvSpPr>
          <p:cNvPr id="89" name="Text Box 6"/>
          <p:cNvSpPr txBox="1"/>
          <p:nvPr/>
        </p:nvSpPr>
        <p:spPr>
          <a:xfrm>
            <a:off x="630488" y="5477345"/>
            <a:ext cx="812173" cy="300590"/>
          </a:xfrm>
          <a:prstGeom prst="rect">
            <a:avLst/>
          </a:prstGeom>
          <a:ln w="12700">
            <a:miter lim="400000"/>
          </a:ln>
        </p:spPr>
        <p:txBody>
          <a:bodyPr lIns="45718" tIns="45718" rIns="45718" bIns="45718">
            <a:spAutoFit/>
          </a:bodyPr>
          <a:lstStyle>
            <a:lvl1pPr algn="ctr">
              <a:defRPr sz="1600">
                <a:latin typeface="+mn-lt"/>
                <a:ea typeface="+mn-ea"/>
                <a:cs typeface="+mn-cs"/>
                <a:sym typeface="Calibri" panose="020F0502020204030204"/>
              </a:defRPr>
            </a:lvl1pPr>
          </a:lstStyle>
          <a:p>
            <a:r>
              <a:t>5 days</a:t>
            </a:r>
          </a:p>
        </p:txBody>
      </p:sp>
      <p:sp>
        <p:nvSpPr>
          <p:cNvPr id="90" name="Text Box 7"/>
          <p:cNvSpPr txBox="1"/>
          <p:nvPr/>
        </p:nvSpPr>
        <p:spPr>
          <a:xfrm>
            <a:off x="651501" y="2548445"/>
            <a:ext cx="737747" cy="300591"/>
          </a:xfrm>
          <a:prstGeom prst="rect">
            <a:avLst/>
          </a:prstGeom>
          <a:ln w="12700">
            <a:miter lim="400000"/>
          </a:ln>
        </p:spPr>
        <p:txBody>
          <a:bodyPr wrap="none" lIns="45718" tIns="45718" rIns="45718" bIns="45718">
            <a:spAutoFit/>
          </a:bodyPr>
          <a:lstStyle>
            <a:lvl1pPr algn="ctr">
              <a:defRPr sz="1600" b="1">
                <a:solidFill>
                  <a:srgbClr val="3164BE"/>
                </a:solidFill>
                <a:latin typeface="+mn-lt"/>
                <a:ea typeface="+mn-ea"/>
                <a:cs typeface="+mn-cs"/>
                <a:sym typeface="Calibri" panose="020F0502020204030204"/>
              </a:defRPr>
            </a:lvl1pPr>
          </a:lstStyle>
          <a:p>
            <a:r>
              <a:t>15 days</a:t>
            </a:r>
          </a:p>
        </p:txBody>
      </p:sp>
      <p:sp>
        <p:nvSpPr>
          <p:cNvPr id="91" name="Text Box 8"/>
          <p:cNvSpPr txBox="1"/>
          <p:nvPr/>
        </p:nvSpPr>
        <p:spPr>
          <a:xfrm>
            <a:off x="598096" y="3948384"/>
            <a:ext cx="844563" cy="300590"/>
          </a:xfrm>
          <a:prstGeom prst="rect">
            <a:avLst/>
          </a:prstGeom>
          <a:ln w="12700">
            <a:miter lim="400000"/>
          </a:ln>
        </p:spPr>
        <p:txBody>
          <a:bodyPr lIns="45718" tIns="45718" rIns="45718" bIns="45718">
            <a:spAutoFit/>
          </a:bodyPr>
          <a:lstStyle>
            <a:lvl1pPr algn="ctr">
              <a:defRPr sz="1600">
                <a:latin typeface="+mn-lt"/>
                <a:ea typeface="+mn-ea"/>
                <a:cs typeface="+mn-cs"/>
                <a:sym typeface="Calibri" panose="020F0502020204030204"/>
              </a:defRPr>
            </a:lvl1pPr>
          </a:lstStyle>
          <a:p>
            <a:r>
              <a:t>10 days</a:t>
            </a:r>
          </a:p>
        </p:txBody>
      </p:sp>
      <p:sp>
        <p:nvSpPr>
          <p:cNvPr id="92" name="Text Box 16"/>
          <p:cNvSpPr txBox="1"/>
          <p:nvPr/>
        </p:nvSpPr>
        <p:spPr>
          <a:xfrm>
            <a:off x="3311642" y="4136411"/>
            <a:ext cx="1045839" cy="509396"/>
          </a:xfrm>
          <a:prstGeom prst="rect">
            <a:avLst/>
          </a:prstGeom>
          <a:ln w="12700">
            <a:miter lim="400000"/>
          </a:ln>
        </p:spPr>
        <p:txBody>
          <a:bodyPr lIns="45718" tIns="45718" rIns="45718" bIns="45718">
            <a:spAutoFit/>
          </a:bodyPr>
          <a:lstStyle/>
          <a:p>
            <a:pPr algn="ctr">
              <a:defRPr sz="1400" b="1">
                <a:latin typeface="+mn-lt"/>
                <a:ea typeface="+mn-ea"/>
                <a:cs typeface="+mn-cs"/>
                <a:sym typeface="Calibri" panose="020F0502020204030204"/>
              </a:defRPr>
            </a:pPr>
            <a:r>
              <a:t>GraphCast </a:t>
            </a:r>
          </a:p>
          <a:p>
            <a:pPr algn="ctr">
              <a:defRPr sz="1400" b="1">
                <a:latin typeface="+mn-lt"/>
                <a:ea typeface="+mn-ea"/>
                <a:cs typeface="+mn-cs"/>
                <a:sym typeface="Calibri" panose="020F0502020204030204"/>
              </a:defRPr>
            </a:pPr>
            <a:r>
              <a:t>(Deep Mind)</a:t>
            </a:r>
          </a:p>
        </p:txBody>
      </p:sp>
      <p:sp>
        <p:nvSpPr>
          <p:cNvPr id="93" name="Text Box 20"/>
          <p:cNvSpPr txBox="1"/>
          <p:nvPr/>
        </p:nvSpPr>
        <p:spPr>
          <a:xfrm>
            <a:off x="4156657" y="6196017"/>
            <a:ext cx="784281" cy="300590"/>
          </a:xfrm>
          <a:prstGeom prst="rect">
            <a:avLst/>
          </a:prstGeom>
          <a:ln w="12700">
            <a:miter lim="400000"/>
          </a:ln>
        </p:spPr>
        <p:txBody>
          <a:bodyPr wrap="none" lIns="45718" tIns="45718" rIns="45718" bIns="45718">
            <a:spAutoFit/>
          </a:bodyPr>
          <a:lstStyle>
            <a:lvl1pPr algn="ctr">
              <a:defRPr sz="1600" b="1">
                <a:latin typeface="+mn-lt"/>
                <a:ea typeface="+mn-ea"/>
                <a:cs typeface="+mn-cs"/>
                <a:sym typeface="Calibri" panose="020F0502020204030204"/>
              </a:defRPr>
            </a:lvl1pPr>
          </a:lstStyle>
          <a:p>
            <a:r>
              <a:t>2023-04</a:t>
            </a:r>
          </a:p>
        </p:txBody>
      </p:sp>
      <p:sp>
        <p:nvSpPr>
          <p:cNvPr id="94" name="Text Box 22"/>
          <p:cNvSpPr txBox="1"/>
          <p:nvPr/>
        </p:nvSpPr>
        <p:spPr>
          <a:xfrm>
            <a:off x="4182952" y="4109422"/>
            <a:ext cx="1493621" cy="509396"/>
          </a:xfrm>
          <a:prstGeom prst="rect">
            <a:avLst/>
          </a:prstGeom>
          <a:ln w="12700">
            <a:miter lim="400000"/>
          </a:ln>
        </p:spPr>
        <p:txBody>
          <a:bodyPr lIns="45718" tIns="45718" rIns="45718" bIns="45718">
            <a:spAutoFit/>
          </a:bodyPr>
          <a:lstStyle/>
          <a:p>
            <a:pPr algn="ctr">
              <a:defRPr sz="1400" b="1">
                <a:latin typeface="+mn-lt"/>
                <a:ea typeface="+mn-ea"/>
                <a:cs typeface="+mn-cs"/>
                <a:sym typeface="Calibri" panose="020F0502020204030204"/>
              </a:defRPr>
            </a:pPr>
            <a:r>
              <a:t>FengWu </a:t>
            </a:r>
          </a:p>
          <a:p>
            <a:pPr algn="ctr">
              <a:defRPr sz="1400" b="1">
                <a:latin typeface="+mn-lt"/>
                <a:ea typeface="+mn-ea"/>
                <a:cs typeface="+mn-cs"/>
                <a:sym typeface="Calibri" panose="020F0502020204030204"/>
              </a:defRPr>
            </a:pPr>
            <a:r>
              <a:t>(Shanghai AI lab)</a:t>
            </a:r>
          </a:p>
        </p:txBody>
      </p:sp>
      <p:sp>
        <p:nvSpPr>
          <p:cNvPr id="95" name="Text Box 34"/>
          <p:cNvSpPr txBox="1"/>
          <p:nvPr/>
        </p:nvSpPr>
        <p:spPr>
          <a:xfrm>
            <a:off x="5356095" y="6196017"/>
            <a:ext cx="784281" cy="300590"/>
          </a:xfrm>
          <a:prstGeom prst="rect">
            <a:avLst/>
          </a:prstGeom>
          <a:ln w="12700">
            <a:miter lim="400000"/>
          </a:ln>
        </p:spPr>
        <p:txBody>
          <a:bodyPr wrap="none" lIns="45718" tIns="45718" rIns="45718" bIns="45718">
            <a:spAutoFit/>
          </a:bodyPr>
          <a:lstStyle>
            <a:lvl1pPr algn="ctr">
              <a:defRPr sz="1600" b="1">
                <a:latin typeface="+mn-lt"/>
                <a:ea typeface="+mn-ea"/>
                <a:cs typeface="+mn-cs"/>
                <a:sym typeface="Calibri" panose="020F0502020204030204"/>
              </a:defRPr>
            </a:lvl1pPr>
          </a:lstStyle>
          <a:p>
            <a:r>
              <a:t>2023-06</a:t>
            </a:r>
          </a:p>
        </p:txBody>
      </p:sp>
      <p:sp>
        <p:nvSpPr>
          <p:cNvPr id="96" name="Text Box 35"/>
          <p:cNvSpPr txBox="1"/>
          <p:nvPr/>
        </p:nvSpPr>
        <p:spPr>
          <a:xfrm>
            <a:off x="5429124" y="5480925"/>
            <a:ext cx="834393" cy="509396"/>
          </a:xfrm>
          <a:prstGeom prst="rect">
            <a:avLst/>
          </a:prstGeom>
          <a:ln w="12700">
            <a:miter lim="400000"/>
          </a:ln>
        </p:spPr>
        <p:txBody>
          <a:bodyPr lIns="45718" tIns="45718" rIns="45718" bIns="45718">
            <a:spAutoFit/>
          </a:bodyPr>
          <a:lstStyle/>
          <a:p>
            <a:pPr algn="ctr">
              <a:defRPr sz="1400" b="1">
                <a:latin typeface="+mn-lt"/>
                <a:ea typeface="+mn-ea"/>
                <a:cs typeface="+mn-cs"/>
                <a:sym typeface="Calibri" panose="020F0502020204030204"/>
              </a:defRPr>
            </a:pPr>
            <a:r>
              <a:t>SwinRDM </a:t>
            </a:r>
          </a:p>
          <a:p>
            <a:pPr algn="ctr">
              <a:defRPr sz="1400" b="1">
                <a:latin typeface="+mn-lt"/>
                <a:ea typeface="+mn-ea"/>
                <a:cs typeface="+mn-cs"/>
                <a:sym typeface="Calibri" panose="020F0502020204030204"/>
              </a:defRPr>
            </a:pPr>
            <a:r>
              <a:t>(Alibaba)</a:t>
            </a:r>
          </a:p>
        </p:txBody>
      </p:sp>
      <p:sp>
        <p:nvSpPr>
          <p:cNvPr id="97" name="Text Box 42"/>
          <p:cNvSpPr txBox="1"/>
          <p:nvPr/>
        </p:nvSpPr>
        <p:spPr>
          <a:xfrm>
            <a:off x="8339973" y="3580569"/>
            <a:ext cx="3077024" cy="1316590"/>
          </a:xfrm>
          <a:prstGeom prst="rect">
            <a:avLst/>
          </a:prstGeom>
          <a:ln w="12700">
            <a:miter lim="400000"/>
          </a:ln>
        </p:spPr>
        <p:txBody>
          <a:bodyPr lIns="45718" tIns="45718" rIns="45718" bIns="45718">
            <a:spAutoFit/>
          </a:bodyPr>
          <a:lstStyle/>
          <a:p>
            <a:pPr marL="285750" indent="-285750">
              <a:buSzPct val="100000"/>
              <a:buFont typeface="Arial" panose="020B0604020202020204"/>
              <a:buChar char="•"/>
              <a:defRPr sz="1600" b="1">
                <a:latin typeface="+mn-lt"/>
                <a:ea typeface="+mn-ea"/>
                <a:cs typeface="+mn-cs"/>
                <a:sym typeface="Calibri" panose="020F0502020204030204"/>
              </a:defRPr>
            </a:pPr>
            <a:r>
              <a:t>Medium-range forecast</a:t>
            </a:r>
            <a:endParaRPr>
              <a:solidFill>
                <a:srgbClr val="3264BE"/>
              </a:solidFill>
            </a:endParaRPr>
          </a:p>
          <a:p>
            <a:pPr marL="285750" indent="-285750">
              <a:buSzPct val="100000"/>
              <a:buFont typeface="Arial" panose="020B0604020202020204"/>
              <a:buChar char="•"/>
              <a:defRPr sz="1600" b="1">
                <a:latin typeface="+mn-lt"/>
                <a:ea typeface="+mn-ea"/>
                <a:cs typeface="+mn-cs"/>
                <a:sym typeface="Calibri" panose="020F0502020204030204"/>
              </a:defRPr>
            </a:pPr>
          </a:p>
          <a:p>
            <a:pPr marL="285750" indent="-285750">
              <a:buSzPct val="100000"/>
              <a:buFont typeface="Arial" panose="020B0604020202020204"/>
              <a:buChar char="•"/>
              <a:defRPr sz="1600" b="1">
                <a:latin typeface="+mn-lt"/>
                <a:ea typeface="+mn-ea"/>
                <a:cs typeface="+mn-cs"/>
                <a:sym typeface="Calibri" panose="020F0502020204030204"/>
              </a:defRPr>
            </a:pPr>
            <a:r>
              <a:t>Sub-seasonal forecast</a:t>
            </a:r>
            <a:endParaRPr>
              <a:solidFill>
                <a:srgbClr val="3264BE"/>
              </a:solidFill>
            </a:endParaRPr>
          </a:p>
          <a:p>
            <a:pPr marL="285750" indent="-285750">
              <a:buSzPct val="100000"/>
              <a:buFont typeface="Arial" panose="020B0604020202020204"/>
              <a:buChar char="•"/>
              <a:defRPr sz="1600" b="1">
                <a:latin typeface="+mn-lt"/>
                <a:ea typeface="+mn-ea"/>
                <a:cs typeface="+mn-cs"/>
                <a:sym typeface="Calibri" panose="020F0502020204030204"/>
              </a:defRPr>
            </a:pPr>
          </a:p>
          <a:p>
            <a:pPr marL="285750" indent="-285750">
              <a:buSzPct val="100000"/>
              <a:buFont typeface="Arial" panose="020B0604020202020204"/>
              <a:buChar char="•"/>
              <a:defRPr sz="1600" b="1">
                <a:latin typeface="+mn-lt"/>
                <a:ea typeface="+mn-ea"/>
                <a:cs typeface="+mn-cs"/>
                <a:sym typeface="Calibri" panose="020F0502020204030204"/>
              </a:defRPr>
            </a:pPr>
            <a:r>
              <a:t>Extreme weather forecast</a:t>
            </a:r>
          </a:p>
        </p:txBody>
      </p:sp>
      <p:pic>
        <p:nvPicPr>
          <p:cNvPr id="98" name="Picture 2" descr="Picture 2"/>
          <p:cNvPicPr>
            <a:picLocks noChangeAspect="1"/>
          </p:cNvPicPr>
          <p:nvPr/>
        </p:nvPicPr>
        <p:blipFill>
          <a:blip r:embed="rId1"/>
          <a:stretch>
            <a:fillRect/>
          </a:stretch>
        </p:blipFill>
        <p:spPr>
          <a:xfrm>
            <a:off x="1913132" y="5140388"/>
            <a:ext cx="481747" cy="376031"/>
          </a:xfrm>
          <a:prstGeom prst="rect">
            <a:avLst/>
          </a:prstGeom>
          <a:ln w="12700">
            <a:miter lim="400000"/>
            <a:headEnd/>
            <a:tailEnd/>
          </a:ln>
        </p:spPr>
      </p:pic>
      <p:pic>
        <p:nvPicPr>
          <p:cNvPr id="99" name="图片 4" descr="图片 4"/>
          <p:cNvPicPr>
            <a:picLocks noChangeAspect="1"/>
          </p:cNvPicPr>
          <p:nvPr/>
        </p:nvPicPr>
        <p:blipFill>
          <a:blip r:embed="rId2"/>
          <a:stretch>
            <a:fillRect/>
          </a:stretch>
        </p:blipFill>
        <p:spPr>
          <a:xfrm>
            <a:off x="3372410" y="3830990"/>
            <a:ext cx="939419" cy="298245"/>
          </a:xfrm>
          <a:prstGeom prst="rect">
            <a:avLst/>
          </a:prstGeom>
          <a:ln w="12700">
            <a:miter lim="400000"/>
            <a:headEnd/>
            <a:tailEnd/>
          </a:ln>
        </p:spPr>
      </p:pic>
      <p:pic>
        <p:nvPicPr>
          <p:cNvPr id="100" name="Picture 6" descr="Picture 6"/>
          <p:cNvPicPr>
            <a:picLocks noChangeAspect="1"/>
          </p:cNvPicPr>
          <p:nvPr/>
        </p:nvPicPr>
        <p:blipFill>
          <a:blip r:embed="rId3"/>
          <a:stretch>
            <a:fillRect/>
          </a:stretch>
        </p:blipFill>
        <p:spPr>
          <a:xfrm>
            <a:off x="5132342" y="4946222"/>
            <a:ext cx="1222616" cy="764365"/>
          </a:xfrm>
          <a:prstGeom prst="rect">
            <a:avLst/>
          </a:prstGeom>
          <a:ln w="12700">
            <a:miter lim="400000"/>
            <a:headEnd/>
            <a:tailEnd/>
          </a:ln>
        </p:spPr>
      </p:pic>
      <p:pic>
        <p:nvPicPr>
          <p:cNvPr id="101" name="图片 6" descr="图片 6"/>
          <p:cNvPicPr>
            <a:picLocks noChangeAspect="1"/>
          </p:cNvPicPr>
          <p:nvPr/>
        </p:nvPicPr>
        <p:blipFill>
          <a:blip r:embed="rId4"/>
          <a:stretch>
            <a:fillRect/>
          </a:stretch>
        </p:blipFill>
        <p:spPr>
          <a:xfrm>
            <a:off x="4357477" y="3830990"/>
            <a:ext cx="1089293" cy="305423"/>
          </a:xfrm>
          <a:prstGeom prst="rect">
            <a:avLst/>
          </a:prstGeom>
          <a:ln w="12700">
            <a:miter lim="400000"/>
            <a:headEnd/>
            <a:tailEnd/>
          </a:ln>
        </p:spPr>
      </p:pic>
      <p:pic>
        <p:nvPicPr>
          <p:cNvPr id="102" name="图片 78" descr="图片 78"/>
          <p:cNvPicPr>
            <a:picLocks noChangeAspect="1"/>
          </p:cNvPicPr>
          <p:nvPr/>
        </p:nvPicPr>
        <p:blipFill>
          <a:blip r:embed="rId5"/>
          <a:stretch>
            <a:fillRect/>
          </a:stretch>
        </p:blipFill>
        <p:spPr>
          <a:xfrm>
            <a:off x="6101088" y="2197584"/>
            <a:ext cx="1266162" cy="534847"/>
          </a:xfrm>
          <a:prstGeom prst="rect">
            <a:avLst/>
          </a:prstGeom>
          <a:ln w="12700">
            <a:miter lim="400000"/>
            <a:headEnd/>
            <a:tailEnd/>
          </a:ln>
        </p:spPr>
      </p:pic>
      <p:sp>
        <p:nvSpPr>
          <p:cNvPr id="103" name="矩形 8"/>
          <p:cNvSpPr/>
          <p:nvPr/>
        </p:nvSpPr>
        <p:spPr>
          <a:xfrm>
            <a:off x="5895280" y="1760409"/>
            <a:ext cx="1672267" cy="1098882"/>
          </a:xfrm>
          <a:prstGeom prst="rect">
            <a:avLst/>
          </a:prstGeom>
          <a:ln w="38100">
            <a:solidFill>
              <a:schemeClr val="accent1"/>
            </a:solidFill>
            <a:miter/>
          </a:ln>
        </p:spPr>
        <p:txBody>
          <a:bodyPr lIns="45718" tIns="45718" rIns="45718" bIns="45718" anchor="ctr"/>
          <a:lstStyle/>
          <a:p>
            <a:pPr>
              <a:defRPr>
                <a:latin typeface="+mn-lt"/>
                <a:ea typeface="+mn-ea"/>
                <a:cs typeface="+mn-cs"/>
                <a:sym typeface="Calibri" panose="020F0502020204030204"/>
              </a:defRPr>
            </a:pPr>
          </a:p>
        </p:txBody>
      </p:sp>
      <p:pic>
        <p:nvPicPr>
          <p:cNvPr id="104" name="Picture 2" descr="Picture 2"/>
          <p:cNvPicPr>
            <a:picLocks noChangeAspect="1"/>
          </p:cNvPicPr>
          <p:nvPr/>
        </p:nvPicPr>
        <p:blipFill>
          <a:blip r:embed="rId6"/>
          <a:stretch>
            <a:fillRect/>
          </a:stretch>
        </p:blipFill>
        <p:spPr>
          <a:xfrm>
            <a:off x="2587986" y="3753175"/>
            <a:ext cx="692365" cy="406270"/>
          </a:xfrm>
          <a:prstGeom prst="rect">
            <a:avLst/>
          </a:prstGeom>
          <a:ln w="12700">
            <a:miter lim="400000"/>
            <a:headEnd/>
            <a:tailEnd/>
          </a:ln>
        </p:spPr>
      </p:pic>
      <p:sp>
        <p:nvSpPr>
          <p:cNvPr id="105" name="Text Box 7"/>
          <p:cNvSpPr txBox="1"/>
          <p:nvPr/>
        </p:nvSpPr>
        <p:spPr>
          <a:xfrm>
            <a:off x="651500" y="1828751"/>
            <a:ext cx="737747" cy="300591"/>
          </a:xfrm>
          <a:prstGeom prst="rect">
            <a:avLst/>
          </a:prstGeom>
          <a:ln w="12700">
            <a:miter lim="400000"/>
          </a:ln>
        </p:spPr>
        <p:txBody>
          <a:bodyPr wrap="none" lIns="45718" tIns="45718" rIns="45718" bIns="45718">
            <a:spAutoFit/>
          </a:bodyPr>
          <a:lstStyle>
            <a:lvl1pPr algn="ctr">
              <a:defRPr sz="1600" b="1">
                <a:solidFill>
                  <a:srgbClr val="3164BE"/>
                </a:solidFill>
                <a:latin typeface="+mn-lt"/>
                <a:ea typeface="+mn-ea"/>
                <a:cs typeface="+mn-cs"/>
                <a:sym typeface="Calibri" panose="020F0502020204030204"/>
              </a:defRPr>
            </a:lvl1pPr>
          </a:lstStyle>
          <a:p>
            <a:r>
              <a:t>42 days</a:t>
            </a:r>
          </a:p>
        </p:txBody>
      </p:sp>
      <p:sp>
        <p:nvSpPr>
          <p:cNvPr id="106" name="Text Box 34"/>
          <p:cNvSpPr txBox="1"/>
          <p:nvPr/>
        </p:nvSpPr>
        <p:spPr>
          <a:xfrm>
            <a:off x="6555531" y="6196017"/>
            <a:ext cx="784282" cy="300590"/>
          </a:xfrm>
          <a:prstGeom prst="rect">
            <a:avLst/>
          </a:prstGeom>
          <a:ln w="12700">
            <a:miter lim="400000"/>
          </a:ln>
        </p:spPr>
        <p:txBody>
          <a:bodyPr wrap="none" lIns="45718" tIns="45718" rIns="45718" bIns="45718">
            <a:spAutoFit/>
          </a:bodyPr>
          <a:lstStyle>
            <a:lvl1pPr algn="ctr">
              <a:defRPr sz="1600" b="1">
                <a:solidFill>
                  <a:srgbClr val="3164BE"/>
                </a:solidFill>
                <a:latin typeface="+mn-lt"/>
                <a:ea typeface="+mn-ea"/>
                <a:cs typeface="+mn-cs"/>
                <a:sym typeface="Calibri" panose="020F0502020204030204"/>
              </a:defRPr>
            </a:lvl1pPr>
          </a:lstStyle>
          <a:p>
            <a:r>
              <a:t>2023-12</a:t>
            </a:r>
          </a:p>
        </p:txBody>
      </p:sp>
      <p:sp>
        <p:nvSpPr>
          <p:cNvPr id="107" name="文本框 9"/>
          <p:cNvSpPr txBox="1"/>
          <p:nvPr/>
        </p:nvSpPr>
        <p:spPr>
          <a:xfrm>
            <a:off x="6454833" y="1786556"/>
            <a:ext cx="616726" cy="340178"/>
          </a:xfrm>
          <a:prstGeom prst="rect">
            <a:avLst/>
          </a:prstGeom>
          <a:ln w="12700">
            <a:miter lim="400000"/>
          </a:ln>
        </p:spPr>
        <p:txBody>
          <a:bodyPr wrap="none" lIns="45718" tIns="45718" rIns="45718" bIns="45718">
            <a:spAutoFit/>
          </a:bodyPr>
          <a:lstStyle>
            <a:lvl1pPr algn="ctr">
              <a:defRPr sz="2000" b="1">
                <a:solidFill>
                  <a:schemeClr val="accent1"/>
                </a:solidFill>
                <a:latin typeface="+mn-lt"/>
                <a:ea typeface="+mn-ea"/>
                <a:cs typeface="+mn-cs"/>
                <a:sym typeface="Calibri" panose="020F0502020204030204"/>
              </a:defRPr>
            </a:lvl1pPr>
          </a:lstStyle>
          <a:p>
            <a:r>
              <a:t>FuXi </a:t>
            </a:r>
          </a:p>
        </p:txBody>
      </p:sp>
      <p:sp>
        <p:nvSpPr>
          <p:cNvPr id="108" name="Text Box 42"/>
          <p:cNvSpPr txBox="1"/>
          <p:nvPr/>
        </p:nvSpPr>
        <p:spPr>
          <a:xfrm>
            <a:off x="7952509" y="1982054"/>
            <a:ext cx="3851953" cy="960990"/>
          </a:xfrm>
          <a:prstGeom prst="rect">
            <a:avLst/>
          </a:prstGeom>
          <a:ln w="12700">
            <a:miter lim="400000"/>
          </a:ln>
        </p:spPr>
        <p:txBody>
          <a:bodyPr lIns="45718" tIns="45718" rIns="45718" bIns="45718">
            <a:spAutoFit/>
          </a:bodyPr>
          <a:lstStyle/>
          <a:p>
            <a:pPr algn="ctr">
              <a:spcBef>
                <a:spcPts val="600"/>
              </a:spcBef>
              <a:defRPr sz="1600" b="1">
                <a:solidFill>
                  <a:srgbClr val="3264BE"/>
                </a:solidFill>
                <a:latin typeface="+mn-lt"/>
                <a:ea typeface="+mn-ea"/>
                <a:cs typeface="+mn-cs"/>
                <a:sym typeface="Calibri" panose="020F0502020204030204"/>
              </a:defRPr>
            </a:pPr>
            <a:r>
              <a:t>More accurate</a:t>
            </a:r>
          </a:p>
          <a:p>
            <a:pPr algn="ctr">
              <a:spcBef>
                <a:spcPts val="600"/>
              </a:spcBef>
              <a:defRPr sz="1600" b="1">
                <a:solidFill>
                  <a:srgbClr val="3264BE"/>
                </a:solidFill>
                <a:latin typeface="+mn-lt"/>
                <a:ea typeface="+mn-ea"/>
                <a:cs typeface="+mn-cs"/>
                <a:sym typeface="Calibri" panose="020F0502020204030204"/>
              </a:defRPr>
            </a:pPr>
            <a:r>
              <a:t>Thousands times faster than NWP</a:t>
            </a:r>
          </a:p>
          <a:p>
            <a:pPr algn="ctr">
              <a:spcBef>
                <a:spcPts val="600"/>
              </a:spcBef>
              <a:defRPr sz="1600" b="1">
                <a:solidFill>
                  <a:srgbClr val="3264BE"/>
                </a:solidFill>
                <a:latin typeface="+mn-lt"/>
                <a:ea typeface="+mn-ea"/>
                <a:cs typeface="+mn-cs"/>
                <a:sym typeface="Calibri" panose="020F0502020204030204"/>
              </a:defRPr>
            </a:pPr>
            <a:r>
              <a:t>Longer forecast lead time</a:t>
            </a:r>
          </a:p>
        </p:txBody>
      </p:sp>
      <p:sp>
        <p:nvSpPr>
          <p:cNvPr id="109" name="矩形 10"/>
          <p:cNvSpPr/>
          <p:nvPr/>
        </p:nvSpPr>
        <p:spPr>
          <a:xfrm>
            <a:off x="7849885" y="1762873"/>
            <a:ext cx="4039377" cy="3377518"/>
          </a:xfrm>
          <a:prstGeom prst="rect">
            <a:avLst/>
          </a:prstGeom>
          <a:ln w="38100">
            <a:solidFill>
              <a:schemeClr val="accent1"/>
            </a:solidFill>
            <a:miter/>
          </a:ln>
        </p:spPr>
        <p:txBody>
          <a:bodyPr lIns="45718" tIns="45718" rIns="45718" bIns="45718" anchor="ctr"/>
          <a:lstStyle/>
          <a:p>
            <a:pPr>
              <a:defRPr>
                <a:latin typeface="+mn-lt"/>
                <a:ea typeface="+mn-ea"/>
                <a:cs typeface="+mn-cs"/>
                <a:sym typeface="Calibri" panose="020F0502020204030204"/>
              </a:defRPr>
            </a:pPr>
          </a:p>
        </p:txBody>
      </p:sp>
      <p:sp>
        <p:nvSpPr>
          <p:cNvPr id="110" name="文本框 12"/>
          <p:cNvSpPr txBox="1"/>
          <p:nvPr/>
        </p:nvSpPr>
        <p:spPr>
          <a:xfrm>
            <a:off x="3198179" y="991741"/>
            <a:ext cx="2755845" cy="333085"/>
          </a:xfrm>
          <a:prstGeom prst="rect">
            <a:avLst/>
          </a:prstGeom>
          <a:ln w="12700">
            <a:miter lim="400000"/>
          </a:ln>
        </p:spPr>
        <p:txBody>
          <a:bodyPr lIns="45718" tIns="45718" rIns="45718" bIns="45718">
            <a:spAutoFit/>
          </a:bodyPr>
          <a:lstStyle>
            <a:lvl1pPr algn="ctr">
              <a:defRPr>
                <a:latin typeface="+mn-lt"/>
                <a:ea typeface="+mn-ea"/>
                <a:cs typeface="+mn-cs"/>
                <a:sym typeface="Calibri" panose="020F0502020204030204"/>
              </a:defRPr>
            </a:lvl1pPr>
          </a:lstStyle>
          <a:p>
            <a:r>
              <a:t>Machine learning forecasts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Evolution of subseasonal forecast"/>
          <p:cNvSpPr txBox="1"/>
          <p:nvPr>
            <p:ph type="title"/>
          </p:nvPr>
        </p:nvSpPr>
        <p:spPr>
          <a:xfrm>
            <a:off x="1397000" y="92477"/>
            <a:ext cx="9023626" cy="495368"/>
          </a:xfrm>
          <a:prstGeom prst="rect">
            <a:avLst/>
          </a:prstGeom>
        </p:spPr>
        <p:txBody>
          <a:bodyPr/>
          <a:lstStyle>
            <a:lvl1pPr defTabSz="457200">
              <a:lnSpc>
                <a:spcPct val="100000"/>
              </a:lnSpc>
              <a:spcBef>
                <a:spcPts val="1200"/>
              </a:spcBef>
              <a:defRPr sz="3200" b="1">
                <a:solidFill>
                  <a:srgbClr val="FFFFFF"/>
                </a:solidFill>
                <a:latin typeface="+mn-lt"/>
                <a:ea typeface="+mn-ea"/>
                <a:cs typeface="+mn-cs"/>
                <a:sym typeface="Calibri" panose="020F0502020204030204"/>
              </a:defRPr>
            </a:lvl1pPr>
          </a:lstStyle>
          <a:p>
            <a:r>
              <a:t>Sub-seasonal forecasts: “predictability desert”</a:t>
            </a:r>
          </a:p>
        </p:txBody>
      </p:sp>
      <p:sp>
        <p:nvSpPr>
          <p:cNvPr id="113" name="文本框 4"/>
          <p:cNvSpPr txBox="1"/>
          <p:nvPr/>
        </p:nvSpPr>
        <p:spPr>
          <a:xfrm>
            <a:off x="417663" y="1107666"/>
            <a:ext cx="11009194" cy="644978"/>
          </a:xfrm>
          <a:prstGeom prst="rect">
            <a:avLst/>
          </a:prstGeom>
          <a:ln w="12700">
            <a:miter lim="400000"/>
          </a:ln>
        </p:spPr>
        <p:txBody>
          <a:bodyPr lIns="45718" tIns="45718" rIns="45718" bIns="45718">
            <a:spAutoFit/>
          </a:bodyPr>
          <a:lstStyle>
            <a:lvl1pPr>
              <a:spcBef>
                <a:spcPts val="1200"/>
              </a:spcBef>
              <a:defRPr sz="2000">
                <a:latin typeface="+mn-lt"/>
                <a:ea typeface="+mn-ea"/>
                <a:cs typeface="+mn-cs"/>
                <a:sym typeface="Calibri" panose="020F0502020204030204"/>
              </a:defRPr>
            </a:lvl1pPr>
          </a:lstStyle>
          <a:p>
            <a:r>
              <a:t>Sub-seasonal forecasts are significantly more challenging than both short-term weather and seasonal forecasts.</a:t>
            </a:r>
          </a:p>
        </p:txBody>
      </p:sp>
      <p:pic>
        <p:nvPicPr>
          <p:cNvPr id="114" name="Picture 2" descr="Picture 2"/>
          <p:cNvPicPr>
            <a:picLocks noChangeAspect="1"/>
          </p:cNvPicPr>
          <p:nvPr/>
        </p:nvPicPr>
        <p:blipFill>
          <a:blip r:embed="rId1"/>
          <a:srcRect l="6629" b="12358"/>
          <a:stretch>
            <a:fillRect/>
          </a:stretch>
        </p:blipFill>
        <p:spPr>
          <a:xfrm>
            <a:off x="2458993" y="1931021"/>
            <a:ext cx="6390866" cy="4028305"/>
          </a:xfrm>
          <a:prstGeom prst="rect">
            <a:avLst/>
          </a:prstGeom>
          <a:ln w="12700">
            <a:miter lim="400000"/>
            <a:headEnd/>
            <a:tailEnd/>
          </a:ln>
        </p:spPr>
      </p:pic>
      <p:sp>
        <p:nvSpPr>
          <p:cNvPr id="115" name="文本框 3"/>
          <p:cNvSpPr txBox="1"/>
          <p:nvPr/>
        </p:nvSpPr>
        <p:spPr>
          <a:xfrm rot="16200000">
            <a:off x="1571721" y="4053402"/>
            <a:ext cx="1169548" cy="300590"/>
          </a:xfrm>
          <a:prstGeom prst="rect">
            <a:avLst/>
          </a:prstGeom>
          <a:ln w="12700">
            <a:miter lim="400000"/>
          </a:ln>
        </p:spPr>
        <p:txBody>
          <a:bodyPr wrap="none" lIns="45718" tIns="45718" rIns="45718" bIns="45718">
            <a:spAutoFit/>
          </a:bodyPr>
          <a:lstStyle>
            <a:lvl1pPr>
              <a:defRPr sz="1600">
                <a:latin typeface="+mn-lt"/>
                <a:ea typeface="+mn-ea"/>
                <a:cs typeface="+mn-cs"/>
                <a:sym typeface="Calibri" panose="020F0502020204030204"/>
              </a:defRPr>
            </a:lvl1pPr>
          </a:lstStyle>
          <a:p>
            <a:r>
              <a:t>Forecast Skill</a:t>
            </a:r>
          </a:p>
        </p:txBody>
      </p:sp>
      <p:sp>
        <p:nvSpPr>
          <p:cNvPr id="116" name="文本框 4"/>
          <p:cNvSpPr txBox="1"/>
          <p:nvPr/>
        </p:nvSpPr>
        <p:spPr>
          <a:xfrm>
            <a:off x="4390778" y="5959323"/>
            <a:ext cx="2228608" cy="300590"/>
          </a:xfrm>
          <a:prstGeom prst="rect">
            <a:avLst/>
          </a:prstGeom>
          <a:ln w="12700">
            <a:miter lim="400000"/>
          </a:ln>
        </p:spPr>
        <p:txBody>
          <a:bodyPr wrap="none" lIns="45718" tIns="45718" rIns="45718" bIns="45718">
            <a:spAutoFit/>
          </a:bodyPr>
          <a:lstStyle>
            <a:lvl1pPr>
              <a:defRPr sz="1600">
                <a:latin typeface="+mn-lt"/>
                <a:ea typeface="+mn-ea"/>
                <a:cs typeface="+mn-cs"/>
                <a:sym typeface="Calibri" panose="020F0502020204030204"/>
              </a:defRPr>
            </a:lvl1pPr>
          </a:lstStyle>
          <a:p>
            <a:r>
              <a:t>Forecast Lead Time (days)</a:t>
            </a:r>
          </a:p>
        </p:txBody>
      </p:sp>
      <p:sp>
        <p:nvSpPr>
          <p:cNvPr id="117" name="文本框 6"/>
          <p:cNvSpPr txBox="1"/>
          <p:nvPr/>
        </p:nvSpPr>
        <p:spPr>
          <a:xfrm>
            <a:off x="4383792" y="6296421"/>
            <a:ext cx="6004563" cy="300591"/>
          </a:xfrm>
          <a:prstGeom prst="rect">
            <a:avLst/>
          </a:prstGeom>
          <a:ln w="12700">
            <a:miter lim="400000"/>
          </a:ln>
        </p:spPr>
        <p:txBody>
          <a:bodyPr lIns="45718" tIns="45718" rIns="45718" bIns="45718">
            <a:spAutoFit/>
          </a:bodyPr>
          <a:lstStyle>
            <a:lvl1pPr>
              <a:defRPr sz="1600">
                <a:solidFill>
                  <a:srgbClr val="808080"/>
                </a:solidFill>
                <a:latin typeface="+mn-lt"/>
                <a:ea typeface="+mn-ea"/>
                <a:cs typeface="+mn-cs"/>
                <a:sym typeface="Calibri" panose="020F0502020204030204"/>
              </a:defRPr>
            </a:lvl1pPr>
          </a:lstStyle>
          <a:p>
            <a:r>
              <a:t>* Christopher et al., 2017</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8"/>
          <p:cNvSpPr txBox="1"/>
          <p:nvPr/>
        </p:nvSpPr>
        <p:spPr>
          <a:xfrm>
            <a:off x="173750" y="1439353"/>
            <a:ext cx="5440103" cy="4833621"/>
          </a:xfrm>
          <a:prstGeom prst="rect">
            <a:avLst/>
          </a:prstGeom>
          <a:ln w="12700">
            <a:miter lim="400000"/>
          </a:ln>
        </p:spPr>
        <p:txBody>
          <a:bodyPr lIns="0" tIns="0" rIns="0" bIns="0">
            <a:spAutoFit/>
          </a:bodyPr>
          <a:lstStyle/>
          <a:p>
            <a:pPr marL="220345" indent="-220345">
              <a:spcBef>
                <a:spcPts val="1200"/>
              </a:spcBef>
              <a:buSzPct val="100000"/>
              <a:buFont typeface="Helvetica"/>
              <a:buChar char="✦"/>
              <a:defRPr sz="2200" b="1">
                <a:latin typeface="微软雅黑" panose="020B0503020204020204" charset="-122"/>
                <a:ea typeface="微软雅黑" panose="020B0503020204020204" charset="-122"/>
                <a:cs typeface="微软雅黑" panose="020B0503020204020204" charset="-122"/>
                <a:sym typeface="微软雅黑" panose="020B0503020204020204" charset="-122"/>
              </a:defRPr>
            </a:pPr>
            <a:r>
              <a:t>ERA5 </a:t>
            </a:r>
          </a:p>
          <a:p>
            <a:pPr>
              <a:spcBef>
                <a:spcPts val="1200"/>
              </a:spcBef>
              <a:defRPr sz="22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a:p>
            <a:pPr marL="899795" lvl="1" indent="-360045">
              <a:lnSpc>
                <a:spcPct val="120000"/>
              </a:lnSpc>
              <a:spcBef>
                <a:spcPts val="600"/>
              </a:spcBef>
              <a:buSzPct val="100000"/>
              <a:buFont typeface="Arial" panose="020B0604020202020204"/>
              <a:buChar cha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t>fifth generation ECMWF reanalysis data</a:t>
            </a:r>
          </a:p>
          <a:p>
            <a:pPr marL="899795" lvl="1" indent="-360045">
              <a:lnSpc>
                <a:spcPct val="120000"/>
              </a:lnSpc>
              <a:spcBef>
                <a:spcPts val="600"/>
              </a:spcBef>
              <a:buSzPct val="100000"/>
              <a:buFont typeface="Arial" panose="020B0604020202020204"/>
              <a:buChar cha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t>Daily average</a:t>
            </a:r>
          </a:p>
          <a:p>
            <a:pPr marL="899795" lvl="1" indent="-360045">
              <a:lnSpc>
                <a:spcPct val="120000"/>
              </a:lnSpc>
              <a:spcBef>
                <a:spcPts val="600"/>
              </a:spcBef>
              <a:buSzPct val="100000"/>
              <a:buFont typeface="Arial" panose="020B0604020202020204"/>
              <a:buChar cha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t>Z/T/U/V/Q on13 pressure levels(50, 100, 150, 200, 250, 300, 400, 500, 600, 700, 850, 925, and 1000 hPa)；11 surface variables </a:t>
            </a:r>
          </a:p>
          <a:p>
            <a:pPr marL="899795" lvl="1" indent="-360045">
              <a:lnSpc>
                <a:spcPct val="120000"/>
              </a:lnSpc>
              <a:spcBef>
                <a:spcPts val="600"/>
              </a:spcBef>
              <a:buSzPct val="100000"/>
              <a:buFont typeface="Arial" panose="020B0604020202020204"/>
              <a:buChar cha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t>Training period：</a:t>
            </a:r>
            <a:r>
              <a:rPr b="1">
                <a:solidFill>
                  <a:srgbClr val="C00000"/>
                </a:solidFill>
              </a:rPr>
              <a:t>1950–2016</a:t>
            </a:r>
            <a:r>
              <a:t> （67 years）</a:t>
            </a:r>
            <a:endParaRPr b="1">
              <a:solidFill>
                <a:srgbClr val="C00000"/>
              </a:solidFill>
            </a:endParaRPr>
          </a:p>
          <a:p>
            <a:pPr marL="899795" lvl="1" indent="-360045">
              <a:lnSpc>
                <a:spcPct val="120000"/>
              </a:lnSpc>
              <a:spcBef>
                <a:spcPts val="600"/>
              </a:spcBef>
              <a:buSzPct val="100000"/>
              <a:buFont typeface="Arial" panose="020B0604020202020204"/>
              <a:buChar char="✓"/>
              <a:defRPr b="1">
                <a:solidFill>
                  <a:srgbClr val="C0000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Test period</a:t>
            </a:r>
            <a:r>
              <a:rPr b="0">
                <a:solidFill>
                  <a:srgbClr val="000000"/>
                </a:solidFill>
              </a:rPr>
              <a:t>：</a:t>
            </a:r>
            <a:r>
              <a:t>2017-2021</a:t>
            </a:r>
            <a:r>
              <a:rPr b="0">
                <a:solidFill>
                  <a:srgbClr val="000000"/>
                </a:solidFill>
              </a:rPr>
              <a:t> （compare with ECMWF’s hindcast）</a:t>
            </a:r>
            <a:endParaRPr>
              <a:solidFill>
                <a:srgbClr val="FFFFFF"/>
              </a:solidFill>
            </a:endParaRPr>
          </a:p>
          <a:p>
            <a:pPr marL="899795" lvl="1" indent="-360045">
              <a:lnSpc>
                <a:spcPct val="120000"/>
              </a:lnSpc>
              <a:spcBef>
                <a:spcPts val="600"/>
              </a:spcBef>
              <a:buSzPct val="100000"/>
              <a:buFont typeface="Arial" panose="020B0604020202020204"/>
              <a:buChar char="✓"/>
              <a:defRPr b="1">
                <a:solidFill>
                  <a:srgbClr val="C0000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Test period</a:t>
            </a:r>
            <a:r>
              <a:rPr b="0">
                <a:solidFill>
                  <a:srgbClr val="000000"/>
                </a:solidFill>
              </a:rPr>
              <a:t>：</a:t>
            </a:r>
            <a:r>
              <a:t>2022</a:t>
            </a:r>
            <a:r>
              <a:rPr b="0">
                <a:solidFill>
                  <a:srgbClr val="000000"/>
                </a:solidFill>
              </a:rPr>
              <a:t> （compare with ECMWF’s real time forecast）</a:t>
            </a:r>
            <a:endParaRPr b="0">
              <a:solidFill>
                <a:srgbClr val="000000"/>
              </a:solidFill>
            </a:endParaRPr>
          </a:p>
        </p:txBody>
      </p:sp>
      <p:graphicFrame>
        <p:nvGraphicFramePr>
          <p:cNvPr id="122" name="表格 9"/>
          <p:cNvGraphicFramePr/>
          <p:nvPr/>
        </p:nvGraphicFramePr>
        <p:xfrm>
          <a:off x="5772710" y="1348441"/>
          <a:ext cx="6112732" cy="5015442"/>
        </p:xfrm>
        <a:graphic>
          <a:graphicData uri="http://schemas.openxmlformats.org/drawingml/2006/table">
            <a:tbl>
              <a:tblPr>
                <a:tableStyleId>{4C3C2611-4C71-4FC5-86AE-919BDF0F9419}</a:tableStyleId>
              </a:tblPr>
              <a:tblGrid>
                <a:gridCol w="1042273"/>
                <a:gridCol w="3804636"/>
                <a:gridCol w="1265821"/>
              </a:tblGrid>
              <a:tr h="289569">
                <a:tc>
                  <a:txBody>
                    <a:bodyPr/>
                    <a:lstStyle/>
                    <a:p>
                      <a:pPr algn="ctr" defTabSz="914400">
                        <a:defRPr sz="1800"/>
                      </a:pPr>
                      <a:r>
                        <a:rPr sz="1600" b="1">
                          <a:latin typeface="Candara" panose="020E0502030303020204"/>
                          <a:ea typeface="Candara" panose="020E0502030303020204"/>
                          <a:cs typeface="Candara" panose="020E0502030303020204"/>
                          <a:sym typeface="Candara" panose="020E0502030303020204"/>
                        </a:rPr>
                        <a:t>Type</a:t>
                      </a:r>
                      <a:endParaRPr sz="1600" b="1">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b="1">
                          <a:latin typeface="Candara" panose="020E0502030303020204"/>
                          <a:ea typeface="Candara" panose="020E0502030303020204"/>
                          <a:cs typeface="Candara" panose="020E0502030303020204"/>
                          <a:sym typeface="Candara" panose="020E0502030303020204"/>
                        </a:rPr>
                        <a:t>Name</a:t>
                      </a:r>
                      <a:endParaRPr sz="1600" b="1">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b="1">
                          <a:latin typeface="Candara" panose="020E0502030303020204"/>
                          <a:ea typeface="Candara" panose="020E0502030303020204"/>
                          <a:cs typeface="Candara" panose="020E0502030303020204"/>
                          <a:sym typeface="Candara" panose="020E0502030303020204"/>
                        </a:rPr>
                        <a:t>Short Name</a:t>
                      </a:r>
                      <a:endParaRPr sz="1600" b="1">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89569">
                <a:tc rowSpan="5">
                  <a:txBody>
                    <a:bodyPr/>
                    <a:lstStyle/>
                    <a:p>
                      <a:pPr algn="ctr" defTabSz="914400">
                        <a:defRPr sz="1800"/>
                      </a:pPr>
                      <a:r>
                        <a:rPr sz="1600" b="1">
                          <a:latin typeface="Candara" panose="020E0502030303020204"/>
                          <a:ea typeface="Candara" panose="020E0502030303020204"/>
                          <a:cs typeface="Candara" panose="020E0502030303020204"/>
                          <a:sym typeface="Candara" panose="020E0502030303020204"/>
                        </a:rPr>
                        <a:t>Upper-air variables</a:t>
                      </a:r>
                      <a:endParaRPr sz="1600" b="1">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Geopotential</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Z</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8956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Temperature</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T</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99697">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U component of wind</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U</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9989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V component of wind</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V</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8956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Specific humidity</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Q</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89569">
                <a:tc rowSpan="11">
                  <a:txBody>
                    <a:bodyPr/>
                    <a:lstStyle/>
                    <a:p>
                      <a:pPr algn="ctr" defTabSz="914400">
                        <a:defRPr sz="1800"/>
                      </a:pPr>
                      <a:r>
                        <a:rPr sz="1600" b="1">
                          <a:latin typeface="Candara" panose="020E0502030303020204"/>
                          <a:ea typeface="Candara" panose="020E0502030303020204"/>
                          <a:cs typeface="Candara" panose="020E0502030303020204"/>
                          <a:sym typeface="Candara" panose="020E0502030303020204"/>
                        </a:rPr>
                        <a:t>Surface variables</a:t>
                      </a:r>
                      <a:endParaRPr sz="1600" b="1">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2 meter temperature</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T2M</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8956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2-meter dewpoint temperature</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D2M</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8956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sea surface temperature</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SST</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8956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outgoing longwave radiation</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OLR</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9989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10 meter u wind component</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w="12700">
                      <a:miter lim="400000"/>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U10</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9989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10 meter v wind component</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V10</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9989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100 meter u wind component</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U100</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9989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100 meter v wind component</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V100</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9989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Mean sea level pressure</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MSL</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9989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total column water vapor</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TCWV</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r h="299899">
                <a:tc vMerge="1">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Total precipitation(6h)</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c>
                  <a:txBody>
                    <a:bodyPr/>
                    <a:lstStyle/>
                    <a:p>
                      <a:pPr algn="ctr" defTabSz="914400">
                        <a:defRPr sz="1800"/>
                      </a:pPr>
                      <a:r>
                        <a:rPr sz="1600">
                          <a:latin typeface="Candara" panose="020E0502030303020204"/>
                          <a:ea typeface="Candara" panose="020E0502030303020204"/>
                          <a:cs typeface="Candara" panose="020E0502030303020204"/>
                          <a:sym typeface="Candara" panose="020E0502030303020204"/>
                        </a:rPr>
                        <a:t>TP</a:t>
                      </a:r>
                      <a:endParaRPr sz="1600">
                        <a:latin typeface="Candara" panose="020E0502030303020204"/>
                        <a:ea typeface="Candara" panose="020E0502030303020204"/>
                        <a:cs typeface="Candara" panose="020E0502030303020204"/>
                        <a:sym typeface="Candara" panose="020E0502030303020204"/>
                      </a:endParaRPr>
                    </a:p>
                  </a:txBody>
                  <a:tcPr marL="19372" marR="19372" marT="19372" marB="19372" anchor="ctr" anchorCtr="0" horzOverflow="overflow">
                    <a:lnL>
                      <a:solidFill>
                        <a:srgbClr val="D9D9D9"/>
                      </a:solidFill>
                    </a:lnL>
                    <a:lnR>
                      <a:solidFill>
                        <a:srgbClr val="D9D9D9"/>
                      </a:solidFill>
                    </a:lnR>
                    <a:lnT>
                      <a:solidFill>
                        <a:srgbClr val="D9D9D9"/>
                      </a:solidFill>
                    </a:lnT>
                    <a:lnB>
                      <a:solidFill>
                        <a:srgbClr val="D9D9D9"/>
                      </a:solidFill>
                    </a:lnB>
                    <a:noFill/>
                  </a:tcPr>
                </a:tc>
              </a:tr>
            </a:tbl>
          </a:graphicData>
        </a:graphic>
      </p:graphicFrame>
      <p:sp>
        <p:nvSpPr>
          <p:cNvPr id="123" name="Evolution of subseasonal forecast"/>
          <p:cNvSpPr txBox="1"/>
          <p:nvPr>
            <p:ph type="title"/>
          </p:nvPr>
        </p:nvSpPr>
        <p:spPr>
          <a:xfrm>
            <a:off x="1397000" y="92477"/>
            <a:ext cx="9023626" cy="495368"/>
          </a:xfrm>
          <a:prstGeom prst="rect">
            <a:avLst/>
          </a:prstGeom>
        </p:spPr>
        <p:txBody>
          <a:bodyPr/>
          <a:lstStyle>
            <a:lvl1pPr defTabSz="457200">
              <a:lnSpc>
                <a:spcPct val="100000"/>
              </a:lnSpc>
              <a:spcBef>
                <a:spcPts val="1200"/>
              </a:spcBef>
              <a:defRPr sz="3200" b="1">
                <a:solidFill>
                  <a:srgbClr val="FFFFFF"/>
                </a:solidFill>
                <a:latin typeface="+mn-lt"/>
                <a:ea typeface="+mn-ea"/>
                <a:cs typeface="+mn-cs"/>
                <a:sym typeface="Calibri" panose="020F0502020204030204"/>
              </a:defRPr>
            </a:lvl1pPr>
          </a:lstStyle>
          <a:p>
            <a:r>
              <a:t>Dataset</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Evolution of subseasonal forecast"/>
          <p:cNvSpPr txBox="1"/>
          <p:nvPr>
            <p:ph type="title"/>
          </p:nvPr>
        </p:nvSpPr>
        <p:spPr>
          <a:xfrm>
            <a:off x="1397000" y="92477"/>
            <a:ext cx="9023626" cy="495368"/>
          </a:xfrm>
          <a:prstGeom prst="rect">
            <a:avLst/>
          </a:prstGeom>
        </p:spPr>
        <p:txBody>
          <a:bodyPr/>
          <a:lstStyle/>
          <a:p>
            <a:pPr defTabSz="328930">
              <a:lnSpc>
                <a:spcPct val="100000"/>
              </a:lnSpc>
              <a:spcBef>
                <a:spcPts val="800"/>
              </a:spcBef>
              <a:defRPr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FuXi-S2S：the first </a:t>
            </a:r>
            <a:r>
              <a:rPr>
                <a:latin typeface="+mn-lt"/>
                <a:ea typeface="+mn-ea"/>
                <a:cs typeface="+mn-cs"/>
                <a:sym typeface="Calibri" panose="020F0502020204030204"/>
              </a:rPr>
              <a:t>AI-based S2S forecast model </a:t>
            </a:r>
            <a:endParaRPr>
              <a:latin typeface="+mn-lt"/>
              <a:ea typeface="+mn-ea"/>
              <a:cs typeface="+mn-cs"/>
              <a:sym typeface="Calibri" panose="020F0502020204030204"/>
            </a:endParaRPr>
          </a:p>
        </p:txBody>
      </p:sp>
      <p:sp>
        <p:nvSpPr>
          <p:cNvPr id="128" name="文本框 8"/>
          <p:cNvSpPr txBox="1"/>
          <p:nvPr/>
        </p:nvSpPr>
        <p:spPr>
          <a:xfrm>
            <a:off x="168022" y="1967321"/>
            <a:ext cx="11352618" cy="340178"/>
          </a:xfrm>
          <a:prstGeom prst="rect">
            <a:avLst/>
          </a:prstGeom>
          <a:ln w="12700">
            <a:miter lim="400000"/>
          </a:ln>
        </p:spPr>
        <p:txBody>
          <a:bodyPr lIns="45718" tIns="45718" rIns="45718" bIns="45718">
            <a:spAutoFit/>
          </a:bodyPr>
          <a:lstStyle>
            <a:lvl1pPr>
              <a:defRPr sz="2000" b="1">
                <a:solidFill>
                  <a:schemeClr val="accent1"/>
                </a:solidFill>
                <a:latin typeface="+mn-lt"/>
                <a:ea typeface="+mn-ea"/>
                <a:cs typeface="+mn-cs"/>
                <a:sym typeface="Calibri" panose="020F0502020204030204"/>
              </a:defRPr>
            </a:lvl1pPr>
          </a:lstStyle>
          <a:p>
            <a:r>
              <a:t>Uncertainty is innovatively introduced to transformer through perturbation module</a:t>
            </a:r>
          </a:p>
        </p:txBody>
      </p:sp>
      <p:pic>
        <p:nvPicPr>
          <p:cNvPr id="129" name="图片 10" descr="图片 10"/>
          <p:cNvPicPr>
            <a:picLocks noChangeAspect="1"/>
          </p:cNvPicPr>
          <p:nvPr/>
        </p:nvPicPr>
        <p:blipFill>
          <a:blip r:embed="rId1"/>
          <a:stretch>
            <a:fillRect/>
          </a:stretch>
        </p:blipFill>
        <p:spPr>
          <a:xfrm>
            <a:off x="7878112" y="4526789"/>
            <a:ext cx="3744003" cy="485774"/>
          </a:xfrm>
          <a:prstGeom prst="rect">
            <a:avLst/>
          </a:prstGeom>
          <a:ln w="12700">
            <a:miter lim="400000"/>
            <a:headEnd/>
            <a:tailEnd/>
          </a:ln>
        </p:spPr>
      </p:pic>
      <p:sp>
        <p:nvSpPr>
          <p:cNvPr id="130" name="文本框 13"/>
          <p:cNvSpPr txBox="1"/>
          <p:nvPr/>
        </p:nvSpPr>
        <p:spPr>
          <a:xfrm>
            <a:off x="7773637" y="4093257"/>
            <a:ext cx="3581873" cy="408937"/>
          </a:xfrm>
          <a:prstGeom prst="rect">
            <a:avLst/>
          </a:prstGeom>
          <a:ln w="12700">
            <a:miter lim="400000"/>
          </a:ln>
        </p:spPr>
        <p:txBody>
          <a:bodyPr lIns="45718" tIns="45718" rIns="45718" bIns="45718">
            <a:spAutoFit/>
          </a:bodyPr>
          <a:lstStyle/>
          <a:p>
            <a:pPr>
              <a:defRPr>
                <a:latin typeface="+mn-lt"/>
                <a:ea typeface="+mn-ea"/>
                <a:cs typeface="+mn-cs"/>
                <a:sym typeface="Calibri" panose="020F0502020204030204"/>
              </a:defRPr>
            </a:pPr>
            <a:r>
              <a:t>Loss function</a:t>
            </a:r>
            <a:r>
              <a:rPr>
                <a:latin typeface="+mj-lt"/>
                <a:ea typeface="+mj-ea"/>
                <a:cs typeface="+mj-cs"/>
                <a:sym typeface="Helvetica"/>
              </a:rPr>
              <a:t>：</a:t>
            </a:r>
            <a:endParaRPr>
              <a:latin typeface="+mj-lt"/>
              <a:ea typeface="+mj-ea"/>
              <a:cs typeface="+mj-cs"/>
              <a:sym typeface="Helvetica"/>
            </a:endParaRPr>
          </a:p>
        </p:txBody>
      </p:sp>
      <p:sp>
        <p:nvSpPr>
          <p:cNvPr id="131" name="文本框 16"/>
          <p:cNvSpPr txBox="1"/>
          <p:nvPr/>
        </p:nvSpPr>
        <p:spPr>
          <a:xfrm>
            <a:off x="169364" y="984069"/>
            <a:ext cx="11478898" cy="762180"/>
          </a:xfrm>
          <a:prstGeom prst="rect">
            <a:avLst/>
          </a:prstGeom>
          <a:ln w="12700">
            <a:miter lim="400000"/>
          </a:ln>
        </p:spPr>
        <p:txBody>
          <a:bodyPr lIns="45718" tIns="45718" rIns="45718" bIns="45718">
            <a:spAutoFit/>
          </a:bodyPr>
          <a:lstStyle/>
          <a:p>
            <a:pPr>
              <a:defRPr sz="2000">
                <a:latin typeface="+mn-lt"/>
                <a:ea typeface="+mn-ea"/>
                <a:cs typeface="+mn-cs"/>
                <a:sym typeface="Calibri" panose="020F0502020204030204"/>
              </a:defRPr>
            </a:pPr>
            <a:r>
              <a:t>Provide 42 days’ forecast with daily temporal resolution and 1.5° spatial resolution, </a:t>
            </a:r>
            <a:r>
              <a:rPr>
                <a:latin typeface="+mj-lt"/>
                <a:ea typeface="+mj-ea"/>
                <a:cs typeface="+mj-cs"/>
                <a:sym typeface="Helvetica"/>
              </a:rPr>
              <a:t>run once within 10 seconds using 1 A100</a:t>
            </a:r>
            <a:endParaRPr>
              <a:latin typeface="+mj-lt"/>
              <a:ea typeface="+mj-ea"/>
              <a:cs typeface="+mj-cs"/>
              <a:sym typeface="Helvetica"/>
            </a:endParaRPr>
          </a:p>
        </p:txBody>
      </p:sp>
      <p:sp>
        <p:nvSpPr>
          <p:cNvPr id="132" name="文本框 21"/>
          <p:cNvSpPr txBox="1"/>
          <p:nvPr/>
        </p:nvSpPr>
        <p:spPr>
          <a:xfrm>
            <a:off x="531254" y="2597678"/>
            <a:ext cx="2525415" cy="292101"/>
          </a:xfrm>
          <a:prstGeom prst="rect">
            <a:avLst/>
          </a:prstGeom>
          <a:ln w="12700">
            <a:miter lim="400000"/>
          </a:ln>
        </p:spPr>
        <p:txBody>
          <a:bodyPr wrap="none" lIns="25400" tIns="25400" rIns="25400" bIns="25400" anchor="ctr">
            <a:spAutoFit/>
          </a:bodyPr>
          <a:lstStyle>
            <a:lvl1pPr algn="ctr" defTabSz="1219200">
              <a:defRPr sz="160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FuXi-S2S inference system</a:t>
            </a:r>
          </a:p>
        </p:txBody>
      </p:sp>
      <p:pic>
        <p:nvPicPr>
          <p:cNvPr id="133" name="图片 22" descr="图片 22"/>
          <p:cNvPicPr>
            <a:picLocks noChangeAspect="1"/>
          </p:cNvPicPr>
          <p:nvPr/>
        </p:nvPicPr>
        <p:blipFill>
          <a:blip r:embed="rId2"/>
          <a:stretch>
            <a:fillRect/>
          </a:stretch>
        </p:blipFill>
        <p:spPr>
          <a:xfrm>
            <a:off x="1929969" y="2841968"/>
            <a:ext cx="4999243" cy="1363432"/>
          </a:xfrm>
          <a:prstGeom prst="rect">
            <a:avLst/>
          </a:prstGeom>
          <a:ln w="12700">
            <a:miter lim="400000"/>
            <a:headEnd/>
            <a:tailEnd/>
          </a:ln>
        </p:spPr>
      </p:pic>
      <p:pic>
        <p:nvPicPr>
          <p:cNvPr id="134" name="图片 23" descr="图片 23"/>
          <p:cNvPicPr>
            <a:picLocks noChangeAspect="1"/>
          </p:cNvPicPr>
          <p:nvPr/>
        </p:nvPicPr>
        <p:blipFill>
          <a:blip r:embed="rId3"/>
          <a:stretch>
            <a:fillRect/>
          </a:stretch>
        </p:blipFill>
        <p:spPr>
          <a:xfrm>
            <a:off x="1929969" y="4459506"/>
            <a:ext cx="5309664" cy="2232027"/>
          </a:xfrm>
          <a:prstGeom prst="rect">
            <a:avLst/>
          </a:prstGeom>
          <a:ln w="12700">
            <a:miter lim="400000"/>
            <a:headEnd/>
            <a:tailEnd/>
          </a:ln>
        </p:spPr>
      </p:pic>
      <p:sp>
        <p:nvSpPr>
          <p:cNvPr id="135" name="直线箭头连接符 24"/>
          <p:cNvSpPr/>
          <p:nvPr/>
        </p:nvSpPr>
        <p:spPr>
          <a:xfrm flipH="1" flipV="1">
            <a:off x="4996416" y="3686981"/>
            <a:ext cx="959784" cy="1109160"/>
          </a:xfrm>
          <a:prstGeom prst="line">
            <a:avLst/>
          </a:prstGeom>
          <a:ln w="25400">
            <a:solidFill>
              <a:schemeClr val="accent1"/>
            </a:solidFill>
            <a:tailEnd type="triangle"/>
          </a:ln>
        </p:spPr>
        <p:txBody>
          <a:bodyPr lIns="45718" tIns="45718" rIns="45718" bIns="45718"/>
          <a:lstStyle/>
          <a:p/>
        </p:txBody>
      </p:sp>
      <p:sp>
        <p:nvSpPr>
          <p:cNvPr id="136" name="直线箭头连接符 25"/>
          <p:cNvSpPr/>
          <p:nvPr/>
        </p:nvSpPr>
        <p:spPr>
          <a:xfrm flipH="1">
            <a:off x="5747918" y="4796137"/>
            <a:ext cx="208283" cy="1189675"/>
          </a:xfrm>
          <a:prstGeom prst="line">
            <a:avLst/>
          </a:prstGeom>
          <a:ln w="25400">
            <a:solidFill>
              <a:schemeClr val="accent1"/>
            </a:solidFill>
            <a:tailEnd type="triangle"/>
          </a:ln>
        </p:spPr>
        <p:txBody>
          <a:bodyPr lIns="45718" tIns="45718" rIns="45718" bIns="45718"/>
          <a:lstStyle/>
          <a:p/>
        </p:txBody>
      </p:sp>
      <p:grpSp>
        <p:nvGrpSpPr>
          <p:cNvPr id="141" name="云形 26"/>
          <p:cNvGrpSpPr/>
          <p:nvPr/>
        </p:nvGrpSpPr>
        <p:grpSpPr>
          <a:xfrm>
            <a:off x="5952066" y="4381734"/>
            <a:ext cx="1178166" cy="713249"/>
            <a:chOff x="24" y="-8"/>
            <a:chExt cx="1178165" cy="713247"/>
          </a:xfrm>
        </p:grpSpPr>
        <p:grpSp>
          <p:nvGrpSpPr>
            <p:cNvPr id="139" name="成组"/>
            <p:cNvGrpSpPr/>
            <p:nvPr/>
          </p:nvGrpSpPr>
          <p:grpSpPr>
            <a:xfrm>
              <a:off x="24" y="-9"/>
              <a:ext cx="1178166" cy="713249"/>
              <a:chOff x="25" y="-8"/>
              <a:chExt cx="1178165" cy="713247"/>
            </a:xfrm>
          </p:grpSpPr>
          <p:sp>
            <p:nvSpPr>
              <p:cNvPr id="137" name="形状"/>
              <p:cNvSpPr/>
              <p:nvPr/>
            </p:nvSpPr>
            <p:spPr>
              <a:xfrm>
                <a:off x="25" y="-9"/>
                <a:ext cx="1178166" cy="713249"/>
              </a:xfrm>
              <a:custGeom>
                <a:avLst/>
                <a:gdLst/>
                <a:ahLst/>
                <a:cxnLst>
                  <a:cxn ang="0">
                    <a:pos x="wd2" y="hd2"/>
                  </a:cxn>
                  <a:cxn ang="5400000">
                    <a:pos x="wd2" y="hd2"/>
                  </a:cxn>
                  <a:cxn ang="10800000">
                    <a:pos x="wd2" y="hd2"/>
                  </a:cxn>
                  <a:cxn ang="16200000">
                    <a:pos x="wd2" y="hd2"/>
                  </a:cxn>
                </a:cxnLst>
                <a:rect l="0" t="0" r="r" b="b"/>
                <a:pathLst>
                  <a:path w="20879" h="20684" extrusionOk="0">
                    <a:moveTo>
                      <a:pt x="1901" y="6800"/>
                    </a:moveTo>
                    <a:cubicBezTo>
                      <a:pt x="1658" y="4397"/>
                      <a:pt x="2907" y="2184"/>
                      <a:pt x="4691" y="1857"/>
                    </a:cubicBezTo>
                    <a:cubicBezTo>
                      <a:pt x="5414" y="1724"/>
                      <a:pt x="6149" y="1922"/>
                      <a:pt x="6778" y="2419"/>
                    </a:cubicBezTo>
                    <a:cubicBezTo>
                      <a:pt x="7445" y="725"/>
                      <a:pt x="9003" y="82"/>
                      <a:pt x="10259" y="981"/>
                    </a:cubicBezTo>
                    <a:cubicBezTo>
                      <a:pt x="10478" y="1139"/>
                      <a:pt x="10680" y="1338"/>
                      <a:pt x="10857" y="1573"/>
                    </a:cubicBezTo>
                    <a:cubicBezTo>
                      <a:pt x="11377" y="169"/>
                      <a:pt x="12642" y="-401"/>
                      <a:pt x="13683" y="299"/>
                    </a:cubicBezTo>
                    <a:cubicBezTo>
                      <a:pt x="13971" y="493"/>
                      <a:pt x="14223" y="774"/>
                      <a:pt x="14418" y="1119"/>
                    </a:cubicBezTo>
                    <a:cubicBezTo>
                      <a:pt x="15255" y="-209"/>
                      <a:pt x="16734" y="-373"/>
                      <a:pt x="17722" y="753"/>
                    </a:cubicBezTo>
                    <a:cubicBezTo>
                      <a:pt x="18137" y="1226"/>
                      <a:pt x="18417" y="1878"/>
                      <a:pt x="18513" y="2598"/>
                    </a:cubicBezTo>
                    <a:cubicBezTo>
                      <a:pt x="19885" y="3102"/>
                      <a:pt x="20694" y="5013"/>
                      <a:pt x="20321" y="6865"/>
                    </a:cubicBezTo>
                    <a:cubicBezTo>
                      <a:pt x="20289" y="7020"/>
                      <a:pt x="20250" y="7173"/>
                      <a:pt x="20203" y="7321"/>
                    </a:cubicBezTo>
                    <a:cubicBezTo>
                      <a:pt x="21303" y="9251"/>
                      <a:pt x="21034" y="12017"/>
                      <a:pt x="19601" y="13499"/>
                    </a:cubicBezTo>
                    <a:cubicBezTo>
                      <a:pt x="19156" y="13961"/>
                      <a:pt x="18629" y="14259"/>
                      <a:pt x="18072" y="14367"/>
                    </a:cubicBezTo>
                    <a:cubicBezTo>
                      <a:pt x="18072" y="16443"/>
                      <a:pt x="16822" y="18126"/>
                      <a:pt x="15280" y="18126"/>
                    </a:cubicBezTo>
                    <a:cubicBezTo>
                      <a:pt x="14757" y="18126"/>
                      <a:pt x="14245" y="17928"/>
                      <a:pt x="13801" y="17556"/>
                    </a:cubicBezTo>
                    <a:cubicBezTo>
                      <a:pt x="13280" y="19883"/>
                      <a:pt x="11460" y="21199"/>
                      <a:pt x="9738" y="20494"/>
                    </a:cubicBezTo>
                    <a:cubicBezTo>
                      <a:pt x="9016" y="20199"/>
                      <a:pt x="8392" y="19574"/>
                      <a:pt x="7973" y="18727"/>
                    </a:cubicBezTo>
                    <a:cubicBezTo>
                      <a:pt x="6209" y="20160"/>
                      <a:pt x="3920" y="19389"/>
                      <a:pt x="2859" y="17004"/>
                    </a:cubicBezTo>
                    <a:cubicBezTo>
                      <a:pt x="2846" y="16974"/>
                      <a:pt x="2833" y="16944"/>
                      <a:pt x="2820" y="16914"/>
                    </a:cubicBezTo>
                    <a:cubicBezTo>
                      <a:pt x="1666" y="17096"/>
                      <a:pt x="620" y="15986"/>
                      <a:pt x="485" y="14435"/>
                    </a:cubicBezTo>
                    <a:cubicBezTo>
                      <a:pt x="412" y="13608"/>
                      <a:pt x="615" y="12780"/>
                      <a:pt x="1038" y="12172"/>
                    </a:cubicBezTo>
                    <a:cubicBezTo>
                      <a:pt x="39" y="11379"/>
                      <a:pt x="-297" y="9639"/>
                      <a:pt x="288" y="8285"/>
                    </a:cubicBezTo>
                    <a:cubicBezTo>
                      <a:pt x="626" y="7504"/>
                      <a:pt x="1218" y="6988"/>
                      <a:pt x="1883" y="6895"/>
                    </a:cubicBezTo>
                    <a:close/>
                  </a:path>
                </a:pathLst>
              </a:custGeom>
              <a:solidFill>
                <a:srgbClr val="FFFFFF"/>
              </a:solidFill>
              <a:ln w="25400" cap="flat">
                <a:solidFill>
                  <a:schemeClr val="accent1"/>
                </a:solidFill>
                <a:prstDash val="solid"/>
                <a:round/>
              </a:ln>
              <a:effectLst/>
            </p:spPr>
            <p:txBody>
              <a:bodyPr wrap="square" lIns="45718" tIns="45718" rIns="45718" bIns="45718" numCol="1" anchor="ctr">
                <a:noAutofit/>
              </a:bodyPr>
              <a:lstStyle/>
              <a:p>
                <a:pPr algn="ctr" defTabSz="1219200">
                  <a:defRPr>
                    <a:latin typeface="+mn-lt"/>
                    <a:ea typeface="+mn-ea"/>
                    <a:cs typeface="+mn-cs"/>
                    <a:sym typeface="Calibri" panose="020F0502020204030204"/>
                  </a:defRPr>
                </a:pPr>
              </a:p>
            </p:txBody>
          </p:sp>
          <p:sp>
            <p:nvSpPr>
              <p:cNvPr id="138" name="形状"/>
              <p:cNvSpPr/>
              <p:nvPr/>
            </p:nvSpPr>
            <p:spPr>
              <a:xfrm>
                <a:off x="59798" y="36274"/>
                <a:ext cx="1079553" cy="605547"/>
              </a:xfrm>
              <a:custGeom>
                <a:avLst/>
                <a:gdLst/>
                <a:ahLst/>
                <a:cxnLst>
                  <a:cxn ang="0">
                    <a:pos x="wd2" y="hd2"/>
                  </a:cxn>
                  <a:cxn ang="5400000">
                    <a:pos x="wd2" y="hd2"/>
                  </a:cxn>
                  <a:cxn ang="10800000">
                    <a:pos x="wd2" y="hd2"/>
                  </a:cxn>
                  <a:cxn ang="16200000">
                    <a:pos x="wd2" y="hd2"/>
                  </a:cxn>
                </a:cxnLst>
                <a:rect l="0" t="0" r="r" b="b"/>
                <a:pathLst>
                  <a:path w="21600" h="21600" extrusionOk="0">
                    <a:moveTo>
                      <a:pt x="1380" y="14010"/>
                    </a:moveTo>
                    <a:cubicBezTo>
                      <a:pt x="899" y="14066"/>
                      <a:pt x="417" y="13902"/>
                      <a:pt x="0" y="13542"/>
                    </a:cubicBezTo>
                    <a:moveTo>
                      <a:pt x="2598" y="19137"/>
                    </a:moveTo>
                    <a:cubicBezTo>
                      <a:pt x="2405" y="19250"/>
                      <a:pt x="2202" y="19325"/>
                      <a:pt x="1994" y="19361"/>
                    </a:cubicBezTo>
                    <a:moveTo>
                      <a:pt x="7802" y="21600"/>
                    </a:moveTo>
                    <a:cubicBezTo>
                      <a:pt x="7657" y="21279"/>
                      <a:pt x="7535" y="20936"/>
                      <a:pt x="7438" y="20577"/>
                    </a:cubicBezTo>
                    <a:moveTo>
                      <a:pt x="14532" y="19050"/>
                    </a:moveTo>
                    <a:cubicBezTo>
                      <a:pt x="14510" y="19430"/>
                      <a:pt x="14462" y="19806"/>
                      <a:pt x="14386" y="20172"/>
                    </a:cubicBezTo>
                    <a:moveTo>
                      <a:pt x="17421" y="12116"/>
                    </a:moveTo>
                    <a:cubicBezTo>
                      <a:pt x="18505" y="12890"/>
                      <a:pt x="19193" y="14504"/>
                      <a:pt x="19193" y="16273"/>
                    </a:cubicBezTo>
                    <a:moveTo>
                      <a:pt x="21600" y="7649"/>
                    </a:moveTo>
                    <a:cubicBezTo>
                      <a:pt x="21423" y="8256"/>
                      <a:pt x="21153" y="8794"/>
                      <a:pt x="20811" y="9222"/>
                    </a:cubicBezTo>
                    <a:moveTo>
                      <a:pt x="19707" y="1814"/>
                    </a:moveTo>
                    <a:cubicBezTo>
                      <a:pt x="19737" y="2059"/>
                      <a:pt x="19751" y="2307"/>
                      <a:pt x="19749" y="2556"/>
                    </a:cubicBezTo>
                    <a:moveTo>
                      <a:pt x="14668" y="947"/>
                    </a:moveTo>
                    <a:cubicBezTo>
                      <a:pt x="14771" y="605"/>
                      <a:pt x="14907" y="286"/>
                      <a:pt x="15073" y="0"/>
                    </a:cubicBezTo>
                    <a:moveTo>
                      <a:pt x="10888" y="1399"/>
                    </a:moveTo>
                    <a:cubicBezTo>
                      <a:pt x="10930" y="1115"/>
                      <a:pt x="10996" y="841"/>
                      <a:pt x="11084" y="582"/>
                    </a:cubicBezTo>
                    <a:moveTo>
                      <a:pt x="6452" y="1676"/>
                    </a:moveTo>
                    <a:cubicBezTo>
                      <a:pt x="6709" y="1897"/>
                      <a:pt x="6947" y="2163"/>
                      <a:pt x="7160" y="2469"/>
                    </a:cubicBezTo>
                    <a:moveTo>
                      <a:pt x="1072" y="7905"/>
                    </a:moveTo>
                    <a:cubicBezTo>
                      <a:pt x="1016" y="7632"/>
                      <a:pt x="974" y="7353"/>
                      <a:pt x="948" y="7071"/>
                    </a:cubicBezTo>
                  </a:path>
                </a:pathLst>
              </a:custGeom>
              <a:noFill/>
              <a:ln w="25400" cap="flat">
                <a:solidFill>
                  <a:schemeClr val="accent1"/>
                </a:solidFill>
                <a:prstDash val="solid"/>
                <a:round/>
              </a:ln>
              <a:effectLst/>
            </p:spPr>
            <p:txBody>
              <a:bodyPr wrap="square" lIns="45718" tIns="45718" rIns="45718" bIns="45718" numCol="1" anchor="ctr">
                <a:noAutofit/>
              </a:bodyPr>
              <a:lstStyle/>
              <a:p>
                <a:pPr algn="ctr" defTabSz="1219200">
                  <a:defRPr>
                    <a:latin typeface="+mn-lt"/>
                    <a:ea typeface="+mn-ea"/>
                    <a:cs typeface="+mn-cs"/>
                    <a:sym typeface="Calibri" panose="020F0502020204030204"/>
                  </a:defRPr>
                </a:pPr>
              </a:p>
            </p:txBody>
          </p:sp>
        </p:grpSp>
        <p:sp>
          <p:nvSpPr>
            <p:cNvPr id="140" name="add perturbation within hidden space"/>
            <p:cNvSpPr txBox="1"/>
            <p:nvPr/>
          </p:nvSpPr>
          <p:spPr>
            <a:xfrm>
              <a:off x="177249" y="57731"/>
              <a:ext cx="740339" cy="558801"/>
            </a:xfrm>
            <a:prstGeom prst="rect">
              <a:avLst/>
            </a:prstGeom>
            <a:noFill/>
            <a:ln w="12700" cap="flat">
              <a:noFill/>
              <a:miter lim="400000"/>
            </a:ln>
            <a:effectLst/>
          </p:spPr>
          <p:txBody>
            <a:bodyPr wrap="square" lIns="25400" tIns="25400" rIns="25400" bIns="25400" numCol="1" anchor="ctr">
              <a:spAutoFit/>
            </a:bodyPr>
            <a:lstStyle>
              <a:lvl1pPr algn="ctr" defTabSz="1219200">
                <a:defRPr sz="800" b="1">
                  <a:solidFill>
                    <a:srgbClr val="C00000"/>
                  </a:solidFill>
                  <a:latin typeface="Alibaba Sans"/>
                  <a:ea typeface="Alibaba Sans"/>
                  <a:cs typeface="Alibaba Sans"/>
                  <a:sym typeface="Alibaba Sans"/>
                </a:defRPr>
              </a:lvl1pPr>
            </a:lstStyle>
            <a:p>
              <a:r>
                <a:t>add perturbation within hidden space</a:t>
              </a:r>
            </a:p>
          </p:txBody>
        </p:sp>
      </p:grpSp>
      <p:sp>
        <p:nvSpPr>
          <p:cNvPr id="142" name="文本框 27"/>
          <p:cNvSpPr txBox="1"/>
          <p:nvPr/>
        </p:nvSpPr>
        <p:spPr>
          <a:xfrm>
            <a:off x="530887" y="4197877"/>
            <a:ext cx="2355950" cy="292101"/>
          </a:xfrm>
          <a:prstGeom prst="rect">
            <a:avLst/>
          </a:prstGeom>
          <a:ln w="12700">
            <a:miter lim="400000"/>
          </a:ln>
        </p:spPr>
        <p:txBody>
          <a:bodyPr wrap="none" lIns="25400" tIns="25400" rIns="25400" bIns="25400" anchor="ctr">
            <a:spAutoFit/>
          </a:bodyPr>
          <a:lstStyle>
            <a:lvl1pPr algn="ctr" defTabSz="1219200">
              <a:defRPr sz="160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FuXi-S2S training system</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Evolution of subseasonal forecast"/>
          <p:cNvSpPr txBox="1"/>
          <p:nvPr>
            <p:ph type="title"/>
          </p:nvPr>
        </p:nvSpPr>
        <p:spPr>
          <a:xfrm>
            <a:off x="1397000" y="92477"/>
            <a:ext cx="9023626" cy="495368"/>
          </a:xfrm>
          <a:prstGeom prst="rect">
            <a:avLst/>
          </a:prstGeom>
        </p:spPr>
        <p:txBody>
          <a:bodyPr/>
          <a:lstStyle>
            <a:lvl1pPr defTabSz="328930">
              <a:lnSpc>
                <a:spcPct val="100000"/>
              </a:lnSpc>
              <a:defRPr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FuXi-S2S：better ensemble mean forecast</a:t>
            </a:r>
          </a:p>
        </p:txBody>
      </p:sp>
      <p:sp>
        <p:nvSpPr>
          <p:cNvPr id="147" name="文本框 3"/>
          <p:cNvSpPr txBox="1"/>
          <p:nvPr/>
        </p:nvSpPr>
        <p:spPr>
          <a:xfrm>
            <a:off x="2285955" y="5697249"/>
            <a:ext cx="7620090" cy="638678"/>
          </a:xfrm>
          <a:prstGeom prst="rect">
            <a:avLst/>
          </a:prstGeom>
          <a:ln w="12700">
            <a:miter lim="400000"/>
          </a:ln>
        </p:spPr>
        <p:txBody>
          <a:bodyPr lIns="45718" tIns="45718" rIns="45718" bIns="45718">
            <a:spAutoFit/>
          </a:bodyPr>
          <a:lstStyle/>
          <a:p>
            <a:pPr indent="1079500" algn="ctr">
              <a:defRPr sz="1400">
                <a:solidFill>
                  <a:srgbClr val="2F5597"/>
                </a:solidFill>
                <a:latin typeface="+mn-lt"/>
                <a:ea typeface="+mn-ea"/>
                <a:cs typeface="+mn-cs"/>
                <a:sym typeface="Calibri" panose="020F0502020204030204"/>
              </a:defRPr>
            </a:pPr>
            <a:r>
              <a:t>weeks 3, 4, 5, 6, 3-4, 5-6 globally-averaged and latitude weighted </a:t>
            </a:r>
            <a:r>
              <a:rPr b="1"/>
              <a:t>TCC</a:t>
            </a:r>
            <a:r>
              <a:rPr b="1">
                <a:latin typeface="+mj-lt"/>
                <a:ea typeface="+mj-ea"/>
                <a:cs typeface="+mj-cs"/>
                <a:sym typeface="Helvetica"/>
              </a:rPr>
              <a:t>和</a:t>
            </a:r>
            <a:r>
              <a:rPr b="1"/>
              <a:t>RMSE</a:t>
            </a:r>
            <a:r>
              <a:t>		</a:t>
            </a:r>
          </a:p>
          <a:p>
            <a:pPr indent="1079500" algn="ctr">
              <a:defRPr sz="1400">
                <a:solidFill>
                  <a:srgbClr val="2F5597"/>
                </a:solidFill>
                <a:latin typeface="+mn-lt"/>
                <a:ea typeface="+mn-ea"/>
                <a:cs typeface="+mn-cs"/>
                <a:sym typeface="Calibri" panose="020F0502020204030204"/>
              </a:defRPr>
            </a:pPr>
            <a:r>
              <a:t>Test period</a:t>
            </a:r>
            <a:r>
              <a:rPr>
                <a:latin typeface="+mj-lt"/>
                <a:ea typeface="+mj-ea"/>
                <a:cs typeface="+mj-cs"/>
                <a:sym typeface="Helvetica"/>
              </a:rPr>
              <a:t>：2017 to 2021</a:t>
            </a:r>
            <a:endParaRPr>
              <a:latin typeface="+mj-lt"/>
              <a:ea typeface="+mj-ea"/>
              <a:cs typeface="+mj-cs"/>
              <a:sym typeface="Helvetica"/>
            </a:endParaRPr>
          </a:p>
        </p:txBody>
      </p:sp>
      <p:sp>
        <p:nvSpPr>
          <p:cNvPr id="148" name="文本框 11"/>
          <p:cNvSpPr txBox="1"/>
          <p:nvPr/>
        </p:nvSpPr>
        <p:spPr>
          <a:xfrm>
            <a:off x="84335" y="6526645"/>
            <a:ext cx="6004564" cy="205911"/>
          </a:xfrm>
          <a:prstGeom prst="rect">
            <a:avLst/>
          </a:prstGeom>
          <a:ln w="12700">
            <a:miter lim="400000"/>
          </a:ln>
        </p:spPr>
        <p:txBody>
          <a:bodyPr lIns="45718" tIns="45718" rIns="45718" bIns="45718">
            <a:spAutoFit/>
          </a:bodyPr>
          <a:lstStyle>
            <a:lvl1pPr>
              <a:defRPr sz="900" i="1">
                <a:latin typeface="+mn-lt"/>
                <a:ea typeface="+mn-ea"/>
                <a:cs typeface="+mn-cs"/>
                <a:sym typeface="Calibri" panose="020F0502020204030204"/>
              </a:defRPr>
            </a:lvl1pPr>
          </a:lstStyle>
          <a:p>
            <a:r>
              <a:t>* ERA5: Fifth generation ECMWF reanalysis data, served as ground truth</a:t>
            </a:r>
          </a:p>
        </p:txBody>
      </p:sp>
      <p:pic>
        <p:nvPicPr>
          <p:cNvPr id="149" name="图片 13" descr="图片 13"/>
          <p:cNvPicPr>
            <a:picLocks noChangeAspect="1"/>
          </p:cNvPicPr>
          <p:nvPr/>
        </p:nvPicPr>
        <p:blipFill>
          <a:blip r:embed="rId1"/>
          <a:stretch>
            <a:fillRect/>
          </a:stretch>
        </p:blipFill>
        <p:spPr>
          <a:xfrm>
            <a:off x="0" y="3037952"/>
            <a:ext cx="5722676" cy="2520003"/>
          </a:xfrm>
          <a:prstGeom prst="rect">
            <a:avLst/>
          </a:prstGeom>
          <a:ln w="12700">
            <a:miter lim="400000"/>
            <a:headEnd/>
            <a:tailEnd/>
          </a:ln>
        </p:spPr>
      </p:pic>
      <p:pic>
        <p:nvPicPr>
          <p:cNvPr id="150" name="图片 1" descr="图片 1"/>
          <p:cNvPicPr>
            <a:picLocks noChangeAspect="1"/>
          </p:cNvPicPr>
          <p:nvPr/>
        </p:nvPicPr>
        <p:blipFill>
          <a:blip r:embed="rId2"/>
          <a:stretch>
            <a:fillRect/>
          </a:stretch>
        </p:blipFill>
        <p:spPr>
          <a:xfrm>
            <a:off x="6096000" y="3037952"/>
            <a:ext cx="5969254" cy="2520003"/>
          </a:xfrm>
          <a:prstGeom prst="rect">
            <a:avLst/>
          </a:prstGeom>
          <a:ln w="12700">
            <a:miter lim="400000"/>
            <a:headEnd/>
            <a:tailEnd/>
          </a:ln>
        </p:spPr>
      </p:pic>
      <p:sp>
        <p:nvSpPr>
          <p:cNvPr id="151" name="文本框 8"/>
          <p:cNvSpPr txBox="1"/>
          <p:nvPr/>
        </p:nvSpPr>
        <p:spPr>
          <a:xfrm>
            <a:off x="180782" y="1117147"/>
            <a:ext cx="11838753" cy="1378702"/>
          </a:xfrm>
          <a:prstGeom prst="rect">
            <a:avLst/>
          </a:prstGeom>
          <a:ln w="12700">
            <a:miter lim="400000"/>
          </a:ln>
        </p:spPr>
        <p:txBody>
          <a:bodyPr lIns="45718" tIns="45718" rIns="45718" bIns="45718">
            <a:spAutoFit/>
          </a:bodyPr>
          <a:lstStyle/>
          <a:p>
            <a:pPr marL="285750" indent="-285750">
              <a:buSzPct val="100000"/>
              <a:buFont typeface="Arial" panose="020B0604020202020204"/>
              <a:buChar char="•"/>
              <a:defRPr>
                <a:latin typeface="+mn-lt"/>
                <a:ea typeface="+mn-ea"/>
                <a:cs typeface="+mn-cs"/>
                <a:sym typeface="Calibri" panose="020F0502020204030204"/>
              </a:defRPr>
            </a:pPr>
            <a:r>
              <a:t>FuXi-S2S</a:t>
            </a:r>
            <a:r>
              <a:rPr>
                <a:latin typeface="+mj-lt"/>
                <a:ea typeface="+mj-ea"/>
                <a:cs typeface="+mj-cs"/>
                <a:sym typeface="Helvetica"/>
              </a:rPr>
              <a:t> outperforms ECMWF S2S in terms of </a:t>
            </a:r>
            <a:r>
              <a:t>TCC </a:t>
            </a:r>
            <a:r>
              <a:rPr>
                <a:latin typeface="+mj-lt"/>
                <a:ea typeface="+mj-ea"/>
                <a:cs typeface="+mj-cs"/>
                <a:sym typeface="Helvetica"/>
              </a:rPr>
              <a:t>(</a:t>
            </a:r>
            <a:r>
              <a:t>temporal anomaly correlation coefficient</a:t>
            </a:r>
            <a:r>
              <a:rPr>
                <a:latin typeface="+mj-lt"/>
                <a:ea typeface="+mj-ea"/>
                <a:cs typeface="+mj-cs"/>
                <a:sym typeface="Helvetica"/>
              </a:rPr>
              <a:t>) for </a:t>
            </a:r>
            <a:r>
              <a:rPr b="1">
                <a:solidFill>
                  <a:schemeClr val="accent1">
                    <a:satOff val="-3546"/>
                    <a:lumOff val="-10351"/>
                  </a:schemeClr>
                </a:solidFill>
                <a:latin typeface="+mj-lt"/>
                <a:ea typeface="+mj-ea"/>
                <a:cs typeface="+mj-cs"/>
                <a:sym typeface="Helvetica"/>
              </a:rPr>
              <a:t>TP</a:t>
            </a:r>
            <a:r>
              <a:rPr>
                <a:solidFill>
                  <a:schemeClr val="accent1">
                    <a:satOff val="-3546"/>
                    <a:lumOff val="-10351"/>
                  </a:schemeClr>
                </a:solidFill>
                <a:latin typeface="+mj-lt"/>
                <a:ea typeface="+mj-ea"/>
                <a:cs typeface="+mj-cs"/>
                <a:sym typeface="Helvetica"/>
              </a:rPr>
              <a:t> </a:t>
            </a:r>
            <a:r>
              <a:rPr>
                <a:solidFill>
                  <a:schemeClr val="accent1"/>
                </a:solidFill>
                <a:latin typeface="+mj-lt"/>
                <a:ea typeface="+mj-ea"/>
                <a:cs typeface="+mj-cs"/>
                <a:sym typeface="Helvetica"/>
              </a:rPr>
              <a:t>(</a:t>
            </a:r>
            <a:r>
              <a:rPr>
                <a:solidFill>
                  <a:schemeClr val="accent1"/>
                </a:solidFill>
              </a:rPr>
              <a:t>total precipitation</a:t>
            </a:r>
            <a:r>
              <a:rPr>
                <a:solidFill>
                  <a:schemeClr val="accent1"/>
                </a:solidFill>
                <a:latin typeface="+mj-lt"/>
                <a:ea typeface="+mj-ea"/>
                <a:cs typeface="+mj-cs"/>
                <a:sym typeface="Helvetica"/>
              </a:rPr>
              <a:t>) </a:t>
            </a:r>
            <a:r>
              <a:rPr>
                <a:latin typeface="+mj-lt"/>
                <a:ea typeface="+mj-ea"/>
                <a:cs typeface="+mj-cs"/>
                <a:sym typeface="Helvetica"/>
              </a:rPr>
              <a:t>and</a:t>
            </a:r>
            <a:r>
              <a:rPr b="1"/>
              <a:t> </a:t>
            </a:r>
            <a:r>
              <a:rPr b="1">
                <a:solidFill>
                  <a:schemeClr val="accent1">
                    <a:satOff val="-3546"/>
                    <a:lumOff val="-10351"/>
                  </a:schemeClr>
                </a:solidFill>
                <a:latin typeface="+mj-lt"/>
                <a:ea typeface="+mj-ea"/>
                <a:cs typeface="+mj-cs"/>
                <a:sym typeface="Helvetica"/>
              </a:rPr>
              <a:t>OLR </a:t>
            </a:r>
            <a:r>
              <a:rPr>
                <a:solidFill>
                  <a:schemeClr val="accent1"/>
                </a:solidFill>
                <a:latin typeface="+mj-lt"/>
                <a:ea typeface="+mj-ea"/>
                <a:cs typeface="+mj-cs"/>
                <a:sym typeface="Helvetica"/>
              </a:rPr>
              <a:t>(</a:t>
            </a:r>
            <a:r>
              <a:rPr>
                <a:solidFill>
                  <a:schemeClr val="accent1"/>
                </a:solidFill>
              </a:rPr>
              <a:t>outgoing longwave radiation</a:t>
            </a:r>
            <a:r>
              <a:rPr>
                <a:solidFill>
                  <a:schemeClr val="accent1"/>
                </a:solidFill>
                <a:latin typeface="+mj-lt"/>
                <a:ea typeface="+mj-ea"/>
                <a:cs typeface="+mj-cs"/>
                <a:sym typeface="Helvetica"/>
              </a:rPr>
              <a:t>) </a:t>
            </a:r>
            <a:endParaRPr>
              <a:solidFill>
                <a:srgbClr val="767171"/>
              </a:solidFill>
            </a:endParaRPr>
          </a:p>
          <a:p>
            <a:pPr marL="285750" indent="-285750">
              <a:buSzPct val="100000"/>
              <a:buFont typeface="Arial" panose="020B0604020202020204"/>
              <a:buChar char="•"/>
              <a:defRPr>
                <a:latin typeface="+mn-lt"/>
                <a:ea typeface="+mn-ea"/>
                <a:cs typeface="+mn-cs"/>
                <a:sym typeface="Calibri" panose="020F0502020204030204"/>
              </a:defRPr>
            </a:pPr>
            <a:r>
              <a:t>FuXi-S2S outperforms ECMWF S2S in terms of TCC within week 4-6 for </a:t>
            </a:r>
            <a:r>
              <a:rPr>
                <a:solidFill>
                  <a:schemeClr val="accent1">
                    <a:satOff val="-3546"/>
                    <a:lumOff val="-10351"/>
                  </a:schemeClr>
                </a:solidFill>
                <a:latin typeface="+mj-lt"/>
                <a:ea typeface="+mj-ea"/>
                <a:cs typeface="+mj-cs"/>
                <a:sym typeface="Helvetica"/>
              </a:rPr>
              <a:t>Z500</a:t>
            </a:r>
            <a:r>
              <a:rPr>
                <a:latin typeface="+mj-lt"/>
                <a:ea typeface="+mj-ea"/>
                <a:cs typeface="+mj-cs"/>
                <a:sym typeface="Helvetica"/>
              </a:rPr>
              <a:t> </a:t>
            </a:r>
            <a:r>
              <a:rPr b="1">
                <a:solidFill>
                  <a:schemeClr val="accent1"/>
                </a:solidFill>
                <a:latin typeface="+mj-lt"/>
                <a:ea typeface="+mj-ea"/>
                <a:cs typeface="+mj-cs"/>
                <a:sym typeface="Helvetica"/>
              </a:rPr>
              <a:t>(</a:t>
            </a:r>
            <a:r>
              <a:rPr b="1">
                <a:solidFill>
                  <a:schemeClr val="accent1"/>
                </a:solidFill>
              </a:rPr>
              <a:t>geopotential at 500 hP)</a:t>
            </a:r>
            <a:endParaRPr>
              <a:solidFill>
                <a:srgbClr val="767171"/>
              </a:solidFill>
            </a:endParaRPr>
          </a:p>
          <a:p>
            <a:pPr marL="285750" indent="-285750">
              <a:buSzPct val="100000"/>
              <a:buFont typeface="Arial" panose="020B0604020202020204"/>
              <a:buChar char="•"/>
              <a:defRPr>
                <a:latin typeface="+mn-lt"/>
                <a:ea typeface="+mn-ea"/>
                <a:cs typeface="+mn-cs"/>
                <a:sym typeface="Calibri" panose="020F0502020204030204"/>
              </a:defRPr>
            </a:pPr>
            <a:r>
              <a:t>FuXi-S2S outperforms ECMWF S2S in terms of RMSE (root mean squared error) for </a:t>
            </a:r>
            <a:r>
              <a:rPr>
                <a:solidFill>
                  <a:schemeClr val="accent1">
                    <a:satOff val="-3546"/>
                    <a:lumOff val="-10351"/>
                  </a:schemeClr>
                </a:solidFill>
              </a:rPr>
              <a:t>TP, OLR, Z500 and T2</a:t>
            </a:r>
            <a:r>
              <a:rPr>
                <a:solidFill>
                  <a:schemeClr val="accent1">
                    <a:satOff val="-3546"/>
                    <a:lumOff val="-10351"/>
                  </a:schemeClr>
                </a:solidFill>
                <a:latin typeface="+mj-lt"/>
                <a:ea typeface="+mj-ea"/>
                <a:cs typeface="+mj-cs"/>
                <a:sym typeface="Helvetica"/>
              </a:rPr>
              <a:t> (2m temperature)</a:t>
            </a:r>
            <a:endParaRPr>
              <a:solidFill>
                <a:schemeClr val="accent1">
                  <a:satOff val="-3546"/>
                  <a:lumOff val="-10351"/>
                </a:schemeClr>
              </a:solidFill>
              <a:latin typeface="+mj-lt"/>
              <a:ea typeface="+mj-ea"/>
              <a:cs typeface="+mj-cs"/>
              <a:sym typeface="Helvetica"/>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Evolution of subseasonal forecast"/>
          <p:cNvSpPr txBox="1"/>
          <p:nvPr>
            <p:ph type="title"/>
          </p:nvPr>
        </p:nvSpPr>
        <p:spPr>
          <a:xfrm>
            <a:off x="1397000" y="92477"/>
            <a:ext cx="9023626" cy="495368"/>
          </a:xfrm>
          <a:prstGeom prst="rect">
            <a:avLst/>
          </a:prstGeom>
        </p:spPr>
        <p:txBody>
          <a:bodyPr/>
          <a:lstStyle>
            <a:lvl1pPr defTabSz="328930">
              <a:lnSpc>
                <a:spcPct val="100000"/>
              </a:lnSpc>
              <a:defRPr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FuXi-S2S：better ensemble probability forecast</a:t>
            </a:r>
          </a:p>
        </p:txBody>
      </p:sp>
      <p:sp>
        <p:nvSpPr>
          <p:cNvPr id="156" name="文本框 3"/>
          <p:cNvSpPr txBox="1"/>
          <p:nvPr/>
        </p:nvSpPr>
        <p:spPr>
          <a:xfrm>
            <a:off x="2894832" y="6267794"/>
            <a:ext cx="6209584" cy="539496"/>
          </a:xfrm>
          <a:prstGeom prst="rect">
            <a:avLst/>
          </a:prstGeom>
          <a:ln w="12700">
            <a:miter lim="400000"/>
          </a:ln>
        </p:spPr>
        <p:txBody>
          <a:bodyPr lIns="45718" tIns="45718" rIns="45718" bIns="45718">
            <a:spAutoFit/>
          </a:bodyPr>
          <a:lstStyle/>
          <a:p>
            <a:pPr algn="ctr">
              <a:defRPr sz="1400" b="1">
                <a:solidFill>
                  <a:schemeClr val="accent1"/>
                </a:solidFill>
                <a:latin typeface="+mn-lt"/>
                <a:ea typeface="+mn-ea"/>
                <a:cs typeface="+mn-cs"/>
                <a:sym typeface="Calibri" panose="020F0502020204030204"/>
              </a:defRPr>
            </a:pPr>
            <a:r>
              <a:t>RPSS </a:t>
            </a:r>
            <a:r>
              <a:rPr b="0">
                <a:solidFill>
                  <a:srgbClr val="000000"/>
                </a:solidFill>
                <a:latin typeface="+mj-lt"/>
                <a:ea typeface="+mj-ea"/>
                <a:cs typeface="+mj-cs"/>
                <a:sym typeface="Helvetica"/>
              </a:rPr>
              <a:t>spatial distribution for</a:t>
            </a:r>
            <a:r>
              <a:rPr b="0">
                <a:solidFill>
                  <a:srgbClr val="3264BE"/>
                </a:solidFill>
                <a:latin typeface="+mj-lt"/>
                <a:ea typeface="+mj-ea"/>
                <a:cs typeface="+mj-cs"/>
                <a:sym typeface="Helvetica"/>
              </a:rPr>
              <a:t> </a:t>
            </a:r>
            <a:r>
              <a:rPr b="0">
                <a:solidFill>
                  <a:srgbClr val="3264BE"/>
                </a:solidFill>
              </a:rPr>
              <a:t>TP</a:t>
            </a:r>
            <a:endParaRPr>
              <a:solidFill>
                <a:srgbClr val="3264BE"/>
              </a:solidFill>
            </a:endParaRPr>
          </a:p>
          <a:p>
            <a:pPr algn="ctr">
              <a:defRPr sz="1400" b="1">
                <a:solidFill>
                  <a:srgbClr val="3264BE"/>
                </a:solidFill>
                <a:latin typeface="+mn-lt"/>
                <a:ea typeface="+mn-ea"/>
                <a:cs typeface="+mn-cs"/>
                <a:sym typeface="Calibri" panose="020F0502020204030204"/>
              </a:defRPr>
            </a:pPr>
            <a:r>
              <a:t>Higher </a:t>
            </a:r>
            <a:r>
              <a:rPr>
                <a:solidFill>
                  <a:schemeClr val="accent1"/>
                </a:solidFill>
              </a:rPr>
              <a:t>RPSS values indicate better forecasts</a:t>
            </a:r>
            <a:endParaRPr>
              <a:solidFill>
                <a:schemeClr val="accent1"/>
              </a:solidFill>
            </a:endParaRPr>
          </a:p>
        </p:txBody>
      </p:sp>
      <p:sp>
        <p:nvSpPr>
          <p:cNvPr id="157" name="文本框 7"/>
          <p:cNvSpPr txBox="1"/>
          <p:nvPr/>
        </p:nvSpPr>
        <p:spPr>
          <a:xfrm>
            <a:off x="132127" y="934494"/>
            <a:ext cx="11734994" cy="340179"/>
          </a:xfrm>
          <a:prstGeom prst="rect">
            <a:avLst/>
          </a:prstGeom>
          <a:ln w="12700">
            <a:miter lim="400000"/>
          </a:ln>
        </p:spPr>
        <p:txBody>
          <a:bodyPr lIns="45718" tIns="45718" rIns="45718" bIns="45718">
            <a:spAutoFit/>
          </a:bodyPr>
          <a:lstStyle>
            <a:lvl1pPr>
              <a:defRPr sz="2000">
                <a:latin typeface="+mn-lt"/>
                <a:ea typeface="+mn-ea"/>
                <a:cs typeface="+mn-cs"/>
                <a:sym typeface="Calibri" panose="020F0502020204030204"/>
              </a:defRPr>
            </a:lvl1pPr>
          </a:lstStyle>
          <a:p>
            <a:r>
              <a:t>FuXi-S2S outperforms ECMWF S2S in terms of RPSS (Ranked Probability Skill Score) for total precipitation globally</a:t>
            </a:r>
          </a:p>
        </p:txBody>
      </p:sp>
      <p:pic>
        <p:nvPicPr>
          <p:cNvPr id="158" name="图片 1" descr="图片 1"/>
          <p:cNvPicPr>
            <a:picLocks noChangeAspect="1"/>
          </p:cNvPicPr>
          <p:nvPr/>
        </p:nvPicPr>
        <p:blipFill>
          <a:blip r:embed="rId1"/>
          <a:stretch>
            <a:fillRect/>
          </a:stretch>
        </p:blipFill>
        <p:spPr>
          <a:xfrm>
            <a:off x="2991209" y="1385999"/>
            <a:ext cx="6209582" cy="4770473"/>
          </a:xfrm>
          <a:prstGeom prst="rect">
            <a:avLst/>
          </a:prstGeom>
          <a:ln w="12700">
            <a:miter lim="400000"/>
            <a:headEnd/>
            <a:tailEnd/>
          </a:ln>
        </p:spPr>
      </p:pic>
    </p:spTree>
  </p:cSld>
  <p:clrMapOvr>
    <a:masterClrMapping/>
  </p:clrMapOvr>
  <p:transition spd="med"/>
</p:sld>
</file>

<file path=ppt/tags/tag1.xml><?xml version="1.0" encoding="utf-8"?>
<p:tagLst xmlns:p="http://schemas.openxmlformats.org/presentationml/2006/main">
  <p:tag name="commondata" val="eyJoZGlkIjoiMjkzMzdlZmYwMGNiZGI1NDM2NmI4YzZlNWI4YTBlODQifQ=="/>
</p:tagLst>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主题">
      <a:majorFont>
        <a:latin typeface="Helvetica"/>
        <a:ea typeface="Helvetica"/>
        <a:cs typeface="Helvetica"/>
      </a:majorFont>
      <a:minorFont>
        <a:latin typeface="Calibri"/>
        <a:ea typeface="Calibri"/>
        <a:cs typeface="Calibr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chemeClr val="accent1"/>
          </a:solidFill>
          <a:prstDash val="solid"/>
          <a:round/>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主题">
      <a:majorFont>
        <a:latin typeface="Helvetica"/>
        <a:ea typeface="Helvetica"/>
        <a:cs typeface="Helvetica"/>
      </a:majorFont>
      <a:minorFont>
        <a:latin typeface="Calibri"/>
        <a:ea typeface="Calibri"/>
        <a:cs typeface="Calibr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chemeClr val="accent1"/>
          </a:solidFill>
          <a:prstDash val="solid"/>
          <a:round/>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5319</Words>
  <Application>WPS 演示</Application>
  <PresentationFormat/>
  <Paragraphs>298</Paragraphs>
  <Slides>18</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18</vt:i4>
      </vt:variant>
    </vt:vector>
  </HeadingPairs>
  <TitlesOfParts>
    <vt:vector size="35" baseType="lpstr">
      <vt:lpstr>Arial</vt:lpstr>
      <vt:lpstr>宋体</vt:lpstr>
      <vt:lpstr>Wingdings</vt:lpstr>
      <vt:lpstr>Helvetica</vt:lpstr>
      <vt:lpstr>Calibri</vt:lpstr>
      <vt:lpstr>Arial Black</vt:lpstr>
      <vt:lpstr>Arial</vt:lpstr>
      <vt:lpstr>Helvetica Neue</vt:lpstr>
      <vt:lpstr>微软雅黑</vt:lpstr>
      <vt:lpstr>Candara</vt:lpstr>
      <vt:lpstr>Alibaba Sans</vt:lpstr>
      <vt:lpstr>SF Compact Black</vt:lpstr>
      <vt:lpstr>Segoe Print</vt:lpstr>
      <vt:lpstr>Arial Unicode MS</vt:lpstr>
      <vt:lpstr>Calibri Light</vt:lpstr>
      <vt:lpstr>Calibri</vt:lpstr>
      <vt:lpstr>Office 主题</vt:lpstr>
      <vt:lpstr>PowerPoint 演示文稿</vt:lpstr>
      <vt:lpstr>Significance of weather and climate forecasts</vt:lpstr>
      <vt:lpstr>Challenges for traditional forecasts method</vt:lpstr>
      <vt:lpstr>FuXi weather foundation models</vt:lpstr>
      <vt:lpstr>Sub-seasonal forecasts: “predictability desert”</vt:lpstr>
      <vt:lpstr>Dataset</vt:lpstr>
      <vt:lpstr>FuXi-S2S：the first AI-based S2S forecast model </vt:lpstr>
      <vt:lpstr>FuXi-S2S：better ensemble mean forecast</vt:lpstr>
      <vt:lpstr>FuXi-S2S：better ensemble probability forecast</vt:lpstr>
      <vt:lpstr>Key of sub-seasonal predictability: Madden-Julian Oscillation</vt:lpstr>
      <vt:lpstr>FuXi-S2S: Significantly improve MJO prediction</vt:lpstr>
      <vt:lpstr>FuXi-S2S: extreme TP forecast and attribution analysis</vt:lpstr>
      <vt:lpstr>FuXi-S2S: effectiveness of flow dependent perturbation</vt:lpstr>
      <vt:lpstr>FuXi-S2S: more members benefit forecast accuracy</vt:lpstr>
      <vt:lpstr>FuXi-S2S: superior than ECMWF S2S real time forecast</vt:lpstr>
      <vt:lpstr>Future Work</vt:lpstr>
      <vt:lpstr>PowerPoint 演示文稿</vt:lpstr>
      <vt:lpstr>FuXi-S2S: extreme TP forecast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cp:revision>
  <dcterms:created xsi:type="dcterms:W3CDTF">2024-05-10T05:44:22Z</dcterms:created>
  <dcterms:modified xsi:type="dcterms:W3CDTF">2024-05-10T05:44:22Z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286B49C7066A4B42A565B0CD31B6299F_12</vt:lpwstr>
  </property>
  <property fmtid="{D5CDD505-2E9C-101B-9397-08002B2CF9AE}" pid="3" name="KSOProductBuildVer">
    <vt:lpwstr>2052-12.1.0.16729</vt:lpwstr>
  </property>
</Properties>
</file>