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84" r:id="rId3"/>
    <p:sldMasterId id="2147483696" r:id="rId4"/>
    <p:sldMasterId id="2147483708" r:id="rId5"/>
  </p:sldMasterIdLst>
  <p:notesMasterIdLst>
    <p:notesMasterId r:id="rId33"/>
  </p:notesMasterIdLst>
  <p:sldIdLst>
    <p:sldId id="10005" r:id="rId6"/>
    <p:sldId id="912" r:id="rId7"/>
    <p:sldId id="10160" r:id="rId8"/>
    <p:sldId id="10119" r:id="rId9"/>
    <p:sldId id="10106" r:id="rId10"/>
    <p:sldId id="10151" r:id="rId11"/>
    <p:sldId id="10162" r:id="rId12"/>
    <p:sldId id="10161" r:id="rId13"/>
    <p:sldId id="10163" r:id="rId14"/>
    <p:sldId id="10152" r:id="rId15"/>
    <p:sldId id="352" r:id="rId16"/>
    <p:sldId id="358" r:id="rId17"/>
    <p:sldId id="10167" r:id="rId18"/>
    <p:sldId id="465" r:id="rId19"/>
    <p:sldId id="10168" r:id="rId20"/>
    <p:sldId id="10164" r:id="rId21"/>
    <p:sldId id="692" r:id="rId22"/>
    <p:sldId id="10092" r:id="rId23"/>
    <p:sldId id="694" r:id="rId24"/>
    <p:sldId id="10141" r:id="rId25"/>
    <p:sldId id="734" r:id="rId26"/>
    <p:sldId id="10159" r:id="rId27"/>
    <p:sldId id="10165" r:id="rId28"/>
    <p:sldId id="9935" r:id="rId29"/>
    <p:sldId id="10087" r:id="rId30"/>
    <p:sldId id="396" r:id="rId31"/>
    <p:sldId id="10166"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YB" initials="B" lastIdx="18" clrIdx="0"/>
  <p:cmAuthor id="1" name="Xu Ann" initials="XA" lastIdx="21" clrIdx="1"/>
  <p:cmAuthor id="2" name="赵平(拟稿)" initials="p" lastIdx="4" clrIdx="2"/>
  <p:cmAuthor id="3" name="han z" initials="hz" lastIdx="2" clrIdx="0"/>
  <p:cmAuthor id="4" name="Think" initials="T"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F2E"/>
    <a:srgbClr val="7E0000"/>
    <a:srgbClr val="0766D4"/>
    <a:srgbClr val="E6E6E6"/>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94" autoAdjust="0"/>
    <p:restoredTop sz="86185" autoAdjust="0"/>
  </p:normalViewPr>
  <p:slideViewPr>
    <p:cSldViewPr snapToGrid="0">
      <p:cViewPr varScale="1">
        <p:scale>
          <a:sx n="73" d="100"/>
          <a:sy n="73" d="100"/>
        </p:scale>
        <p:origin x="850" y="67"/>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B318D1-8F1D-4876-8550-294750F359B3}" type="datetimeFigureOut">
              <a:rPr lang="zh-CN" altLang="en-US" smtClean="0"/>
              <a:t>2024/5/10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EA2BD7-0E88-4837-A039-C34E39BC47A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3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3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38784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Due to the accurate representation of topographic effect,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vegetation fraction, dominant category, </a:t>
            </a:r>
            <a:r>
              <a:rPr lang="en-US" altLang="zh-CN" sz="1200" kern="1200" dirty="0">
                <a:solidFill>
                  <a:schemeClr val="tx1"/>
                </a:solidFill>
                <a:effectLst/>
                <a:latin typeface="+mn-lt"/>
                <a:ea typeface="+mn-ea"/>
                <a:cs typeface="+mn-cs"/>
              </a:rPr>
              <a:t>cumulus convection and terrestrial hydrological process, the CWRF downscaling can significantly reduce the error of global model precipitation simulation and improve the simulation skills of extreme precipitation and rainfall duration. The model can provide monthly and seasonal outputs for operational forecast, comprehensive technical support for meteorological disaster monitoring and prediction, and scientific basis for meteorological disaster emergency command and disaster prevention and reduction decision-making. The CWRF model has significantly improved ability to simulate climate in China, compared with other currently popular regional climate models.</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29955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3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3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94873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43751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3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3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16680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latin typeface="仿宋" pitchFamily="49" charset="-122"/>
                <a:ea typeface="仿宋" pitchFamily="49" charset="-122"/>
              </a:rPr>
              <a:t>中心气压为</a:t>
            </a:r>
            <a:r>
              <a:rPr lang="en-US" altLang="zh-CN" sz="1200" b="1" dirty="0">
                <a:latin typeface="仿宋" pitchFamily="49" charset="-122"/>
                <a:ea typeface="仿宋" pitchFamily="49" charset="-122"/>
              </a:rPr>
              <a:t>965</a:t>
            </a:r>
            <a:r>
              <a:rPr lang="zh-CN" altLang="en-US" sz="1200" b="1" dirty="0">
                <a:latin typeface="仿宋" pitchFamily="49" charset="-122"/>
                <a:ea typeface="仿宋" pitchFamily="49" charset="-122"/>
              </a:rPr>
              <a:t>百帕，最大风速</a:t>
            </a:r>
            <a:r>
              <a:rPr lang="en-US" altLang="zh-CN" sz="1200" b="1" dirty="0">
                <a:latin typeface="仿宋" pitchFamily="49" charset="-122"/>
                <a:ea typeface="仿宋" pitchFamily="49" charset="-122"/>
              </a:rPr>
              <a:t>38</a:t>
            </a:r>
            <a:r>
              <a:rPr lang="zh-CN" altLang="en-US" sz="1200" b="1" dirty="0">
                <a:latin typeface="仿宋" pitchFamily="49" charset="-122"/>
                <a:ea typeface="仿宋" pitchFamily="49" charset="-122"/>
              </a:rPr>
              <a:t>米</a:t>
            </a:r>
            <a:r>
              <a:rPr lang="en-US" altLang="zh-CN" sz="1200" b="1" dirty="0">
                <a:latin typeface="仿宋" pitchFamily="49" charset="-122"/>
                <a:ea typeface="仿宋" pitchFamily="49" charset="-122"/>
              </a:rPr>
              <a:t>/</a:t>
            </a:r>
            <a:r>
              <a:rPr lang="zh-CN" altLang="en-US" sz="1200" b="1" dirty="0">
                <a:latin typeface="仿宋" pitchFamily="49" charset="-122"/>
                <a:ea typeface="仿宋" pitchFamily="49" charset="-122"/>
              </a:rPr>
              <a:t>秒</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2F96AE-88BE-46B6-9560-68EE2428922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0488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latin typeface="仿宋" pitchFamily="49" charset="-122"/>
                <a:ea typeface="仿宋" pitchFamily="49" charset="-122"/>
              </a:rPr>
              <a:t>中心气压为</a:t>
            </a:r>
            <a:r>
              <a:rPr lang="en-US" altLang="zh-CN" sz="1200" b="1" dirty="0">
                <a:latin typeface="仿宋" pitchFamily="49" charset="-122"/>
                <a:ea typeface="仿宋" pitchFamily="49" charset="-122"/>
              </a:rPr>
              <a:t>965</a:t>
            </a:r>
            <a:r>
              <a:rPr lang="zh-CN" altLang="en-US" sz="1200" b="1" dirty="0">
                <a:latin typeface="仿宋" pitchFamily="49" charset="-122"/>
                <a:ea typeface="仿宋" pitchFamily="49" charset="-122"/>
              </a:rPr>
              <a:t>百帕，最大风速</a:t>
            </a:r>
            <a:r>
              <a:rPr lang="en-US" altLang="zh-CN" sz="1200" b="1" dirty="0">
                <a:latin typeface="仿宋" pitchFamily="49" charset="-122"/>
                <a:ea typeface="仿宋" pitchFamily="49" charset="-122"/>
              </a:rPr>
              <a:t>38</a:t>
            </a:r>
            <a:r>
              <a:rPr lang="zh-CN" altLang="en-US" sz="1200" b="1" dirty="0">
                <a:latin typeface="仿宋" pitchFamily="49" charset="-122"/>
                <a:ea typeface="仿宋" pitchFamily="49" charset="-122"/>
              </a:rPr>
              <a:t>米</a:t>
            </a:r>
            <a:r>
              <a:rPr lang="en-US" altLang="zh-CN" sz="1200" b="1" dirty="0">
                <a:latin typeface="仿宋" pitchFamily="49" charset="-122"/>
                <a:ea typeface="仿宋" pitchFamily="49" charset="-122"/>
              </a:rPr>
              <a:t>/</a:t>
            </a:r>
            <a:r>
              <a:rPr lang="zh-CN" altLang="en-US" sz="1200" b="1" dirty="0">
                <a:latin typeface="仿宋" pitchFamily="49" charset="-122"/>
                <a:ea typeface="仿宋" pitchFamily="49" charset="-122"/>
              </a:rPr>
              <a:t>秒</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2F96AE-88BE-46B6-9560-68EE2428922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30488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 complete evaluation table for the sub-seasonal forecast data bias correction model, which evaluates the PC for forecast timeliness of BCC temperature from 1 to 60 days and EC temperature from 1 to 45 days.</a:t>
            </a:r>
          </a:p>
          <a:p>
            <a:r>
              <a:rPr lang="zh-CN" altLang="en-US" dirty="0"/>
              <a:t>次季节预报数据偏差校正模型的完整评估表格，分别评估了</a:t>
            </a:r>
            <a:r>
              <a:rPr lang="en-US" altLang="zh-CN" dirty="0"/>
              <a:t>BCC</a:t>
            </a:r>
            <a:r>
              <a:rPr lang="zh-CN" altLang="en-US" dirty="0"/>
              <a:t>温度</a:t>
            </a:r>
            <a:r>
              <a:rPr lang="en-US" altLang="zh-CN" dirty="0"/>
              <a:t>1-60</a:t>
            </a:r>
            <a:r>
              <a:rPr lang="zh-CN" altLang="en-US" dirty="0"/>
              <a:t>天、</a:t>
            </a:r>
            <a:r>
              <a:rPr lang="en-US" altLang="zh-CN" dirty="0"/>
              <a:t>EC</a:t>
            </a:r>
            <a:r>
              <a:rPr lang="zh-CN" altLang="en-US" dirty="0"/>
              <a:t>温度</a:t>
            </a:r>
            <a:r>
              <a:rPr lang="en-US" altLang="zh-CN" dirty="0"/>
              <a:t>1-45</a:t>
            </a:r>
            <a:r>
              <a:rPr lang="zh-CN" altLang="en-US" dirty="0"/>
              <a:t>天预报时效的</a:t>
            </a:r>
            <a:r>
              <a:rPr lang="en-US" altLang="zh-CN" dirty="0"/>
              <a:t>PC</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42FC14-2226-4AE1-A088-C1A926DB36CC}"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14740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Multi-mode intelligent fusion, including BCC and EC bias correction prediction data date matching; corresponding CRA data date matching; intelligent fusion model training prediction</a:t>
            </a:r>
          </a:p>
          <a:p>
            <a:endParaRPr lang="en-US" altLang="zh-CN" dirty="0"/>
          </a:p>
          <a:p>
            <a:r>
              <a:rPr lang="zh-CN" altLang="en-US" dirty="0"/>
              <a:t>多模式智能融合，包括</a:t>
            </a:r>
            <a:r>
              <a:rPr lang="en-US" altLang="zh-CN" dirty="0"/>
              <a:t>BCC</a:t>
            </a:r>
            <a:r>
              <a:rPr lang="zh-CN" altLang="en-US" dirty="0"/>
              <a:t>和</a:t>
            </a:r>
            <a:r>
              <a:rPr lang="en-US" altLang="zh-CN" dirty="0"/>
              <a:t>EC</a:t>
            </a:r>
            <a:r>
              <a:rPr lang="zh-CN" altLang="en-US" dirty="0"/>
              <a:t>偏差校正预测数据日期匹配；对应</a:t>
            </a:r>
            <a:r>
              <a:rPr lang="en-US" altLang="zh-CN" dirty="0"/>
              <a:t>CRA</a:t>
            </a:r>
            <a:r>
              <a:rPr lang="zh-CN" altLang="en-US" dirty="0"/>
              <a:t>数据日期匹配；智能融合模型训练预测</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403896-1A8A-45E5-911E-0CF1E1B2D28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22505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EA2BD7-0E88-4837-A039-C34E39BC47AB}" type="slidenum">
              <a:rPr kumimoji="0" lang="zh-CN" altLang="en-US" sz="13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3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00289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Traditional climate models always provide grid prediction with much lower resolution, such as 0.5 or 1.5 degree. However, climate service calls for fine climate prediction with more details about climate disaster. At Beijing Climate Center, the </a:t>
            </a:r>
            <a:r>
              <a:rPr kumimoji="0" lang="en-US" altLang="zh-CN" sz="1200" b="0"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Deep Learning-based Super-Resolution technique is employed to bridge this gap.   With this technique,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the output of CMME-S2S with </a:t>
            </a:r>
            <a:r>
              <a:rPr kumimoji="0" lang="en-US" altLang="zh-CN" sz="12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rPr>
              <a:t>150km resolution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are downscaled to China with </a:t>
            </a:r>
            <a:r>
              <a:rPr kumimoji="0" lang="en-US" altLang="zh-CN" sz="12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rPr>
              <a:t>25km resolution.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The real-time grid prediction products of temperature and precipitation with 25km resolution for the  future 12 pentads are released at  the Test-Bed of NCC/CMA.</a:t>
            </a:r>
          </a:p>
          <a:p>
            <a:endParaRPr lang="zh-CN" altLang="en-US" dirty="0"/>
          </a:p>
        </p:txBody>
      </p:sp>
      <p:sp>
        <p:nvSpPr>
          <p:cNvPr id="4" name="灯片编号占位符 3"/>
          <p:cNvSpPr>
            <a:spLocks noGrp="1"/>
          </p:cNvSpPr>
          <p:nvPr>
            <p:ph type="sldNum" sz="quarter" idx="5"/>
          </p:nvPr>
        </p:nvSpPr>
        <p:spPr/>
        <p:txBody>
          <a:bodyPr/>
          <a:lstStyle/>
          <a:p>
            <a:fld id="{C5EA2BD7-0E88-4837-A039-C34E39BC47AB}" type="slidenum">
              <a:rPr lang="zh-CN" altLang="en-US" smtClean="0"/>
              <a:t>17</a:t>
            </a:fld>
            <a:endParaRPr lang="zh-CN" altLang="en-US"/>
          </a:p>
        </p:txBody>
      </p:sp>
    </p:spTree>
    <p:extLst>
      <p:ext uri="{BB962C8B-B14F-4D97-AF65-F5344CB8AC3E}">
        <p14:creationId xmlns:p14="http://schemas.microsoft.com/office/powerpoint/2010/main" val="2273995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Traditional climate models always provide grid prediction with much lower resolution, such as 0.5 or 1.5 degree. However, climate service calls for fine climate prediction with more details about climate disaster. At Beijing Climate Center, the </a:t>
            </a:r>
            <a:r>
              <a:rPr kumimoji="0" lang="en-US" altLang="zh-CN" sz="1200" b="0"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Deep Learning-based Super-Resolution technique is employed to bridge this gap.   With this technique,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the output of CMME-S2S with </a:t>
            </a:r>
            <a:r>
              <a:rPr kumimoji="0" lang="en-US" altLang="zh-CN" sz="12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rPr>
              <a:t>150km resolution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are downscaled to China with </a:t>
            </a:r>
            <a:r>
              <a:rPr kumimoji="0" lang="en-US" altLang="zh-CN" sz="12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rPr>
              <a:t>25km resolution. </a:t>
            </a:r>
            <a:r>
              <a:rPr kumimoji="0" lang="en-US" altLang="zh-CN" sz="1200" b="0" i="0" u="none" strike="noStrike" kern="1200" cap="none" spc="0" normalizeH="0" baseline="0" noProof="0">
                <a:ln>
                  <a:noFill/>
                </a:ln>
                <a:solidFill>
                  <a:prstClr val="black"/>
                </a:solidFill>
                <a:effectLst/>
                <a:uLnTx/>
                <a:uFillTx/>
                <a:latin typeface="Arial"/>
                <a:ea typeface="黑体" panose="02010609060101010101" pitchFamily="49" charset="-122"/>
                <a:cs typeface="+mn-cs"/>
              </a:rPr>
              <a:t>The </a:t>
            </a:r>
            <a:r>
              <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real-time grid prediction products of temperature and precipitation with 25km resolution for the  future 12 pentads are released at  the Test-Bed of NCC</a:t>
            </a:r>
            <a:r>
              <a:rPr kumimoji="0" lang="en-US" altLang="zh-CN" sz="1200" b="0" i="0" u="none" strike="noStrike" kern="1200" cap="none" spc="0" normalizeH="0" baseline="0" noProof="0">
                <a:ln>
                  <a:noFill/>
                </a:ln>
                <a:solidFill>
                  <a:prstClr val="black"/>
                </a:solidFill>
                <a:effectLst/>
                <a:uLnTx/>
                <a:uFillTx/>
                <a:latin typeface="Arial"/>
                <a:ea typeface="黑体" panose="02010609060101010101" pitchFamily="49" charset="-122"/>
                <a:cs typeface="+mn-cs"/>
              </a:rPr>
              <a:t>/CMA.</a:t>
            </a:r>
            <a:endParaRPr kumimoji="0" lang="en-US" altLang="zh-CN" sz="12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a:p>
            <a:endParaRPr lang="zh-CN" altLang="en-US" dirty="0"/>
          </a:p>
        </p:txBody>
      </p:sp>
      <p:sp>
        <p:nvSpPr>
          <p:cNvPr id="4" name="灯片编号占位符 3"/>
          <p:cNvSpPr>
            <a:spLocks noGrp="1"/>
          </p:cNvSpPr>
          <p:nvPr>
            <p:ph type="sldNum" sz="quarter" idx="5"/>
          </p:nvPr>
        </p:nvSpPr>
        <p:spPr/>
        <p:txBody>
          <a:bodyPr/>
          <a:lstStyle/>
          <a:p>
            <a:fld id="{C5EA2BD7-0E88-4837-A039-C34E39BC47AB}" type="slidenum">
              <a:rPr lang="zh-CN" altLang="en-US" smtClean="0"/>
              <a:t>19</a:t>
            </a:fld>
            <a:endParaRPr lang="zh-CN" altLang="en-US"/>
          </a:p>
        </p:txBody>
      </p:sp>
    </p:spTree>
    <p:extLst>
      <p:ext uri="{BB962C8B-B14F-4D97-AF65-F5344CB8AC3E}">
        <p14:creationId xmlns:p14="http://schemas.microsoft.com/office/powerpoint/2010/main" val="930396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vl1pPr>
          </a:lstStyle>
          <a:p>
            <a:pPr>
              <a:defRPr/>
            </a:pPr>
            <a:fld id="{1EAE816A-7AF1-4586-A6FC-DB6C6DE45D96}" type="datetimeFigureOut">
              <a:rPr lang="zh-CN" altLang="en-US"/>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AC2918A-2CBB-4B8D-93BD-96104423E246}"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1659AAD-ED35-4D40-B2C4-BCF76DC9F897}" type="datetimeFigureOut">
              <a:rPr lang="zh-CN" altLang="en-US"/>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5F4D45-A6B5-4035-B937-B105A3C38385}" type="slidenum">
              <a:rPr lang="zh-CN" altLang="en-US"/>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p:cNvSpPr>
            <a:spLocks noGrp="1"/>
          </p:cNvSpPr>
          <p:nvPr>
            <p:ph type="dt" sz="half" idx="10"/>
          </p:nvPr>
        </p:nvSpPr>
        <p:spPr/>
        <p:txBody>
          <a:bodyPr/>
          <a:lstStyle>
            <a:lvl1pPr>
              <a:defRPr/>
            </a:lvl1pPr>
          </a:lstStyle>
          <a:p>
            <a:pPr>
              <a:defRPr/>
            </a:pPr>
            <a:fld id="{059A657D-85AA-4312-BC7A-7148ECB80D90}" type="datetimeFigureOut">
              <a:rPr lang="zh-CN" altLang="en-US"/>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9A341B-AE1C-4169-8791-36FB1D5F7B0B}" type="slidenum">
              <a:rPr lang="zh-CN" altLang="en-US"/>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C8187F0D-140F-418F-9C53-4F754DF6797A}" type="datetimeFigureOut">
              <a:rPr lang="zh-CN" altLang="en-US"/>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9CEE507-03EE-4373-BAB9-399268BEF558}" type="slidenum">
              <a:rPr lang="zh-CN" altLang="en-US"/>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93490D4D-2826-4363-AEB2-77A06C3F9D43}" type="datetimeFigureOut">
              <a:rPr lang="zh-CN" altLang="en-US"/>
              <a:t>2024/5/10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A9FA8E3-371A-4BA5-B226-4FE0174AF9A4}" type="slidenum">
              <a:rPr lang="zh-CN" altLang="en-US"/>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8CB2EFDC-65A5-4F4C-8CA4-5B58EFF08709}" type="datetimeFigureOut">
              <a:rPr lang="zh-CN" altLang="en-US"/>
              <a:t>2024/5/10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E0EF220-B676-4A21-9FE1-B4A5EF753023}" type="slidenum">
              <a:rPr lang="zh-CN" altLang="en-US"/>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4883AA8-2511-4203-9E56-FE00D9265D68}" type="datetimeFigureOut">
              <a:rPr lang="zh-CN" altLang="en-US"/>
              <a:t>2024/5/10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0C7BBBB-04E9-4060-9B5E-50F9F360498A}" type="slidenum">
              <a:rPr lang="zh-CN" altLang="en-US"/>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p:cNvSpPr>
            <a:spLocks noGrp="1"/>
          </p:cNvSpPr>
          <p:nvPr>
            <p:ph type="dt" sz="half" idx="10"/>
          </p:nvPr>
        </p:nvSpPr>
        <p:spPr/>
        <p:txBody>
          <a:bodyPr/>
          <a:lstStyle>
            <a:lvl1pPr>
              <a:defRPr/>
            </a:lvl1pPr>
          </a:lstStyle>
          <a:p>
            <a:pPr>
              <a:defRPr/>
            </a:pPr>
            <a:fld id="{316CCC8F-422D-4B92-920D-6E6129E6C48E}" type="datetimeFigureOut">
              <a:rPr lang="zh-CN" altLang="en-US"/>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D995F09-40EB-4EC2-9EDF-B0D78CD25120}"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FC426201-5B89-4969-9943-D50D03C6F786}" type="datetimeFigureOut">
              <a:rPr lang="zh-CN" altLang="en-US"/>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13B1706-55ED-4143-9E12-48FEA8FC34C1}" type="slidenum">
              <a:rPr lang="zh-CN" altLang="en-US"/>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840369E-F777-44CB-AFF4-121D2235A953}" type="datetimeFigureOut">
              <a:rPr lang="zh-CN" altLang="en-US"/>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74AC8A-336E-4B17-AD42-94AB255C6679}" type="slidenum">
              <a:rPr lang="zh-CN" altLang="en-US"/>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9FF4C7F-BCF6-40F1-9EBB-8138DC422ECB}" type="datetimeFigureOut">
              <a:rPr lang="zh-CN" altLang="en-US"/>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6C42C6-B9ED-44D4-B604-66C73ACF069A}" type="slidenum">
              <a:rPr lang="zh-CN" altLang="en-US"/>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a:extLst>
              <a:ext uri="{FF2B5EF4-FFF2-40B4-BE49-F238E27FC236}">
                <a16:creationId xmlns:a16="http://schemas.microsoft.com/office/drawing/2014/main" id="{313551CE-986C-46C2-AA6D-94059BB881AA}"/>
              </a:ext>
            </a:extLst>
          </p:cNvPr>
          <p:cNvSpPr>
            <a:spLocks noGrp="1"/>
          </p:cNvSpPr>
          <p:nvPr>
            <p:ph type="dt" sz="half" idx="10"/>
          </p:nvPr>
        </p:nvSpPr>
        <p:spPr/>
        <p:txBody>
          <a:bodyPr/>
          <a:lstStyle>
            <a:lvl1pPr>
              <a:defRPr/>
            </a:lvl1pPr>
          </a:lstStyle>
          <a:p>
            <a:pPr>
              <a:defRPr/>
            </a:pPr>
            <a:fld id="{E68EBA3F-4467-4432-8528-1CB38087F0F3}"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C656E307-E5EE-4D77-9CC9-A1881D06193C}"/>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298FE2D9-31FF-42AC-9A91-0383F39208BC}"/>
              </a:ext>
            </a:extLst>
          </p:cNvPr>
          <p:cNvSpPr>
            <a:spLocks noGrp="1"/>
          </p:cNvSpPr>
          <p:nvPr>
            <p:ph type="sldNum" sz="quarter" idx="12"/>
          </p:nvPr>
        </p:nvSpPr>
        <p:spPr/>
        <p:txBody>
          <a:bodyPr/>
          <a:lstStyle>
            <a:lvl1pPr>
              <a:defRPr/>
            </a:lvl1pPr>
          </a:lstStyle>
          <a:p>
            <a:fld id="{A2E3A761-B5D0-420B-B887-1D0355344CA3}" type="slidenum">
              <a:rPr lang="zh-CN" altLang="en-US"/>
              <a:pPr/>
              <a:t>‹#›</a:t>
            </a:fld>
            <a:endParaRPr lang="zh-CN" altLang="en-US"/>
          </a:p>
        </p:txBody>
      </p:sp>
    </p:spTree>
    <p:extLst>
      <p:ext uri="{BB962C8B-B14F-4D97-AF65-F5344CB8AC3E}">
        <p14:creationId xmlns:p14="http://schemas.microsoft.com/office/powerpoint/2010/main" val="654742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E834ABD-8DD0-4F15-A711-99AC6E26546E}"/>
              </a:ext>
            </a:extLst>
          </p:cNvPr>
          <p:cNvSpPr>
            <a:spLocks noGrp="1"/>
          </p:cNvSpPr>
          <p:nvPr>
            <p:ph type="dt" sz="half" idx="10"/>
          </p:nvPr>
        </p:nvSpPr>
        <p:spPr/>
        <p:txBody>
          <a:bodyPr/>
          <a:lstStyle>
            <a:lvl1pPr>
              <a:defRPr/>
            </a:lvl1pPr>
          </a:lstStyle>
          <a:p>
            <a:pPr>
              <a:defRPr/>
            </a:pPr>
            <a:fld id="{0A3B4D10-20A2-438B-A337-10F65BB78FDA}"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5F6C97C6-E481-4C88-942A-A6670990ECD8}"/>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978A44E9-0810-45AD-9602-23CB50964F8B}"/>
              </a:ext>
            </a:extLst>
          </p:cNvPr>
          <p:cNvSpPr>
            <a:spLocks noGrp="1"/>
          </p:cNvSpPr>
          <p:nvPr>
            <p:ph type="sldNum" sz="quarter" idx="12"/>
          </p:nvPr>
        </p:nvSpPr>
        <p:spPr/>
        <p:txBody>
          <a:bodyPr/>
          <a:lstStyle>
            <a:lvl1pPr>
              <a:defRPr/>
            </a:lvl1pPr>
          </a:lstStyle>
          <a:p>
            <a:fld id="{7FC69CAA-98D2-4484-AA2A-F2BE7E06B91A}" type="slidenum">
              <a:rPr lang="zh-CN" altLang="en-US"/>
              <a:pPr/>
              <a:t>‹#›</a:t>
            </a:fld>
            <a:endParaRPr lang="zh-CN" altLang="en-US"/>
          </a:p>
        </p:txBody>
      </p:sp>
    </p:spTree>
    <p:extLst>
      <p:ext uri="{BB962C8B-B14F-4D97-AF65-F5344CB8AC3E}">
        <p14:creationId xmlns:p14="http://schemas.microsoft.com/office/powerpoint/2010/main" val="7256925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a:extLst>
              <a:ext uri="{FF2B5EF4-FFF2-40B4-BE49-F238E27FC236}">
                <a16:creationId xmlns:a16="http://schemas.microsoft.com/office/drawing/2014/main" id="{8BD2C1FC-12AD-40CC-96BF-3D8C8761D867}"/>
              </a:ext>
            </a:extLst>
          </p:cNvPr>
          <p:cNvSpPr>
            <a:spLocks noGrp="1"/>
          </p:cNvSpPr>
          <p:nvPr>
            <p:ph type="dt" sz="half" idx="10"/>
          </p:nvPr>
        </p:nvSpPr>
        <p:spPr/>
        <p:txBody>
          <a:bodyPr/>
          <a:lstStyle>
            <a:lvl1pPr>
              <a:defRPr/>
            </a:lvl1pPr>
          </a:lstStyle>
          <a:p>
            <a:pPr>
              <a:defRPr/>
            </a:pPr>
            <a:fld id="{926C2A1C-E6D5-4445-938D-1BC4B4E0EE8F}"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BAC1AAA9-F00D-43B8-A95A-DF741A6438E8}"/>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0003AF4A-DEA3-4731-8E5E-0D582E56EF91}"/>
              </a:ext>
            </a:extLst>
          </p:cNvPr>
          <p:cNvSpPr>
            <a:spLocks noGrp="1"/>
          </p:cNvSpPr>
          <p:nvPr>
            <p:ph type="sldNum" sz="quarter" idx="12"/>
          </p:nvPr>
        </p:nvSpPr>
        <p:spPr/>
        <p:txBody>
          <a:bodyPr/>
          <a:lstStyle>
            <a:lvl1pPr>
              <a:defRPr/>
            </a:lvl1pPr>
          </a:lstStyle>
          <a:p>
            <a:fld id="{600FA4F6-93E0-436A-8180-AC606CA850C2}" type="slidenum">
              <a:rPr lang="zh-CN" altLang="en-US"/>
              <a:pPr/>
              <a:t>‹#›</a:t>
            </a:fld>
            <a:endParaRPr lang="zh-CN" altLang="en-US"/>
          </a:p>
        </p:txBody>
      </p:sp>
    </p:spTree>
    <p:extLst>
      <p:ext uri="{BB962C8B-B14F-4D97-AF65-F5344CB8AC3E}">
        <p14:creationId xmlns:p14="http://schemas.microsoft.com/office/powerpoint/2010/main" val="7473096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80CF3CCB-1F12-4FCF-9110-FC4E7A67C625}"/>
              </a:ext>
            </a:extLst>
          </p:cNvPr>
          <p:cNvSpPr>
            <a:spLocks noGrp="1"/>
          </p:cNvSpPr>
          <p:nvPr>
            <p:ph type="dt" sz="half" idx="10"/>
          </p:nvPr>
        </p:nvSpPr>
        <p:spPr/>
        <p:txBody>
          <a:bodyPr/>
          <a:lstStyle>
            <a:lvl1pPr>
              <a:defRPr/>
            </a:lvl1pPr>
          </a:lstStyle>
          <a:p>
            <a:pPr>
              <a:defRPr/>
            </a:pPr>
            <a:fld id="{CD81198C-AB05-49B6-9E5B-6B5F857FBBFA}"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B8933FE8-79BF-427E-8593-E5A3CE5BB502}"/>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6AEC9781-F53E-4930-866A-D15273989BC1}"/>
              </a:ext>
            </a:extLst>
          </p:cNvPr>
          <p:cNvSpPr>
            <a:spLocks noGrp="1"/>
          </p:cNvSpPr>
          <p:nvPr>
            <p:ph type="sldNum" sz="quarter" idx="12"/>
          </p:nvPr>
        </p:nvSpPr>
        <p:spPr/>
        <p:txBody>
          <a:bodyPr/>
          <a:lstStyle>
            <a:lvl1pPr>
              <a:defRPr/>
            </a:lvl1pPr>
          </a:lstStyle>
          <a:p>
            <a:fld id="{E711E57F-2163-4DA9-B1F9-EA57484EF7F1}" type="slidenum">
              <a:rPr lang="zh-CN" altLang="en-US"/>
              <a:pPr/>
              <a:t>‹#›</a:t>
            </a:fld>
            <a:endParaRPr lang="zh-CN" altLang="en-US"/>
          </a:p>
        </p:txBody>
      </p:sp>
    </p:spTree>
    <p:extLst>
      <p:ext uri="{BB962C8B-B14F-4D97-AF65-F5344CB8AC3E}">
        <p14:creationId xmlns:p14="http://schemas.microsoft.com/office/powerpoint/2010/main" val="2184200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C553B838-E4AF-490A-915E-8987009B0174}"/>
              </a:ext>
            </a:extLst>
          </p:cNvPr>
          <p:cNvSpPr>
            <a:spLocks noGrp="1"/>
          </p:cNvSpPr>
          <p:nvPr>
            <p:ph type="dt" sz="half" idx="10"/>
          </p:nvPr>
        </p:nvSpPr>
        <p:spPr/>
        <p:txBody>
          <a:bodyPr/>
          <a:lstStyle>
            <a:lvl1pPr>
              <a:defRPr/>
            </a:lvl1pPr>
          </a:lstStyle>
          <a:p>
            <a:pPr>
              <a:defRPr/>
            </a:pPr>
            <a:fld id="{74C2DC08-A738-42C0-B500-FF83B9F6A4C5}"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8" name="页脚占位符 4">
            <a:extLst>
              <a:ext uri="{FF2B5EF4-FFF2-40B4-BE49-F238E27FC236}">
                <a16:creationId xmlns:a16="http://schemas.microsoft.com/office/drawing/2014/main" id="{20335563-11EE-4A38-82BA-F993494A21D4}"/>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a:extLst>
              <a:ext uri="{FF2B5EF4-FFF2-40B4-BE49-F238E27FC236}">
                <a16:creationId xmlns:a16="http://schemas.microsoft.com/office/drawing/2014/main" id="{6BA55C37-3672-406B-8E5B-1438EAC23EE2}"/>
              </a:ext>
            </a:extLst>
          </p:cNvPr>
          <p:cNvSpPr>
            <a:spLocks noGrp="1"/>
          </p:cNvSpPr>
          <p:nvPr>
            <p:ph type="sldNum" sz="quarter" idx="12"/>
          </p:nvPr>
        </p:nvSpPr>
        <p:spPr/>
        <p:txBody>
          <a:bodyPr/>
          <a:lstStyle>
            <a:lvl1pPr>
              <a:defRPr/>
            </a:lvl1pPr>
          </a:lstStyle>
          <a:p>
            <a:fld id="{79BE87E1-8EAB-46FE-AA0F-9926FCFC4101}" type="slidenum">
              <a:rPr lang="zh-CN" altLang="en-US"/>
              <a:pPr/>
              <a:t>‹#›</a:t>
            </a:fld>
            <a:endParaRPr lang="zh-CN" altLang="en-US"/>
          </a:p>
        </p:txBody>
      </p:sp>
    </p:spTree>
    <p:extLst>
      <p:ext uri="{BB962C8B-B14F-4D97-AF65-F5344CB8AC3E}">
        <p14:creationId xmlns:p14="http://schemas.microsoft.com/office/powerpoint/2010/main" val="5243527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3FDE300-8397-418C-B3B8-F44CA11D02BF}"/>
              </a:ext>
            </a:extLst>
          </p:cNvPr>
          <p:cNvSpPr>
            <a:spLocks noGrp="1"/>
          </p:cNvSpPr>
          <p:nvPr>
            <p:ph type="dt" sz="half" idx="10"/>
          </p:nvPr>
        </p:nvSpPr>
        <p:spPr/>
        <p:txBody>
          <a:bodyPr/>
          <a:lstStyle>
            <a:lvl1pPr>
              <a:defRPr/>
            </a:lvl1pPr>
          </a:lstStyle>
          <a:p>
            <a:pPr>
              <a:defRPr/>
            </a:pPr>
            <a:fld id="{8812D7B1-B2DC-43E1-9FCA-79A6BCD0E797}"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4" name="页脚占位符 4">
            <a:extLst>
              <a:ext uri="{FF2B5EF4-FFF2-40B4-BE49-F238E27FC236}">
                <a16:creationId xmlns:a16="http://schemas.microsoft.com/office/drawing/2014/main" id="{C4E1B503-DA13-4375-9007-1028791D8740}"/>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a:extLst>
              <a:ext uri="{FF2B5EF4-FFF2-40B4-BE49-F238E27FC236}">
                <a16:creationId xmlns:a16="http://schemas.microsoft.com/office/drawing/2014/main" id="{B331EBF7-54A6-4FF6-BF5B-29F6259A3A92}"/>
              </a:ext>
            </a:extLst>
          </p:cNvPr>
          <p:cNvSpPr>
            <a:spLocks noGrp="1"/>
          </p:cNvSpPr>
          <p:nvPr>
            <p:ph type="sldNum" sz="quarter" idx="12"/>
          </p:nvPr>
        </p:nvSpPr>
        <p:spPr/>
        <p:txBody>
          <a:bodyPr/>
          <a:lstStyle>
            <a:lvl1pPr>
              <a:defRPr/>
            </a:lvl1pPr>
          </a:lstStyle>
          <a:p>
            <a:fld id="{54A2C67A-0F0F-4313-B237-905EF3CAFCB1}" type="slidenum">
              <a:rPr lang="zh-CN" altLang="en-US"/>
              <a:pPr/>
              <a:t>‹#›</a:t>
            </a:fld>
            <a:endParaRPr lang="zh-CN" altLang="en-US"/>
          </a:p>
        </p:txBody>
      </p:sp>
    </p:spTree>
    <p:extLst>
      <p:ext uri="{BB962C8B-B14F-4D97-AF65-F5344CB8AC3E}">
        <p14:creationId xmlns:p14="http://schemas.microsoft.com/office/powerpoint/2010/main" val="3596177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88A809FE-B4F5-411B-8D59-240BD014070B}"/>
              </a:ext>
            </a:extLst>
          </p:cNvPr>
          <p:cNvSpPr>
            <a:spLocks noGrp="1"/>
          </p:cNvSpPr>
          <p:nvPr>
            <p:ph type="dt" sz="half" idx="10"/>
          </p:nvPr>
        </p:nvSpPr>
        <p:spPr/>
        <p:txBody>
          <a:bodyPr/>
          <a:lstStyle>
            <a:lvl1pPr>
              <a:defRPr/>
            </a:lvl1pPr>
          </a:lstStyle>
          <a:p>
            <a:pPr>
              <a:defRPr/>
            </a:pPr>
            <a:fld id="{04D26E32-ED84-4466-A89D-34495B194C30}"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3" name="页脚占位符 4">
            <a:extLst>
              <a:ext uri="{FF2B5EF4-FFF2-40B4-BE49-F238E27FC236}">
                <a16:creationId xmlns:a16="http://schemas.microsoft.com/office/drawing/2014/main" id="{31FC766B-F6C2-40E2-ABCE-2B49555BA14A}"/>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a:extLst>
              <a:ext uri="{FF2B5EF4-FFF2-40B4-BE49-F238E27FC236}">
                <a16:creationId xmlns:a16="http://schemas.microsoft.com/office/drawing/2014/main" id="{04BF8930-66D7-492D-A52F-03534D0510E7}"/>
              </a:ext>
            </a:extLst>
          </p:cNvPr>
          <p:cNvSpPr>
            <a:spLocks noGrp="1"/>
          </p:cNvSpPr>
          <p:nvPr>
            <p:ph type="sldNum" sz="quarter" idx="12"/>
          </p:nvPr>
        </p:nvSpPr>
        <p:spPr/>
        <p:txBody>
          <a:bodyPr/>
          <a:lstStyle>
            <a:lvl1pPr>
              <a:defRPr/>
            </a:lvl1pPr>
          </a:lstStyle>
          <a:p>
            <a:fld id="{45D19DB8-3873-4B29-BB72-FF628F85E3C9}" type="slidenum">
              <a:rPr lang="zh-CN" altLang="en-US"/>
              <a:pPr/>
              <a:t>‹#›</a:t>
            </a:fld>
            <a:endParaRPr lang="zh-CN" altLang="en-US"/>
          </a:p>
        </p:txBody>
      </p:sp>
    </p:spTree>
    <p:extLst>
      <p:ext uri="{BB962C8B-B14F-4D97-AF65-F5344CB8AC3E}">
        <p14:creationId xmlns:p14="http://schemas.microsoft.com/office/powerpoint/2010/main" val="3697219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a:extLst>
              <a:ext uri="{FF2B5EF4-FFF2-40B4-BE49-F238E27FC236}">
                <a16:creationId xmlns:a16="http://schemas.microsoft.com/office/drawing/2014/main" id="{D592B941-C4BC-45C3-89AF-E5B26CCB72BA}"/>
              </a:ext>
            </a:extLst>
          </p:cNvPr>
          <p:cNvSpPr>
            <a:spLocks noGrp="1"/>
          </p:cNvSpPr>
          <p:nvPr>
            <p:ph type="dt" sz="half" idx="10"/>
          </p:nvPr>
        </p:nvSpPr>
        <p:spPr/>
        <p:txBody>
          <a:bodyPr/>
          <a:lstStyle>
            <a:lvl1pPr>
              <a:defRPr/>
            </a:lvl1pPr>
          </a:lstStyle>
          <a:p>
            <a:pPr>
              <a:defRPr/>
            </a:pPr>
            <a:fld id="{1E3CAA96-C9F3-44E4-BF14-F71FB0ABBA81}"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46717214-8057-4B2B-BF30-A19E0454CD05}"/>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AFCE9083-E084-4AF1-820F-6E060AE3DE54}"/>
              </a:ext>
            </a:extLst>
          </p:cNvPr>
          <p:cNvSpPr>
            <a:spLocks noGrp="1"/>
          </p:cNvSpPr>
          <p:nvPr>
            <p:ph type="sldNum" sz="quarter" idx="12"/>
          </p:nvPr>
        </p:nvSpPr>
        <p:spPr/>
        <p:txBody>
          <a:bodyPr/>
          <a:lstStyle>
            <a:lvl1pPr>
              <a:defRPr/>
            </a:lvl1pPr>
          </a:lstStyle>
          <a:p>
            <a:fld id="{10A98F4A-5E27-43D1-ABAE-425BF690742A}" type="slidenum">
              <a:rPr lang="zh-CN" altLang="en-US"/>
              <a:pPr/>
              <a:t>‹#›</a:t>
            </a:fld>
            <a:endParaRPr lang="zh-CN" altLang="en-US"/>
          </a:p>
        </p:txBody>
      </p:sp>
    </p:spTree>
    <p:extLst>
      <p:ext uri="{BB962C8B-B14F-4D97-AF65-F5344CB8AC3E}">
        <p14:creationId xmlns:p14="http://schemas.microsoft.com/office/powerpoint/2010/main" val="1519333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a:extLst>
              <a:ext uri="{FF2B5EF4-FFF2-40B4-BE49-F238E27FC236}">
                <a16:creationId xmlns:a16="http://schemas.microsoft.com/office/drawing/2014/main" id="{6FC10C62-7A92-4957-A569-6107474B5A88}"/>
              </a:ext>
            </a:extLst>
          </p:cNvPr>
          <p:cNvSpPr>
            <a:spLocks noGrp="1"/>
          </p:cNvSpPr>
          <p:nvPr>
            <p:ph type="dt" sz="half" idx="10"/>
          </p:nvPr>
        </p:nvSpPr>
        <p:spPr/>
        <p:txBody>
          <a:bodyPr/>
          <a:lstStyle>
            <a:lvl1pPr>
              <a:defRPr/>
            </a:lvl1pPr>
          </a:lstStyle>
          <a:p>
            <a:pPr>
              <a:defRPr/>
            </a:pPr>
            <a:fld id="{856A0423-FEBD-40D2-8810-21E231F4E9F2}"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6" name="页脚占位符 4">
            <a:extLst>
              <a:ext uri="{FF2B5EF4-FFF2-40B4-BE49-F238E27FC236}">
                <a16:creationId xmlns:a16="http://schemas.microsoft.com/office/drawing/2014/main" id="{651B992C-2DEA-4765-B88F-6CCAA23C7E14}"/>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a:extLst>
              <a:ext uri="{FF2B5EF4-FFF2-40B4-BE49-F238E27FC236}">
                <a16:creationId xmlns:a16="http://schemas.microsoft.com/office/drawing/2014/main" id="{6B50222F-1B73-478F-BBB0-6E07894EBE11}"/>
              </a:ext>
            </a:extLst>
          </p:cNvPr>
          <p:cNvSpPr>
            <a:spLocks noGrp="1"/>
          </p:cNvSpPr>
          <p:nvPr>
            <p:ph type="sldNum" sz="quarter" idx="12"/>
          </p:nvPr>
        </p:nvSpPr>
        <p:spPr/>
        <p:txBody>
          <a:bodyPr/>
          <a:lstStyle>
            <a:lvl1pPr>
              <a:defRPr/>
            </a:lvl1pPr>
          </a:lstStyle>
          <a:p>
            <a:fld id="{9F851792-39E5-449E-9ED8-01ACDF6197B0}" type="slidenum">
              <a:rPr lang="zh-CN" altLang="en-US"/>
              <a:pPr/>
              <a:t>‹#›</a:t>
            </a:fld>
            <a:endParaRPr lang="zh-CN" altLang="en-US"/>
          </a:p>
        </p:txBody>
      </p:sp>
    </p:spTree>
    <p:extLst>
      <p:ext uri="{BB962C8B-B14F-4D97-AF65-F5344CB8AC3E}">
        <p14:creationId xmlns:p14="http://schemas.microsoft.com/office/powerpoint/2010/main" val="25171788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C34B483-1A99-46B5-8527-5531DD8C6E2A}"/>
              </a:ext>
            </a:extLst>
          </p:cNvPr>
          <p:cNvSpPr>
            <a:spLocks noGrp="1"/>
          </p:cNvSpPr>
          <p:nvPr>
            <p:ph type="dt" sz="half" idx="10"/>
          </p:nvPr>
        </p:nvSpPr>
        <p:spPr/>
        <p:txBody>
          <a:bodyPr/>
          <a:lstStyle>
            <a:lvl1pPr>
              <a:defRPr/>
            </a:lvl1pPr>
          </a:lstStyle>
          <a:p>
            <a:pPr>
              <a:defRPr/>
            </a:pPr>
            <a:fld id="{E95DC6F8-098A-464D-BD71-FCB19249A4CD}"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B9EF1F4E-FD1E-4FEB-BBAF-D0D6DA8AD478}"/>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B3EF2AC5-5C01-40EA-B777-41C422676593}"/>
              </a:ext>
            </a:extLst>
          </p:cNvPr>
          <p:cNvSpPr>
            <a:spLocks noGrp="1"/>
          </p:cNvSpPr>
          <p:nvPr>
            <p:ph type="sldNum" sz="quarter" idx="12"/>
          </p:nvPr>
        </p:nvSpPr>
        <p:spPr/>
        <p:txBody>
          <a:bodyPr/>
          <a:lstStyle>
            <a:lvl1pPr>
              <a:defRPr/>
            </a:lvl1pPr>
          </a:lstStyle>
          <a:p>
            <a:fld id="{5E7C8F87-B6FF-4A6C-823B-0F7EBFE8EF90}" type="slidenum">
              <a:rPr lang="zh-CN" altLang="en-US"/>
              <a:pPr/>
              <a:t>‹#›</a:t>
            </a:fld>
            <a:endParaRPr lang="zh-CN" altLang="en-US"/>
          </a:p>
        </p:txBody>
      </p:sp>
    </p:spTree>
    <p:extLst>
      <p:ext uri="{BB962C8B-B14F-4D97-AF65-F5344CB8AC3E}">
        <p14:creationId xmlns:p14="http://schemas.microsoft.com/office/powerpoint/2010/main" val="1808958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D67146F-98DF-48CD-99A5-7F4C24190990}"/>
              </a:ext>
            </a:extLst>
          </p:cNvPr>
          <p:cNvSpPr>
            <a:spLocks noGrp="1"/>
          </p:cNvSpPr>
          <p:nvPr>
            <p:ph type="dt" sz="half" idx="10"/>
          </p:nvPr>
        </p:nvSpPr>
        <p:spPr/>
        <p:txBody>
          <a:bodyPr/>
          <a:lstStyle>
            <a:lvl1pPr>
              <a:defRPr/>
            </a:lvl1pPr>
          </a:lstStyle>
          <a:p>
            <a:pPr>
              <a:defRPr/>
            </a:pPr>
            <a:fld id="{F5A5DD60-10B9-4994-B569-B0C98AD66098}"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1BDB61F2-488E-4944-AAE4-C14B8EF31BE6}"/>
              </a:ext>
            </a:extLst>
          </p:cNvPr>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468ED56F-5555-4785-A323-1CFD1E09F83A}"/>
              </a:ext>
            </a:extLst>
          </p:cNvPr>
          <p:cNvSpPr>
            <a:spLocks noGrp="1"/>
          </p:cNvSpPr>
          <p:nvPr>
            <p:ph type="sldNum" sz="quarter" idx="12"/>
          </p:nvPr>
        </p:nvSpPr>
        <p:spPr/>
        <p:txBody>
          <a:bodyPr/>
          <a:lstStyle>
            <a:lvl1pPr>
              <a:defRPr/>
            </a:lvl1pPr>
          </a:lstStyle>
          <a:p>
            <a:fld id="{37745503-FD46-44D8-9ECA-AE4C8B7D57B4}" type="slidenum">
              <a:rPr lang="zh-CN" altLang="en-US"/>
              <a:pPr/>
              <a:t>‹#›</a:t>
            </a:fld>
            <a:endParaRPr lang="zh-CN" altLang="en-US"/>
          </a:p>
        </p:txBody>
      </p:sp>
    </p:spTree>
    <p:extLst>
      <p:ext uri="{BB962C8B-B14F-4D97-AF65-F5344CB8AC3E}">
        <p14:creationId xmlns:p14="http://schemas.microsoft.com/office/powerpoint/2010/main" val="5480355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lvl1pPr>
              <a:defRPr/>
            </a:lvl1pPr>
          </a:lstStyle>
          <a:p>
            <a:pPr>
              <a:defRPr/>
            </a:pPr>
            <a:fld id="{19332294-7AEA-4D0A-A58C-25550580BC13}" type="datetime1">
              <a:rPr lang="zh-CN" altLang="en-US" smtClean="0"/>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AC2918A-2CBB-4B8D-93BD-96104423E246}" type="slidenum">
              <a:rPr lang="zh-CN" altLang="en-US"/>
              <a:t>‹#›</a:t>
            </a:fld>
            <a:endParaRPr lang="zh-CN" altLang="en-US"/>
          </a:p>
        </p:txBody>
      </p:sp>
    </p:spTree>
    <p:extLst>
      <p:ext uri="{BB962C8B-B14F-4D97-AF65-F5344CB8AC3E}">
        <p14:creationId xmlns:p14="http://schemas.microsoft.com/office/powerpoint/2010/main" val="12329604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9143653-53CC-4B4B-A3C0-59F03EEF2663}" type="datetime1">
              <a:rPr lang="zh-CN" altLang="en-US" smtClean="0"/>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5F4D45-A6B5-4035-B937-B105A3C38385}" type="slidenum">
              <a:rPr lang="zh-CN" altLang="en-US"/>
              <a:t>‹#›</a:t>
            </a:fld>
            <a:endParaRPr lang="zh-CN" altLang="en-US"/>
          </a:p>
        </p:txBody>
      </p:sp>
    </p:spTree>
    <p:extLst>
      <p:ext uri="{BB962C8B-B14F-4D97-AF65-F5344CB8AC3E}">
        <p14:creationId xmlns:p14="http://schemas.microsoft.com/office/powerpoint/2010/main" val="1730561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dirty="0"/>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p:cNvSpPr>
            <a:spLocks noGrp="1"/>
          </p:cNvSpPr>
          <p:nvPr>
            <p:ph type="dt" sz="half" idx="10"/>
          </p:nvPr>
        </p:nvSpPr>
        <p:spPr/>
        <p:txBody>
          <a:bodyPr/>
          <a:lstStyle>
            <a:lvl1pPr>
              <a:defRPr/>
            </a:lvl1pPr>
          </a:lstStyle>
          <a:p>
            <a:pPr>
              <a:defRPr/>
            </a:pPr>
            <a:fld id="{A3DD754A-41F3-4D25-ACF3-20898F9591A6}" type="datetime1">
              <a:rPr lang="zh-CN" altLang="en-US" smtClean="0"/>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9A341B-AE1C-4169-8791-36FB1D5F7B0B}" type="slidenum">
              <a:rPr lang="zh-CN" altLang="en-US"/>
              <a:t>‹#›</a:t>
            </a:fld>
            <a:endParaRPr lang="zh-CN" altLang="en-US"/>
          </a:p>
        </p:txBody>
      </p:sp>
    </p:spTree>
    <p:extLst>
      <p:ext uri="{BB962C8B-B14F-4D97-AF65-F5344CB8AC3E}">
        <p14:creationId xmlns:p14="http://schemas.microsoft.com/office/powerpoint/2010/main" val="26059816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B0903454-B780-43E8-A1CF-6A44EC7440BF}" type="datetime1">
              <a:rPr lang="zh-CN" altLang="en-US" smtClean="0"/>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9CEE507-03EE-4373-BAB9-399268BEF558}" type="slidenum">
              <a:rPr lang="zh-CN" altLang="en-US"/>
              <a:t>‹#›</a:t>
            </a:fld>
            <a:endParaRPr lang="zh-CN" altLang="en-US"/>
          </a:p>
        </p:txBody>
      </p:sp>
    </p:spTree>
    <p:extLst>
      <p:ext uri="{BB962C8B-B14F-4D97-AF65-F5344CB8AC3E}">
        <p14:creationId xmlns:p14="http://schemas.microsoft.com/office/powerpoint/2010/main" val="24838974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BF3A74A-06B6-48D1-B9E0-D5DEE0EE65D8}" type="datetime1">
              <a:rPr lang="zh-CN" altLang="en-US" smtClean="0"/>
              <a:t>2024/5/10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A9FA8E3-371A-4BA5-B226-4FE0174AF9A4}" type="slidenum">
              <a:rPr lang="zh-CN" altLang="en-US"/>
              <a:t>‹#›</a:t>
            </a:fld>
            <a:endParaRPr lang="zh-CN" altLang="en-US"/>
          </a:p>
        </p:txBody>
      </p:sp>
    </p:spTree>
    <p:extLst>
      <p:ext uri="{BB962C8B-B14F-4D97-AF65-F5344CB8AC3E}">
        <p14:creationId xmlns:p14="http://schemas.microsoft.com/office/powerpoint/2010/main" val="4972859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3619507E-BE57-4FFE-988D-4A5FEF11B153}" type="datetime1">
              <a:rPr lang="zh-CN" altLang="en-US" smtClean="0"/>
              <a:t>2024/5/10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E0EF220-B676-4A21-9FE1-B4A5EF753023}" type="slidenum">
              <a:rPr lang="zh-CN" altLang="en-US"/>
              <a:t>‹#›</a:t>
            </a:fld>
            <a:endParaRPr lang="zh-CN" altLang="en-US"/>
          </a:p>
        </p:txBody>
      </p:sp>
    </p:spTree>
    <p:extLst>
      <p:ext uri="{BB962C8B-B14F-4D97-AF65-F5344CB8AC3E}">
        <p14:creationId xmlns:p14="http://schemas.microsoft.com/office/powerpoint/2010/main" val="2265711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90B9CED-DF29-4980-99FE-1A92FC54DEBF}" type="datetime1">
              <a:rPr lang="zh-CN" altLang="en-US" smtClean="0"/>
              <a:t>2024/5/10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0C7BBBB-04E9-4060-9B5E-50F9F360498A}" type="slidenum">
              <a:rPr lang="zh-CN" altLang="en-US"/>
              <a:t>‹#›</a:t>
            </a:fld>
            <a:endParaRPr lang="zh-CN" altLang="en-US"/>
          </a:p>
        </p:txBody>
      </p:sp>
    </p:spTree>
    <p:extLst>
      <p:ext uri="{BB962C8B-B14F-4D97-AF65-F5344CB8AC3E}">
        <p14:creationId xmlns:p14="http://schemas.microsoft.com/office/powerpoint/2010/main" val="35566533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3"/>
          <p:cNvSpPr>
            <a:spLocks noGrp="1"/>
          </p:cNvSpPr>
          <p:nvPr>
            <p:ph type="dt" sz="half" idx="10"/>
          </p:nvPr>
        </p:nvSpPr>
        <p:spPr/>
        <p:txBody>
          <a:bodyPr/>
          <a:lstStyle>
            <a:lvl1pPr>
              <a:defRPr/>
            </a:lvl1pPr>
          </a:lstStyle>
          <a:p>
            <a:pPr>
              <a:defRPr/>
            </a:pPr>
            <a:fld id="{9CC69A5E-A58F-4AA5-9378-8332A2278F6F}" type="datetime1">
              <a:rPr lang="zh-CN" altLang="en-US" smtClean="0"/>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D995F09-40EB-4EC2-9EDF-B0D78CD25120}" type="slidenum">
              <a:rPr lang="zh-CN" altLang="en-US"/>
              <a:t>‹#›</a:t>
            </a:fld>
            <a:endParaRPr lang="zh-CN" altLang="en-US"/>
          </a:p>
        </p:txBody>
      </p:sp>
    </p:spTree>
    <p:extLst>
      <p:ext uri="{BB962C8B-B14F-4D97-AF65-F5344CB8AC3E}">
        <p14:creationId xmlns:p14="http://schemas.microsoft.com/office/powerpoint/2010/main" val="26718464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D9A59303-A3EF-417F-9A46-DCBFEE212CA4}" type="datetime1">
              <a:rPr lang="zh-CN" altLang="en-US" smtClean="0"/>
              <a:t>2024/5/10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13B1706-55ED-4143-9E12-48FEA8FC34C1}" type="slidenum">
              <a:rPr lang="zh-CN" altLang="en-US"/>
              <a:t>‹#›</a:t>
            </a:fld>
            <a:endParaRPr lang="zh-CN" altLang="en-US"/>
          </a:p>
        </p:txBody>
      </p:sp>
    </p:spTree>
    <p:extLst>
      <p:ext uri="{BB962C8B-B14F-4D97-AF65-F5344CB8AC3E}">
        <p14:creationId xmlns:p14="http://schemas.microsoft.com/office/powerpoint/2010/main" val="28705072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2D14057-5B72-49D3-B0D7-3906DC27B480}" type="datetime1">
              <a:rPr lang="zh-CN" altLang="en-US" smtClean="0"/>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D74AC8A-336E-4B17-AD42-94AB255C6679}" type="slidenum">
              <a:rPr lang="zh-CN" altLang="en-US"/>
              <a:t>‹#›</a:t>
            </a:fld>
            <a:endParaRPr lang="zh-CN" altLang="en-US"/>
          </a:p>
        </p:txBody>
      </p:sp>
    </p:spTree>
    <p:extLst>
      <p:ext uri="{BB962C8B-B14F-4D97-AF65-F5344CB8AC3E}">
        <p14:creationId xmlns:p14="http://schemas.microsoft.com/office/powerpoint/2010/main" val="36294463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360B668-E305-4CF2-B9EC-F682FAE680EE}" type="datetime1">
              <a:rPr lang="zh-CN" altLang="en-US" smtClean="0"/>
              <a:t>2024/5/10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6C42C6-B9ED-44D4-B604-66C73ACF069A}" type="slidenum">
              <a:rPr lang="zh-CN" altLang="en-US"/>
              <a:t>‹#›</a:t>
            </a:fld>
            <a:endParaRPr lang="zh-CN" altLang="en-US"/>
          </a:p>
        </p:txBody>
      </p:sp>
    </p:spTree>
    <p:extLst>
      <p:ext uri="{BB962C8B-B14F-4D97-AF65-F5344CB8AC3E}">
        <p14:creationId xmlns:p14="http://schemas.microsoft.com/office/powerpoint/2010/main" val="20682190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0278A9-1538-97A0-5063-9E8431147B0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7C53714-A7B9-BEE3-8182-70AF393E0C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A4CC5CE-4E8F-5A87-1BDE-8879566AC61F}"/>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D9C7D499-305A-75C2-DABF-6D3C9618B8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55E3A5-A126-A217-E453-C637FA59F9D0}"/>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1915619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4737C9-8BD8-07A5-91E7-3BBBB929E15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55964A-E8AC-2FD0-D0E6-8D34F39518D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155B22-C53D-CBBF-C7D4-5F6AC4220C94}"/>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1B41F4B0-74C4-0768-F8F0-20C4CF0038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FF1115B-98FF-66B2-D9E0-FFB7EE2700F7}"/>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23251267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1C9860-7375-54F1-7757-F954CFA0E1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4F0549A-5ACB-5A9E-F46D-8FCBEF6716C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B96C84A-0DE4-C716-247B-FB6FB2C02502}"/>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C8514DDA-6099-6D66-3F53-C44078274AE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C0D991-8179-F619-8577-120A07B684DD}"/>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39942578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28E716-1BA1-1B5C-07E2-02FB3F791F5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C05BA33-3823-5D06-7ED4-EC305AEABBF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0F0AB88-1DFE-6610-63CD-395BA8A8940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91975F7-1109-36FF-1D59-5127FBF527DA}"/>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D258785F-048F-02D2-B56F-199C886808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D83CA29-F793-9478-7024-48C300C61B3A}"/>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1054224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791110-C8F0-0A09-7A6C-16138BF6E21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0FFA9F2-9EFE-CB06-03C9-9D79BFB3B9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E2B827A-3276-1285-E038-5A4D0A6095E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C4D3CD8-A803-BF31-BD58-6967B719FA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C6BE6AF-019A-4CD2-96EA-A33218B12BB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AE56D74-A411-93CF-4446-271462E4BB69}"/>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8" name="页脚占位符 7">
            <a:extLst>
              <a:ext uri="{FF2B5EF4-FFF2-40B4-BE49-F238E27FC236}">
                <a16:creationId xmlns:a16="http://schemas.microsoft.com/office/drawing/2014/main" id="{FAECB0B9-8597-FCE5-B59A-4087A8B31B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AD5F7CA-E203-D77C-0434-6E1FA7762866}"/>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701716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326D1C-D786-FFE1-1C10-028CCC1C826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9BC9FD-E720-630A-C325-809DA0045712}"/>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4" name="页脚占位符 3">
            <a:extLst>
              <a:ext uri="{FF2B5EF4-FFF2-40B4-BE49-F238E27FC236}">
                <a16:creationId xmlns:a16="http://schemas.microsoft.com/office/drawing/2014/main" id="{8F2D2566-022A-4CF7-0D9E-3A5C2E27B79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E8C48DB-EA99-B579-B4D2-4A4F3EB74858}"/>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42438293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B87AFBD-C815-6CE6-262A-00AA1CEC8991}"/>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3" name="页脚占位符 2">
            <a:extLst>
              <a:ext uri="{FF2B5EF4-FFF2-40B4-BE49-F238E27FC236}">
                <a16:creationId xmlns:a16="http://schemas.microsoft.com/office/drawing/2014/main" id="{EA9E4A00-5DB4-09B3-F12E-2588DB0440E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E43BF50-536E-6579-E992-8C05E10C54BF}"/>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20678003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6B4CC4-9BBF-D369-01CF-D49B96AAE94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14DC2E3-5A6F-5EEC-AE7E-19D2D4685D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00654F0-E13B-48FE-DCC6-806C87EC5C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EF0CC5D-4776-C841-B97F-8141E1E0034D}"/>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3F6443AE-2AEB-CADF-3EFD-07CAE9B6BD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D1BA11B-512C-44DE-6C11-EC2AEC3DE2FF}"/>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9479171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F25209-A77E-C46B-8359-9231ACAFE46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02F036F-A129-F48B-2291-9233AB2D28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BED0981-8220-85F4-FEE6-7334DB7A06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920F5AF-4B8B-8E54-94FB-C81B0BB6DF21}"/>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6" name="页脚占位符 5">
            <a:extLst>
              <a:ext uri="{FF2B5EF4-FFF2-40B4-BE49-F238E27FC236}">
                <a16:creationId xmlns:a16="http://schemas.microsoft.com/office/drawing/2014/main" id="{E0621F41-3460-283F-E834-E83455762A4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184C18C-9A64-8E97-A9C5-6BAF10CBB7DC}"/>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25261631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302A4F-F126-9154-C431-CE33B899F19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0DB37C5-D7BE-8B3C-C265-719A4EB3BA4A}"/>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6B8D323-0543-F0A1-467B-2DC04D8A85C0}"/>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4D8B4DCF-B531-ED40-A44A-7026C87CC7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E2B6F29-1119-53A6-7125-2EBEBDCE301E}"/>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29535180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45C63E9-8EFD-3880-848C-A2678C7FB90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E7EB362-6A2A-CA09-DC23-3A14511A2D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4E159FF-18F1-5500-D8A9-AD21C93819A4}"/>
              </a:ext>
            </a:extLst>
          </p:cNvPr>
          <p:cNvSpPr>
            <a:spLocks noGrp="1"/>
          </p:cNvSpPr>
          <p:nvPr>
            <p:ph type="dt" sz="half" idx="10"/>
          </p:nvPr>
        </p:nvSpPr>
        <p:spPr/>
        <p:txBody>
          <a:body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99F9E748-2904-B058-DE56-441977C6E2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457197-50E0-8319-4195-81857A14945A}"/>
              </a:ext>
            </a:extLst>
          </p:cNvPr>
          <p:cNvSpPr>
            <a:spLocks noGrp="1"/>
          </p:cNvSpPr>
          <p:nvPr>
            <p:ph type="sldNum" sz="quarter" idx="12"/>
          </p:nvPr>
        </p:nvSpPr>
        <p:spPr/>
        <p:txBody>
          <a:body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2740926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9562E5E-25C7-4112-8205-75153C9B5083}" type="datetimeFigureOut">
              <a:rPr lang="zh-CN" altLang="en-US" smtClean="0"/>
              <a:t>2024/5/10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80F136-57CE-4B7F-8253-82531B0F5B2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562E5E-25C7-4112-8205-75153C9B5083}" type="datetimeFigureOut">
              <a:rPr lang="zh-CN" altLang="en-US" smtClean="0"/>
              <a:t>2024/5/10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0F136-57CE-4B7F-8253-82531B0F5B2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220F7D5F-8E72-431E-8A3F-BA606E4A1348}" type="datetimeFigureOut">
              <a:rPr lang="zh-CN" altLang="en-US" smtClean="0"/>
              <a:t>2024/5/10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3B80AD7F-9B18-4B30-8FA5-DACE039D818B}"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3FA2EC38-5584-472C-B3FC-24CC2DE62BC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1F2A1FF4-8272-46FF-BA70-892E8B557221}"/>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AACCF43-2F15-40C5-BBBD-2E208E1E4C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6144C89-E087-4E08-8E71-237532D47F93}" type="datetimeFigureOut">
              <a:rPr lang="zh-CN" altLang="en-US">
                <a:solidFill>
                  <a:prstClr val="black">
                    <a:tint val="75000"/>
                  </a:prstClr>
                </a:solidFill>
              </a:rPr>
              <a:pPr>
                <a:defRPr/>
              </a:pPr>
              <a:t>2024/5/10</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id="{04730706-2B63-42BC-BE5C-3268DB891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id="{DBA533CD-C2BB-4D73-87DD-2F2C3FD78D3E}"/>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Arial" panose="020B0604020202020204" pitchFamily="34" charset="0"/>
                <a:ea typeface="黑体" panose="02010609060101010101" pitchFamily="49" charset="-122"/>
              </a:defRPr>
            </a:lvl1pPr>
          </a:lstStyle>
          <a:p>
            <a:fld id="{9D64563E-E659-4B60-B8E8-33262DC35EF8}" type="slidenum">
              <a:rPr lang="zh-CN" altLang="en-US"/>
              <a:pPr/>
              <a:t>‹#›</a:t>
            </a:fld>
            <a:endParaRPr lang="zh-CN" altLang="en-US"/>
          </a:p>
        </p:txBody>
      </p:sp>
    </p:spTree>
    <p:extLst>
      <p:ext uri="{BB962C8B-B14F-4D97-AF65-F5344CB8AC3E}">
        <p14:creationId xmlns:p14="http://schemas.microsoft.com/office/powerpoint/2010/main" val="263360157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9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9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9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9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A7049EDC-AA95-4281-86F1-C74592EAB8D7}" type="datetime1">
              <a:rPr lang="zh-CN" altLang="en-US" smtClean="0"/>
              <a:t>2024/5/10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微软雅黑" panose="020B0503020204020204" pitchFamily="34" charset="-122"/>
              </a:defRPr>
            </a:lvl1pPr>
          </a:lstStyle>
          <a:p>
            <a:pPr>
              <a:defRPr/>
            </a:pPr>
            <a:fld id="{3B80AD7F-9B18-4B30-8FA5-DACE039D818B}" type="slidenum">
              <a:rPr lang="zh-CN" altLang="en-US" smtClean="0"/>
              <a:t>‹#›</a:t>
            </a:fld>
            <a:endParaRPr lang="zh-CN" altLang="en-US" dirty="0"/>
          </a:p>
        </p:txBody>
      </p:sp>
    </p:spTree>
    <p:extLst>
      <p:ext uri="{BB962C8B-B14F-4D97-AF65-F5344CB8AC3E}">
        <p14:creationId xmlns:p14="http://schemas.microsoft.com/office/powerpoint/2010/main" val="28100753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5EE107B-4FBE-2AAB-ECBF-CCF6DFB963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BA6ECC5-69E7-E020-540B-4926A96245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9F06D9B-5222-FDEC-0DA0-AEA78B219F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3C850A-C953-450C-A044-836EA6323E6B}" type="datetimeFigureOut">
              <a:rPr lang="zh-CN" altLang="en-US" smtClean="0"/>
              <a:t>2024/5/10</a:t>
            </a:fld>
            <a:endParaRPr lang="zh-CN" altLang="en-US"/>
          </a:p>
        </p:txBody>
      </p:sp>
      <p:sp>
        <p:nvSpPr>
          <p:cNvPr id="5" name="页脚占位符 4">
            <a:extLst>
              <a:ext uri="{FF2B5EF4-FFF2-40B4-BE49-F238E27FC236}">
                <a16:creationId xmlns:a16="http://schemas.microsoft.com/office/drawing/2014/main" id="{C317C4C8-21F4-7FBD-8557-46496426E1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850B311-D214-CBF7-BD65-8707BBFC88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40681-625C-4AF4-A60D-9EB17B2CDC4A}" type="slidenum">
              <a:rPr lang="zh-CN" altLang="en-US" smtClean="0"/>
              <a:t>‹#›</a:t>
            </a:fld>
            <a:endParaRPr lang="zh-CN" altLang="en-US"/>
          </a:p>
        </p:txBody>
      </p:sp>
    </p:spTree>
    <p:extLst>
      <p:ext uri="{BB962C8B-B14F-4D97-AF65-F5344CB8AC3E}">
        <p14:creationId xmlns:p14="http://schemas.microsoft.com/office/powerpoint/2010/main" val="179308409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46.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3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76336" y="1992893"/>
            <a:ext cx="10839325" cy="132343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1D2087"/>
                </a:solidFill>
                <a:effectLst/>
                <a:uLnTx/>
                <a:uFillTx/>
                <a:latin typeface="微软雅黑" panose="020B0503020204020204" pitchFamily="34" charset="-122"/>
                <a:ea typeface="微软雅黑" panose="020B0503020204020204" pitchFamily="34" charset="-122"/>
                <a:cs typeface="+mn-cs"/>
              </a:rPr>
              <a:t>Introduction of new S2S prediction technologies and methods in </a:t>
            </a:r>
            <a:r>
              <a:rPr lang="en-US" altLang="zh-CN" sz="4000" b="1" dirty="0">
                <a:solidFill>
                  <a:srgbClr val="1D2087"/>
                </a:solidFill>
                <a:latin typeface="微软雅黑" panose="020B0503020204020204" pitchFamily="34" charset="-122"/>
                <a:ea typeface="微软雅黑" panose="020B0503020204020204" pitchFamily="34" charset="-122"/>
              </a:rPr>
              <a:t>BCC</a:t>
            </a:r>
            <a:r>
              <a:rPr kumimoji="0" lang="en-US" altLang="zh-CN" sz="4000" b="1" i="0" u="none" strike="noStrike" kern="1200" cap="none" spc="0" normalizeH="0" baseline="0" noProof="0" dirty="0">
                <a:ln>
                  <a:noFill/>
                </a:ln>
                <a:solidFill>
                  <a:srgbClr val="1D2087"/>
                </a:solidFill>
                <a:effectLst/>
                <a:uLnTx/>
                <a:uFillTx/>
                <a:latin typeface="微软雅黑" panose="020B0503020204020204" pitchFamily="34" charset="-122"/>
                <a:ea typeface="微软雅黑" panose="020B0503020204020204" pitchFamily="34" charset="-122"/>
                <a:cs typeface="+mn-cs"/>
              </a:rPr>
              <a:t>/CMA</a:t>
            </a:r>
            <a:endParaRPr kumimoji="0" lang="zh-CN" altLang="en-US" sz="2000" b="1" i="0" u="none" strike="noStrike" kern="1200" cap="none" spc="0" normalizeH="0" baseline="0" noProof="0" dirty="0">
              <a:ln>
                <a:noFill/>
              </a:ln>
              <a:solidFill>
                <a:srgbClr val="1D2087"/>
              </a:solidFill>
              <a:effectLst/>
              <a:uLnTx/>
              <a:uFillTx/>
              <a:latin typeface="微软雅黑" panose="020B0503020204020204" pitchFamily="34" charset="-122"/>
              <a:ea typeface="微软雅黑" panose="020B0503020204020204" pitchFamily="34" charset="-122"/>
              <a:cs typeface="+mn-cs"/>
            </a:endParaRPr>
          </a:p>
        </p:txBody>
      </p:sp>
      <p:sp>
        <p:nvSpPr>
          <p:cNvPr id="5" name="标题 1"/>
          <p:cNvSpPr txBox="1"/>
          <p:nvPr/>
        </p:nvSpPr>
        <p:spPr bwMode="auto">
          <a:xfrm>
            <a:off x="3258440" y="6344920"/>
            <a:ext cx="5278120" cy="513080"/>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marL="0" marR="0" lvl="0" indent="0" algn="ctr" defTabSz="914400" rtl="0" eaLnBrk="0" fontAlgn="base" latinLnBrk="0" hangingPunct="0">
              <a:lnSpc>
                <a:spcPct val="100000"/>
              </a:lnSpc>
              <a:spcBef>
                <a:spcPts val="0"/>
              </a:spcBef>
              <a:spcAft>
                <a:spcPct val="0"/>
              </a:spcAft>
              <a:buClrTx/>
              <a:buSzTx/>
              <a:buFontTx/>
              <a:buNone/>
              <a:tabLst>
                <a:tab pos="3214688" algn="l"/>
              </a:tabLst>
              <a:defRPr/>
            </a:pPr>
            <a:r>
              <a:rPr lang="en-US" altLang="zh-CN" sz="2000" dirty="0">
                <a:solidFill>
                  <a:prstClr val="white"/>
                </a:solidFill>
                <a:effectLst/>
                <a:latin typeface="微软雅黑" panose="020B0503020204020204" pitchFamily="34" charset="-122"/>
                <a:ea typeface="微软雅黑" panose="020B0503020204020204" pitchFamily="34" charset="-122"/>
              </a:rPr>
              <a:t>10</a:t>
            </a: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 May, 2024, Qingdao </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
        <p:nvSpPr>
          <p:cNvPr id="6" name="标题 1"/>
          <p:cNvSpPr txBox="1"/>
          <p:nvPr/>
        </p:nvSpPr>
        <p:spPr bwMode="auto">
          <a:xfrm>
            <a:off x="-3" y="4429821"/>
            <a:ext cx="12191999" cy="1754326"/>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marL="0" marR="0" lvl="0" indent="0" algn="ctr" defTabSz="914400" rtl="0" eaLnBrk="0" fontAlgn="base" latinLnBrk="0" hangingPunct="0">
              <a:lnSpc>
                <a:spcPct val="120000"/>
              </a:lnSpc>
              <a:spcBef>
                <a:spcPts val="0"/>
              </a:spcBef>
              <a:spcAft>
                <a:spcPct val="0"/>
              </a:spcAft>
              <a:buClrTx/>
              <a:buSzTx/>
              <a:buFontTx/>
              <a:buNone/>
              <a:tabLst/>
              <a:defRPr/>
            </a:pPr>
            <a:r>
              <a:rPr kumimoji="0" lang="en-US" altLang="zh-CN"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Wu Jie</a:t>
            </a:r>
          </a:p>
          <a:p>
            <a:pPr marL="0" marR="0" lvl="0" indent="0" algn="ctr" defTabSz="914400" rtl="0" eaLnBrk="0" fontAlgn="base" latinLnBrk="0" hangingPunct="0">
              <a:lnSpc>
                <a:spcPct val="120000"/>
              </a:lnSpc>
              <a:spcBef>
                <a:spcPts val="0"/>
              </a:spcBef>
              <a:spcAft>
                <a:spcPct val="0"/>
              </a:spcAft>
              <a:buClrTx/>
              <a:buSzTx/>
              <a:buFontTx/>
              <a:buNone/>
              <a:tabLst/>
              <a:defRPr/>
            </a:pPr>
            <a:r>
              <a:rPr lang="en-US" altLang="zh-CN" sz="2800" dirty="0">
                <a:solidFill>
                  <a:prstClr val="white"/>
                </a:solidFill>
                <a:effectLst/>
                <a:latin typeface="微软雅黑" panose="020B0503020204020204" pitchFamily="34" charset="-122"/>
                <a:ea typeface="微软雅黑" panose="020B0503020204020204" pitchFamily="34" charset="-122"/>
              </a:rPr>
              <a:t>Zheng </a:t>
            </a:r>
            <a:r>
              <a:rPr lang="en-US" altLang="zh-CN" sz="2800" dirty="0" err="1">
                <a:solidFill>
                  <a:prstClr val="white"/>
                </a:solidFill>
                <a:effectLst/>
                <a:latin typeface="微软雅黑" panose="020B0503020204020204" pitchFamily="34" charset="-122"/>
                <a:ea typeface="微软雅黑" panose="020B0503020204020204" pitchFamily="34" charset="-122"/>
              </a:rPr>
              <a:t>Zhihai</a:t>
            </a:r>
            <a:r>
              <a:rPr lang="en-US" altLang="zh-CN" sz="2800" dirty="0">
                <a:solidFill>
                  <a:prstClr val="white"/>
                </a:solidFill>
                <a:effectLst/>
                <a:latin typeface="微软雅黑" panose="020B0503020204020204" pitchFamily="34" charset="-122"/>
                <a:ea typeface="微软雅黑" panose="020B0503020204020204" pitchFamily="34" charset="-122"/>
              </a:rPr>
              <a:t>, Li </a:t>
            </a:r>
            <a:r>
              <a:rPr lang="en-US" altLang="zh-CN" sz="2800" dirty="0" err="1">
                <a:solidFill>
                  <a:prstClr val="white"/>
                </a:solidFill>
                <a:effectLst/>
                <a:latin typeface="微软雅黑" panose="020B0503020204020204" pitchFamily="34" charset="-122"/>
                <a:ea typeface="微软雅黑" panose="020B0503020204020204" pitchFamily="34" charset="-122"/>
              </a:rPr>
              <a:t>Qingquan</a:t>
            </a:r>
            <a:r>
              <a:rPr lang="en-US" altLang="zh-CN" sz="2800" dirty="0">
                <a:solidFill>
                  <a:prstClr val="white"/>
                </a:solidFill>
                <a:effectLst/>
                <a:latin typeface="微软雅黑" panose="020B0503020204020204" pitchFamily="34" charset="-122"/>
                <a:ea typeface="微软雅黑" panose="020B0503020204020204" pitchFamily="34" charset="-122"/>
              </a:rPr>
              <a:t>, Zhang Daquan, Guo Li, Liu Changzheng</a:t>
            </a:r>
            <a:endPar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a:p>
            <a:pPr marL="0" marR="0" lvl="0" indent="0" algn="ctr" defTabSz="914400" rtl="0" eaLnBrk="0" fontAlgn="base" latinLnBrk="0" hangingPunct="0">
              <a:lnSpc>
                <a:spcPct val="120000"/>
              </a:lnSpc>
              <a:spcBef>
                <a:spcPts val="0"/>
              </a:spcBef>
              <a:spcAft>
                <a:spcPct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rPr>
              <a:t>National Climate Center, CMA</a:t>
            </a:r>
          </a:p>
        </p:txBody>
      </p:sp>
      <p:sp>
        <p:nvSpPr>
          <p:cNvPr id="3" name="文本框 2">
            <a:extLst>
              <a:ext uri="{FF2B5EF4-FFF2-40B4-BE49-F238E27FC236}">
                <a16:creationId xmlns:a16="http://schemas.microsoft.com/office/drawing/2014/main" id="{9EC669E7-5006-9210-602A-7B42613625A6}"/>
              </a:ext>
            </a:extLst>
          </p:cNvPr>
          <p:cNvSpPr txBox="1"/>
          <p:nvPr/>
        </p:nvSpPr>
        <p:spPr>
          <a:xfrm>
            <a:off x="133709" y="148843"/>
            <a:ext cx="760975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1" u="sng" strike="noStrike" kern="1200" cap="none" spc="0" normalizeH="0" baseline="0" noProof="0" dirty="0">
                <a:ln>
                  <a:noFill/>
                </a:ln>
                <a:solidFill>
                  <a:srgbClr val="C00000"/>
                </a:solidFill>
                <a:effectLst/>
                <a:uLnTx/>
                <a:uFillTx/>
                <a:latin typeface="Times New Roman" panose="02020603050405020304" pitchFamily="18" charset="0"/>
                <a:ea typeface="仿宋_GB2312" panose="02010609030101010101" pitchFamily="49" charset="-122"/>
                <a:cs typeface="+mn-cs"/>
              </a:rPr>
              <a:t>The Twentieth Session of the Forum on Regional Climate Monitoring, Assessment and Prediction for Asia</a:t>
            </a:r>
            <a:r>
              <a:rPr lang="en-US" altLang="zh-CN" i="1" u="sng" dirty="0">
                <a:solidFill>
                  <a:srgbClr val="C00000"/>
                </a:solidFill>
                <a:latin typeface="Times New Roman" panose="02020603050405020304" pitchFamily="18" charset="0"/>
                <a:ea typeface="仿宋_GB2312" panose="02010609030101010101" pitchFamily="49" charset="-122"/>
              </a:rPr>
              <a:t> </a:t>
            </a:r>
            <a:r>
              <a:rPr lang="zh-CN" altLang="en-US" i="1" u="sng" dirty="0">
                <a:solidFill>
                  <a:srgbClr val="C00000"/>
                </a:solidFill>
                <a:latin typeface="Times New Roman" panose="02020603050405020304" pitchFamily="18" charset="0"/>
                <a:ea typeface="仿宋_GB2312" panose="02010609030101010101" pitchFamily="49" charset="-122"/>
              </a:rPr>
              <a:t>（</a:t>
            </a:r>
            <a:r>
              <a:rPr lang="en-US" altLang="zh-CN" i="1" u="sng" dirty="0">
                <a:solidFill>
                  <a:srgbClr val="C00000"/>
                </a:solidFill>
                <a:latin typeface="Times New Roman" panose="02020603050405020304" pitchFamily="18" charset="0"/>
                <a:ea typeface="仿宋_GB2312" panose="02010609030101010101" pitchFamily="49" charset="-122"/>
              </a:rPr>
              <a:t>FORCAII</a:t>
            </a:r>
            <a:r>
              <a:rPr lang="zh-CN" altLang="en-US" i="1" u="sng" dirty="0">
                <a:solidFill>
                  <a:srgbClr val="C00000"/>
                </a:solidFill>
                <a:latin typeface="Times New Roman" panose="02020603050405020304" pitchFamily="18" charset="0"/>
                <a:ea typeface="仿宋_GB2312" panose="02010609030101010101" pitchFamily="49" charset="-122"/>
              </a:rPr>
              <a:t>）</a:t>
            </a:r>
            <a:endParaRPr kumimoji="0" lang="zh-CN" altLang="en-US" sz="1800" b="0" i="1" u="sng" strike="noStrike" kern="1200" cap="none" spc="0" normalizeH="0" baseline="0" noProof="0" dirty="0">
              <a:ln>
                <a:noFill/>
              </a:ln>
              <a:solidFill>
                <a:srgbClr val="C00000"/>
              </a:solidFill>
              <a:effectLst/>
              <a:uLnTx/>
              <a:uFillTx/>
              <a:latin typeface="Arial"/>
              <a:ea typeface="黑体" panose="02010609060101010101" pitchFamily="49" charset="-122"/>
              <a:cs typeface="+mn-cs"/>
            </a:endParaRPr>
          </a:p>
        </p:txBody>
      </p:sp>
      <p:pic>
        <p:nvPicPr>
          <p:cNvPr id="1026" name="Picture 7">
            <a:extLst>
              <a:ext uri="{FF2B5EF4-FFF2-40B4-BE49-F238E27FC236}">
                <a16:creationId xmlns:a16="http://schemas.microsoft.com/office/drawing/2014/main" id="{B6698C8A-0019-6FA2-F645-A85B0D7178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2197" y="221857"/>
            <a:ext cx="849346" cy="740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a:extLst>
              <a:ext uri="{FF2B5EF4-FFF2-40B4-BE49-F238E27FC236}">
                <a16:creationId xmlns:a16="http://schemas.microsoft.com/office/drawing/2014/main" id="{E570BFE5-6C96-09AC-A88F-B3D7EA6F9B50}"/>
              </a:ext>
            </a:extLst>
          </p:cNvPr>
          <p:cNvSpPr txBox="1"/>
          <p:nvPr/>
        </p:nvSpPr>
        <p:spPr bwMode="auto">
          <a:xfrm>
            <a:off x="503791" y="5671067"/>
            <a:ext cx="11184413" cy="513080"/>
          </a:xfrm>
          <a:prstGeom prst="rect">
            <a:avLst/>
          </a:prstGeom>
          <a:noFill/>
          <a:ln>
            <a:noFill/>
          </a:ln>
        </p:spPr>
        <p:style>
          <a:lnRef idx="0">
            <a:scrgbClr r="0" g="0" b="0"/>
          </a:lnRef>
          <a:fillRef idx="0">
            <a:scrgbClr r="0" g="0" b="0"/>
          </a:fillRef>
          <a:effectRef idx="0">
            <a:scrgbClr r="0" g="0" b="0"/>
          </a:effectRef>
          <a:fontRef idx="minor">
            <a:schemeClr val="lt1"/>
          </a:fontRef>
        </p:style>
        <p:txBody>
          <a:bodyPr lIns="89995" tIns="44998" rIns="89995" bIns="44998" anchor="ctr"/>
          <a:lstStyle>
            <a:lvl1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2pPr>
            <a:lvl3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3pPr>
            <a:lvl4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4pPr>
            <a:lvl5pPr algn="l" rtl="0" eaLnBrk="0" fontAlgn="base" hangingPunct="0">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5pPr>
            <a:lvl6pPr marL="4572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6pPr>
            <a:lvl7pPr marL="9144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7pPr>
            <a:lvl8pPr marL="13716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8pPr>
            <a:lvl9pPr marL="1828800" algn="l" rtl="0" fontAlgn="base">
              <a:spcBef>
                <a:spcPct val="0"/>
              </a:spcBef>
              <a:spcAft>
                <a:spcPct val="0"/>
              </a:spcAft>
              <a:defRPr sz="4400" b="1">
                <a:solidFill>
                  <a:schemeClr val="hlink"/>
                </a:solidFill>
                <a:effectLst>
                  <a:outerShdw blurRad="38100" dist="38100" dir="2700000" algn="tl">
                    <a:srgbClr val="C0C0C0"/>
                  </a:outerShdw>
                </a:effectLst>
                <a:latin typeface="Tahoma" panose="020B0604030504040204" pitchFamily="34" charset="0"/>
                <a:ea typeface="华文中宋" panose="02010600040101010101" pitchFamily="2" charset="-122"/>
              </a:defRPr>
            </a:lvl9pPr>
          </a:lstStyle>
          <a:p>
            <a:pPr marL="0" marR="0" lvl="0" indent="0" algn="ctr" defTabSz="914400" rtl="0" eaLnBrk="0" fontAlgn="base" latinLnBrk="0" hangingPunct="0">
              <a:lnSpc>
                <a:spcPct val="100000"/>
              </a:lnSpc>
              <a:spcBef>
                <a:spcPts val="0"/>
              </a:spcBef>
              <a:spcAft>
                <a:spcPct val="0"/>
              </a:spcAft>
              <a:buClrTx/>
              <a:buSzTx/>
              <a:buFontTx/>
              <a:buNone/>
              <a:tabLst>
                <a:tab pos="3214688" algn="l"/>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7FB029-AD1F-D65F-9AAF-8E22F1C1C1D3}"/>
              </a:ext>
            </a:extLst>
          </p:cNvPr>
          <p:cNvSpPr/>
          <p:nvPr/>
        </p:nvSpPr>
        <p:spPr>
          <a:xfrm>
            <a:off x="0" y="18861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2.1 </a:t>
            </a:r>
            <a:r>
              <a:rPr kumimoji="0" lang="zh-CN" altLang="en-US"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a:t>
            </a: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CDF-Mapping corrections</a:t>
            </a:r>
            <a:endParaRPr kumimoji="0" lang="zh-CN" altLang="en-US" sz="3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7" name="矩形 6">
            <a:extLst>
              <a:ext uri="{FF2B5EF4-FFF2-40B4-BE49-F238E27FC236}">
                <a16:creationId xmlns:a16="http://schemas.microsoft.com/office/drawing/2014/main" id="{59EEC2EA-1477-9E60-A181-1E7057E7152E}"/>
              </a:ext>
            </a:extLst>
          </p:cNvPr>
          <p:cNvSpPr/>
          <p:nvPr/>
        </p:nvSpPr>
        <p:spPr>
          <a:xfrm>
            <a:off x="1276448" y="1059212"/>
            <a:ext cx="3678186" cy="338554"/>
          </a:xfrm>
          <a:prstGeom prst="rect">
            <a:avLst/>
          </a:prstGeom>
          <a:solidFill>
            <a:schemeClr val="bg1"/>
          </a:solidFill>
        </p:spPr>
        <p:txBody>
          <a:bodyPr wrap="none">
            <a:spAutoFit/>
          </a:bodyPr>
          <a:lstStyle/>
          <a:p>
            <a:r>
              <a:rPr lang="en-US" altLang="zh-CN" sz="1600" b="1" dirty="0">
                <a:solidFill>
                  <a:srgbClr val="0000FF"/>
                </a:solidFill>
                <a:latin typeface="微软雅黑"/>
                <a:ea typeface="微软雅黑"/>
              </a:rPr>
              <a:t>CDF Quantile Mapping</a:t>
            </a:r>
            <a:r>
              <a:rPr lang="zh-CN" altLang="en-US" sz="1600" b="1" dirty="0">
                <a:solidFill>
                  <a:srgbClr val="0000FF"/>
                </a:solidFill>
                <a:latin typeface="微软雅黑"/>
                <a:ea typeface="微软雅黑"/>
              </a:rPr>
              <a:t> </a:t>
            </a:r>
            <a:r>
              <a:rPr lang="en-US" altLang="zh-CN" sz="1600" b="1" dirty="0">
                <a:solidFill>
                  <a:srgbClr val="0000FF"/>
                </a:solidFill>
                <a:latin typeface="微软雅黑"/>
                <a:ea typeface="微软雅黑"/>
              </a:rPr>
              <a:t>Correction</a:t>
            </a:r>
            <a:endParaRPr lang="zh-CN" altLang="en-US" sz="1600" b="1" dirty="0">
              <a:solidFill>
                <a:srgbClr val="0000FF"/>
              </a:solidFill>
              <a:latin typeface="微软雅黑"/>
              <a:ea typeface="微软雅黑"/>
            </a:endParaRPr>
          </a:p>
        </p:txBody>
      </p:sp>
      <p:pic>
        <p:nvPicPr>
          <p:cNvPr id="8" name="Picture 2">
            <a:extLst>
              <a:ext uri="{FF2B5EF4-FFF2-40B4-BE49-F238E27FC236}">
                <a16:creationId xmlns:a16="http://schemas.microsoft.com/office/drawing/2014/main" id="{A982A034-929D-8142-0591-951B25AD426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996"/>
          <a:stretch/>
        </p:blipFill>
        <p:spPr bwMode="auto">
          <a:xfrm>
            <a:off x="532279" y="1458744"/>
            <a:ext cx="5131966" cy="3351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圆角 23">
            <a:extLst>
              <a:ext uri="{FF2B5EF4-FFF2-40B4-BE49-F238E27FC236}">
                <a16:creationId xmlns:a16="http://schemas.microsoft.com/office/drawing/2014/main" id="{6F601AD1-8677-15E0-936C-F7D301082BE4}"/>
              </a:ext>
            </a:extLst>
          </p:cNvPr>
          <p:cNvSpPr/>
          <p:nvPr/>
        </p:nvSpPr>
        <p:spPr>
          <a:xfrm>
            <a:off x="490793" y="4849987"/>
            <a:ext cx="5392175" cy="1827363"/>
          </a:xfrm>
          <a:prstGeom prst="roundRect">
            <a:avLst>
              <a:gd name="adj" fmla="val 5269"/>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nSpc>
                <a:spcPct val="120000"/>
              </a:lnSpc>
              <a:spcAft>
                <a:spcPts val="1000"/>
              </a:spcAft>
              <a:buClr>
                <a:srgbClr val="003399"/>
              </a:buClr>
              <a:buFont typeface="Wingdings" panose="05000000000000000000" pitchFamily="2" charset="2"/>
              <a:buChar char="Ø"/>
            </a:pPr>
            <a:r>
              <a:rPr lang="en-US" altLang="zh-CN" sz="1600" b="1" dirty="0">
                <a:solidFill>
                  <a:prstClr val="black"/>
                </a:solidFill>
                <a:latin typeface="微软雅黑"/>
                <a:ea typeface="微软雅黑"/>
              </a:rPr>
              <a:t>Calculate the forecasted and observed CDF, locate forecasted percentile value and mapping to the observed one</a:t>
            </a:r>
            <a:r>
              <a:rPr lang="zh-CN" altLang="en-US" sz="1600" b="1" dirty="0">
                <a:solidFill>
                  <a:prstClr val="black"/>
                </a:solidFill>
                <a:latin typeface="微软雅黑"/>
                <a:ea typeface="微软雅黑"/>
              </a:rPr>
              <a:t>。</a:t>
            </a:r>
            <a:endParaRPr lang="en-US" altLang="zh-CN" sz="1600" b="1" dirty="0">
              <a:solidFill>
                <a:prstClr val="black"/>
              </a:solidFill>
              <a:latin typeface="微软雅黑"/>
              <a:ea typeface="微软雅黑"/>
            </a:endParaRPr>
          </a:p>
          <a:p>
            <a:pPr marL="342900" indent="-342900">
              <a:lnSpc>
                <a:spcPct val="120000"/>
              </a:lnSpc>
              <a:spcAft>
                <a:spcPts val="1000"/>
              </a:spcAft>
              <a:buClr>
                <a:srgbClr val="003399"/>
              </a:buClr>
              <a:buFont typeface="Wingdings" panose="05000000000000000000" pitchFamily="2" charset="2"/>
              <a:buChar char="Ø"/>
            </a:pPr>
            <a:r>
              <a:rPr lang="en-US" altLang="zh-CN" sz="1600" b="1" dirty="0">
                <a:solidFill>
                  <a:prstClr val="black"/>
                </a:solidFill>
                <a:latin typeface="微软雅黑"/>
                <a:ea typeface="微软雅黑"/>
              </a:rPr>
              <a:t>Correcting both bias of </a:t>
            </a:r>
            <a:r>
              <a:rPr lang="en-US" altLang="zh-CN" sz="1600" b="1" dirty="0">
                <a:solidFill>
                  <a:srgbClr val="C00000"/>
                </a:solidFill>
                <a:latin typeface="微软雅黑"/>
                <a:ea typeface="微软雅黑"/>
              </a:rPr>
              <a:t>mean value and the extremes</a:t>
            </a:r>
            <a:r>
              <a:rPr lang="en-US" altLang="zh-CN" sz="1600" b="1" dirty="0">
                <a:solidFill>
                  <a:prstClr val="black"/>
                </a:solidFill>
                <a:latin typeface="微软雅黑"/>
                <a:ea typeface="微软雅黑"/>
              </a:rPr>
              <a:t> of dynamical models.</a:t>
            </a:r>
          </a:p>
        </p:txBody>
      </p:sp>
      <p:pic>
        <p:nvPicPr>
          <p:cNvPr id="10" name="图片 9">
            <a:extLst>
              <a:ext uri="{FF2B5EF4-FFF2-40B4-BE49-F238E27FC236}">
                <a16:creationId xmlns:a16="http://schemas.microsoft.com/office/drawing/2014/main" id="{C71643C5-5B10-A349-35E9-2DE04FD3FC3D}"/>
              </a:ext>
            </a:extLst>
          </p:cNvPr>
          <p:cNvPicPr>
            <a:picLocks noChangeAspect="1"/>
          </p:cNvPicPr>
          <p:nvPr/>
        </p:nvPicPr>
        <p:blipFill rotWithShape="1">
          <a:blip r:embed="rId3">
            <a:extLst>
              <a:ext uri="{28A0092B-C50C-407E-A947-70E740481C1C}">
                <a14:useLocalDpi xmlns:a14="http://schemas.microsoft.com/office/drawing/2010/main" val="0"/>
              </a:ext>
            </a:extLst>
          </a:blip>
          <a:srcRect l="3797" r="3445"/>
          <a:stretch/>
        </p:blipFill>
        <p:spPr>
          <a:xfrm>
            <a:off x="6729192" y="1624882"/>
            <a:ext cx="4796169" cy="5170637"/>
          </a:xfrm>
          <a:prstGeom prst="rect">
            <a:avLst/>
          </a:prstGeom>
        </p:spPr>
      </p:pic>
      <p:sp>
        <p:nvSpPr>
          <p:cNvPr id="14" name="矩形 13">
            <a:extLst>
              <a:ext uri="{FF2B5EF4-FFF2-40B4-BE49-F238E27FC236}">
                <a16:creationId xmlns:a16="http://schemas.microsoft.com/office/drawing/2014/main" id="{4C45FCA9-17C5-9BEB-24D4-7A2B5A696CB3}"/>
              </a:ext>
            </a:extLst>
          </p:cNvPr>
          <p:cNvSpPr/>
          <p:nvPr/>
        </p:nvSpPr>
        <p:spPr>
          <a:xfrm>
            <a:off x="6096000" y="2177833"/>
            <a:ext cx="633192" cy="338554"/>
          </a:xfrm>
          <a:prstGeom prst="rect">
            <a:avLst/>
          </a:prstGeom>
          <a:solidFill>
            <a:srgbClr val="FFFF00"/>
          </a:solidFill>
        </p:spPr>
        <p:txBody>
          <a:bodyPr wrap="square">
            <a:spAutoFit/>
          </a:bodyPr>
          <a:lstStyle/>
          <a:p>
            <a:pPr algn="ctr"/>
            <a:r>
              <a:rPr lang="en-US" altLang="zh-CN" sz="1600" b="1" dirty="0">
                <a:latin typeface="+mj-ea"/>
                <a:ea typeface="+mj-ea"/>
              </a:rPr>
              <a:t>JUN</a:t>
            </a:r>
            <a:endParaRPr lang="zh-CN" altLang="en-US" sz="1600" b="1" dirty="0">
              <a:latin typeface="+mj-ea"/>
              <a:ea typeface="+mj-ea"/>
            </a:endParaRPr>
          </a:p>
        </p:txBody>
      </p:sp>
      <p:sp>
        <p:nvSpPr>
          <p:cNvPr id="18" name="矩形 17">
            <a:extLst>
              <a:ext uri="{FF2B5EF4-FFF2-40B4-BE49-F238E27FC236}">
                <a16:creationId xmlns:a16="http://schemas.microsoft.com/office/drawing/2014/main" id="{DB734E61-C3E5-4371-EEED-FA659F2387DE}"/>
              </a:ext>
            </a:extLst>
          </p:cNvPr>
          <p:cNvSpPr/>
          <p:nvPr/>
        </p:nvSpPr>
        <p:spPr>
          <a:xfrm>
            <a:off x="6096000" y="3871647"/>
            <a:ext cx="633192" cy="338554"/>
          </a:xfrm>
          <a:prstGeom prst="rect">
            <a:avLst/>
          </a:prstGeom>
          <a:solidFill>
            <a:srgbClr val="FFFF00"/>
          </a:solidFill>
        </p:spPr>
        <p:txBody>
          <a:bodyPr wrap="square">
            <a:spAutoFit/>
          </a:bodyPr>
          <a:lstStyle/>
          <a:p>
            <a:pPr algn="ctr"/>
            <a:r>
              <a:rPr lang="en-US" altLang="zh-CN" sz="1600" b="1" dirty="0">
                <a:latin typeface="+mj-ea"/>
                <a:ea typeface="+mj-ea"/>
              </a:rPr>
              <a:t>JUL</a:t>
            </a:r>
            <a:endParaRPr lang="zh-CN" altLang="en-US" sz="1600" b="1" dirty="0">
              <a:latin typeface="+mj-ea"/>
              <a:ea typeface="+mj-ea"/>
            </a:endParaRPr>
          </a:p>
        </p:txBody>
      </p:sp>
      <p:sp>
        <p:nvSpPr>
          <p:cNvPr id="19" name="矩形 18">
            <a:extLst>
              <a:ext uri="{FF2B5EF4-FFF2-40B4-BE49-F238E27FC236}">
                <a16:creationId xmlns:a16="http://schemas.microsoft.com/office/drawing/2014/main" id="{1FAC756C-B11D-8787-F92C-B7760A78007A}"/>
              </a:ext>
            </a:extLst>
          </p:cNvPr>
          <p:cNvSpPr/>
          <p:nvPr/>
        </p:nvSpPr>
        <p:spPr>
          <a:xfrm>
            <a:off x="6096000" y="5504191"/>
            <a:ext cx="740972" cy="338554"/>
          </a:xfrm>
          <a:prstGeom prst="rect">
            <a:avLst/>
          </a:prstGeom>
          <a:solidFill>
            <a:srgbClr val="FFFF00"/>
          </a:solidFill>
        </p:spPr>
        <p:txBody>
          <a:bodyPr wrap="square">
            <a:spAutoFit/>
          </a:bodyPr>
          <a:lstStyle/>
          <a:p>
            <a:pPr algn="ctr"/>
            <a:r>
              <a:rPr lang="en-US" altLang="zh-CN" sz="1600" b="1" dirty="0">
                <a:latin typeface="+mj-ea"/>
                <a:ea typeface="+mj-ea"/>
              </a:rPr>
              <a:t>AUG</a:t>
            </a:r>
            <a:endParaRPr lang="zh-CN" altLang="en-US" sz="1600" b="1" dirty="0">
              <a:latin typeface="+mj-ea"/>
              <a:ea typeface="+mj-ea"/>
            </a:endParaRPr>
          </a:p>
        </p:txBody>
      </p:sp>
      <p:sp>
        <p:nvSpPr>
          <p:cNvPr id="20" name="矩形 19">
            <a:extLst>
              <a:ext uri="{FF2B5EF4-FFF2-40B4-BE49-F238E27FC236}">
                <a16:creationId xmlns:a16="http://schemas.microsoft.com/office/drawing/2014/main" id="{1EB67FC6-4FA3-FE0F-C1E3-1B5A8BEB4378}"/>
              </a:ext>
            </a:extLst>
          </p:cNvPr>
          <p:cNvSpPr/>
          <p:nvPr/>
        </p:nvSpPr>
        <p:spPr>
          <a:xfrm>
            <a:off x="6846786" y="917282"/>
            <a:ext cx="4543040" cy="307777"/>
          </a:xfrm>
          <a:prstGeom prst="rect">
            <a:avLst/>
          </a:prstGeom>
          <a:solidFill>
            <a:schemeClr val="bg1"/>
          </a:solidFill>
        </p:spPr>
        <p:txBody>
          <a:bodyPr wrap="none">
            <a:spAutoFit/>
          </a:bodyPr>
          <a:lstStyle/>
          <a:p>
            <a:pPr algn="ctr"/>
            <a:r>
              <a:rPr lang="en-US" altLang="zh-CN" sz="1400" b="1" dirty="0">
                <a:solidFill>
                  <a:srgbClr val="0000FF"/>
                </a:solidFill>
                <a:latin typeface="微软雅黑"/>
                <a:ea typeface="微软雅黑"/>
              </a:rPr>
              <a:t>PREC </a:t>
            </a:r>
            <a:r>
              <a:rPr lang="en-US" altLang="zh-CN" sz="1400" b="1" dirty="0" err="1">
                <a:solidFill>
                  <a:srgbClr val="0000FF"/>
                </a:solidFill>
                <a:latin typeface="微软雅黑"/>
                <a:ea typeface="微软雅黑"/>
              </a:rPr>
              <a:t>ano</a:t>
            </a:r>
            <a:r>
              <a:rPr lang="en-US" altLang="zh-CN" sz="1400" b="1" dirty="0">
                <a:solidFill>
                  <a:srgbClr val="0000FF"/>
                </a:solidFill>
                <a:latin typeface="微软雅黑"/>
                <a:ea typeface="微软雅黑"/>
              </a:rPr>
              <a:t> percentage under diverse </a:t>
            </a:r>
            <a:r>
              <a:rPr lang="en-US" altLang="zh-CN" sz="1400" b="1" dirty="0">
                <a:solidFill>
                  <a:srgbClr val="C00000"/>
                </a:solidFill>
                <a:latin typeface="微软雅黑"/>
                <a:ea typeface="微软雅黑"/>
              </a:rPr>
              <a:t>ENSO phase</a:t>
            </a:r>
            <a:endParaRPr lang="zh-CN" altLang="en-US" sz="1400" b="1" dirty="0">
              <a:solidFill>
                <a:srgbClr val="C00000"/>
              </a:solidFill>
              <a:latin typeface="微软雅黑"/>
              <a:ea typeface="微软雅黑"/>
            </a:endParaRPr>
          </a:p>
        </p:txBody>
      </p:sp>
      <p:sp>
        <p:nvSpPr>
          <p:cNvPr id="2" name="矩形 1">
            <a:extLst>
              <a:ext uri="{FF2B5EF4-FFF2-40B4-BE49-F238E27FC236}">
                <a16:creationId xmlns:a16="http://schemas.microsoft.com/office/drawing/2014/main" id="{9443467D-FFCD-0E32-8CFE-93580A2EE747}"/>
              </a:ext>
            </a:extLst>
          </p:cNvPr>
          <p:cNvSpPr/>
          <p:nvPr/>
        </p:nvSpPr>
        <p:spPr>
          <a:xfrm>
            <a:off x="6982601" y="1304855"/>
            <a:ext cx="1288238" cy="307777"/>
          </a:xfrm>
          <a:prstGeom prst="rect">
            <a:avLst/>
          </a:prstGeom>
          <a:solidFill>
            <a:schemeClr val="bg1"/>
          </a:solidFill>
        </p:spPr>
        <p:txBody>
          <a:bodyPr wrap="none">
            <a:spAutoFit/>
          </a:bodyPr>
          <a:lstStyle/>
          <a:p>
            <a:pPr algn="ctr"/>
            <a:r>
              <a:rPr lang="en-US" altLang="zh-CN" sz="1400" b="1" dirty="0">
                <a:solidFill>
                  <a:srgbClr val="0000FF"/>
                </a:solidFill>
                <a:latin typeface="微软雅黑"/>
                <a:ea typeface="微软雅黑"/>
              </a:rPr>
              <a:t>North China</a:t>
            </a:r>
            <a:endParaRPr lang="zh-CN" altLang="en-US" sz="1400" b="1" dirty="0">
              <a:solidFill>
                <a:srgbClr val="0000FF"/>
              </a:solidFill>
              <a:latin typeface="微软雅黑"/>
              <a:ea typeface="微软雅黑"/>
            </a:endParaRPr>
          </a:p>
        </p:txBody>
      </p:sp>
      <p:sp>
        <p:nvSpPr>
          <p:cNvPr id="3" name="矩形 2">
            <a:extLst>
              <a:ext uri="{FF2B5EF4-FFF2-40B4-BE49-F238E27FC236}">
                <a16:creationId xmlns:a16="http://schemas.microsoft.com/office/drawing/2014/main" id="{29B2C018-E663-097E-83B0-A54EF27C1333}"/>
              </a:ext>
            </a:extLst>
          </p:cNvPr>
          <p:cNvSpPr/>
          <p:nvPr/>
        </p:nvSpPr>
        <p:spPr>
          <a:xfrm>
            <a:off x="8423559" y="1304854"/>
            <a:ext cx="1407438" cy="307777"/>
          </a:xfrm>
          <a:prstGeom prst="rect">
            <a:avLst/>
          </a:prstGeom>
          <a:solidFill>
            <a:schemeClr val="bg1"/>
          </a:solidFill>
        </p:spPr>
        <p:txBody>
          <a:bodyPr wrap="none">
            <a:spAutoFit/>
          </a:bodyPr>
          <a:lstStyle/>
          <a:p>
            <a:pPr algn="ctr"/>
            <a:r>
              <a:rPr lang="en-US" altLang="zh-CN" sz="1400" b="1" dirty="0">
                <a:solidFill>
                  <a:srgbClr val="0000FF"/>
                </a:solidFill>
                <a:latin typeface="微软雅黑"/>
                <a:ea typeface="微软雅黑"/>
              </a:rPr>
              <a:t>Yangtze River</a:t>
            </a:r>
            <a:endParaRPr lang="zh-CN" altLang="en-US" sz="1400" b="1" dirty="0">
              <a:solidFill>
                <a:srgbClr val="0000FF"/>
              </a:solidFill>
              <a:latin typeface="微软雅黑"/>
              <a:ea typeface="微软雅黑"/>
            </a:endParaRPr>
          </a:p>
        </p:txBody>
      </p:sp>
      <p:sp>
        <p:nvSpPr>
          <p:cNvPr id="5" name="矩形 4">
            <a:extLst>
              <a:ext uri="{FF2B5EF4-FFF2-40B4-BE49-F238E27FC236}">
                <a16:creationId xmlns:a16="http://schemas.microsoft.com/office/drawing/2014/main" id="{11631723-69A9-64C8-6358-3B2025FA3193}"/>
              </a:ext>
            </a:extLst>
          </p:cNvPr>
          <p:cNvSpPr/>
          <p:nvPr/>
        </p:nvSpPr>
        <p:spPr>
          <a:xfrm>
            <a:off x="10047679" y="1304853"/>
            <a:ext cx="1279517" cy="307777"/>
          </a:xfrm>
          <a:prstGeom prst="rect">
            <a:avLst/>
          </a:prstGeom>
          <a:solidFill>
            <a:schemeClr val="bg1"/>
          </a:solidFill>
        </p:spPr>
        <p:txBody>
          <a:bodyPr wrap="none">
            <a:spAutoFit/>
          </a:bodyPr>
          <a:lstStyle/>
          <a:p>
            <a:pPr algn="ctr"/>
            <a:r>
              <a:rPr lang="en-US" altLang="zh-CN" sz="1400" b="1" dirty="0">
                <a:solidFill>
                  <a:srgbClr val="0000FF"/>
                </a:solidFill>
                <a:latin typeface="微软雅黑"/>
                <a:ea typeface="微软雅黑"/>
              </a:rPr>
              <a:t>South China</a:t>
            </a:r>
            <a:endParaRPr lang="zh-CN" altLang="en-US" sz="1400" b="1" dirty="0">
              <a:solidFill>
                <a:srgbClr val="0000FF"/>
              </a:solidFill>
              <a:latin typeface="微软雅黑"/>
              <a:ea typeface="微软雅黑"/>
            </a:endParaRPr>
          </a:p>
        </p:txBody>
      </p:sp>
    </p:spTree>
    <p:extLst>
      <p:ext uri="{BB962C8B-B14F-4D97-AF65-F5344CB8AC3E}">
        <p14:creationId xmlns:p14="http://schemas.microsoft.com/office/powerpoint/2010/main" val="2671793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176" name="图片 76">
            <a:extLst>
              <a:ext uri="{FF2B5EF4-FFF2-40B4-BE49-F238E27FC236}">
                <a16:creationId xmlns:a16="http://schemas.microsoft.com/office/drawing/2014/main" id="{A7F3D9CA-C5B9-4EAB-B179-3A95EC3E01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76213"/>
            <a:ext cx="674688"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951511" y="1284233"/>
            <a:ext cx="5993797"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FF"/>
                </a:solidFill>
                <a:effectLst/>
                <a:uLnTx/>
                <a:uFillTx/>
                <a:latin typeface="Arial"/>
                <a:ea typeface="黑体" panose="02010609060101010101" pitchFamily="49" charset="-122"/>
                <a:cs typeface="+mn-cs"/>
              </a:rPr>
              <a:t>Framework</a:t>
            </a:r>
            <a:endParaRPr kumimoji="0" lang="zh-CN" altLang="en-US" sz="1800" b="1" i="0" u="none" strike="noStrike" kern="1200" cap="none" spc="0" normalizeH="0" baseline="0" noProof="0" dirty="0">
              <a:ln>
                <a:noFill/>
              </a:ln>
              <a:solidFill>
                <a:srgbClr val="0000FF"/>
              </a:solidFill>
              <a:effectLst/>
              <a:uLnTx/>
              <a:uFillTx/>
              <a:latin typeface="Arial"/>
              <a:ea typeface="黑体" panose="02010609060101010101" pitchFamily="49" charset="-122"/>
              <a:cs typeface="+mn-cs"/>
            </a:endParaRPr>
          </a:p>
        </p:txBody>
      </p:sp>
      <p:sp>
        <p:nvSpPr>
          <p:cNvPr id="8" name="圆角矩形 7"/>
          <p:cNvSpPr/>
          <p:nvPr/>
        </p:nvSpPr>
        <p:spPr>
          <a:xfrm>
            <a:off x="2616561" y="2702154"/>
            <a:ext cx="1783524"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Dataset of model forecast bias</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9" name="圆角矩形 8"/>
          <p:cNvSpPr/>
          <p:nvPr/>
        </p:nvSpPr>
        <p:spPr>
          <a:xfrm>
            <a:off x="673150" y="3579061"/>
            <a:ext cx="3233806"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Clustering of circulation background and SST based on machine learning</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1" name="圆角矩形 10"/>
          <p:cNvSpPr/>
          <p:nvPr/>
        </p:nvSpPr>
        <p:spPr>
          <a:xfrm>
            <a:off x="4200399" y="3579061"/>
            <a:ext cx="2744909"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Mapping between model bias and circulation external forcing</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2" name="圆角矩形 11"/>
          <p:cNvSpPr/>
          <p:nvPr/>
        </p:nvSpPr>
        <p:spPr>
          <a:xfrm>
            <a:off x="673149" y="4752202"/>
            <a:ext cx="2354101" cy="49991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Real-time model precipitation forecast</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cxnSp>
        <p:nvCxnSpPr>
          <p:cNvPr id="13" name="肘形连接符 12"/>
          <p:cNvCxnSpPr>
            <a:stCxn id="8" idx="2"/>
            <a:endCxn id="9" idx="0"/>
          </p:cNvCxnSpPr>
          <p:nvPr/>
        </p:nvCxnSpPr>
        <p:spPr>
          <a:xfrm rot="5400000">
            <a:off x="2710692" y="2781430"/>
            <a:ext cx="376992" cy="1218270"/>
          </a:xfrm>
          <a:prstGeom prst="bentConnector3">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70356" y="1866185"/>
            <a:ext cx="2141259" cy="49991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BCC-CPSv3</a:t>
            </a:r>
            <a:r>
              <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 </a:t>
            </a: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model </a:t>
            </a:r>
            <a:r>
              <a:rPr kumimoji="0" lang="en-US" altLang="zh-CN" sz="1400" b="0" i="0" u="none" strike="noStrike" kern="1200" cap="none" spc="0" normalizeH="0" baseline="0" noProof="0" dirty="0" err="1">
                <a:ln>
                  <a:noFill/>
                </a:ln>
                <a:solidFill>
                  <a:prstClr val="black"/>
                </a:solidFill>
                <a:effectLst/>
                <a:uLnTx/>
                <a:uFillTx/>
                <a:latin typeface="Arial"/>
                <a:ea typeface="黑体" panose="02010609060101010101" pitchFamily="49" charset="-122"/>
                <a:cs typeface="+mn-cs"/>
              </a:rPr>
              <a:t>hindcast</a:t>
            </a: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 data</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8" name="圆角矩形 17"/>
          <p:cNvSpPr/>
          <p:nvPr/>
        </p:nvSpPr>
        <p:spPr>
          <a:xfrm>
            <a:off x="3904575" y="1866186"/>
            <a:ext cx="1929226" cy="49991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Observational data of precipitation</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cxnSp>
        <p:nvCxnSpPr>
          <p:cNvPr id="19" name="肘形连接符 18"/>
          <p:cNvCxnSpPr>
            <a:stCxn id="17" idx="2"/>
            <a:endCxn id="8" idx="0"/>
          </p:cNvCxnSpPr>
          <p:nvPr/>
        </p:nvCxnSpPr>
        <p:spPr>
          <a:xfrm rot="16200000" flipH="1">
            <a:off x="2506627" y="1700458"/>
            <a:ext cx="336054" cy="1667337"/>
          </a:xfrm>
          <a:prstGeom prst="bentConnector3">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8" idx="2"/>
            <a:endCxn id="8" idx="0"/>
          </p:cNvCxnSpPr>
          <p:nvPr/>
        </p:nvCxnSpPr>
        <p:spPr>
          <a:xfrm rot="5400000">
            <a:off x="4020730" y="1853695"/>
            <a:ext cx="336053" cy="1360865"/>
          </a:xfrm>
          <a:prstGeom prst="bentConnector3">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3825404" y="4989834"/>
            <a:ext cx="2711236"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Model bias correction based on machine learning</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2" name="圆角矩形 21"/>
          <p:cNvSpPr/>
          <p:nvPr/>
        </p:nvSpPr>
        <p:spPr>
          <a:xfrm>
            <a:off x="1948870" y="6085647"/>
            <a:ext cx="4095011" cy="390325"/>
          </a:xfrm>
          <a:prstGeom prst="roundRect">
            <a:avLst/>
          </a:prstGeom>
          <a:solidFill>
            <a:srgbClr val="FFCC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Forecast of precipitation over target region</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cxnSp>
        <p:nvCxnSpPr>
          <p:cNvPr id="23" name="肘形连接符 22"/>
          <p:cNvCxnSpPr>
            <a:stCxn id="21" idx="3"/>
            <a:endCxn id="22" idx="3"/>
          </p:cNvCxnSpPr>
          <p:nvPr/>
        </p:nvCxnSpPr>
        <p:spPr>
          <a:xfrm flipH="1">
            <a:off x="6043881" y="5239792"/>
            <a:ext cx="492759" cy="1041018"/>
          </a:xfrm>
          <a:prstGeom prst="bentConnector3">
            <a:avLst>
              <a:gd name="adj1" fmla="val -46392"/>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21282" y="1724684"/>
            <a:ext cx="6563675" cy="2446024"/>
          </a:xfrm>
          <a:prstGeom prst="rect">
            <a:avLst/>
          </a:prstGeom>
          <a:noFill/>
          <a:ln w="254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Arial"/>
              <a:ea typeface="黑体" panose="02010609060101010101" pitchFamily="49" charset="-122"/>
              <a:cs typeface="+mn-cs"/>
            </a:endParaRPr>
          </a:p>
        </p:txBody>
      </p:sp>
      <p:cxnSp>
        <p:nvCxnSpPr>
          <p:cNvPr id="25" name="直接箭头连接符 24"/>
          <p:cNvCxnSpPr>
            <a:stCxn id="9" idx="3"/>
            <a:endCxn id="11" idx="1"/>
          </p:cNvCxnSpPr>
          <p:nvPr/>
        </p:nvCxnSpPr>
        <p:spPr>
          <a:xfrm>
            <a:off x="3906956" y="3829019"/>
            <a:ext cx="293443"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673149" y="5415433"/>
            <a:ext cx="2371544" cy="49991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Real-time model circulation and SST forecast</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7" name="矩形 26"/>
          <p:cNvSpPr/>
          <p:nvPr/>
        </p:nvSpPr>
        <p:spPr>
          <a:xfrm>
            <a:off x="521283" y="4461908"/>
            <a:ext cx="6563674" cy="2118324"/>
          </a:xfrm>
          <a:prstGeom prst="rect">
            <a:avLst/>
          </a:prstGeom>
          <a:no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Arial"/>
              <a:ea typeface="黑体" panose="02010609060101010101" pitchFamily="49" charset="-122"/>
              <a:cs typeface="+mn-cs"/>
            </a:endParaRPr>
          </a:p>
        </p:txBody>
      </p:sp>
      <p:sp>
        <p:nvSpPr>
          <p:cNvPr id="28" name="圆角矩形 27"/>
          <p:cNvSpPr/>
          <p:nvPr/>
        </p:nvSpPr>
        <p:spPr>
          <a:xfrm>
            <a:off x="673149" y="2702154"/>
            <a:ext cx="1783524"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Reanalysis data of atmosphere</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9" name="圆角矩形 28"/>
          <p:cNvSpPr/>
          <p:nvPr/>
        </p:nvSpPr>
        <p:spPr>
          <a:xfrm>
            <a:off x="4537650" y="2702154"/>
            <a:ext cx="1904050" cy="499915"/>
          </a:xfrm>
          <a:prstGeom prst="roundRect">
            <a:avLst/>
          </a:prstGeom>
          <a:solidFill>
            <a:srgbClr val="EAEF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SST anomalies of key region</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cxnSp>
        <p:nvCxnSpPr>
          <p:cNvPr id="30" name="肘形连接符 29"/>
          <p:cNvCxnSpPr>
            <a:stCxn id="28" idx="2"/>
            <a:endCxn id="9" idx="0"/>
          </p:cNvCxnSpPr>
          <p:nvPr/>
        </p:nvCxnSpPr>
        <p:spPr>
          <a:xfrm rot="16200000" flipH="1">
            <a:off x="1738986" y="3027994"/>
            <a:ext cx="376992" cy="725142"/>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1" name="肘形连接符 30"/>
          <p:cNvCxnSpPr>
            <a:stCxn id="29" idx="2"/>
            <a:endCxn id="9" idx="0"/>
          </p:cNvCxnSpPr>
          <p:nvPr/>
        </p:nvCxnSpPr>
        <p:spPr>
          <a:xfrm rot="5400000">
            <a:off x="3701368" y="1790754"/>
            <a:ext cx="376992" cy="3199622"/>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2" name="肘形连接符 31"/>
          <p:cNvCxnSpPr>
            <a:stCxn id="11" idx="2"/>
            <a:endCxn id="21" idx="0"/>
          </p:cNvCxnSpPr>
          <p:nvPr/>
        </p:nvCxnSpPr>
        <p:spPr>
          <a:xfrm rot="5400000">
            <a:off x="4921509" y="4338489"/>
            <a:ext cx="910858" cy="391832"/>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12" idx="3"/>
            <a:endCxn id="21" idx="1"/>
          </p:cNvCxnSpPr>
          <p:nvPr/>
        </p:nvCxnSpPr>
        <p:spPr>
          <a:xfrm>
            <a:off x="3027250" y="5002160"/>
            <a:ext cx="798154" cy="237632"/>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26" idx="3"/>
            <a:endCxn id="21" idx="1"/>
          </p:cNvCxnSpPr>
          <p:nvPr/>
        </p:nvCxnSpPr>
        <p:spPr>
          <a:xfrm flipV="1">
            <a:off x="3044693" y="5239792"/>
            <a:ext cx="780711" cy="425599"/>
          </a:xfrm>
          <a:prstGeom prst="bentConnector3">
            <a:avLst>
              <a:gd name="adj1" fmla="val 50000"/>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300127" y="1431711"/>
            <a:ext cx="2347293" cy="338554"/>
          </a:xfrm>
          <a:prstGeom prst="rect">
            <a:avLst/>
          </a:prstGeom>
          <a:solidFill>
            <a:srgbClr val="FFFFCC"/>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rPr>
              <a:t>Model construction</a:t>
            </a:r>
            <a:endParaRPr kumimoji="0" lang="zh-CN" altLang="en-US" sz="16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endParaRPr>
          </a:p>
        </p:txBody>
      </p:sp>
      <p:sp>
        <p:nvSpPr>
          <p:cNvPr id="36" name="矩形 35"/>
          <p:cNvSpPr/>
          <p:nvPr/>
        </p:nvSpPr>
        <p:spPr>
          <a:xfrm>
            <a:off x="217221" y="4321176"/>
            <a:ext cx="2189486" cy="338554"/>
          </a:xfrm>
          <a:prstGeom prst="rect">
            <a:avLst/>
          </a:prstGeom>
          <a:solidFill>
            <a:srgbClr val="FFFFCC"/>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CC"/>
                </a:solidFill>
                <a:effectLst/>
                <a:uLnTx/>
                <a:uFillTx/>
                <a:latin typeface="Arial"/>
                <a:ea typeface="黑体" panose="02010609060101010101" pitchFamily="49" charset="-122"/>
                <a:cs typeface="+mn-cs"/>
              </a:rPr>
              <a:t>Real-time forecast</a:t>
            </a:r>
            <a:endParaRPr kumimoji="0" lang="zh-CN" altLang="en-US" sz="1600" b="1" i="0" u="none" strike="noStrike" kern="1200" cap="none" spc="0" normalizeH="0" baseline="0" noProof="0" dirty="0">
              <a:ln>
                <a:noFill/>
              </a:ln>
              <a:solidFill>
                <a:srgbClr val="0000CC"/>
              </a:solidFill>
              <a:effectLst/>
              <a:uLnTx/>
              <a:uFillTx/>
              <a:latin typeface="Arial"/>
              <a:ea typeface="黑体" panose="02010609060101010101" pitchFamily="49" charset="-122"/>
              <a:cs typeface="+mn-cs"/>
            </a:endParaRPr>
          </a:p>
        </p:txBody>
      </p:sp>
      <p:sp>
        <p:nvSpPr>
          <p:cNvPr id="37" name="矩形 36"/>
          <p:cNvSpPr/>
          <p:nvPr/>
        </p:nvSpPr>
        <p:spPr>
          <a:xfrm>
            <a:off x="7503058" y="6306695"/>
            <a:ext cx="4109450" cy="338554"/>
          </a:xfrm>
          <a:prstGeom prst="rect">
            <a:avLst/>
          </a:prstGeom>
          <a:solidFill>
            <a:srgbClr val="FFFF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“Process informed” bias correction</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60955" y="1359377"/>
            <a:ext cx="3644697" cy="4437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矩形 37"/>
          <p:cNvSpPr/>
          <p:nvPr/>
        </p:nvSpPr>
        <p:spPr>
          <a:xfrm>
            <a:off x="8489005" y="986832"/>
            <a:ext cx="2388603" cy="338554"/>
          </a:xfrm>
          <a:prstGeom prst="rect">
            <a:avLst/>
          </a:prstGeom>
          <a:solidFill>
            <a:schemeClr val="bg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K-means of Z500 </a:t>
            </a:r>
            <a:r>
              <a:rPr kumimoji="0" lang="en-US" altLang="zh-CN" sz="1600" b="1" i="0" u="none" strike="noStrike" kern="1200" cap="none" spc="0" normalizeH="0" baseline="0" noProof="0" dirty="0" err="1">
                <a:ln>
                  <a:noFill/>
                </a:ln>
                <a:solidFill>
                  <a:srgbClr val="0000FF"/>
                </a:solidFill>
                <a:effectLst/>
                <a:uLnTx/>
                <a:uFillTx/>
                <a:latin typeface="微软雅黑"/>
                <a:ea typeface="微软雅黑"/>
                <a:cs typeface="+mn-cs"/>
              </a:rPr>
              <a:t>ano</a:t>
            </a:r>
            <a:endPar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endParaRPr>
          </a:p>
        </p:txBody>
      </p:sp>
      <p:sp>
        <p:nvSpPr>
          <p:cNvPr id="39" name="矩形 38"/>
          <p:cNvSpPr/>
          <p:nvPr/>
        </p:nvSpPr>
        <p:spPr>
          <a:xfrm>
            <a:off x="9150930" y="5841473"/>
            <a:ext cx="2666114"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 </a:t>
            </a:r>
            <a:r>
              <a:rPr kumimoji="0" lang="en-US" altLang="zh-CN" sz="1400" b="1" i="0" u="none" strike="noStrike" kern="1200" cap="none" spc="0" normalizeH="0" baseline="0" noProof="0" dirty="0" err="1">
                <a:ln>
                  <a:noFill/>
                </a:ln>
                <a:solidFill>
                  <a:srgbClr val="0000FF"/>
                </a:solidFill>
                <a:effectLst/>
                <a:uLnTx/>
                <a:uFillTx/>
                <a:latin typeface="微软雅黑" panose="020B0503020204020204" pitchFamily="34" charset="-122"/>
                <a:ea typeface="微软雅黑" panose="020B0503020204020204" pitchFamily="34" charset="-122"/>
                <a:cs typeface="+mn-cs"/>
              </a:rPr>
              <a:t>Vigaud</a:t>
            </a:r>
            <a:r>
              <a:rPr kumimoji="0" lang="en-US" altLang="zh-CN" sz="14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 et al. MWR, 2018</a:t>
            </a:r>
            <a:endParaRPr kumimoji="0" lang="zh-CN" altLang="en-US" sz="14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endParaRPr>
          </a:p>
        </p:txBody>
      </p:sp>
      <p:sp>
        <p:nvSpPr>
          <p:cNvPr id="40" name="矩形 39"/>
          <p:cNvSpPr/>
          <p:nvPr/>
        </p:nvSpPr>
        <p:spPr>
          <a:xfrm>
            <a:off x="681268" y="914901"/>
            <a:ext cx="5993797"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rPr>
              <a:t>Physical Process State</a:t>
            </a:r>
            <a:r>
              <a:rPr kumimoji="0" lang="zh-CN" altLang="en-US" sz="18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rPr>
              <a:t>：</a:t>
            </a:r>
            <a:r>
              <a:rPr kumimoji="0" lang="en-US" altLang="zh-CN" sz="18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rPr>
              <a:t>ENSO</a:t>
            </a:r>
            <a:r>
              <a:rPr lang="en-US" altLang="zh-CN" b="1" dirty="0">
                <a:solidFill>
                  <a:srgbClr val="C00000"/>
                </a:solidFill>
                <a:latin typeface="Arial"/>
                <a:ea typeface="黑体" panose="02010609060101010101" pitchFamily="49" charset="-122"/>
              </a:rPr>
              <a:t>,</a:t>
            </a:r>
            <a:r>
              <a:rPr lang="zh-CN" altLang="en-US" b="1" dirty="0">
                <a:solidFill>
                  <a:srgbClr val="C00000"/>
                </a:solidFill>
                <a:latin typeface="Arial"/>
                <a:ea typeface="黑体" panose="02010609060101010101" pitchFamily="49" charset="-122"/>
              </a:rPr>
              <a:t> </a:t>
            </a:r>
            <a:r>
              <a:rPr kumimoji="0" lang="en-US" altLang="zh-CN" sz="18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rPr>
              <a:t>Circulation….</a:t>
            </a:r>
            <a:endParaRPr kumimoji="0" lang="zh-CN" altLang="en-US" sz="1800" b="1" i="0" u="none" strike="noStrike" kern="1200" cap="none" spc="0" normalizeH="0" baseline="0" noProof="0" dirty="0">
              <a:ln>
                <a:noFill/>
              </a:ln>
              <a:solidFill>
                <a:srgbClr val="C00000"/>
              </a:solidFill>
              <a:effectLst/>
              <a:uLnTx/>
              <a:uFillTx/>
              <a:latin typeface="Arial"/>
              <a:ea typeface="黑体" panose="02010609060101010101" pitchFamily="49" charset="-122"/>
              <a:cs typeface="+mn-cs"/>
            </a:endParaRPr>
          </a:p>
        </p:txBody>
      </p:sp>
      <p:sp>
        <p:nvSpPr>
          <p:cNvPr id="2" name="矩形 1">
            <a:extLst>
              <a:ext uri="{FF2B5EF4-FFF2-40B4-BE49-F238E27FC236}">
                <a16:creationId xmlns:a16="http://schemas.microsoft.com/office/drawing/2014/main" id="{0D2F2434-A32C-5F62-B661-C0AADB0B3C4E}"/>
              </a:ext>
            </a:extLst>
          </p:cNvPr>
          <p:cNvSpPr/>
          <p:nvPr/>
        </p:nvSpPr>
        <p:spPr>
          <a:xfrm>
            <a:off x="673149" y="258022"/>
            <a:ext cx="10123302" cy="5847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dirty="0">
              <a:ln>
                <a:noFill/>
              </a:ln>
              <a:solidFill>
                <a:srgbClr val="002060"/>
              </a:solidFill>
              <a:effectLst/>
              <a:uLnTx/>
              <a:uFillTx/>
              <a:latin typeface="微软雅黑" pitchFamily="34" charset="-122"/>
              <a:ea typeface="微软雅黑" pitchFamily="34" charset="-122"/>
              <a:cs typeface="+mn-cs"/>
            </a:endParaRPr>
          </a:p>
        </p:txBody>
      </p:sp>
      <p:sp>
        <p:nvSpPr>
          <p:cNvPr id="3" name="矩形 2">
            <a:extLst>
              <a:ext uri="{FF2B5EF4-FFF2-40B4-BE49-F238E27FC236}">
                <a16:creationId xmlns:a16="http://schemas.microsoft.com/office/drawing/2014/main" id="{B69A1FDB-97F0-F5C8-3B5C-57FE7BF0C5F4}"/>
              </a:ext>
            </a:extLst>
          </p:cNvPr>
          <p:cNvSpPr/>
          <p:nvPr/>
        </p:nvSpPr>
        <p:spPr>
          <a:xfrm>
            <a:off x="-400956" y="208725"/>
            <a:ext cx="12192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Process informed</a:t>
            </a:r>
            <a:r>
              <a:rPr kumimoji="0" lang="en-US" altLang="zh-CN" sz="32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CDF-Mapping corrections</a:t>
            </a:r>
            <a:endPar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39548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176" name="图片 76">
            <a:extLst>
              <a:ext uri="{FF2B5EF4-FFF2-40B4-BE49-F238E27FC236}">
                <a16:creationId xmlns:a16="http://schemas.microsoft.com/office/drawing/2014/main" id="{A7F3D9CA-C5B9-4EAB-B179-3A95EC3E01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76213"/>
            <a:ext cx="674688"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t="18993" b="20192"/>
          <a:stretch/>
        </p:blipFill>
        <p:spPr>
          <a:xfrm>
            <a:off x="3282629" y="1816984"/>
            <a:ext cx="7584916" cy="4612793"/>
          </a:xfrm>
          <a:prstGeom prst="rect">
            <a:avLst/>
          </a:prstGeom>
        </p:spPr>
      </p:pic>
      <p:sp>
        <p:nvSpPr>
          <p:cNvPr id="7" name="矩形 6"/>
          <p:cNvSpPr/>
          <p:nvPr/>
        </p:nvSpPr>
        <p:spPr>
          <a:xfrm>
            <a:off x="4821407" y="1158672"/>
            <a:ext cx="4908073" cy="5847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b="1" dirty="0">
                <a:solidFill>
                  <a:srgbClr val="0000FF"/>
                </a:solidFill>
                <a:latin typeface="微软雅黑"/>
                <a:ea typeface="微软雅黑"/>
              </a:rPr>
              <a:t>RMSD of model direct forecast</a:t>
            </a:r>
            <a:r>
              <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rPr>
              <a:t>（</a:t>
            </a: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red line)</a:t>
            </a:r>
            <a:r>
              <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rPr>
              <a:t> </a:t>
            </a: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and</a:t>
            </a:r>
            <a:r>
              <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rPr>
              <a:t> </a:t>
            </a: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corrections</a:t>
            </a:r>
            <a:r>
              <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rPr>
              <a:t>（</a:t>
            </a: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blue line</a:t>
            </a:r>
            <a:r>
              <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rPr>
              <a:t>） </a:t>
            </a:r>
            <a:r>
              <a:rPr kumimoji="0" lang="en-US" altLang="zh-CN" sz="1600" b="1" i="0" u="none" strike="noStrike" kern="1200" cap="none" spc="0" normalizeH="0" baseline="0" noProof="0" dirty="0">
                <a:ln>
                  <a:noFill/>
                </a:ln>
                <a:solidFill>
                  <a:srgbClr val="0000FF"/>
                </a:solidFill>
                <a:effectLst/>
                <a:uLnTx/>
                <a:uFillTx/>
                <a:latin typeface="微软雅黑"/>
                <a:ea typeface="微软雅黑"/>
                <a:cs typeface="+mn-cs"/>
              </a:rPr>
              <a:t>of monthly PREC</a:t>
            </a:r>
            <a:endParaRPr kumimoji="0" lang="zh-CN" altLang="en-US" sz="1600" b="1" i="0" u="none" strike="noStrike" kern="1200" cap="none" spc="0" normalizeH="0" baseline="0" noProof="0" dirty="0">
              <a:ln>
                <a:noFill/>
              </a:ln>
              <a:solidFill>
                <a:srgbClr val="0000FF"/>
              </a:solidFill>
              <a:effectLst/>
              <a:uLnTx/>
              <a:uFillTx/>
              <a:latin typeface="微软雅黑"/>
              <a:ea typeface="微软雅黑"/>
              <a:cs typeface="+mn-cs"/>
            </a:endParaRPr>
          </a:p>
        </p:txBody>
      </p:sp>
      <p:sp>
        <p:nvSpPr>
          <p:cNvPr id="8" name="矩形 7"/>
          <p:cNvSpPr/>
          <p:nvPr/>
        </p:nvSpPr>
        <p:spPr>
          <a:xfrm>
            <a:off x="674688" y="3143540"/>
            <a:ext cx="2143661" cy="646331"/>
          </a:xfrm>
          <a:prstGeom prst="rect">
            <a:avLst/>
          </a:prstGeom>
          <a:solidFill>
            <a:srgbClr val="FFFF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Correction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a:solidFill>
                  <a:prstClr val="black"/>
                </a:solidFill>
                <a:latin typeface="微软雅黑" panose="020B0503020204020204" pitchFamily="34" charset="-122"/>
                <a:ea typeface="微软雅黑" panose="020B0503020204020204" pitchFamily="34" charset="-122"/>
              </a:rPr>
              <a:t>Verification</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 name="矩形 2">
            <a:extLst>
              <a:ext uri="{FF2B5EF4-FFF2-40B4-BE49-F238E27FC236}">
                <a16:creationId xmlns:a16="http://schemas.microsoft.com/office/drawing/2014/main" id="{E18F41DD-84F1-AD06-0D30-83D5E43A2AF5}"/>
              </a:ext>
            </a:extLst>
          </p:cNvPr>
          <p:cNvSpPr/>
          <p:nvPr/>
        </p:nvSpPr>
        <p:spPr>
          <a:xfrm>
            <a:off x="-400956" y="208725"/>
            <a:ext cx="12192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a:t>
            </a:r>
            <a:r>
              <a:rPr kumimoji="0" lang="en-US" altLang="zh-CN"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Process informed</a:t>
            </a:r>
            <a:r>
              <a:rPr kumimoji="0" lang="en-US" altLang="zh-CN" sz="32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CDF-Mapping corrections</a:t>
            </a:r>
            <a:endParaRPr kumimoji="0" lang="zh-CN" altLang="en-US" sz="3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21682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148AE2-68C9-0C23-36CC-3E209B82F6AD}"/>
              </a:ext>
            </a:extLst>
          </p:cNvPr>
          <p:cNvSpPr>
            <a:spLocks noGrp="1"/>
          </p:cNvSpPr>
          <p:nvPr>
            <p:ph type="title"/>
          </p:nvPr>
        </p:nvSpPr>
        <p:spPr>
          <a:xfrm>
            <a:off x="835203" y="226938"/>
            <a:ext cx="10137597" cy="488341"/>
          </a:xfr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69" tIns="49785" rIns="99569" bIns="49785" numCol="1" anchor="ctr" anchorCtr="0" compatLnSpc="1">
            <a:spAutoFit/>
          </a:bodyPr>
          <a:lstStyle/>
          <a:p>
            <a:pPr eaLnBrk="1" hangingPunct="1"/>
            <a:r>
              <a:rPr lang="en-US" altLang="zh-CN" sz="2800" b="1" dirty="0">
                <a:latin typeface="微软雅黑" charset="-122"/>
                <a:ea typeface="微软雅黑" charset="-122"/>
                <a:cs typeface="+mn-cs"/>
              </a:rPr>
              <a:t>2.2 S2S forecast data Bias Correction based on U-net</a:t>
            </a:r>
            <a:endParaRPr lang="zh-CN" altLang="en-US" sz="2800" b="1" dirty="0">
              <a:latin typeface="微软雅黑" charset="-122"/>
              <a:ea typeface="微软雅黑" charset="-122"/>
              <a:cs typeface="+mn-cs"/>
            </a:endParaRPr>
          </a:p>
        </p:txBody>
      </p:sp>
      <p:sp>
        <p:nvSpPr>
          <p:cNvPr id="6" name="上箭头 11">
            <a:extLst>
              <a:ext uri="{FF2B5EF4-FFF2-40B4-BE49-F238E27FC236}">
                <a16:creationId xmlns:a16="http://schemas.microsoft.com/office/drawing/2014/main" id="{09738DCC-F78C-2712-B64B-87F760C16EB4}"/>
              </a:ext>
            </a:extLst>
          </p:cNvPr>
          <p:cNvSpPr/>
          <p:nvPr>
            <p:custDataLst>
              <p:tags r:id="rId1"/>
            </p:custDataLst>
          </p:nvPr>
        </p:nvSpPr>
        <p:spPr>
          <a:xfrm rot="5400000">
            <a:off x="5188421" y="1975089"/>
            <a:ext cx="487680" cy="507730"/>
          </a:xfrm>
          <a:prstGeom prst="upArrow">
            <a:avLst/>
          </a:prstGeom>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lIns="90170" tIns="46990" rIns="90170" bIns="46990" numCol="1" spcCol="0" rtlCol="0" fromWordArt="0" anchor="ctr" anchorCtr="0" compatLnSpc="1">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黑体" panose="02010609060101010101" pitchFamily="49" charset="-122"/>
              <a:cs typeface="+mn-cs"/>
              <a:sym typeface="微软雅黑" panose="020B0503020204020204" charset="-122"/>
            </a:endParaRPr>
          </a:p>
        </p:txBody>
      </p:sp>
      <p:sp>
        <p:nvSpPr>
          <p:cNvPr id="7" name="上箭头 11">
            <a:extLst>
              <a:ext uri="{FF2B5EF4-FFF2-40B4-BE49-F238E27FC236}">
                <a16:creationId xmlns:a16="http://schemas.microsoft.com/office/drawing/2014/main" id="{02BD8D79-2E95-D58F-F331-1C63BAFB8EE4}"/>
              </a:ext>
            </a:extLst>
          </p:cNvPr>
          <p:cNvSpPr/>
          <p:nvPr>
            <p:custDataLst>
              <p:tags r:id="rId2"/>
            </p:custDataLst>
          </p:nvPr>
        </p:nvSpPr>
        <p:spPr>
          <a:xfrm rot="5400000">
            <a:off x="5172262" y="4544865"/>
            <a:ext cx="487680" cy="507729"/>
          </a:xfrm>
          <a:prstGeom prst="upArrow">
            <a:avLst/>
          </a:prstGeom>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lIns="90170" tIns="46990" rIns="90170" bIns="46990" numCol="1" spcCol="0" rtlCol="0" fromWordArt="0" anchor="ctr" anchorCtr="0" compatLnSpc="1">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黑体" panose="02010609060101010101" pitchFamily="49" charset="-122"/>
              <a:cs typeface="+mn-cs"/>
              <a:sym typeface="微软雅黑" panose="020B0503020204020204" charset="-122"/>
            </a:endParaRPr>
          </a:p>
        </p:txBody>
      </p:sp>
      <p:pic>
        <p:nvPicPr>
          <p:cNvPr id="8" name="图片 7">
            <a:extLst>
              <a:ext uri="{FF2B5EF4-FFF2-40B4-BE49-F238E27FC236}">
                <a16:creationId xmlns:a16="http://schemas.microsoft.com/office/drawing/2014/main" id="{CC03E61B-5F8E-9B8D-5633-97C98064B157}"/>
              </a:ext>
            </a:extLst>
          </p:cNvPr>
          <p:cNvPicPr>
            <a:picLocks noChangeAspect="1"/>
          </p:cNvPicPr>
          <p:nvPr/>
        </p:nvPicPr>
        <p:blipFill>
          <a:blip r:embed="rId4"/>
          <a:stretch>
            <a:fillRect/>
          </a:stretch>
        </p:blipFill>
        <p:spPr>
          <a:xfrm>
            <a:off x="391392" y="1552888"/>
            <a:ext cx="4787004" cy="2379120"/>
          </a:xfrm>
          <a:prstGeom prst="rect">
            <a:avLst/>
          </a:prstGeom>
        </p:spPr>
      </p:pic>
      <p:sp>
        <p:nvSpPr>
          <p:cNvPr id="9" name="文本框 8">
            <a:extLst>
              <a:ext uri="{FF2B5EF4-FFF2-40B4-BE49-F238E27FC236}">
                <a16:creationId xmlns:a16="http://schemas.microsoft.com/office/drawing/2014/main" id="{653D9D0D-DE00-E872-2FA4-681350E8086D}"/>
              </a:ext>
            </a:extLst>
          </p:cNvPr>
          <p:cNvSpPr txBox="1"/>
          <p:nvPr/>
        </p:nvSpPr>
        <p:spPr>
          <a:xfrm>
            <a:off x="198753" y="952465"/>
            <a:ext cx="5233508" cy="455253"/>
          </a:xfrm>
          <a:prstGeom prst="rect">
            <a:avLst/>
          </a:prstGeom>
          <a:solidFill>
            <a:schemeClr val="accent6">
              <a:lumMod val="20000"/>
              <a:lumOff val="80000"/>
            </a:schemeClr>
          </a:solid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Hierarchically integrated transformer architecture</a:t>
            </a:r>
          </a:p>
        </p:txBody>
      </p:sp>
      <p:sp>
        <p:nvSpPr>
          <p:cNvPr id="10" name="文本框 9">
            <a:extLst>
              <a:ext uri="{FF2B5EF4-FFF2-40B4-BE49-F238E27FC236}">
                <a16:creationId xmlns:a16="http://schemas.microsoft.com/office/drawing/2014/main" id="{D2EA69B7-5A8C-431A-A7AB-639B8BA21956}"/>
              </a:ext>
            </a:extLst>
          </p:cNvPr>
          <p:cNvSpPr txBox="1"/>
          <p:nvPr/>
        </p:nvSpPr>
        <p:spPr>
          <a:xfrm>
            <a:off x="0" y="3954871"/>
            <a:ext cx="6096000" cy="458074"/>
          </a:xfrm>
          <a:prstGeom prst="rect">
            <a:avLst/>
          </a:prstGeom>
          <a:solidFill>
            <a:schemeClr val="accent4">
              <a:lumMod val="20000"/>
              <a:lumOff val="80000"/>
            </a:schemeClr>
          </a:solid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800" b="1"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rPr>
              <a:t>Loss function design based on meteorological information:</a:t>
            </a:r>
            <a:endParaRPr kumimoji="0" lang="zh-CN" altLang="en-US" sz="1800" b="0" i="0" u="none" strike="noStrike" kern="100" cap="none" spc="0" normalizeH="0" baseline="0" noProof="0" dirty="0">
              <a:ln>
                <a:noFill/>
              </a:ln>
              <a:solidFill>
                <a:prstClr val="black"/>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5F05B50F-F0D9-452C-3074-EEDFED003240}"/>
              </a:ext>
            </a:extLst>
          </p:cNvPr>
          <p:cNvPicPr>
            <a:picLocks noChangeAspect="1"/>
          </p:cNvPicPr>
          <p:nvPr/>
        </p:nvPicPr>
        <p:blipFill>
          <a:blip r:embed="rId5"/>
          <a:stretch>
            <a:fillRect/>
          </a:stretch>
        </p:blipFill>
        <p:spPr>
          <a:xfrm>
            <a:off x="198753" y="4878736"/>
            <a:ext cx="4483048" cy="785625"/>
          </a:xfrm>
          <a:prstGeom prst="rect">
            <a:avLst/>
          </a:prstGeom>
        </p:spPr>
      </p:pic>
      <p:sp>
        <p:nvSpPr>
          <p:cNvPr id="12" name="文本框 11">
            <a:extLst>
              <a:ext uri="{FF2B5EF4-FFF2-40B4-BE49-F238E27FC236}">
                <a16:creationId xmlns:a16="http://schemas.microsoft.com/office/drawing/2014/main" id="{2A16DD63-D34F-19D2-3B64-C0E22EBD1DC2}"/>
              </a:ext>
            </a:extLst>
          </p:cNvPr>
          <p:cNvSpPr txBox="1"/>
          <p:nvPr/>
        </p:nvSpPr>
        <p:spPr>
          <a:xfrm>
            <a:off x="100094" y="450940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Georgia" panose="02040502050405020303" pitchFamily="18" charset="0"/>
                <a:ea typeface="等线" panose="02010600030101010101" pitchFamily="2" charset="-122"/>
                <a:cs typeface="Times New Roman" panose="02020603050405020304" pitchFamily="18" charset="0"/>
              </a:rPr>
              <a:t>① </a:t>
            </a:r>
            <a:r>
              <a:rPr kumimoji="0" lang="en-US" altLang="zh-CN" sz="1800" b="0" i="0" u="none" strike="noStrike" kern="1200" cap="none" spc="0" normalizeH="0" baseline="0" noProof="0" dirty="0">
                <a:ln>
                  <a:noFill/>
                </a:ln>
                <a:solidFill>
                  <a:prstClr val="black"/>
                </a:solidFill>
                <a:effectLst/>
                <a:uLnTx/>
                <a:uFillTx/>
                <a:latin typeface="Georgia" panose="02040502050405020303" pitchFamily="18" charset="0"/>
                <a:ea typeface="等线" panose="02010600030101010101" pitchFamily="2" charset="-122"/>
                <a:cs typeface="Times New Roman" panose="02020603050405020304" pitchFamily="18" charset="0"/>
              </a:rPr>
              <a:t>kernel CRPS Loss:</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3" name="文本框 12">
            <a:extLst>
              <a:ext uri="{FF2B5EF4-FFF2-40B4-BE49-F238E27FC236}">
                <a16:creationId xmlns:a16="http://schemas.microsoft.com/office/drawing/2014/main" id="{4BC559F0-4F73-8215-0EC9-847F072484AD}"/>
              </a:ext>
            </a:extLst>
          </p:cNvPr>
          <p:cNvSpPr txBox="1"/>
          <p:nvPr/>
        </p:nvSpPr>
        <p:spPr>
          <a:xfrm>
            <a:off x="0" y="5486111"/>
            <a:ext cx="6955130"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There is no need to make assumptions about the probability distribution and can be adapted to various types of distributions; it is flexible to use different types of kernel functions; it captures the detailed differences between the predicted distribution and the real distribution; it has good robustness and scalability .</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pic>
        <p:nvPicPr>
          <p:cNvPr id="14" name="图片 13">
            <a:extLst>
              <a:ext uri="{FF2B5EF4-FFF2-40B4-BE49-F238E27FC236}">
                <a16:creationId xmlns:a16="http://schemas.microsoft.com/office/drawing/2014/main" id="{9B319C13-E031-B295-94C1-E791C1C858C9}"/>
              </a:ext>
            </a:extLst>
          </p:cNvPr>
          <p:cNvPicPr>
            <a:picLocks noChangeAspect="1"/>
          </p:cNvPicPr>
          <p:nvPr/>
        </p:nvPicPr>
        <p:blipFill>
          <a:blip r:embed="rId6"/>
          <a:stretch>
            <a:fillRect/>
          </a:stretch>
        </p:blipFill>
        <p:spPr>
          <a:xfrm>
            <a:off x="6203085" y="1153726"/>
            <a:ext cx="5888821" cy="3888844"/>
          </a:xfrm>
          <a:prstGeom prst="rect">
            <a:avLst/>
          </a:prstGeom>
        </p:spPr>
      </p:pic>
      <p:sp>
        <p:nvSpPr>
          <p:cNvPr id="3" name="文本框 2">
            <a:extLst>
              <a:ext uri="{FF2B5EF4-FFF2-40B4-BE49-F238E27FC236}">
                <a16:creationId xmlns:a16="http://schemas.microsoft.com/office/drawing/2014/main" id="{1B7C3E36-89DB-AC9F-39C4-91EA271014EC}"/>
              </a:ext>
            </a:extLst>
          </p:cNvPr>
          <p:cNvSpPr txBox="1"/>
          <p:nvPr/>
        </p:nvSpPr>
        <p:spPr>
          <a:xfrm>
            <a:off x="7415684" y="5430733"/>
            <a:ext cx="4308954" cy="1200329"/>
          </a:xfrm>
          <a:prstGeom prst="rect">
            <a:avLst/>
          </a:prstGeom>
          <a:noFill/>
        </p:spPr>
        <p:txBody>
          <a:bodyPr wrap="square">
            <a:spAutoFit/>
          </a:bodyPr>
          <a:lstStyle/>
          <a:p>
            <a:r>
              <a:rPr lang="zh-CN" altLang="en-US" dirty="0"/>
              <a:t>The </a:t>
            </a:r>
            <a:r>
              <a:rPr lang="zh-CN" altLang="en-US" dirty="0">
                <a:solidFill>
                  <a:srgbClr val="FF0000"/>
                </a:solidFill>
              </a:rPr>
              <a:t>layered integrated transformer </a:t>
            </a:r>
            <a:r>
              <a:rPr lang="zh-CN" altLang="en-US" dirty="0"/>
              <a:t>architecture is a combination of the self-attention collection transformer and U-Net architectures</a:t>
            </a:r>
          </a:p>
        </p:txBody>
      </p:sp>
    </p:spTree>
    <p:extLst>
      <p:ext uri="{BB962C8B-B14F-4D97-AF65-F5344CB8AC3E}">
        <p14:creationId xmlns:p14="http://schemas.microsoft.com/office/powerpoint/2010/main" val="3188437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4834A02-571D-BDD9-6521-F57E7729A609}"/>
              </a:ext>
            </a:extLst>
          </p:cNvPr>
          <p:cNvSpPr txBox="1"/>
          <p:nvPr/>
        </p:nvSpPr>
        <p:spPr>
          <a:xfrm>
            <a:off x="125506" y="76458"/>
            <a:ext cx="9527823" cy="488341"/>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69" tIns="49785" rIns="99569" bIns="49785" numCol="1" anchor="ctr" anchorCtr="0" compatLnSpc="1">
            <a:spAutoFit/>
          </a:bodyPr>
          <a:lstStyle>
            <a:lvl1pPr fontAlgn="base">
              <a:lnSpc>
                <a:spcPct val="90000"/>
              </a:lnSpc>
              <a:spcBef>
                <a:spcPct val="0"/>
              </a:spcBef>
              <a:spcAft>
                <a:spcPct val="0"/>
              </a:spcAft>
              <a:defRPr sz="2800" b="1">
                <a:latin typeface="微软雅黑" charset="-122"/>
                <a:ea typeface="微软雅黑" charset="-122"/>
              </a:defRPr>
            </a:lvl1pPr>
            <a:lvl2pPr eaLnBrk="0" fontAlgn="base" hangingPunct="0">
              <a:lnSpc>
                <a:spcPct val="90000"/>
              </a:lnSpc>
              <a:spcBef>
                <a:spcPct val="0"/>
              </a:spcBef>
              <a:spcAft>
                <a:spcPct val="0"/>
              </a:spcAft>
              <a:defRPr sz="4400">
                <a:latin typeface="Arial Black" panose="020B0A04020102020204" pitchFamily="34" charset="0"/>
                <a:ea typeface="微软雅黑" panose="020B0503020204020204" pitchFamily="34" charset="-122"/>
              </a:defRPr>
            </a:lvl2pPr>
            <a:lvl3pPr eaLnBrk="0" fontAlgn="base" hangingPunct="0">
              <a:lnSpc>
                <a:spcPct val="90000"/>
              </a:lnSpc>
              <a:spcBef>
                <a:spcPct val="0"/>
              </a:spcBef>
              <a:spcAft>
                <a:spcPct val="0"/>
              </a:spcAft>
              <a:defRPr sz="4400">
                <a:latin typeface="Arial Black" panose="020B0A04020102020204" pitchFamily="34" charset="0"/>
                <a:ea typeface="微软雅黑" panose="020B0503020204020204" pitchFamily="34" charset="-122"/>
              </a:defRPr>
            </a:lvl3pPr>
            <a:lvl4pPr eaLnBrk="0" fontAlgn="base" hangingPunct="0">
              <a:lnSpc>
                <a:spcPct val="90000"/>
              </a:lnSpc>
              <a:spcBef>
                <a:spcPct val="0"/>
              </a:spcBef>
              <a:spcAft>
                <a:spcPct val="0"/>
              </a:spcAft>
              <a:defRPr sz="4400">
                <a:latin typeface="Arial Black" panose="020B0A04020102020204" pitchFamily="34" charset="0"/>
                <a:ea typeface="微软雅黑" panose="020B0503020204020204" pitchFamily="34" charset="-122"/>
              </a:defRPr>
            </a:lvl4pPr>
            <a:lvl5pPr eaLnBrk="0" fontAlgn="base" hangingPunct="0">
              <a:lnSpc>
                <a:spcPct val="90000"/>
              </a:lnSpc>
              <a:spcBef>
                <a:spcPct val="0"/>
              </a:spcBef>
              <a:spcAft>
                <a:spcPct val="0"/>
              </a:spcAft>
              <a:defRPr sz="4400">
                <a:latin typeface="Arial Black" panose="020B0A04020102020204" pitchFamily="34" charset="0"/>
                <a:ea typeface="微软雅黑" panose="020B0503020204020204" pitchFamily="34" charset="-122"/>
              </a:defRPr>
            </a:lvl5pPr>
            <a:lvl6pPr marL="457200" fontAlgn="base">
              <a:lnSpc>
                <a:spcPct val="90000"/>
              </a:lnSpc>
              <a:spcBef>
                <a:spcPct val="0"/>
              </a:spcBef>
              <a:spcAft>
                <a:spcPct val="0"/>
              </a:spcAft>
              <a:defRPr sz="4400">
                <a:latin typeface="等线 Light" panose="02010600030101010101" pitchFamily="2" charset="-122"/>
                <a:ea typeface="等线 Light" panose="02010600030101010101" pitchFamily="2" charset="-122"/>
              </a:defRPr>
            </a:lvl6pPr>
            <a:lvl7pPr marL="914400" fontAlgn="base">
              <a:lnSpc>
                <a:spcPct val="90000"/>
              </a:lnSpc>
              <a:spcBef>
                <a:spcPct val="0"/>
              </a:spcBef>
              <a:spcAft>
                <a:spcPct val="0"/>
              </a:spcAft>
              <a:defRPr sz="4400">
                <a:latin typeface="等线 Light" panose="02010600030101010101" pitchFamily="2" charset="-122"/>
                <a:ea typeface="等线 Light" panose="02010600030101010101" pitchFamily="2" charset="-122"/>
              </a:defRPr>
            </a:lvl7pPr>
            <a:lvl8pPr marL="1371600" fontAlgn="base">
              <a:lnSpc>
                <a:spcPct val="90000"/>
              </a:lnSpc>
              <a:spcBef>
                <a:spcPct val="0"/>
              </a:spcBef>
              <a:spcAft>
                <a:spcPct val="0"/>
              </a:spcAft>
              <a:defRPr sz="4400">
                <a:latin typeface="等线 Light" panose="02010600030101010101" pitchFamily="2" charset="-122"/>
                <a:ea typeface="等线 Light" panose="02010600030101010101" pitchFamily="2" charset="-122"/>
              </a:defRPr>
            </a:lvl8pPr>
            <a:lvl9pPr marL="1828800" fontAlgn="base">
              <a:lnSpc>
                <a:spcPct val="90000"/>
              </a:lnSpc>
              <a:spcBef>
                <a:spcPct val="0"/>
              </a:spcBef>
              <a:spcAft>
                <a:spcPct val="0"/>
              </a:spcAft>
              <a:defRPr sz="4400">
                <a:latin typeface="等线 Light" panose="02010600030101010101" pitchFamily="2" charset="-122"/>
                <a:ea typeface="等线 Light" panose="02010600030101010101" pitchFamily="2" charset="-122"/>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微软雅黑" charset="-122"/>
                <a:ea typeface="微软雅黑" charset="-122"/>
                <a:cs typeface="+mn-cs"/>
              </a:rPr>
              <a:t>Bias Correction Performance Assessment (PC)</a:t>
            </a:r>
          </a:p>
        </p:txBody>
      </p:sp>
      <p:graphicFrame>
        <p:nvGraphicFramePr>
          <p:cNvPr id="4" name="表格 3">
            <a:extLst>
              <a:ext uri="{FF2B5EF4-FFF2-40B4-BE49-F238E27FC236}">
                <a16:creationId xmlns:a16="http://schemas.microsoft.com/office/drawing/2014/main" id="{BB1A2468-6EC1-E32F-3B33-93EB4AA644F0}"/>
              </a:ext>
            </a:extLst>
          </p:cNvPr>
          <p:cNvGraphicFramePr>
            <a:graphicFrameLocks noGrp="1"/>
          </p:cNvGraphicFramePr>
          <p:nvPr/>
        </p:nvGraphicFramePr>
        <p:xfrm>
          <a:off x="0" y="731040"/>
          <a:ext cx="12254752" cy="6050502"/>
        </p:xfrm>
        <a:graphic>
          <a:graphicData uri="http://schemas.openxmlformats.org/drawingml/2006/table">
            <a:tbl>
              <a:tblPr/>
              <a:tblGrid>
                <a:gridCol w="1531844">
                  <a:extLst>
                    <a:ext uri="{9D8B030D-6E8A-4147-A177-3AD203B41FA5}">
                      <a16:colId xmlns:a16="http://schemas.microsoft.com/office/drawing/2014/main" val="2907802266"/>
                    </a:ext>
                  </a:extLst>
                </a:gridCol>
                <a:gridCol w="1531844">
                  <a:extLst>
                    <a:ext uri="{9D8B030D-6E8A-4147-A177-3AD203B41FA5}">
                      <a16:colId xmlns:a16="http://schemas.microsoft.com/office/drawing/2014/main" val="3209322751"/>
                    </a:ext>
                  </a:extLst>
                </a:gridCol>
                <a:gridCol w="1531844">
                  <a:extLst>
                    <a:ext uri="{9D8B030D-6E8A-4147-A177-3AD203B41FA5}">
                      <a16:colId xmlns:a16="http://schemas.microsoft.com/office/drawing/2014/main" val="2977540824"/>
                    </a:ext>
                  </a:extLst>
                </a:gridCol>
                <a:gridCol w="1531844">
                  <a:extLst>
                    <a:ext uri="{9D8B030D-6E8A-4147-A177-3AD203B41FA5}">
                      <a16:colId xmlns:a16="http://schemas.microsoft.com/office/drawing/2014/main" val="1768468805"/>
                    </a:ext>
                  </a:extLst>
                </a:gridCol>
                <a:gridCol w="1531844">
                  <a:extLst>
                    <a:ext uri="{9D8B030D-6E8A-4147-A177-3AD203B41FA5}">
                      <a16:colId xmlns:a16="http://schemas.microsoft.com/office/drawing/2014/main" val="417749297"/>
                    </a:ext>
                  </a:extLst>
                </a:gridCol>
                <a:gridCol w="1531844">
                  <a:extLst>
                    <a:ext uri="{9D8B030D-6E8A-4147-A177-3AD203B41FA5}">
                      <a16:colId xmlns:a16="http://schemas.microsoft.com/office/drawing/2014/main" val="3128814050"/>
                    </a:ext>
                  </a:extLst>
                </a:gridCol>
                <a:gridCol w="1531844">
                  <a:extLst>
                    <a:ext uri="{9D8B030D-6E8A-4147-A177-3AD203B41FA5}">
                      <a16:colId xmlns:a16="http://schemas.microsoft.com/office/drawing/2014/main" val="2976877325"/>
                    </a:ext>
                  </a:extLst>
                </a:gridCol>
                <a:gridCol w="1531844">
                  <a:extLst>
                    <a:ext uri="{9D8B030D-6E8A-4147-A177-3AD203B41FA5}">
                      <a16:colId xmlns:a16="http://schemas.microsoft.com/office/drawing/2014/main" val="3915048596"/>
                    </a:ext>
                  </a:extLst>
                </a:gridCol>
              </a:tblGrid>
              <a:tr h="1257710">
                <a:tc>
                  <a:txBody>
                    <a:bodyPr/>
                    <a:lstStyle/>
                    <a:p>
                      <a:pPr algn="ctr" fontAlgn="b"/>
                      <a:r>
                        <a:rPr lang="en-US" altLang="zh-CN" sz="1600" b="1" dirty="0">
                          <a:effectLst/>
                          <a:latin typeface="Times New Roman" panose="02020603050405020304" pitchFamily="18" charset="0"/>
                          <a:cs typeface="Times New Roman" panose="02020603050405020304" pitchFamily="18" charset="0"/>
                        </a:rPr>
                        <a:t>Lead steps (days)</a:t>
                      </a:r>
                      <a:endParaRPr lang="en-US"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algn="ctr" fontAlgn="b"/>
                      <a:r>
                        <a:rPr lang="en-US" sz="1600" b="1" dirty="0">
                          <a:effectLst/>
                          <a:latin typeface="Times New Roman" panose="02020603050405020304" pitchFamily="18" charset="0"/>
                          <a:cs typeface="Times New Roman" panose="02020603050405020304" pitchFamily="18" charset="0"/>
                        </a:rPr>
                        <a:t>BCC correction score improvement value</a:t>
                      </a:r>
                      <a:endParaRPr lang="zh-CN" altLang="en-US"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BCC correction score improvement rate</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algn="ctr" fontAlgn="b"/>
                      <a:r>
                        <a:rPr lang="en-US" altLang="zh-CN" sz="1600" b="1" dirty="0">
                          <a:effectLst/>
                          <a:latin typeface="Times New Roman" panose="02020603050405020304" pitchFamily="18" charset="0"/>
                          <a:cs typeface="Times New Roman" panose="02020603050405020304" pitchFamily="18" charset="0"/>
                        </a:rPr>
                        <a:t>EC correction score improvement value</a:t>
                      </a:r>
                      <a:endParaRPr lang="zh-CN" altLang="en-US"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EC correction score improvement rate</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Lead steps (days)</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algn="ctr" fontAlgn="b"/>
                      <a:r>
                        <a:rPr lang="en-US" sz="1600" b="1" dirty="0">
                          <a:effectLst/>
                          <a:latin typeface="Times New Roman" panose="02020603050405020304" pitchFamily="18" charset="0"/>
                          <a:cs typeface="Times New Roman" panose="02020603050405020304" pitchFamily="18" charset="0"/>
                        </a:rPr>
                        <a:t>BCC correction score improvement value</a:t>
                      </a:r>
                      <a:endParaRPr lang="zh-CN" altLang="en-US"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BCC correction score improvement rate</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9525"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1797044478"/>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0.00%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0.00%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50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9.43</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15.40%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3812662992"/>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5</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8.08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11.30%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8.22</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10.14%</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55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9.35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15.34%</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4016792953"/>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10</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5.15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7.74%</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7.84</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10.86%</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60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9.4</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15.45%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2716065181"/>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15</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8.18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12.80%</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8.88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13.67%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rowSpan="7" gridSpan="3">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altLang="zh-CN" sz="1600" b="1" dirty="0">
                        <a:effectLst/>
                        <a:latin typeface="Times New Roman" panose="02020603050405020304" pitchFamily="18" charset="0"/>
                        <a:cs typeface="Times New Roman" panose="02020603050405020304" pitchFamily="18" charset="0"/>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2m temperature BCC, EC model forecast data, corrected data compared to PC of CRA data (1-60 days forecast timeliness</a:t>
                      </a:r>
                      <a:r>
                        <a:rPr lang="zh-CN" altLang="en-US" sz="1600" b="1" dirty="0">
                          <a:effectLst/>
                          <a:latin typeface="Times New Roman" panose="02020603050405020304" pitchFamily="18" charset="0"/>
                          <a:cs typeface="Times New Roman" panose="02020603050405020304" pitchFamily="18" charset="0"/>
                        </a:rPr>
                        <a:t>）</a:t>
                      </a:r>
                      <a:endParaRPr lang="en-US" altLang="zh-CN" sz="1600" b="1" dirty="0">
                        <a:effectLst/>
                        <a:latin typeface="Times New Roman" panose="02020603050405020304" pitchFamily="18" charset="0"/>
                        <a:cs typeface="Times New Roman" panose="02020603050405020304" pitchFamily="18" charset="0"/>
                      </a:endParaRPr>
                    </a:p>
                    <a:p>
                      <a:pPr marL="0" marR="0" lvl="0" indent="0" algn="ctr" defTabSz="914400" rtl="0" eaLnBrk="1" fontAlgn="b" latinLnBrk="0" hangingPunct="1">
                        <a:lnSpc>
                          <a:spcPct val="100000"/>
                        </a:lnSpc>
                        <a:spcBef>
                          <a:spcPts val="0"/>
                        </a:spcBef>
                        <a:spcAft>
                          <a:spcPts val="0"/>
                        </a:spcAft>
                        <a:buClrTx/>
                        <a:buSzTx/>
                        <a:buFontTx/>
                        <a:buNone/>
                        <a:tabLst/>
                        <a:defRPr/>
                      </a:pPr>
                      <a:endParaRPr lang="en-US" altLang="zh-CN" sz="1600" b="1" dirty="0">
                        <a:effectLst/>
                        <a:latin typeface="Times New Roman" panose="02020603050405020304" pitchFamily="18" charset="0"/>
                        <a:cs typeface="Times New Roman" panose="02020603050405020304" pitchFamily="18" charset="0"/>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Compared with the control experiment of each mode</a:t>
                      </a:r>
                    </a:p>
                    <a:p>
                      <a:pPr marL="0" marR="0" lvl="0" indent="0" algn="ctr" defTabSz="914400" rtl="0" eaLnBrk="1" fontAlgn="b" latinLnBrk="0" hangingPunct="1">
                        <a:lnSpc>
                          <a:spcPct val="100000"/>
                        </a:lnSpc>
                        <a:spcBef>
                          <a:spcPts val="0"/>
                        </a:spcBef>
                        <a:spcAft>
                          <a:spcPts val="0"/>
                        </a:spcAft>
                        <a:buClrTx/>
                        <a:buSzTx/>
                        <a:buFontTx/>
                        <a:buNone/>
                        <a:tabLst/>
                        <a:defRPr/>
                      </a:pPr>
                      <a:endParaRPr lang="en-US" altLang="zh-CN" sz="1600" b="1" dirty="0">
                        <a:effectLst/>
                        <a:latin typeface="Times New Roman" panose="02020603050405020304" pitchFamily="18" charset="0"/>
                        <a:cs typeface="Times New Roman" panose="02020603050405020304" pitchFamily="18" charset="0"/>
                      </a:endParaRPr>
                    </a:p>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BCC correction improved by </a:t>
                      </a:r>
                      <a:r>
                        <a:rPr lang="en-US" altLang="zh-CN" sz="1600" b="1" dirty="0">
                          <a:solidFill>
                            <a:srgbClr val="FF0000"/>
                          </a:solidFill>
                          <a:effectLst/>
                          <a:latin typeface="Times New Roman" panose="02020603050405020304" pitchFamily="18" charset="0"/>
                          <a:cs typeface="Times New Roman" panose="02020603050405020304" pitchFamily="18" charset="0"/>
                        </a:rPr>
                        <a:t>13.91%</a:t>
                      </a:r>
                      <a:r>
                        <a:rPr lang="en-US" altLang="zh-CN" sz="1600" b="1" dirty="0">
                          <a:effectLst/>
                          <a:latin typeface="Times New Roman" panose="02020603050405020304" pitchFamily="18" charset="0"/>
                          <a:cs typeface="Times New Roman" panose="02020603050405020304" pitchFamily="18" charset="0"/>
                        </a:rPr>
                        <a:t> on average</a:t>
                      </a:r>
                    </a:p>
                    <a:p>
                      <a:pPr marL="0" marR="0" lvl="0" indent="0" algn="ctr" defTabSz="914400" rtl="0" eaLnBrk="1" fontAlgn="b" latinLnBrk="0" hangingPunct="1">
                        <a:lnSpc>
                          <a:spcPct val="100000"/>
                        </a:lnSpc>
                        <a:spcBef>
                          <a:spcPts val="0"/>
                        </a:spcBef>
                        <a:spcAft>
                          <a:spcPts val="0"/>
                        </a:spcAft>
                        <a:buClrTx/>
                        <a:buSzTx/>
                        <a:buFontTx/>
                        <a:buNone/>
                        <a:tabLst/>
                        <a:defRPr/>
                      </a:pPr>
                      <a:r>
                        <a:rPr lang="en-US" altLang="zh-CN" sz="1600" b="1" dirty="0">
                          <a:effectLst/>
                          <a:latin typeface="Times New Roman" panose="02020603050405020304" pitchFamily="18" charset="0"/>
                          <a:cs typeface="Times New Roman" panose="02020603050405020304" pitchFamily="18" charset="0"/>
                        </a:rPr>
                        <a:t>EC correction increased by </a:t>
                      </a:r>
                      <a:r>
                        <a:rPr lang="en-US" altLang="zh-CN" sz="1600" b="1" dirty="0">
                          <a:solidFill>
                            <a:srgbClr val="FF0000"/>
                          </a:solidFill>
                          <a:effectLst/>
                          <a:latin typeface="Times New Roman" panose="02020603050405020304" pitchFamily="18" charset="0"/>
                          <a:cs typeface="Times New Roman" panose="02020603050405020304" pitchFamily="18" charset="0"/>
                        </a:rPr>
                        <a:t>15.78%</a:t>
                      </a:r>
                      <a:r>
                        <a:rPr lang="en-US" altLang="zh-CN" sz="1600" b="1" dirty="0">
                          <a:effectLst/>
                          <a:latin typeface="Times New Roman" panose="02020603050405020304" pitchFamily="18" charset="0"/>
                          <a:cs typeface="Times New Roman" panose="02020603050405020304" pitchFamily="18" charset="0"/>
                        </a:rPr>
                        <a:t> on average</a:t>
                      </a:r>
                      <a:endParaRPr lang="en-US" altLang="zh-CN" sz="1600" b="1" kern="1200" dirty="0">
                        <a:solidFill>
                          <a:schemeClr val="tx1"/>
                        </a:solidFill>
                        <a:effectLst/>
                        <a:latin typeface="Times New Roman" panose="02020603050405020304" pitchFamily="18" charset="0"/>
                        <a:ea typeface="+mn-ea"/>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rowSpan="7" hMerge="1">
                  <a:txBody>
                    <a:bodyPr/>
                    <a:lstStyle/>
                    <a:p>
                      <a:pPr algn="ctr" fontAlgn="b"/>
                      <a:endParaRPr lang="zh-CN" altLang="en-US"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rowSpan="7" hMerge="1">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altLang="zh-CN" sz="1600" b="1" dirty="0">
                        <a:effectLst/>
                        <a:latin typeface="Times New Roman" panose="02020603050405020304" pitchFamily="18" charset="0"/>
                        <a:cs typeface="Times New Roman" panose="02020603050405020304" pitchFamily="18" charset="0"/>
                      </a:endParaRP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2054292373"/>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20</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8.72</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13.86%</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8.57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13.73%</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1566628871"/>
                  </a:ext>
                </a:extLst>
              </a:tr>
              <a:tr h="427416">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25</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8.48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13.55%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9.77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15.81%</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3098150553"/>
                  </a:ext>
                </a:extLst>
              </a:tr>
              <a:tr h="557074">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30</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8.25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13.28%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8.87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14.63%</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4239047260"/>
                  </a:ext>
                </a:extLst>
              </a:tr>
              <a:tr h="557074">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35</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8.82</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14.27%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10.69</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17.65%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endParaRPr dirty="0"/>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1879231438"/>
                  </a:ext>
                </a:extLst>
              </a:tr>
              <a:tr h="557074">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40</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9.13</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14.82%</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11</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18.37%</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1942621821"/>
                  </a:ext>
                </a:extLst>
              </a:tr>
              <a:tr h="557074">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45</a:t>
                      </a:r>
                    </a:p>
                  </a:txBody>
                  <a:tcPr marL="66944" marR="66944" marT="33472" marB="33472" anchor="ctr">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9.15</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14.92%</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a:solidFill>
                            <a:schemeClr val="tx1"/>
                          </a:solidFill>
                          <a:effectLst/>
                          <a:latin typeface="Times New Roman" panose="02020603050405020304" pitchFamily="18" charset="0"/>
                          <a:ea typeface="+mn-ea"/>
                          <a:cs typeface="Times New Roman" panose="02020603050405020304" pitchFamily="18" charset="0"/>
                        </a:rPr>
                        <a:t>10.8</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a:txBody>
                    <a:bodyPr/>
                    <a:lstStyle/>
                    <a:p>
                      <a:pPr marL="0" algn="ctr" defTabSz="914400" rtl="0" eaLnBrk="1" fontAlgn="base" latinLnBrk="0" hangingPunct="1"/>
                      <a:r>
                        <a:rPr lang="en-US" altLang="zh-CN" sz="2000" kern="1200" dirty="0">
                          <a:solidFill>
                            <a:schemeClr val="tx1"/>
                          </a:solidFill>
                          <a:effectLst/>
                          <a:latin typeface="Times New Roman" panose="02020603050405020304" pitchFamily="18" charset="0"/>
                          <a:ea typeface="+mn-ea"/>
                          <a:cs typeface="Times New Roman" panose="02020603050405020304" pitchFamily="18" charset="0"/>
                        </a:rPr>
                        <a:t>17.89%</a:t>
                      </a: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gridSpan="3"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tc hMerge="1" vMerge="1">
                  <a:txBody>
                    <a:bodyPr/>
                    <a:lstStyle/>
                    <a:p>
                      <a:pPr marL="0" algn="ctr" defTabSz="914400" rtl="0" eaLnBrk="1" fontAlgn="base" latinLnBrk="0" hangingPunct="1"/>
                      <a:endParaRPr lang="en-US" altLang="zh-CN" sz="2000" kern="1200" dirty="0">
                        <a:solidFill>
                          <a:schemeClr val="tx1"/>
                        </a:solidFill>
                        <a:effectLst/>
                        <a:latin typeface="Times New Roman" panose="02020603050405020304" pitchFamily="18" charset="0"/>
                        <a:ea typeface="+mn-ea"/>
                        <a:cs typeface="Times New Roman" panose="02020603050405020304" pitchFamily="18" charset="0"/>
                      </a:endParaRPr>
                    </a:p>
                  </a:txBody>
                  <a:tcPr marL="28575" marR="28575" marT="19050" marB="19050" anchor="b">
                    <a:lnL w="9525" cap="flat" cmpd="sng" algn="ctr">
                      <a:solidFill>
                        <a:srgbClr val="D9D9E3"/>
                      </a:solidFill>
                      <a:prstDash val="solid"/>
                      <a:round/>
                      <a:headEnd type="none" w="med" len="med"/>
                      <a:tailEnd type="none" w="med" len="med"/>
                    </a:lnL>
                    <a:lnR w="9525"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tcPr>
                </a:tc>
                <a:extLst>
                  <a:ext uri="{0D108BD9-81ED-4DB2-BD59-A6C34878D82A}">
                    <a16:rowId xmlns:a16="http://schemas.microsoft.com/office/drawing/2014/main" val="2037202011"/>
                  </a:ext>
                </a:extLst>
              </a:tr>
            </a:tbl>
          </a:graphicData>
        </a:graphic>
      </p:graphicFrame>
    </p:spTree>
    <p:extLst>
      <p:ext uri="{BB962C8B-B14F-4D97-AF65-F5344CB8AC3E}">
        <p14:creationId xmlns:p14="http://schemas.microsoft.com/office/powerpoint/2010/main" val="4208495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429558F-39F5-2D1A-218F-1209F190B9FD}"/>
              </a:ext>
            </a:extLst>
          </p:cNvPr>
          <p:cNvSpPr txBox="1"/>
          <p:nvPr/>
        </p:nvSpPr>
        <p:spPr>
          <a:xfrm>
            <a:off x="686372" y="298112"/>
            <a:ext cx="10263444"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charset="-122"/>
                <a:ea typeface="微软雅黑" charset="-122"/>
                <a:cs typeface="+mn-cs"/>
              </a:rPr>
              <a:t>Intelligent fusion of multi-model Bias-corrected data</a:t>
            </a:r>
            <a:endParaRPr kumimoji="0" lang="zh-CN" altLang="en-US" sz="24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50" name="箭头: 右 49">
            <a:extLst>
              <a:ext uri="{FF2B5EF4-FFF2-40B4-BE49-F238E27FC236}">
                <a16:creationId xmlns:a16="http://schemas.microsoft.com/office/drawing/2014/main" id="{0B7AC62A-0EB2-6CF8-0639-5072EEE2C5A4}"/>
              </a:ext>
            </a:extLst>
          </p:cNvPr>
          <p:cNvSpPr/>
          <p:nvPr/>
        </p:nvSpPr>
        <p:spPr>
          <a:xfrm>
            <a:off x="5617637" y="2297093"/>
            <a:ext cx="667568" cy="45248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 name="文本框 3">
            <a:extLst>
              <a:ext uri="{FF2B5EF4-FFF2-40B4-BE49-F238E27FC236}">
                <a16:creationId xmlns:a16="http://schemas.microsoft.com/office/drawing/2014/main" id="{18431DD8-7FF2-3243-F956-6C6A62455653}"/>
              </a:ext>
            </a:extLst>
          </p:cNvPr>
          <p:cNvSpPr txBox="1"/>
          <p:nvPr/>
        </p:nvSpPr>
        <p:spPr>
          <a:xfrm>
            <a:off x="5818094" y="4701169"/>
            <a:ext cx="6096000" cy="17543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微软雅黑" charset="-122"/>
                <a:ea typeface="微软雅黑" charset="-122"/>
                <a:cs typeface="+mn-cs"/>
              </a:rPr>
              <a:t>The model combined by multi-layer 3D-CNN and </a:t>
            </a:r>
            <a:r>
              <a:rPr kumimoji="0" lang="en-US" altLang="zh-CN" sz="1800" b="1" i="0" u="none" strike="noStrike" kern="1200" cap="none" spc="0" normalizeH="0" baseline="0" noProof="0" dirty="0" err="1">
                <a:ln>
                  <a:noFill/>
                </a:ln>
                <a:solidFill>
                  <a:prstClr val="black"/>
                </a:solidFill>
                <a:effectLst/>
                <a:uLnTx/>
                <a:uFillTx/>
                <a:latin typeface="微软雅黑" charset="-122"/>
                <a:ea typeface="微软雅黑" charset="-122"/>
                <a:cs typeface="+mn-cs"/>
              </a:rPr>
              <a:t>ConvLSTM</a:t>
            </a:r>
            <a:r>
              <a:rPr kumimoji="0" lang="en-US" altLang="zh-CN" sz="1800" b="1" i="0" u="none" strike="noStrike" kern="1200" cap="none" spc="0" normalizeH="0" baseline="0" noProof="0" dirty="0">
                <a:ln>
                  <a:noFill/>
                </a:ln>
                <a:solidFill>
                  <a:prstClr val="black"/>
                </a:solidFill>
                <a:effectLst/>
                <a:uLnTx/>
                <a:uFillTx/>
                <a:latin typeface="微软雅黑" charset="-122"/>
                <a:ea typeface="微软雅黑" charset="-122"/>
                <a:cs typeface="+mn-cs"/>
              </a:rPr>
              <a:t> is sufficient</a:t>
            </a:r>
            <a:r>
              <a:rPr lang="en-US" altLang="zh-CN" b="1" dirty="0">
                <a:solidFill>
                  <a:prstClr val="black"/>
                </a:solidFill>
                <a:latin typeface="微软雅黑" charset="-122"/>
                <a:ea typeface="微软雅黑" charset="-122"/>
              </a:rPr>
              <a:t> to l</a:t>
            </a:r>
            <a:r>
              <a:rPr kumimoji="0" lang="en-US" altLang="zh-CN" sz="1800" b="1" i="0" u="none" strike="noStrike" kern="1200" cap="none" spc="0" normalizeH="0" baseline="0" noProof="0" dirty="0">
                <a:ln>
                  <a:noFill/>
                </a:ln>
                <a:solidFill>
                  <a:prstClr val="black"/>
                </a:solidFill>
                <a:effectLst/>
                <a:uLnTx/>
                <a:uFillTx/>
                <a:latin typeface="微软雅黑" charset="-122"/>
                <a:ea typeface="微软雅黑" charset="-122"/>
                <a:cs typeface="+mn-cs"/>
              </a:rPr>
              <a:t>earn the prediction results of different weak learners and redistribute weights; at the same time, use the spatial and temporal information of meteorological data to achieve intelligent fusion of multi-modal data.</a:t>
            </a:r>
            <a:endParaRPr kumimoji="0" lang="zh-CN" altLang="en-US" sz="1800" b="1" i="0" u="none" strike="noStrike" kern="1200" cap="none" spc="0" normalizeH="0" baseline="0" noProof="0" dirty="0">
              <a:ln>
                <a:noFill/>
              </a:ln>
              <a:solidFill>
                <a:prstClr val="black"/>
              </a:solidFill>
              <a:effectLst/>
              <a:uLnTx/>
              <a:uFillTx/>
              <a:latin typeface="微软雅黑" charset="-122"/>
              <a:ea typeface="微软雅黑" charset="-122"/>
              <a:cs typeface="+mn-cs"/>
            </a:endParaRPr>
          </a:p>
        </p:txBody>
      </p:sp>
      <p:pic>
        <p:nvPicPr>
          <p:cNvPr id="8" name="图片 7">
            <a:extLst>
              <a:ext uri="{FF2B5EF4-FFF2-40B4-BE49-F238E27FC236}">
                <a16:creationId xmlns:a16="http://schemas.microsoft.com/office/drawing/2014/main" id="{736B4CFA-333D-D28E-A4FD-C3EC3CB1EA48}"/>
              </a:ext>
            </a:extLst>
          </p:cNvPr>
          <p:cNvPicPr>
            <a:picLocks noChangeAspect="1"/>
          </p:cNvPicPr>
          <p:nvPr/>
        </p:nvPicPr>
        <p:blipFill>
          <a:blip r:embed="rId3"/>
          <a:stretch>
            <a:fillRect/>
          </a:stretch>
        </p:blipFill>
        <p:spPr>
          <a:xfrm>
            <a:off x="548690" y="1165411"/>
            <a:ext cx="4803240" cy="5299575"/>
          </a:xfrm>
          <a:prstGeom prst="rect">
            <a:avLst/>
          </a:prstGeom>
        </p:spPr>
      </p:pic>
      <p:pic>
        <p:nvPicPr>
          <p:cNvPr id="11" name="图片 10">
            <a:extLst>
              <a:ext uri="{FF2B5EF4-FFF2-40B4-BE49-F238E27FC236}">
                <a16:creationId xmlns:a16="http://schemas.microsoft.com/office/drawing/2014/main" id="{DBC0F5CF-5380-4AE7-F09F-636B5C8124B7}"/>
              </a:ext>
            </a:extLst>
          </p:cNvPr>
          <p:cNvPicPr>
            <a:picLocks noChangeAspect="1"/>
          </p:cNvPicPr>
          <p:nvPr/>
        </p:nvPicPr>
        <p:blipFill>
          <a:blip r:embed="rId4"/>
          <a:stretch>
            <a:fillRect/>
          </a:stretch>
        </p:blipFill>
        <p:spPr>
          <a:xfrm>
            <a:off x="6285205" y="1272216"/>
            <a:ext cx="5371041" cy="2954729"/>
          </a:xfrm>
          <a:prstGeom prst="rect">
            <a:avLst/>
          </a:prstGeom>
        </p:spPr>
      </p:pic>
    </p:spTree>
    <p:extLst>
      <p:ext uri="{BB962C8B-B14F-4D97-AF65-F5344CB8AC3E}">
        <p14:creationId xmlns:p14="http://schemas.microsoft.com/office/powerpoint/2010/main" val="1985601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3BE123B-571F-4F5F-B51F-70C5088817AD}"/>
              </a:ext>
            </a:extLst>
          </p:cNvPr>
          <p:cNvSpPr/>
          <p:nvPr/>
        </p:nvSpPr>
        <p:spPr>
          <a:xfrm>
            <a:off x="2051768" y="162869"/>
            <a:ext cx="8088465" cy="86042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Outlines</a:t>
            </a:r>
            <a:endParaRPr kumimoji="0" lang="zh-CN" altLang="en-US"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9" name="isḻíḓé">
            <a:extLst>
              <a:ext uri="{FF2B5EF4-FFF2-40B4-BE49-F238E27FC236}">
                <a16:creationId xmlns:a16="http://schemas.microsoft.com/office/drawing/2014/main" id="{C2F2274D-E1EA-4496-B550-F2845EBDE834}"/>
              </a:ext>
            </a:extLst>
          </p:cNvPr>
          <p:cNvSpPr txBox="1"/>
          <p:nvPr/>
        </p:nvSpPr>
        <p:spPr bwMode="auto">
          <a:xfrm>
            <a:off x="2051768" y="3184682"/>
            <a:ext cx="8852991"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 Methods for error correction</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0" name="isḻíḓé">
            <a:extLst>
              <a:ext uri="{FF2B5EF4-FFF2-40B4-BE49-F238E27FC236}">
                <a16:creationId xmlns:a16="http://schemas.microsoft.com/office/drawing/2014/main" id="{3CB57E38-731B-413C-92AE-ADE493BE3073}"/>
              </a:ext>
            </a:extLst>
          </p:cNvPr>
          <p:cNvSpPr txBox="1"/>
          <p:nvPr/>
        </p:nvSpPr>
        <p:spPr bwMode="auto">
          <a:xfrm>
            <a:off x="2051768" y="1969526"/>
            <a:ext cx="8707872" cy="825419"/>
          </a:xfrm>
          <a:prstGeom prst="rect">
            <a:avLst/>
          </a:prstGeom>
          <a:noFill/>
        </p:spPr>
        <p:txBody>
          <a:bodyPr wrap="square" lIns="91440" tIns="45720" rIns="91440" bIns="45720" anchor="ctr">
            <a:spAutoFit/>
          </a:bodyPr>
          <a:lstStyle>
            <a:defPPr>
              <a:defRPr lang="zh-CN"/>
            </a:defPPr>
            <a:lvl1pPr>
              <a:spcBef>
                <a:spcPct val="0"/>
              </a:spcBef>
              <a:defRPr sz="3200" b="1">
                <a:solidFill>
                  <a:srgbClr val="003399"/>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a:t>
            </a:r>
            <a:r>
              <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a:t>
            </a: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Backgrounds</a:t>
            </a:r>
            <a:endParaRPr kumimoji="0" lang="en-US" altLang="zh-CN" sz="2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2" name="isḻíḓé">
            <a:extLst>
              <a:ext uri="{FF2B5EF4-FFF2-40B4-BE49-F238E27FC236}">
                <a16:creationId xmlns:a16="http://schemas.microsoft.com/office/drawing/2014/main" id="{B49B7685-79C6-414F-92BD-C685F963B86D}"/>
              </a:ext>
            </a:extLst>
          </p:cNvPr>
          <p:cNvSpPr txBox="1"/>
          <p:nvPr/>
        </p:nvSpPr>
        <p:spPr bwMode="auto">
          <a:xfrm>
            <a:off x="2051768" y="417152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3. Downscaling methods</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 name="isḻíḓé">
            <a:extLst>
              <a:ext uri="{FF2B5EF4-FFF2-40B4-BE49-F238E27FC236}">
                <a16:creationId xmlns:a16="http://schemas.microsoft.com/office/drawing/2014/main" id="{08C63440-E72B-BEF0-9A8D-7D244B0D7684}"/>
              </a:ext>
            </a:extLst>
          </p:cNvPr>
          <p:cNvSpPr txBox="1"/>
          <p:nvPr/>
        </p:nvSpPr>
        <p:spPr bwMode="auto">
          <a:xfrm>
            <a:off x="2051768" y="515836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4. Summary and discussions  </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868906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4">
            <a:extLst>
              <a:ext uri="{FF2B5EF4-FFF2-40B4-BE49-F238E27FC236}">
                <a16:creationId xmlns:a16="http://schemas.microsoft.com/office/drawing/2014/main" id="{E96D1CB4-0CA5-3304-ED8A-05B2B0375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280501" y="1306084"/>
            <a:ext cx="4777830" cy="2414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B74FECDE-C667-A5B6-452E-4386A20DB7F9}"/>
              </a:ext>
            </a:extLst>
          </p:cNvPr>
          <p:cNvSpPr/>
          <p:nvPr/>
        </p:nvSpPr>
        <p:spPr>
          <a:xfrm>
            <a:off x="575476" y="200660"/>
            <a:ext cx="10234763"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ea typeface="微软雅黑" panose="020B0503020204020204" pitchFamily="34" charset="-122"/>
                <a:cs typeface="+mn-cs"/>
              </a:rPr>
              <a:t>3.1 The deep learning </a:t>
            </a:r>
            <a:r>
              <a:rPr kumimoji="0" lang="en-US" altLang="zh-CN" sz="3200" b="1" i="0" u="none" strike="noStrike" kern="1200" cap="none" spc="0" normalizeH="0" baseline="0" noProof="0" dirty="0">
                <a:ln>
                  <a:noFill/>
                </a:ln>
                <a:solidFill>
                  <a:srgbClr val="C00000"/>
                </a:solidFill>
                <a:effectLst/>
                <a:uLnTx/>
                <a:uFillTx/>
                <a:ea typeface="微软雅黑" panose="020B0503020204020204" pitchFamily="34" charset="-122"/>
                <a:cs typeface="+mn-cs"/>
              </a:rPr>
              <a:t>Super-Resolution</a:t>
            </a:r>
            <a:r>
              <a:rPr kumimoji="0" lang="en-US" altLang="zh-CN" sz="3200" b="1" i="0" u="none" strike="noStrike" kern="1200" cap="none" spc="0" normalizeH="0" baseline="0" noProof="0" dirty="0">
                <a:ln>
                  <a:noFill/>
                </a:ln>
                <a:solidFill>
                  <a:srgbClr val="002060"/>
                </a:solidFill>
                <a:effectLst/>
                <a:uLnTx/>
                <a:uFillTx/>
                <a:ea typeface="微软雅黑" panose="020B0503020204020204" pitchFamily="34" charset="-122"/>
                <a:cs typeface="+mn-cs"/>
              </a:rPr>
              <a:t> technique </a:t>
            </a:r>
            <a:endParaRPr kumimoji="0" lang="zh-CN" altLang="en-US" sz="3200" b="1" i="0" u="none" strike="noStrike" kern="1200" cap="none" spc="0" normalizeH="0" baseline="0" noProof="0" dirty="0">
              <a:ln>
                <a:noFill/>
              </a:ln>
              <a:solidFill>
                <a:srgbClr val="002060"/>
              </a:solidFill>
              <a:effectLst/>
              <a:uLnTx/>
              <a:uFillTx/>
              <a:ea typeface="微软雅黑" panose="020B0503020204020204" pitchFamily="34" charset="-122"/>
              <a:cs typeface="+mn-cs"/>
            </a:endParaRPr>
          </a:p>
        </p:txBody>
      </p:sp>
      <p:sp>
        <p:nvSpPr>
          <p:cNvPr id="2" name="文本框 1">
            <a:extLst>
              <a:ext uri="{FF2B5EF4-FFF2-40B4-BE49-F238E27FC236}">
                <a16:creationId xmlns:a16="http://schemas.microsoft.com/office/drawing/2014/main" id="{26320075-2098-21C4-2EF2-E1AA7996E277}"/>
              </a:ext>
            </a:extLst>
          </p:cNvPr>
          <p:cNvSpPr txBox="1"/>
          <p:nvPr/>
        </p:nvSpPr>
        <p:spPr>
          <a:xfrm>
            <a:off x="653060" y="1771843"/>
            <a:ext cx="5998074" cy="4192943"/>
          </a:xfrm>
          <a:prstGeom prst="rect">
            <a:avLst/>
          </a:prstGeom>
          <a:noFill/>
          <a:ln>
            <a:solidFill>
              <a:schemeClr val="accent1">
                <a:lumMod val="75000"/>
              </a:schemeClr>
            </a:solidFill>
          </a:ln>
        </p:spPr>
        <p:txBody>
          <a:bodyPr wrap="square" rtlCol="0">
            <a:spAutoFit/>
          </a:bodyPr>
          <a:lstStyle/>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u"/>
              <a:tabLst/>
              <a:defRPr/>
            </a:pPr>
            <a:r>
              <a:rPr lang="en-US" altLang="zh-CN" sz="2000" dirty="0">
                <a:solidFill>
                  <a:prstClr val="black"/>
                </a:solidFill>
                <a:latin typeface="+mj-ea"/>
                <a:ea typeface="+mj-ea"/>
              </a:rPr>
              <a:t>Climate service call for </a:t>
            </a:r>
            <a:r>
              <a:rPr lang="en-US" altLang="zh-CN" sz="2000" dirty="0">
                <a:solidFill>
                  <a:srgbClr val="C00000"/>
                </a:solidFill>
                <a:latin typeface="+mj-ea"/>
                <a:ea typeface="+mj-ea"/>
              </a:rPr>
              <a:t>high-resolution prediction products </a:t>
            </a:r>
            <a:r>
              <a:rPr lang="en-US" altLang="zh-CN" sz="2000" dirty="0">
                <a:latin typeface="+mj-ea"/>
                <a:ea typeface="+mj-ea"/>
              </a:rPr>
              <a:t>with more details about climate disaster, </a:t>
            </a:r>
            <a:r>
              <a:rPr lang="en-US" altLang="zh-CN" sz="2000" dirty="0">
                <a:solidFill>
                  <a:prstClr val="black"/>
                </a:solidFill>
                <a:latin typeface="+mj-ea"/>
                <a:ea typeface="+mj-ea"/>
              </a:rPr>
              <a:t>while </a:t>
            </a:r>
            <a:r>
              <a:rPr kumimoji="0" lang="en-US" altLang="zh-CN" sz="2000" b="0" i="0" u="none" strike="noStrike" kern="1200" cap="none" spc="0" normalizeH="0" baseline="0" noProof="0" dirty="0">
                <a:ln>
                  <a:noFill/>
                </a:ln>
                <a:solidFill>
                  <a:prstClr val="black"/>
                </a:solidFill>
                <a:effectLst/>
                <a:uLnTx/>
                <a:uFillTx/>
                <a:latin typeface="+mj-ea"/>
                <a:ea typeface="+mj-ea"/>
                <a:cs typeface="+mn-cs"/>
              </a:rPr>
              <a:t>the output of climate models are </a:t>
            </a:r>
            <a:r>
              <a:rPr lang="en-US" altLang="zh-CN" sz="2000" dirty="0">
                <a:solidFill>
                  <a:prstClr val="black"/>
                </a:solidFill>
                <a:latin typeface="+mj-ea"/>
                <a:ea typeface="+mj-ea"/>
              </a:rPr>
              <a:t>50-150km resolution</a:t>
            </a: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u"/>
              <a:tabLst/>
              <a:defRPr/>
            </a:pPr>
            <a:r>
              <a:rPr lang="en-US" altLang="zh-CN" sz="2000" dirty="0">
                <a:solidFill>
                  <a:prstClr val="black"/>
                </a:solidFill>
                <a:latin typeface="+mj-ea"/>
                <a:ea typeface="+mj-ea"/>
              </a:rPr>
              <a:t>Traditional downscaling methods: bilinear, dynamical downscaling</a:t>
            </a:r>
          </a:p>
          <a:p>
            <a:pPr marL="342900" marR="0" lvl="0" indent="-342900" algn="l" defTabSz="914400" rtl="0" eaLnBrk="1" fontAlgn="base" latinLnBrk="0" hangingPunct="1">
              <a:lnSpc>
                <a:spcPct val="150000"/>
              </a:lnSpc>
              <a:spcBef>
                <a:spcPct val="0"/>
              </a:spcBef>
              <a:spcAft>
                <a:spcPct val="0"/>
              </a:spcAft>
              <a:buClrTx/>
              <a:buSzTx/>
              <a:buFont typeface="Wingdings" panose="05000000000000000000" pitchFamily="2" charset="2"/>
              <a:buChar char="u"/>
              <a:tabLst/>
              <a:defRPr/>
            </a:pPr>
            <a:r>
              <a:rPr lang="en-US" altLang="zh-CN" sz="2000" dirty="0">
                <a:solidFill>
                  <a:srgbClr val="C00000"/>
                </a:solidFill>
                <a:latin typeface="+mj-ea"/>
                <a:ea typeface="+mj-ea"/>
              </a:rPr>
              <a:t>Super Resolution  </a:t>
            </a:r>
            <a:r>
              <a:rPr lang="en-US" altLang="zh-CN" sz="2000" dirty="0">
                <a:solidFill>
                  <a:prstClr val="black"/>
                </a:solidFill>
                <a:latin typeface="+mj-ea"/>
                <a:ea typeface="+mj-ea"/>
              </a:rPr>
              <a:t>of image and video is a hot topic of Deep learning, which is a similar scenario  </a:t>
            </a:r>
          </a:p>
        </p:txBody>
      </p:sp>
      <p:pic>
        <p:nvPicPr>
          <p:cNvPr id="3" name="图片 2">
            <a:extLst>
              <a:ext uri="{FF2B5EF4-FFF2-40B4-BE49-F238E27FC236}">
                <a16:creationId xmlns:a16="http://schemas.microsoft.com/office/drawing/2014/main" id="{4AA895ED-1620-0E2C-7EE3-CCB8AC34B250}"/>
              </a:ext>
            </a:extLst>
          </p:cNvPr>
          <p:cNvPicPr/>
          <p:nvPr/>
        </p:nvPicPr>
        <p:blipFill rotWithShape="1">
          <a:blip r:embed="rId4"/>
          <a:srcRect l="5533" t="1" r="8782" b="42649"/>
          <a:stretch/>
        </p:blipFill>
        <p:spPr>
          <a:xfrm>
            <a:off x="7052319" y="4152291"/>
            <a:ext cx="5006012" cy="2515209"/>
          </a:xfrm>
          <a:prstGeom prst="rect">
            <a:avLst/>
          </a:prstGeom>
        </p:spPr>
      </p:pic>
    </p:spTree>
    <p:extLst>
      <p:ext uri="{BB962C8B-B14F-4D97-AF65-F5344CB8AC3E}">
        <p14:creationId xmlns:p14="http://schemas.microsoft.com/office/powerpoint/2010/main" val="3059844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C1F262B-908F-B34C-154A-D0EAE0F37AA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80172" y="4119397"/>
            <a:ext cx="3930015" cy="825500"/>
          </a:xfrm>
          <a:prstGeom prst="rect">
            <a:avLst/>
          </a:prstGeom>
          <a:noFill/>
        </p:spPr>
      </p:pic>
      <p:sp>
        <p:nvSpPr>
          <p:cNvPr id="8" name="TextBox 13">
            <a:extLst>
              <a:ext uri="{FF2B5EF4-FFF2-40B4-BE49-F238E27FC236}">
                <a16:creationId xmlns:a16="http://schemas.microsoft.com/office/drawing/2014/main" id="{0F4194B4-77BC-5BAA-AECB-F8F5E3229174}"/>
              </a:ext>
            </a:extLst>
          </p:cNvPr>
          <p:cNvSpPr txBox="1">
            <a:spLocks noChangeArrowheads="1"/>
          </p:cNvSpPr>
          <p:nvPr/>
        </p:nvSpPr>
        <p:spPr bwMode="auto">
          <a:xfrm>
            <a:off x="5879602" y="989299"/>
            <a:ext cx="5407359" cy="33855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1600" b="1">
                <a:solidFill>
                  <a:srgbClr val="0000FF"/>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FF"/>
                </a:solidFill>
                <a:effectLst/>
                <a:uLnTx/>
                <a:uFillTx/>
                <a:latin typeface="宋体" pitchFamily="2" charset="-122"/>
                <a:ea typeface="宋体" pitchFamily="2" charset="-122"/>
                <a:cs typeface="+mn-cs"/>
              </a:rPr>
              <a:t>Evaluation by SSIM (Structural Similarity)</a:t>
            </a:r>
          </a:p>
        </p:txBody>
      </p:sp>
      <p:pic>
        <p:nvPicPr>
          <p:cNvPr id="2" name="图片 1">
            <a:extLst>
              <a:ext uri="{FF2B5EF4-FFF2-40B4-BE49-F238E27FC236}">
                <a16:creationId xmlns:a16="http://schemas.microsoft.com/office/drawing/2014/main" id="{2B445422-B7A3-17FD-0345-A3A19C11E8DA}"/>
              </a:ext>
            </a:extLst>
          </p:cNvPr>
          <p:cNvPicPr>
            <a:picLocks noChangeAspect="1"/>
          </p:cNvPicPr>
          <p:nvPr/>
        </p:nvPicPr>
        <p:blipFill>
          <a:blip r:embed="rId3"/>
          <a:stretch>
            <a:fillRect/>
          </a:stretch>
        </p:blipFill>
        <p:spPr>
          <a:xfrm>
            <a:off x="364255" y="1158576"/>
            <a:ext cx="4501398" cy="3151740"/>
          </a:xfrm>
          <a:prstGeom prst="rect">
            <a:avLst/>
          </a:prstGeom>
        </p:spPr>
      </p:pic>
      <p:grpSp>
        <p:nvGrpSpPr>
          <p:cNvPr id="3" name="组合 2">
            <a:extLst>
              <a:ext uri="{FF2B5EF4-FFF2-40B4-BE49-F238E27FC236}">
                <a16:creationId xmlns:a16="http://schemas.microsoft.com/office/drawing/2014/main" id="{1425F278-D688-E911-29B3-EF6B090C2F36}"/>
              </a:ext>
            </a:extLst>
          </p:cNvPr>
          <p:cNvGrpSpPr/>
          <p:nvPr/>
        </p:nvGrpSpPr>
        <p:grpSpPr>
          <a:xfrm>
            <a:off x="361115" y="4519613"/>
            <a:ext cx="4415673" cy="2092116"/>
            <a:chOff x="6588650" y="4698950"/>
            <a:chExt cx="4338785" cy="1967323"/>
          </a:xfrm>
        </p:grpSpPr>
        <p:pic>
          <p:nvPicPr>
            <p:cNvPr id="9" name="图片 8">
              <a:extLst>
                <a:ext uri="{FF2B5EF4-FFF2-40B4-BE49-F238E27FC236}">
                  <a16:creationId xmlns:a16="http://schemas.microsoft.com/office/drawing/2014/main" id="{E7B122E1-242F-5FFC-62F4-00E0D167F96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1919"/>
            <a:stretch/>
          </p:blipFill>
          <p:spPr>
            <a:xfrm>
              <a:off x="8803244" y="4698950"/>
              <a:ext cx="2124191" cy="1967323"/>
            </a:xfrm>
            <a:prstGeom prst="rect">
              <a:avLst/>
            </a:prstGeom>
          </p:spPr>
        </p:pic>
        <p:pic>
          <p:nvPicPr>
            <p:cNvPr id="10" name="图片 9">
              <a:extLst>
                <a:ext uri="{FF2B5EF4-FFF2-40B4-BE49-F238E27FC236}">
                  <a16:creationId xmlns:a16="http://schemas.microsoft.com/office/drawing/2014/main" id="{E7CCB6D6-B957-4834-4D27-90F01800327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2207"/>
            <a:stretch/>
          </p:blipFill>
          <p:spPr>
            <a:xfrm>
              <a:off x="6588650" y="4698950"/>
              <a:ext cx="2136987" cy="1967323"/>
            </a:xfrm>
            <a:prstGeom prst="rect">
              <a:avLst/>
            </a:prstGeom>
          </p:spPr>
        </p:pic>
        <p:sp>
          <p:nvSpPr>
            <p:cNvPr id="11" name="椭圆 10">
              <a:extLst>
                <a:ext uri="{FF2B5EF4-FFF2-40B4-BE49-F238E27FC236}">
                  <a16:creationId xmlns:a16="http://schemas.microsoft.com/office/drawing/2014/main" id="{7DC09BB4-1D9E-429F-32F8-4AE21816B1CF}"/>
                </a:ext>
              </a:extLst>
            </p:cNvPr>
            <p:cNvSpPr/>
            <p:nvPr/>
          </p:nvSpPr>
          <p:spPr>
            <a:xfrm>
              <a:off x="7762542" y="5407515"/>
              <a:ext cx="406400" cy="275096"/>
            </a:xfrm>
            <a:prstGeom prst="ellipse">
              <a:avLst/>
            </a:prstGeom>
            <a:ln w="19050">
              <a:solidFill>
                <a:srgbClr val="FF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2" name="椭圆 11">
              <a:extLst>
                <a:ext uri="{FF2B5EF4-FFF2-40B4-BE49-F238E27FC236}">
                  <a16:creationId xmlns:a16="http://schemas.microsoft.com/office/drawing/2014/main" id="{C1F3AA1D-113C-C431-5EFC-FBEECF3D95B0}"/>
                </a:ext>
              </a:extLst>
            </p:cNvPr>
            <p:cNvSpPr/>
            <p:nvPr/>
          </p:nvSpPr>
          <p:spPr>
            <a:xfrm>
              <a:off x="9965415" y="5407515"/>
              <a:ext cx="406400" cy="275096"/>
            </a:xfrm>
            <a:prstGeom prst="ellipse">
              <a:avLst/>
            </a:prstGeom>
            <a:ln w="19050">
              <a:solidFill>
                <a:srgbClr val="FF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grpSp>
      <p:sp>
        <p:nvSpPr>
          <p:cNvPr id="13" name="文本框 12">
            <a:extLst>
              <a:ext uri="{FF2B5EF4-FFF2-40B4-BE49-F238E27FC236}">
                <a16:creationId xmlns:a16="http://schemas.microsoft.com/office/drawing/2014/main" id="{578AA91F-560F-1DBF-8DFE-61E415E16D54}"/>
              </a:ext>
            </a:extLst>
          </p:cNvPr>
          <p:cNvSpPr txBox="1"/>
          <p:nvPr/>
        </p:nvSpPr>
        <p:spPr>
          <a:xfrm>
            <a:off x="988112" y="835795"/>
            <a:ext cx="3095719" cy="456535"/>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150km downscaling to 25km</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6" name="矩形 5">
            <a:extLst>
              <a:ext uri="{FF2B5EF4-FFF2-40B4-BE49-F238E27FC236}">
                <a16:creationId xmlns:a16="http://schemas.microsoft.com/office/drawing/2014/main" id="{72CDD772-11A2-B530-08F8-1D9A375FBAEE}"/>
              </a:ext>
            </a:extLst>
          </p:cNvPr>
          <p:cNvSpPr/>
          <p:nvPr/>
        </p:nvSpPr>
        <p:spPr>
          <a:xfrm>
            <a:off x="0" y="336758"/>
            <a:ext cx="121920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ea typeface="微软雅黑" panose="020B0503020204020204" pitchFamily="34" charset="-122"/>
                <a:cs typeface="+mn-cs"/>
              </a:rPr>
              <a:t>Application of Super-Resolution technique</a:t>
            </a:r>
            <a:endParaRPr kumimoji="0" lang="zh-CN" altLang="en-US" sz="3200" b="1" i="0" u="none" strike="noStrike" kern="1200" cap="none" spc="0" normalizeH="0" baseline="0" noProof="0" dirty="0">
              <a:ln>
                <a:noFill/>
              </a:ln>
              <a:solidFill>
                <a:srgbClr val="002060"/>
              </a:solidFill>
              <a:effectLst/>
              <a:uLnTx/>
              <a:uFillTx/>
              <a:ea typeface="微软雅黑" panose="020B0503020204020204" pitchFamily="34" charset="-122"/>
              <a:cs typeface="+mn-cs"/>
            </a:endParaRPr>
          </a:p>
        </p:txBody>
      </p:sp>
      <p:graphicFrame>
        <p:nvGraphicFramePr>
          <p:cNvPr id="16" name="内容占位符 4">
            <a:extLst>
              <a:ext uri="{FF2B5EF4-FFF2-40B4-BE49-F238E27FC236}">
                <a16:creationId xmlns:a16="http://schemas.microsoft.com/office/drawing/2014/main" id="{F748113E-23A9-1262-C239-72C8813B43A4}"/>
              </a:ext>
            </a:extLst>
          </p:cNvPr>
          <p:cNvGraphicFramePr>
            <a:graphicFrameLocks noGrp="1"/>
          </p:cNvGraphicFramePr>
          <p:nvPr>
            <p:ph idx="1"/>
            <p:extLst>
              <p:ext uri="{D42A27DB-BD31-4B8C-83A1-F6EECF244321}">
                <p14:modId xmlns:p14="http://schemas.microsoft.com/office/powerpoint/2010/main" val="3355897627"/>
              </p:ext>
            </p:extLst>
          </p:nvPr>
        </p:nvGraphicFramePr>
        <p:xfrm>
          <a:off x="5784863" y="1504969"/>
          <a:ext cx="5596835" cy="2614428"/>
        </p:xfrm>
        <a:graphic>
          <a:graphicData uri="http://schemas.openxmlformats.org/drawingml/2006/table">
            <a:tbl>
              <a:tblPr firstRow="1" bandRow="1">
                <a:tableStyleId>{5C22544A-7EE6-4342-B048-85BDC9FD1C3A}</a:tableStyleId>
              </a:tblPr>
              <a:tblGrid>
                <a:gridCol w="1374723">
                  <a:extLst>
                    <a:ext uri="{9D8B030D-6E8A-4147-A177-3AD203B41FA5}">
                      <a16:colId xmlns:a16="http://schemas.microsoft.com/office/drawing/2014/main" val="2736149422"/>
                    </a:ext>
                  </a:extLst>
                </a:gridCol>
                <a:gridCol w="2749647">
                  <a:extLst>
                    <a:ext uri="{9D8B030D-6E8A-4147-A177-3AD203B41FA5}">
                      <a16:colId xmlns:a16="http://schemas.microsoft.com/office/drawing/2014/main" val="2936526790"/>
                    </a:ext>
                  </a:extLst>
                </a:gridCol>
                <a:gridCol w="1472465">
                  <a:extLst>
                    <a:ext uri="{9D8B030D-6E8A-4147-A177-3AD203B41FA5}">
                      <a16:colId xmlns:a16="http://schemas.microsoft.com/office/drawing/2014/main" val="1310103081"/>
                    </a:ext>
                  </a:extLst>
                </a:gridCol>
              </a:tblGrid>
              <a:tr h="355446">
                <a:tc>
                  <a:txBody>
                    <a:bodyPr/>
                    <a:lstStyle/>
                    <a:p>
                      <a:r>
                        <a:rPr lang="en-US" altLang="zh-CN" dirty="0"/>
                        <a:t>method</a:t>
                      </a:r>
                      <a:endParaRPr lang="zh-CN" altLang="en-US" dirty="0"/>
                    </a:p>
                  </a:txBody>
                  <a:tcPr/>
                </a:tc>
                <a:tc>
                  <a:txBody>
                    <a:bodyPr/>
                    <a:lstStyle/>
                    <a:p>
                      <a:endParaRPr lang="zh-CN" altLang="en-US" dirty="0"/>
                    </a:p>
                  </a:txBody>
                  <a:tcPr/>
                </a:tc>
                <a:tc>
                  <a:txBody>
                    <a:bodyPr/>
                    <a:lstStyle/>
                    <a:p>
                      <a:r>
                        <a:rPr lang="en-US" altLang="zh-CN" dirty="0"/>
                        <a:t>Skill(SSIM)</a:t>
                      </a:r>
                      <a:endParaRPr lang="zh-CN" altLang="en-US" dirty="0"/>
                    </a:p>
                  </a:txBody>
                  <a:tcPr/>
                </a:tc>
                <a:extLst>
                  <a:ext uri="{0D108BD9-81ED-4DB2-BD59-A6C34878D82A}">
                    <a16:rowId xmlns:a16="http://schemas.microsoft.com/office/drawing/2014/main" val="3879245143"/>
                  </a:ext>
                </a:extLst>
              </a:tr>
              <a:tr h="330142">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Nearest</a:t>
                      </a:r>
                      <a:endParaRPr lang="zh-CN" altLang="en-US" sz="1600" kern="1200" dirty="0">
                        <a:solidFill>
                          <a:schemeClr val="tx1">
                            <a:lumMod val="95000"/>
                            <a:lumOff val="5000"/>
                          </a:schemeClr>
                        </a:solidFill>
                        <a:latin typeface="+mn-lt"/>
                        <a:ea typeface="+mn-ea"/>
                        <a:cs typeface="+mn-cs"/>
                      </a:endParaRPr>
                    </a:p>
                  </a:txBody>
                  <a:tcPr/>
                </a:tc>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Traditional method</a:t>
                      </a:r>
                      <a:endParaRPr lang="zh-CN" altLang="en-US" sz="1600" kern="1200" dirty="0">
                        <a:solidFill>
                          <a:schemeClr val="tx1">
                            <a:lumMod val="95000"/>
                            <a:lumOff val="5000"/>
                          </a:schemeClr>
                        </a:solidFill>
                        <a:latin typeface="+mn-lt"/>
                        <a:ea typeface="+mn-ea"/>
                        <a:cs typeface="+mn-cs"/>
                      </a:endParaRPr>
                    </a:p>
                  </a:txBody>
                  <a:tcPr/>
                </a:tc>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0.25</a:t>
                      </a:r>
                      <a:endParaRPr lang="zh-CN" altLang="en-US" sz="1600" kern="1200" dirty="0">
                        <a:solidFill>
                          <a:schemeClr val="tx1">
                            <a:lumMod val="95000"/>
                            <a:lumOff val="5000"/>
                          </a:schemeClr>
                        </a:solidFill>
                        <a:latin typeface="+mn-lt"/>
                        <a:ea typeface="+mn-ea"/>
                        <a:cs typeface="+mn-cs"/>
                      </a:endParaRPr>
                    </a:p>
                  </a:txBody>
                  <a:tcPr/>
                </a:tc>
                <a:extLst>
                  <a:ext uri="{0D108BD9-81ED-4DB2-BD59-A6C34878D82A}">
                    <a16:rowId xmlns:a16="http://schemas.microsoft.com/office/drawing/2014/main" val="4152333304"/>
                  </a:ext>
                </a:extLst>
              </a:tr>
              <a:tr h="330142">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Bilinear</a:t>
                      </a:r>
                      <a:endParaRPr lang="zh-CN" altLang="en-US" sz="1600" kern="1200" dirty="0">
                        <a:solidFill>
                          <a:schemeClr val="tx1">
                            <a:lumMod val="95000"/>
                            <a:lumOff val="5000"/>
                          </a:schemeClr>
                        </a:solidFill>
                        <a:latin typeface="+mn-lt"/>
                        <a:ea typeface="+mn-ea"/>
                        <a:cs typeface="+mn-cs"/>
                      </a:endParaRPr>
                    </a:p>
                  </a:txBody>
                  <a:tcPr/>
                </a:tc>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Traditional method</a:t>
                      </a:r>
                      <a:endParaRPr lang="zh-CN" altLang="en-US" sz="1600" kern="1200" dirty="0">
                        <a:solidFill>
                          <a:schemeClr val="tx1">
                            <a:lumMod val="95000"/>
                            <a:lumOff val="5000"/>
                          </a:schemeClr>
                        </a:solidFill>
                        <a:latin typeface="+mn-lt"/>
                        <a:ea typeface="+mn-ea"/>
                        <a:cs typeface="+mn-cs"/>
                      </a:endParaRPr>
                    </a:p>
                  </a:txBody>
                  <a:tcPr/>
                </a:tc>
                <a:tc>
                  <a:txBody>
                    <a:bodyPr/>
                    <a:lstStyle/>
                    <a:p>
                      <a:pPr marL="0" algn="l" defTabSz="914400" rtl="0" eaLnBrk="1" latinLnBrk="0" hangingPunct="1"/>
                      <a:r>
                        <a:rPr lang="en-US" altLang="zh-CN" sz="1600" kern="1200" dirty="0">
                          <a:solidFill>
                            <a:schemeClr val="tx1">
                              <a:lumMod val="95000"/>
                              <a:lumOff val="5000"/>
                            </a:schemeClr>
                          </a:solidFill>
                          <a:latin typeface="+mn-lt"/>
                          <a:ea typeface="+mn-ea"/>
                          <a:cs typeface="+mn-cs"/>
                        </a:rPr>
                        <a:t>0.31</a:t>
                      </a:r>
                      <a:endParaRPr lang="zh-CN" altLang="en-US" sz="1600" kern="1200" dirty="0">
                        <a:solidFill>
                          <a:schemeClr val="tx1">
                            <a:lumMod val="95000"/>
                            <a:lumOff val="5000"/>
                          </a:schemeClr>
                        </a:solidFill>
                        <a:latin typeface="+mn-lt"/>
                        <a:ea typeface="+mn-ea"/>
                        <a:cs typeface="+mn-cs"/>
                      </a:endParaRPr>
                    </a:p>
                  </a:txBody>
                  <a:tcPr/>
                </a:tc>
                <a:extLst>
                  <a:ext uri="{0D108BD9-81ED-4DB2-BD59-A6C34878D82A}">
                    <a16:rowId xmlns:a16="http://schemas.microsoft.com/office/drawing/2014/main" val="1359261586"/>
                  </a:ext>
                </a:extLst>
              </a:tr>
              <a:tr h="419868">
                <a:tc>
                  <a:txBody>
                    <a:bodyPr/>
                    <a:lstStyle/>
                    <a:p>
                      <a:pPr marL="0" algn="l" defTabSz="914400" rtl="0" eaLnBrk="1" latinLnBrk="0" hangingPunct="1"/>
                      <a:r>
                        <a:rPr lang="en-US" altLang="zh-CN" sz="1600" kern="1200" dirty="0" err="1">
                          <a:solidFill>
                            <a:srgbClr val="FF0000"/>
                          </a:solidFill>
                          <a:latin typeface="+mn-lt"/>
                          <a:ea typeface="+mn-ea"/>
                          <a:cs typeface="+mn-cs"/>
                        </a:rPr>
                        <a:t>LapSRN</a:t>
                      </a:r>
                      <a:endParaRPr lang="zh-CN" altLang="en-US" sz="1600" kern="1200" dirty="0">
                        <a:solidFill>
                          <a:srgbClr val="FF0000"/>
                        </a:solidFill>
                        <a:latin typeface="+mn-lt"/>
                        <a:ea typeface="+mn-ea"/>
                        <a:cs typeface="+mn-cs"/>
                      </a:endParaRPr>
                    </a:p>
                  </a:txBody>
                  <a:tcPr/>
                </a:tc>
                <a:tc>
                  <a:txBody>
                    <a:bodyPr/>
                    <a:lstStyle/>
                    <a:p>
                      <a:pPr marL="0" algn="l" defTabSz="914400" rtl="0" eaLnBrk="1" latinLnBrk="0" hangingPunct="1"/>
                      <a:r>
                        <a:rPr lang="en-US" altLang="zh-CN" sz="1600" kern="1200" dirty="0">
                          <a:solidFill>
                            <a:srgbClr val="FF0000"/>
                          </a:solidFill>
                          <a:latin typeface="+mn-lt"/>
                          <a:ea typeface="+mn-ea"/>
                          <a:cs typeface="+mn-cs"/>
                        </a:rPr>
                        <a:t>Deep learning method 2017</a:t>
                      </a:r>
                      <a:endParaRPr lang="zh-CN" altLang="en-US" sz="1600" kern="1200" dirty="0">
                        <a:solidFill>
                          <a:srgbClr val="FF0000"/>
                        </a:solidFill>
                        <a:latin typeface="+mn-lt"/>
                        <a:ea typeface="+mn-ea"/>
                        <a:cs typeface="+mn-cs"/>
                      </a:endParaRPr>
                    </a:p>
                  </a:txBody>
                  <a:tcPr/>
                </a:tc>
                <a:tc>
                  <a:txBody>
                    <a:bodyPr/>
                    <a:lstStyle/>
                    <a:p>
                      <a:pPr marL="0" algn="l" defTabSz="914400" rtl="0" eaLnBrk="1" latinLnBrk="0" hangingPunct="1"/>
                      <a:r>
                        <a:rPr lang="en-US" altLang="zh-CN" sz="1600" kern="1200" dirty="0">
                          <a:solidFill>
                            <a:srgbClr val="FF0000"/>
                          </a:solidFill>
                          <a:latin typeface="+mn-lt"/>
                          <a:ea typeface="+mn-ea"/>
                          <a:cs typeface="+mn-cs"/>
                        </a:rPr>
                        <a:t>0.75</a:t>
                      </a:r>
                      <a:endParaRPr lang="zh-CN" altLang="en-US" sz="1600" kern="1200" dirty="0">
                        <a:solidFill>
                          <a:srgbClr val="FF0000"/>
                        </a:solidFill>
                        <a:latin typeface="+mn-lt"/>
                        <a:ea typeface="+mn-ea"/>
                        <a:cs typeface="+mn-cs"/>
                      </a:endParaRPr>
                    </a:p>
                  </a:txBody>
                  <a:tcPr/>
                </a:tc>
                <a:extLst>
                  <a:ext uri="{0D108BD9-81ED-4DB2-BD59-A6C34878D82A}">
                    <a16:rowId xmlns:a16="http://schemas.microsoft.com/office/drawing/2014/main" val="3311962014"/>
                  </a:ext>
                </a:extLst>
              </a:tr>
              <a:tr h="481796">
                <a:tc>
                  <a:txBody>
                    <a:bodyPr/>
                    <a:lstStyle/>
                    <a:p>
                      <a:pPr marL="0" algn="l" defTabSz="914400" rtl="0" eaLnBrk="1" latinLnBrk="0" hangingPunct="1"/>
                      <a:r>
                        <a:rPr lang="en-US" altLang="zh-CN" sz="1600" kern="1200" dirty="0">
                          <a:solidFill>
                            <a:srgbClr val="FF0000"/>
                          </a:solidFill>
                          <a:latin typeface="+mn-lt"/>
                          <a:ea typeface="+mn-ea"/>
                          <a:cs typeface="+mn-cs"/>
                        </a:rPr>
                        <a:t>RFDN</a:t>
                      </a:r>
                      <a:endParaRPr lang="zh-CN" altLang="en-US" sz="1600" kern="1200" dirty="0">
                        <a:solidFill>
                          <a:srgbClr val="FF0000"/>
                        </a:solidFill>
                        <a:latin typeface="+mn-lt"/>
                        <a:ea typeface="+mn-ea"/>
                        <a:cs typeface="+mn-cs"/>
                      </a:endParaRPr>
                    </a:p>
                  </a:txBody>
                  <a:tcPr/>
                </a:tc>
                <a:tc>
                  <a:txBody>
                    <a:bodyPr/>
                    <a:lstStyle/>
                    <a:p>
                      <a:pPr marL="0" algn="l" defTabSz="914400" rtl="0" eaLnBrk="1" latinLnBrk="0" hangingPunct="1"/>
                      <a:r>
                        <a:rPr lang="en-US" altLang="zh-CN" sz="1600" kern="1200" dirty="0">
                          <a:solidFill>
                            <a:srgbClr val="FF0000"/>
                          </a:solidFill>
                          <a:latin typeface="+mn-lt"/>
                          <a:ea typeface="+mn-ea"/>
                          <a:cs typeface="+mn-cs"/>
                        </a:rPr>
                        <a:t>Deep learning method (2020)</a:t>
                      </a:r>
                      <a:endParaRPr lang="zh-CN" altLang="en-US" sz="1600" kern="1200" dirty="0">
                        <a:solidFill>
                          <a:srgbClr val="FF0000"/>
                        </a:solidFill>
                        <a:latin typeface="+mn-lt"/>
                        <a:ea typeface="+mn-ea"/>
                        <a:cs typeface="+mn-cs"/>
                      </a:endParaRPr>
                    </a:p>
                  </a:txBody>
                  <a:tcPr/>
                </a:tc>
                <a:tc>
                  <a:txBody>
                    <a:bodyPr/>
                    <a:lstStyle/>
                    <a:p>
                      <a:pPr marL="0" algn="l" defTabSz="914400" rtl="0" eaLnBrk="1" latinLnBrk="0" hangingPunct="1"/>
                      <a:r>
                        <a:rPr lang="en-US" altLang="zh-CN" sz="1600" kern="1200" dirty="0">
                          <a:solidFill>
                            <a:srgbClr val="FF0000"/>
                          </a:solidFill>
                          <a:latin typeface="+mn-lt"/>
                          <a:ea typeface="+mn-ea"/>
                          <a:cs typeface="+mn-cs"/>
                        </a:rPr>
                        <a:t>0.88</a:t>
                      </a:r>
                      <a:endParaRPr lang="zh-CN" altLang="en-US" sz="1600" kern="1200" dirty="0">
                        <a:solidFill>
                          <a:srgbClr val="FF0000"/>
                        </a:solidFill>
                        <a:latin typeface="+mn-lt"/>
                        <a:ea typeface="+mn-ea"/>
                        <a:cs typeface="+mn-cs"/>
                      </a:endParaRPr>
                    </a:p>
                  </a:txBody>
                  <a:tcPr/>
                </a:tc>
                <a:extLst>
                  <a:ext uri="{0D108BD9-81ED-4DB2-BD59-A6C34878D82A}">
                    <a16:rowId xmlns:a16="http://schemas.microsoft.com/office/drawing/2014/main" val="3293458502"/>
                  </a:ext>
                </a:extLst>
              </a:tr>
              <a:tr h="481796">
                <a:tc>
                  <a:txBody>
                    <a:bodyPr/>
                    <a:lstStyle/>
                    <a:p>
                      <a:pPr marL="0" algn="l" defTabSz="914400" rtl="0" eaLnBrk="1" latinLnBrk="0" hangingPunct="1"/>
                      <a:r>
                        <a:rPr lang="en-US" altLang="zh-CN" sz="1600" kern="1200" dirty="0">
                          <a:solidFill>
                            <a:srgbClr val="FF0000"/>
                          </a:solidFill>
                          <a:latin typeface="+mn-lt"/>
                          <a:ea typeface="+mn-ea"/>
                          <a:cs typeface="+mn-cs"/>
                        </a:rPr>
                        <a:t>EDSR</a:t>
                      </a:r>
                      <a:endParaRPr lang="zh-CN" altLang="en-US" sz="1600" kern="1200" dirty="0">
                        <a:solidFill>
                          <a:srgbClr val="FF0000"/>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kern="1200" dirty="0">
                          <a:solidFill>
                            <a:srgbClr val="FF0000"/>
                          </a:solidFill>
                          <a:latin typeface="+mn-lt"/>
                          <a:ea typeface="+mn-ea"/>
                          <a:cs typeface="+mn-cs"/>
                        </a:rPr>
                        <a:t>Deep learning method (2017)  </a:t>
                      </a:r>
                      <a:endParaRPr lang="zh-CN" altLang="en-US" sz="1600" kern="1200" dirty="0">
                        <a:solidFill>
                          <a:srgbClr val="FF0000"/>
                        </a:solidFill>
                        <a:latin typeface="+mn-lt"/>
                        <a:ea typeface="+mn-ea"/>
                        <a:cs typeface="+mn-cs"/>
                      </a:endParaRPr>
                    </a:p>
                  </a:txBody>
                  <a:tcPr/>
                </a:tc>
                <a:tc>
                  <a:txBody>
                    <a:bodyPr/>
                    <a:lstStyle/>
                    <a:p>
                      <a:pPr marL="0" algn="l" defTabSz="914400" rtl="0" eaLnBrk="1" latinLnBrk="0" hangingPunct="1"/>
                      <a:r>
                        <a:rPr lang="en-US" altLang="zh-CN" sz="1600" kern="1200" dirty="0">
                          <a:solidFill>
                            <a:srgbClr val="FF0000"/>
                          </a:solidFill>
                          <a:latin typeface="+mn-lt"/>
                          <a:ea typeface="+mn-ea"/>
                          <a:cs typeface="+mn-cs"/>
                        </a:rPr>
                        <a:t>0.88</a:t>
                      </a:r>
                      <a:endParaRPr lang="zh-CN" altLang="en-US" sz="1600" kern="1200" dirty="0">
                        <a:solidFill>
                          <a:srgbClr val="FF0000"/>
                        </a:solidFill>
                        <a:latin typeface="+mn-lt"/>
                        <a:ea typeface="+mn-ea"/>
                        <a:cs typeface="+mn-cs"/>
                      </a:endParaRPr>
                    </a:p>
                  </a:txBody>
                  <a:tcPr/>
                </a:tc>
                <a:extLst>
                  <a:ext uri="{0D108BD9-81ED-4DB2-BD59-A6C34878D82A}">
                    <a16:rowId xmlns:a16="http://schemas.microsoft.com/office/drawing/2014/main" val="1942276715"/>
                  </a:ext>
                </a:extLst>
              </a:tr>
            </a:tbl>
          </a:graphicData>
        </a:graphic>
      </p:graphicFrame>
      <p:sp>
        <p:nvSpPr>
          <p:cNvPr id="17" name="内容占位符 2">
            <a:extLst>
              <a:ext uri="{FF2B5EF4-FFF2-40B4-BE49-F238E27FC236}">
                <a16:creationId xmlns:a16="http://schemas.microsoft.com/office/drawing/2014/main" id="{ABDAED37-8385-E8FB-C7A0-3A03A934A923}"/>
              </a:ext>
            </a:extLst>
          </p:cNvPr>
          <p:cNvSpPr txBox="1">
            <a:spLocks/>
          </p:cNvSpPr>
          <p:nvPr/>
        </p:nvSpPr>
        <p:spPr bwMode="auto">
          <a:xfrm>
            <a:off x="5081175" y="5109427"/>
            <a:ext cx="6414139" cy="164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rmAutofit fontScale="70000" lnSpcReduction="20000"/>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A heavy rain </a:t>
            </a:r>
            <a:r>
              <a:rPr lang="en-US" altLang="zh-CN"/>
              <a:t>(2021.7.20 </a:t>
            </a:r>
            <a:r>
              <a:rPr lang="en-US" altLang="zh-CN" dirty="0"/>
              <a:t>) in  Zhengzhou.</a:t>
            </a:r>
          </a:p>
          <a:p>
            <a:r>
              <a:rPr lang="en-US" altLang="zh-CN" dirty="0"/>
              <a:t>Different methods are used based on the low resolution observation data </a:t>
            </a:r>
          </a:p>
          <a:p>
            <a:r>
              <a:rPr lang="en-US" altLang="zh-CN" dirty="0"/>
              <a:t>Deep learning method </a:t>
            </a:r>
            <a:r>
              <a:rPr lang="en-US" altLang="zh-CN" dirty="0">
                <a:solidFill>
                  <a:srgbClr val="C00000"/>
                </a:solidFill>
              </a:rPr>
              <a:t>could show peak value similar to the high-solution observation</a:t>
            </a:r>
            <a:r>
              <a:rPr lang="en-US" altLang="zh-CN" dirty="0"/>
              <a:t>, while the traditional bilinear method can not</a:t>
            </a:r>
            <a:endParaRPr lang="zh-CN" altLang="en-US" dirty="0"/>
          </a:p>
        </p:txBody>
      </p:sp>
    </p:spTree>
    <p:extLst>
      <p:ext uri="{BB962C8B-B14F-4D97-AF65-F5344CB8AC3E}">
        <p14:creationId xmlns:p14="http://schemas.microsoft.com/office/powerpoint/2010/main" val="312862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8D2267D-8C37-22B5-3E65-F88D423AB950}"/>
              </a:ext>
            </a:extLst>
          </p:cNvPr>
          <p:cNvPicPr>
            <a:picLocks noChangeAspect="1"/>
          </p:cNvPicPr>
          <p:nvPr/>
        </p:nvPicPr>
        <p:blipFill>
          <a:blip r:embed="rId3"/>
          <a:stretch>
            <a:fillRect/>
          </a:stretch>
        </p:blipFill>
        <p:spPr>
          <a:xfrm>
            <a:off x="887737" y="1471601"/>
            <a:ext cx="4554638" cy="3180244"/>
          </a:xfrm>
          <a:prstGeom prst="rect">
            <a:avLst/>
          </a:prstGeom>
        </p:spPr>
      </p:pic>
      <p:sp>
        <p:nvSpPr>
          <p:cNvPr id="8" name="矩形 7">
            <a:extLst>
              <a:ext uri="{FF2B5EF4-FFF2-40B4-BE49-F238E27FC236}">
                <a16:creationId xmlns:a16="http://schemas.microsoft.com/office/drawing/2014/main" id="{B74FECDE-C667-A5B6-452E-4386A20DB7F9}"/>
              </a:ext>
            </a:extLst>
          </p:cNvPr>
          <p:cNvSpPr/>
          <p:nvPr/>
        </p:nvSpPr>
        <p:spPr>
          <a:xfrm>
            <a:off x="0" y="336758"/>
            <a:ext cx="121920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ea typeface="微软雅黑" panose="020B0503020204020204" pitchFamily="34" charset="-122"/>
                <a:cs typeface="+mn-cs"/>
              </a:rPr>
              <a:t>Application of Deep Learning super solution </a:t>
            </a:r>
            <a:endParaRPr kumimoji="0" lang="zh-CN" altLang="en-US" sz="3200" b="1" i="0" u="none" strike="noStrike" kern="1200" cap="none" spc="0" normalizeH="0" baseline="0" noProof="0" dirty="0">
              <a:ln>
                <a:noFill/>
              </a:ln>
              <a:solidFill>
                <a:srgbClr val="002060"/>
              </a:solidFill>
              <a:effectLst/>
              <a:uLnTx/>
              <a:uFillTx/>
              <a:ea typeface="微软雅黑" panose="020B0503020204020204" pitchFamily="34" charset="-122"/>
              <a:cs typeface="+mn-cs"/>
            </a:endParaRPr>
          </a:p>
        </p:txBody>
      </p:sp>
      <p:sp>
        <p:nvSpPr>
          <p:cNvPr id="4" name="文本框 3">
            <a:extLst>
              <a:ext uri="{FF2B5EF4-FFF2-40B4-BE49-F238E27FC236}">
                <a16:creationId xmlns:a16="http://schemas.microsoft.com/office/drawing/2014/main" id="{810A6C4B-EC53-7A9F-947B-AE33829C6B02}"/>
              </a:ext>
            </a:extLst>
          </p:cNvPr>
          <p:cNvSpPr txBox="1"/>
          <p:nvPr/>
        </p:nvSpPr>
        <p:spPr>
          <a:xfrm>
            <a:off x="577098" y="5004580"/>
            <a:ext cx="11037804" cy="2308324"/>
          </a:xfrm>
          <a:prstGeom prst="rect">
            <a:avLst/>
          </a:prstGeom>
          <a:noFill/>
        </p:spPr>
        <p:txBody>
          <a:bodyPr wrap="square" rtlCol="0">
            <a:spAutoFit/>
          </a:bodyPr>
          <a:lstStyle/>
          <a:p>
            <a:r>
              <a:rPr lang="en-US" altLang="zh-CN" dirty="0">
                <a:latin typeface="+mj-ea"/>
                <a:ea typeface="+mj-ea"/>
              </a:rPr>
              <a:t>The deep learning method is used for the</a:t>
            </a:r>
            <a:r>
              <a:rPr lang="zh-CN" altLang="en-US" dirty="0">
                <a:latin typeface="+mj-ea"/>
                <a:ea typeface="+mj-ea"/>
              </a:rPr>
              <a:t> </a:t>
            </a:r>
            <a:r>
              <a:rPr lang="en-US" altLang="zh-CN" dirty="0">
                <a:latin typeface="+mj-ea"/>
                <a:ea typeface="+mj-ea"/>
              </a:rPr>
              <a:t>following</a:t>
            </a:r>
            <a:r>
              <a:rPr lang="zh-CN" altLang="en-US" dirty="0">
                <a:latin typeface="+mj-ea"/>
                <a:ea typeface="+mj-ea"/>
              </a:rPr>
              <a:t> </a:t>
            </a:r>
            <a:r>
              <a:rPr lang="en-US" altLang="zh-CN" dirty="0">
                <a:latin typeface="+mj-ea"/>
                <a:ea typeface="+mj-ea"/>
              </a:rPr>
              <a:t>operation:</a:t>
            </a:r>
          </a:p>
          <a:p>
            <a:pPr marL="285750" indent="-285750">
              <a:buFont typeface="Wingdings" panose="05000000000000000000" pitchFamily="2" charset="2"/>
              <a:buChar char="l"/>
            </a:pPr>
            <a:r>
              <a:rPr lang="en-US" altLang="zh-CN" dirty="0">
                <a:latin typeface="+mj-ea"/>
                <a:ea typeface="+mj-ea"/>
              </a:rPr>
              <a:t>The </a:t>
            </a:r>
            <a:r>
              <a:rPr lang="en-US" altLang="zh-CN" dirty="0">
                <a:solidFill>
                  <a:srgbClr val="C00000"/>
                </a:solidFill>
                <a:latin typeface="+mj-ea"/>
                <a:ea typeface="+mj-ea"/>
              </a:rPr>
              <a:t>coming 1-60 day daily</a:t>
            </a:r>
            <a:r>
              <a:rPr lang="en-US" altLang="zh-CN" dirty="0">
                <a:latin typeface="+mj-ea"/>
                <a:ea typeface="+mj-ea"/>
              </a:rPr>
              <a:t> temperature and precipitation over China (from 45km of CPSv3 to </a:t>
            </a:r>
            <a:r>
              <a:rPr lang="en-US" altLang="zh-CN" b="1" dirty="0">
                <a:solidFill>
                  <a:srgbClr val="C00000"/>
                </a:solidFill>
                <a:latin typeface="+mj-ea"/>
                <a:ea typeface="+mj-ea"/>
              </a:rPr>
              <a:t>25km</a:t>
            </a:r>
            <a:r>
              <a:rPr lang="en-US" altLang="zh-CN" dirty="0">
                <a:latin typeface="+mj-ea"/>
                <a:ea typeface="+mj-ea"/>
              </a:rPr>
              <a:t>)</a:t>
            </a:r>
          </a:p>
          <a:p>
            <a:pPr marL="285750" indent="-285750">
              <a:buFont typeface="Wingdings" panose="05000000000000000000" pitchFamily="2" charset="2"/>
              <a:buChar char="l"/>
            </a:pPr>
            <a:r>
              <a:rPr lang="en-US" altLang="zh-CN" dirty="0">
                <a:latin typeface="+mj-ea"/>
                <a:ea typeface="+mj-ea"/>
              </a:rPr>
              <a:t>The </a:t>
            </a:r>
            <a:r>
              <a:rPr lang="en-US" altLang="zh-CN" dirty="0">
                <a:solidFill>
                  <a:srgbClr val="C00000"/>
                </a:solidFill>
                <a:latin typeface="+mj-ea"/>
                <a:ea typeface="+mj-ea"/>
              </a:rPr>
              <a:t>coming 1-12 Pentad </a:t>
            </a:r>
            <a:r>
              <a:rPr lang="en-US" altLang="zh-CN" dirty="0">
                <a:latin typeface="+mj-ea"/>
                <a:ea typeface="+mj-ea"/>
              </a:rPr>
              <a:t>mean  precipitation anomaly percentage  and temperature anomaly  (from 150km of CMME-S2S output to 25km)</a:t>
            </a:r>
          </a:p>
          <a:p>
            <a:pPr marL="285750" indent="-285750">
              <a:buFont typeface="Wingdings" panose="05000000000000000000" pitchFamily="2" charset="2"/>
              <a:buChar char="l"/>
            </a:pPr>
            <a:r>
              <a:rPr lang="en-US" altLang="zh-CN" dirty="0">
                <a:latin typeface="+mj-ea"/>
                <a:ea typeface="+mj-ea"/>
              </a:rPr>
              <a:t>The case for heavy rain hit South China.  DL SR shows </a:t>
            </a:r>
            <a:r>
              <a:rPr lang="en-US" altLang="zh-CN" dirty="0">
                <a:solidFill>
                  <a:srgbClr val="C00000"/>
                </a:solidFill>
                <a:latin typeface="+mj-ea"/>
                <a:ea typeface="+mj-ea"/>
              </a:rPr>
              <a:t>much bigger peak </a:t>
            </a:r>
            <a:r>
              <a:rPr lang="en-US" altLang="zh-CN" dirty="0">
                <a:latin typeface="+mj-ea"/>
                <a:ea typeface="+mj-ea"/>
              </a:rPr>
              <a:t>values. </a:t>
            </a:r>
          </a:p>
          <a:p>
            <a:pPr marL="285750" indent="-285750">
              <a:buFont typeface="Wingdings" panose="05000000000000000000" pitchFamily="2" charset="2"/>
              <a:buChar char="l"/>
            </a:pPr>
            <a:endParaRPr lang="en-US" altLang="zh-CN" dirty="0">
              <a:latin typeface="+mj-ea"/>
              <a:ea typeface="+mj-ea"/>
            </a:endParaRPr>
          </a:p>
          <a:p>
            <a:pPr marL="285750" indent="-285750">
              <a:buFont typeface="Wingdings" panose="05000000000000000000" pitchFamily="2" charset="2"/>
              <a:buChar char="l"/>
            </a:pPr>
            <a:endParaRPr lang="zh-CN" altLang="en-US" dirty="0">
              <a:latin typeface="+mj-ea"/>
              <a:ea typeface="+mj-ea"/>
            </a:endParaRPr>
          </a:p>
        </p:txBody>
      </p:sp>
      <p:pic>
        <p:nvPicPr>
          <p:cNvPr id="5" name="内容占位符 3">
            <a:extLst>
              <a:ext uri="{FF2B5EF4-FFF2-40B4-BE49-F238E27FC236}">
                <a16:creationId xmlns:a16="http://schemas.microsoft.com/office/drawing/2014/main" id="{324328E9-52A7-BAB0-D2D2-97F70809449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044" t="-195" r="25405" b="-1"/>
          <a:stretch/>
        </p:blipFill>
        <p:spPr>
          <a:xfrm>
            <a:off x="5960308" y="1174419"/>
            <a:ext cx="5148375" cy="3774608"/>
          </a:xfrm>
          <a:prstGeom prst="rect">
            <a:avLst/>
          </a:prstGeom>
        </p:spPr>
      </p:pic>
      <p:sp>
        <p:nvSpPr>
          <p:cNvPr id="2" name="TextBox 13">
            <a:extLst>
              <a:ext uri="{FF2B5EF4-FFF2-40B4-BE49-F238E27FC236}">
                <a16:creationId xmlns:a16="http://schemas.microsoft.com/office/drawing/2014/main" id="{2E67EFF9-8F7F-56C4-D134-5AD35D6320E7}"/>
              </a:ext>
            </a:extLst>
          </p:cNvPr>
          <p:cNvSpPr txBox="1">
            <a:spLocks noChangeArrowheads="1"/>
          </p:cNvSpPr>
          <p:nvPr/>
        </p:nvSpPr>
        <p:spPr bwMode="auto">
          <a:xfrm>
            <a:off x="1406161" y="983242"/>
            <a:ext cx="3432540" cy="33855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1600" b="1">
                <a:solidFill>
                  <a:srgbClr val="0000FF"/>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FF"/>
                </a:solidFill>
                <a:effectLst/>
                <a:uLnTx/>
                <a:uFillTx/>
                <a:latin typeface="宋体" pitchFamily="2" charset="-122"/>
                <a:ea typeface="宋体" pitchFamily="2" charset="-122"/>
                <a:cs typeface="+mn-cs"/>
              </a:rPr>
              <a:t>Realtime Products in China</a:t>
            </a:r>
          </a:p>
        </p:txBody>
      </p:sp>
      <p:sp>
        <p:nvSpPr>
          <p:cNvPr id="3" name="TextBox 13">
            <a:extLst>
              <a:ext uri="{FF2B5EF4-FFF2-40B4-BE49-F238E27FC236}">
                <a16:creationId xmlns:a16="http://schemas.microsoft.com/office/drawing/2014/main" id="{E3A9E3C6-74C5-CBC5-ABD9-76AAF97126DA}"/>
              </a:ext>
            </a:extLst>
          </p:cNvPr>
          <p:cNvSpPr txBox="1">
            <a:spLocks noChangeArrowheads="1"/>
          </p:cNvSpPr>
          <p:nvPr/>
        </p:nvSpPr>
        <p:spPr bwMode="auto">
          <a:xfrm>
            <a:off x="10783841" y="1853420"/>
            <a:ext cx="1408159" cy="584775"/>
          </a:xfrm>
          <a:prstGeom prst="rect">
            <a:avLst/>
          </a:prstGeom>
          <a:noFill/>
          <a:ln>
            <a:noFill/>
          </a:ln>
        </p:spPr>
        <p:txBody>
          <a:bodyPr wrap="square">
            <a:spAutoFit/>
          </a:bodyPr>
          <a:lstStyle>
            <a:defPPr>
              <a:defRPr lang="zh-CN"/>
            </a:defPPr>
            <a:lvl1pPr eaLnBrk="1" hangingPunct="1">
              <a:defRPr sz="1600" b="1">
                <a:solidFill>
                  <a:srgbClr val="0000FF"/>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FF"/>
                </a:solidFill>
                <a:effectLst/>
                <a:uLnTx/>
                <a:uFillTx/>
                <a:latin typeface="宋体" pitchFamily="2" charset="-122"/>
                <a:ea typeface="宋体" pitchFamily="2" charset="-122"/>
                <a:cs typeface="+mn-cs"/>
              </a:rPr>
              <a:t>Low Resolution</a:t>
            </a:r>
          </a:p>
        </p:txBody>
      </p:sp>
      <p:sp>
        <p:nvSpPr>
          <p:cNvPr id="6" name="TextBox 13">
            <a:extLst>
              <a:ext uri="{FF2B5EF4-FFF2-40B4-BE49-F238E27FC236}">
                <a16:creationId xmlns:a16="http://schemas.microsoft.com/office/drawing/2014/main" id="{7DB9FAAD-D566-38DC-EBF8-B6E21158A547}"/>
              </a:ext>
            </a:extLst>
          </p:cNvPr>
          <p:cNvSpPr txBox="1">
            <a:spLocks noChangeArrowheads="1"/>
          </p:cNvSpPr>
          <p:nvPr/>
        </p:nvSpPr>
        <p:spPr bwMode="auto">
          <a:xfrm>
            <a:off x="10822131" y="3494074"/>
            <a:ext cx="1408159" cy="830997"/>
          </a:xfrm>
          <a:prstGeom prst="rect">
            <a:avLst/>
          </a:prstGeom>
          <a:noFill/>
          <a:ln>
            <a:noFill/>
          </a:ln>
        </p:spPr>
        <p:txBody>
          <a:bodyPr wrap="square">
            <a:spAutoFit/>
          </a:bodyPr>
          <a:lstStyle>
            <a:defPPr>
              <a:defRPr lang="zh-CN"/>
            </a:defPPr>
            <a:lvl1pPr eaLnBrk="1" hangingPunct="1">
              <a:defRPr sz="1600" b="1">
                <a:solidFill>
                  <a:srgbClr val="0000FF"/>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0000FF"/>
                </a:solidFill>
                <a:effectLst/>
                <a:uLnTx/>
                <a:uFillTx/>
                <a:latin typeface="宋体" pitchFamily="2" charset="-122"/>
                <a:ea typeface="宋体" pitchFamily="2" charset="-122"/>
                <a:cs typeface="+mn-cs"/>
              </a:rPr>
              <a:t>High Resolution</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宋体" pitchFamily="2" charset="-122"/>
                <a:ea typeface="宋体" pitchFamily="2" charset="-122"/>
              </a:rPr>
              <a:t>By SR</a:t>
            </a:r>
            <a:endParaRPr kumimoji="0" lang="en-US" altLang="zh-CN" sz="1600" b="1" i="0" u="none" strike="noStrike" kern="1200" cap="none" spc="0" normalizeH="0" baseline="0" noProof="0" dirty="0">
              <a:ln>
                <a:noFill/>
              </a:ln>
              <a:solidFill>
                <a:srgbClr val="0000FF"/>
              </a:solidFill>
              <a:effectLst/>
              <a:uLnTx/>
              <a:uFillTx/>
              <a:latin typeface="宋体" pitchFamily="2" charset="-122"/>
              <a:ea typeface="宋体" pitchFamily="2" charset="-122"/>
              <a:cs typeface="+mn-cs"/>
            </a:endParaRPr>
          </a:p>
        </p:txBody>
      </p:sp>
    </p:spTree>
    <p:extLst>
      <p:ext uri="{BB962C8B-B14F-4D97-AF65-F5344CB8AC3E}">
        <p14:creationId xmlns:p14="http://schemas.microsoft.com/office/powerpoint/2010/main" val="3614516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3BE123B-571F-4F5F-B51F-70C5088817AD}"/>
              </a:ext>
            </a:extLst>
          </p:cNvPr>
          <p:cNvSpPr/>
          <p:nvPr/>
        </p:nvSpPr>
        <p:spPr>
          <a:xfrm>
            <a:off x="2051768" y="162869"/>
            <a:ext cx="8088465" cy="86042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Outlines</a:t>
            </a:r>
            <a:endParaRPr kumimoji="0" lang="zh-CN" altLang="en-US"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9" name="isḻíḓé">
            <a:extLst>
              <a:ext uri="{FF2B5EF4-FFF2-40B4-BE49-F238E27FC236}">
                <a16:creationId xmlns:a16="http://schemas.microsoft.com/office/drawing/2014/main" id="{C2F2274D-E1EA-4496-B550-F2845EBDE834}"/>
              </a:ext>
            </a:extLst>
          </p:cNvPr>
          <p:cNvSpPr txBox="1"/>
          <p:nvPr/>
        </p:nvSpPr>
        <p:spPr bwMode="auto">
          <a:xfrm>
            <a:off x="2051768" y="3184682"/>
            <a:ext cx="8852991"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 Methods for error correction</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0" name="isḻíḓé">
            <a:extLst>
              <a:ext uri="{FF2B5EF4-FFF2-40B4-BE49-F238E27FC236}">
                <a16:creationId xmlns:a16="http://schemas.microsoft.com/office/drawing/2014/main" id="{3CB57E38-731B-413C-92AE-ADE493BE3073}"/>
              </a:ext>
            </a:extLst>
          </p:cNvPr>
          <p:cNvSpPr txBox="1"/>
          <p:nvPr/>
        </p:nvSpPr>
        <p:spPr bwMode="auto">
          <a:xfrm>
            <a:off x="2051768" y="1969526"/>
            <a:ext cx="8707872" cy="825419"/>
          </a:xfrm>
          <a:prstGeom prst="rect">
            <a:avLst/>
          </a:prstGeom>
          <a:noFill/>
        </p:spPr>
        <p:txBody>
          <a:bodyPr wrap="square" lIns="91440" tIns="45720" rIns="91440" bIns="45720" anchor="ctr">
            <a:spAutoFit/>
          </a:bodyPr>
          <a:lstStyle>
            <a:defPPr>
              <a:defRPr lang="zh-CN"/>
            </a:defPPr>
            <a:lvl1pPr>
              <a:spcBef>
                <a:spcPct val="0"/>
              </a:spcBef>
              <a:defRPr sz="3200" b="1">
                <a:solidFill>
                  <a:srgbClr val="003399"/>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7E0000"/>
                </a:solidFill>
                <a:effectLst/>
                <a:uLnTx/>
                <a:uFillTx/>
                <a:latin typeface="微软雅黑" panose="020B0503020204020204" pitchFamily="34" charset="-122"/>
                <a:ea typeface="微软雅黑" panose="020B0503020204020204" pitchFamily="34" charset="-122"/>
                <a:cs typeface="+mn-cs"/>
              </a:rPr>
              <a:t>1.</a:t>
            </a:r>
            <a:r>
              <a:rPr kumimoji="0" lang="zh-CN" altLang="en-US" sz="3600" b="1" i="0" u="none" strike="noStrike" kern="1200" cap="none" spc="0" normalizeH="0" baseline="0" noProof="0" dirty="0">
                <a:ln>
                  <a:noFill/>
                </a:ln>
                <a:solidFill>
                  <a:srgbClr val="7E0000"/>
                </a:solidFill>
                <a:effectLst/>
                <a:uLnTx/>
                <a:uFillTx/>
                <a:latin typeface="微软雅黑" panose="020B0503020204020204" pitchFamily="34" charset="-122"/>
                <a:ea typeface="微软雅黑" panose="020B0503020204020204" pitchFamily="34" charset="-122"/>
                <a:cs typeface="+mn-cs"/>
              </a:rPr>
              <a:t> </a:t>
            </a:r>
            <a:r>
              <a:rPr kumimoji="0" lang="en-US" altLang="zh-CN" sz="3600" b="1" i="0" u="none" strike="noStrike" kern="1200" cap="none" spc="0" normalizeH="0" baseline="0" noProof="0" dirty="0">
                <a:ln>
                  <a:noFill/>
                </a:ln>
                <a:solidFill>
                  <a:srgbClr val="7E0000"/>
                </a:solidFill>
                <a:effectLst/>
                <a:uLnTx/>
                <a:uFillTx/>
                <a:latin typeface="微软雅黑" panose="020B0503020204020204" pitchFamily="34" charset="-122"/>
                <a:ea typeface="微软雅黑" panose="020B0503020204020204" pitchFamily="34" charset="-122"/>
                <a:cs typeface="+mn-cs"/>
              </a:rPr>
              <a:t>Backgrounds</a:t>
            </a:r>
            <a:endParaRPr kumimoji="0" lang="en-US" altLang="zh-CN" sz="2800" b="0" i="0" u="none" strike="noStrike" kern="1200" cap="none" spc="0" normalizeH="0" baseline="0" noProof="0" dirty="0">
              <a:ln>
                <a:noFill/>
              </a:ln>
              <a:solidFill>
                <a:srgbClr val="7E0000"/>
              </a:solidFill>
              <a:effectLst/>
              <a:uLnTx/>
              <a:uFillTx/>
              <a:latin typeface="微软雅黑" panose="020B0503020204020204" pitchFamily="34" charset="-122"/>
              <a:ea typeface="微软雅黑" panose="020B0503020204020204" pitchFamily="34" charset="-122"/>
              <a:cs typeface="+mn-cs"/>
            </a:endParaRPr>
          </a:p>
        </p:txBody>
      </p:sp>
      <p:sp>
        <p:nvSpPr>
          <p:cNvPr id="12" name="isḻíḓé">
            <a:extLst>
              <a:ext uri="{FF2B5EF4-FFF2-40B4-BE49-F238E27FC236}">
                <a16:creationId xmlns:a16="http://schemas.microsoft.com/office/drawing/2014/main" id="{B49B7685-79C6-414F-92BD-C685F963B86D}"/>
              </a:ext>
            </a:extLst>
          </p:cNvPr>
          <p:cNvSpPr txBox="1"/>
          <p:nvPr/>
        </p:nvSpPr>
        <p:spPr bwMode="auto">
          <a:xfrm>
            <a:off x="2051768" y="417152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3. Downscaling methods</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2" name="isḻíḓé">
            <a:extLst>
              <a:ext uri="{FF2B5EF4-FFF2-40B4-BE49-F238E27FC236}">
                <a16:creationId xmlns:a16="http://schemas.microsoft.com/office/drawing/2014/main" id="{08C63440-E72B-BEF0-9A8D-7D244B0D7684}"/>
              </a:ext>
            </a:extLst>
          </p:cNvPr>
          <p:cNvSpPr txBox="1"/>
          <p:nvPr/>
        </p:nvSpPr>
        <p:spPr bwMode="auto">
          <a:xfrm>
            <a:off x="2051768" y="515836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4. Summary and discussions  </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9977795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A247E41-7588-B64B-F953-CC5324F82CD6}"/>
              </a:ext>
            </a:extLst>
          </p:cNvPr>
          <p:cNvSpPr/>
          <p:nvPr/>
        </p:nvSpPr>
        <p:spPr>
          <a:xfrm>
            <a:off x="160064" y="1053246"/>
            <a:ext cx="11903925" cy="923330"/>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en-US" altLang="zh-CN"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Since 2020,</a:t>
            </a:r>
            <a:r>
              <a:rPr kumimoji="0" lang="zh-CN" altLang="en-US"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 BCC-CSM1.1m </a:t>
            </a:r>
            <a:r>
              <a:rPr kumimoji="0" lang="en-US" altLang="zh-CN"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nest </a:t>
            </a:r>
            <a:r>
              <a:rPr kumimoji="0" lang="zh-CN" altLang="en-US" sz="1800" b="0" i="0" u="none" strike="noStrike" kern="1200" cap="none" spc="0" normalizeH="0" baseline="0" noProof="0" dirty="0">
                <a:ln>
                  <a:noFill/>
                </a:ln>
                <a:solidFill>
                  <a:srgbClr val="C00000"/>
                </a:solidFill>
                <a:effectLst/>
                <a:uLnTx/>
                <a:uFillTx/>
                <a:latin typeface="Arial Black"/>
                <a:ea typeface="微软雅黑" panose="020B0503020204020204" pitchFamily="34" charset="-122"/>
                <a:cs typeface="Times New Roman" panose="02020603050405020304" pitchFamily="18" charset="0"/>
              </a:rPr>
              <a:t>30km CWRF</a:t>
            </a:r>
            <a:r>
              <a:rPr kumimoji="0" lang="zh-CN" altLang="en-US"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 </a:t>
            </a:r>
            <a:r>
              <a:rPr kumimoji="0" lang="en-US" altLang="zh-CN"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regional climate prediction model, establish regional high-resolution seasonal prediction system</a:t>
            </a:r>
            <a:r>
              <a:rPr kumimoji="0" lang="zh-CN" altLang="en-US"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（BCC-CWRFv1.0）</a:t>
            </a:r>
            <a:r>
              <a:rPr lang="en-US" altLang="zh-CN" dirty="0">
                <a:solidFill>
                  <a:srgbClr val="333399"/>
                </a:solidFill>
                <a:latin typeface="Arial Black"/>
                <a:ea typeface="微软雅黑" panose="020B0503020204020204" pitchFamily="34" charset="-122"/>
                <a:cs typeface="Times New Roman" panose="02020603050405020304" pitchFamily="18" charset="0"/>
              </a:rPr>
              <a:t>.</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en-US" altLang="zh-CN" sz="1800" b="0" i="0" u="none" strike="noStrike" kern="1200" cap="none" spc="0" normalizeH="0" baseline="0" noProof="0" dirty="0">
                <a:ln>
                  <a:noFill/>
                </a:ln>
                <a:solidFill>
                  <a:srgbClr val="333399"/>
                </a:solidFill>
                <a:effectLst/>
                <a:uLnTx/>
                <a:uFillTx/>
                <a:latin typeface="Arial Black"/>
                <a:ea typeface="微软雅黑" panose="020B0503020204020204" pitchFamily="34" charset="-122"/>
                <a:cs typeface="Times New Roman" panose="02020603050405020304" pitchFamily="18" charset="0"/>
              </a:rPr>
              <a:t>Show better performance for T2m and PREC prediction in JJA in China than BCC-CSM</a:t>
            </a:r>
          </a:p>
        </p:txBody>
      </p:sp>
      <p:pic>
        <p:nvPicPr>
          <p:cNvPr id="6" name="图片 5">
            <a:extLst>
              <a:ext uri="{FF2B5EF4-FFF2-40B4-BE49-F238E27FC236}">
                <a16:creationId xmlns:a16="http://schemas.microsoft.com/office/drawing/2014/main" id="{DB010D55-DD64-E6A0-99D8-0D38E0B7BB40}"/>
              </a:ext>
            </a:extLst>
          </p:cNvPr>
          <p:cNvPicPr>
            <a:picLocks noChangeAspect="1"/>
          </p:cNvPicPr>
          <p:nvPr/>
        </p:nvPicPr>
        <p:blipFill>
          <a:blip r:embed="rId2"/>
          <a:stretch>
            <a:fillRect/>
          </a:stretch>
        </p:blipFill>
        <p:spPr>
          <a:xfrm>
            <a:off x="6386309" y="2091210"/>
            <a:ext cx="5797017" cy="4140000"/>
          </a:xfrm>
          <a:prstGeom prst="rect">
            <a:avLst/>
          </a:prstGeom>
        </p:spPr>
      </p:pic>
      <p:sp>
        <p:nvSpPr>
          <p:cNvPr id="7" name="矩形 6">
            <a:extLst>
              <a:ext uri="{FF2B5EF4-FFF2-40B4-BE49-F238E27FC236}">
                <a16:creationId xmlns:a16="http://schemas.microsoft.com/office/drawing/2014/main" id="{275409C4-80D8-572A-FEE3-4BBF93DDEFBF}"/>
              </a:ext>
            </a:extLst>
          </p:cNvPr>
          <p:cNvSpPr/>
          <p:nvPr/>
        </p:nvSpPr>
        <p:spPr>
          <a:xfrm>
            <a:off x="-342900" y="235954"/>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500" b="1" dirty="0">
                <a:solidFill>
                  <a:srgbClr val="002060"/>
                </a:solidFill>
                <a:latin typeface="微软雅黑" panose="020B0503020204020204" pitchFamily="34" charset="-122"/>
                <a:ea typeface="微软雅黑" panose="020B0503020204020204" pitchFamily="34" charset="-122"/>
              </a:rPr>
              <a:t>3.2 Dynamical Downscaling Prediction</a:t>
            </a:r>
            <a:endParaRPr kumimoji="0" lang="zh-CN" altLang="en-US"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E5862A2B-AA18-120E-AB35-B52FCA3711AB}"/>
              </a:ext>
            </a:extLst>
          </p:cNvPr>
          <p:cNvPicPr>
            <a:picLocks noChangeAspect="1"/>
          </p:cNvPicPr>
          <p:nvPr/>
        </p:nvPicPr>
        <p:blipFill>
          <a:blip r:embed="rId3"/>
          <a:stretch>
            <a:fillRect/>
          </a:stretch>
        </p:blipFill>
        <p:spPr>
          <a:xfrm>
            <a:off x="160064" y="2162926"/>
            <a:ext cx="6135470" cy="4068284"/>
          </a:xfrm>
          <a:prstGeom prst="rect">
            <a:avLst/>
          </a:prstGeom>
        </p:spPr>
      </p:pic>
    </p:spTree>
    <p:extLst>
      <p:ext uri="{BB962C8B-B14F-4D97-AF65-F5344CB8AC3E}">
        <p14:creationId xmlns:p14="http://schemas.microsoft.com/office/powerpoint/2010/main" val="2099509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1E1275F-C4F8-871B-05B5-299057AA6F0B}"/>
              </a:ext>
            </a:extLst>
          </p:cNvPr>
          <p:cNvSpPr/>
          <p:nvPr/>
        </p:nvSpPr>
        <p:spPr>
          <a:xfrm>
            <a:off x="908618" y="156131"/>
            <a:ext cx="10388938" cy="87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Arial"/>
                <a:ea typeface="微软雅黑" panose="020B0503020204020204" pitchFamily="34" charset="-122"/>
                <a:cs typeface="+mn-cs"/>
              </a:rPr>
              <a:t>Higher resolution for S2S prediction</a:t>
            </a:r>
            <a:endParaRPr kumimoji="0" lang="zh-CN" altLang="en-US" sz="3200" b="1" i="0" u="none" strike="noStrike" kern="1200" cap="none" spc="0" normalizeH="0" baseline="0" noProof="0" dirty="0">
              <a:ln>
                <a:noFill/>
              </a:ln>
              <a:solidFill>
                <a:srgbClr val="002060"/>
              </a:solidFill>
              <a:effectLst/>
              <a:uLnTx/>
              <a:uFillTx/>
              <a:latin typeface="Arial"/>
              <a:ea typeface="微软雅黑" panose="020B0503020204020204" pitchFamily="34" charset="-122"/>
              <a:cs typeface="+mn-cs"/>
            </a:endParaRPr>
          </a:p>
        </p:txBody>
      </p:sp>
      <p:pic>
        <p:nvPicPr>
          <p:cNvPr id="9" name="图片 8">
            <a:extLst>
              <a:ext uri="{FF2B5EF4-FFF2-40B4-BE49-F238E27FC236}">
                <a16:creationId xmlns:a16="http://schemas.microsoft.com/office/drawing/2014/main" id="{01798DA4-4ED0-B865-D83A-5D3C7AADBAFC}"/>
              </a:ext>
            </a:extLst>
          </p:cNvPr>
          <p:cNvPicPr>
            <a:picLocks noChangeAspect="1"/>
          </p:cNvPicPr>
          <p:nvPr/>
        </p:nvPicPr>
        <p:blipFill>
          <a:blip r:embed="rId3"/>
          <a:stretch>
            <a:fillRect/>
          </a:stretch>
        </p:blipFill>
        <p:spPr>
          <a:xfrm>
            <a:off x="257550" y="3371033"/>
            <a:ext cx="6637419" cy="3385029"/>
          </a:xfrm>
          <a:prstGeom prst="rect">
            <a:avLst/>
          </a:prstGeom>
        </p:spPr>
      </p:pic>
      <p:pic>
        <p:nvPicPr>
          <p:cNvPr id="10" name="图片 9">
            <a:extLst>
              <a:ext uri="{FF2B5EF4-FFF2-40B4-BE49-F238E27FC236}">
                <a16:creationId xmlns:a16="http://schemas.microsoft.com/office/drawing/2014/main" id="{22705760-A8F5-E14D-E19C-C2412D0CE0DB}"/>
              </a:ext>
            </a:extLst>
          </p:cNvPr>
          <p:cNvPicPr>
            <a:picLocks noChangeAspect="1"/>
          </p:cNvPicPr>
          <p:nvPr/>
        </p:nvPicPr>
        <p:blipFill rotWithShape="1">
          <a:blip r:embed="rId4"/>
          <a:srcRect l="14039" t="28848" r="16711" b="23148"/>
          <a:stretch/>
        </p:blipFill>
        <p:spPr bwMode="auto">
          <a:xfrm>
            <a:off x="7363632" y="4719909"/>
            <a:ext cx="2173139" cy="1949480"/>
          </a:xfrm>
          <a:prstGeom prst="rect">
            <a:avLst/>
          </a:prstGeom>
          <a:ln>
            <a:noFill/>
          </a:ln>
          <a:extLst>
            <a:ext uri="{53640926-AAD7-44D8-BBD7-CCE9431645EC}">
              <a14:shadowObscured xmlns:a14="http://schemas.microsoft.com/office/drawing/2010/main"/>
            </a:ext>
          </a:extLst>
        </p:spPr>
      </p:pic>
      <p:pic>
        <p:nvPicPr>
          <p:cNvPr id="11" name="图片 10">
            <a:extLst>
              <a:ext uri="{FF2B5EF4-FFF2-40B4-BE49-F238E27FC236}">
                <a16:creationId xmlns:a16="http://schemas.microsoft.com/office/drawing/2014/main" id="{986E7725-1DCA-8006-F309-6601301DBB31}"/>
              </a:ext>
            </a:extLst>
          </p:cNvPr>
          <p:cNvPicPr>
            <a:picLocks noChangeAspect="1"/>
          </p:cNvPicPr>
          <p:nvPr/>
        </p:nvPicPr>
        <p:blipFill rotWithShape="1">
          <a:blip r:embed="rId5"/>
          <a:srcRect l="13933" t="28766" r="16604" b="23313"/>
          <a:stretch/>
        </p:blipFill>
        <p:spPr bwMode="auto">
          <a:xfrm>
            <a:off x="9754627" y="4723279"/>
            <a:ext cx="2179823" cy="1946110"/>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8393A39C-7ACD-21DE-5550-DD042ED6DD8C}"/>
              </a:ext>
            </a:extLst>
          </p:cNvPr>
          <p:cNvPicPr>
            <a:picLocks noChangeAspect="1"/>
          </p:cNvPicPr>
          <p:nvPr/>
        </p:nvPicPr>
        <p:blipFill rotWithShape="1">
          <a:blip r:embed="rId6"/>
          <a:srcRect r="2841"/>
          <a:stretch/>
        </p:blipFill>
        <p:spPr>
          <a:xfrm>
            <a:off x="7369846" y="3346608"/>
            <a:ext cx="4567768" cy="1429143"/>
          </a:xfrm>
          <a:prstGeom prst="rect">
            <a:avLst/>
          </a:prstGeom>
        </p:spPr>
      </p:pic>
      <p:grpSp>
        <p:nvGrpSpPr>
          <p:cNvPr id="13" name="组合 12">
            <a:extLst>
              <a:ext uri="{FF2B5EF4-FFF2-40B4-BE49-F238E27FC236}">
                <a16:creationId xmlns:a16="http://schemas.microsoft.com/office/drawing/2014/main" id="{81234713-9B84-BE82-2720-080B3861399B}"/>
              </a:ext>
            </a:extLst>
          </p:cNvPr>
          <p:cNvGrpSpPr/>
          <p:nvPr/>
        </p:nvGrpSpPr>
        <p:grpSpPr>
          <a:xfrm>
            <a:off x="535422" y="1218342"/>
            <a:ext cx="5567665" cy="2048530"/>
            <a:chOff x="257924" y="1057688"/>
            <a:chExt cx="5383377" cy="2318510"/>
          </a:xfrm>
        </p:grpSpPr>
        <p:pic>
          <p:nvPicPr>
            <p:cNvPr id="14" name="pasted-image.tif">
              <a:extLst>
                <a:ext uri="{FF2B5EF4-FFF2-40B4-BE49-F238E27FC236}">
                  <a16:creationId xmlns:a16="http://schemas.microsoft.com/office/drawing/2014/main" id="{2E7FB51C-9167-63BC-9CD4-CED2591BC0F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57924" y="1057688"/>
              <a:ext cx="2217489" cy="231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15" name="矩形 6">
              <a:extLst>
                <a:ext uri="{FF2B5EF4-FFF2-40B4-BE49-F238E27FC236}">
                  <a16:creationId xmlns:a16="http://schemas.microsoft.com/office/drawing/2014/main" id="{F2D569A9-BD69-2D47-98B1-BB2BC94F247E}"/>
                </a:ext>
              </a:extLst>
            </p:cNvPr>
            <p:cNvSpPr>
              <a:spLocks noChangeAspect="1"/>
            </p:cNvSpPr>
            <p:nvPr/>
          </p:nvSpPr>
          <p:spPr bwMode="auto">
            <a:xfrm>
              <a:off x="897214" y="1497556"/>
              <a:ext cx="1482410" cy="1235593"/>
            </a:xfrm>
            <a:prstGeom prst="rect">
              <a:avLst/>
            </a:prstGeom>
            <a:noFill/>
            <a:ln w="317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cxnSp>
          <p:nvCxnSpPr>
            <p:cNvPr id="16" name="直接连接符 13">
              <a:extLst>
                <a:ext uri="{FF2B5EF4-FFF2-40B4-BE49-F238E27FC236}">
                  <a16:creationId xmlns:a16="http://schemas.microsoft.com/office/drawing/2014/main" id="{C1581925-3486-2630-DBCD-2F8F4164B11C}"/>
                </a:ext>
              </a:extLst>
            </p:cNvPr>
            <p:cNvCxnSpPr>
              <a:cxnSpLocks noChangeShapeType="1"/>
            </p:cNvCxnSpPr>
            <p:nvPr/>
          </p:nvCxnSpPr>
          <p:spPr bwMode="auto">
            <a:xfrm flipV="1">
              <a:off x="2379624" y="1067758"/>
              <a:ext cx="575915" cy="394917"/>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7" name="直接连接符 17">
              <a:extLst>
                <a:ext uri="{FF2B5EF4-FFF2-40B4-BE49-F238E27FC236}">
                  <a16:creationId xmlns:a16="http://schemas.microsoft.com/office/drawing/2014/main" id="{7CA1E57E-DE2A-77CF-D8FD-5C01D81D05FB}"/>
                </a:ext>
              </a:extLst>
            </p:cNvPr>
            <p:cNvCxnSpPr>
              <a:cxnSpLocks noChangeShapeType="1"/>
            </p:cNvCxnSpPr>
            <p:nvPr/>
          </p:nvCxnSpPr>
          <p:spPr bwMode="auto">
            <a:xfrm>
              <a:off x="2451380" y="2768030"/>
              <a:ext cx="488549" cy="46976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cxnSp>
        <p:sp>
          <p:nvSpPr>
            <p:cNvPr id="18" name="矩形 36">
              <a:extLst>
                <a:ext uri="{FF2B5EF4-FFF2-40B4-BE49-F238E27FC236}">
                  <a16:creationId xmlns:a16="http://schemas.microsoft.com/office/drawing/2014/main" id="{0F748C75-DB18-1176-FF04-10E6CFA5E3D7}"/>
                </a:ext>
              </a:extLst>
            </p:cNvPr>
            <p:cNvSpPr>
              <a:spLocks noChangeArrowheads="1"/>
            </p:cNvSpPr>
            <p:nvPr/>
          </p:nvSpPr>
          <p:spPr bwMode="auto">
            <a:xfrm>
              <a:off x="2942856" y="1057688"/>
              <a:ext cx="2698445" cy="2143193"/>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9" name="image25.jpeg">
              <a:extLst>
                <a:ext uri="{FF2B5EF4-FFF2-40B4-BE49-F238E27FC236}">
                  <a16:creationId xmlns:a16="http://schemas.microsoft.com/office/drawing/2014/main" id="{3141DF9C-5401-F64E-D285-C8739C37D0C5}"/>
                </a:ext>
              </a:extLst>
            </p:cNvPr>
            <p:cNvPicPr>
              <a:picLocks noChangeAspect="1"/>
            </p:cNvPicPr>
            <p:nvPr/>
          </p:nvPicPr>
          <p:blipFill rotWithShape="1">
            <a:blip r:embed="rId8" cstate="print"/>
            <a:srcRect r="220" b="18856"/>
            <a:stretch/>
          </p:blipFill>
          <p:spPr>
            <a:xfrm>
              <a:off x="2939929" y="1076846"/>
              <a:ext cx="2677124" cy="2117685"/>
            </a:xfrm>
            <a:prstGeom prst="rect">
              <a:avLst/>
            </a:prstGeom>
          </p:spPr>
        </p:pic>
      </p:grpSp>
      <p:sp>
        <p:nvSpPr>
          <p:cNvPr id="2" name="文本框 1"/>
          <p:cNvSpPr txBox="1"/>
          <p:nvPr/>
        </p:nvSpPr>
        <p:spPr>
          <a:xfrm>
            <a:off x="1594242" y="3156663"/>
            <a:ext cx="907849" cy="415498"/>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terrain</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1" name="文本框 20"/>
          <p:cNvSpPr txBox="1"/>
          <p:nvPr/>
        </p:nvSpPr>
        <p:spPr>
          <a:xfrm>
            <a:off x="3072807" y="3189254"/>
            <a:ext cx="2009554" cy="415498"/>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vegetation fraction</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2" name="文本框 21"/>
          <p:cNvSpPr txBox="1"/>
          <p:nvPr/>
        </p:nvSpPr>
        <p:spPr>
          <a:xfrm>
            <a:off x="5026914" y="3214654"/>
            <a:ext cx="2009554" cy="375552"/>
          </a:xfrm>
          <a:prstGeom prst="rect">
            <a:avLst/>
          </a:prstGeom>
          <a:solidFill>
            <a:schemeClr val="bg1"/>
          </a:solid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dominant category</a:t>
            </a:r>
            <a:endParaRPr kumimoji="0" lang="zh-CN" altLang="en-US" sz="14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0" name="文本框 19">
            <a:extLst>
              <a:ext uri="{FF2B5EF4-FFF2-40B4-BE49-F238E27FC236}">
                <a16:creationId xmlns:a16="http://schemas.microsoft.com/office/drawing/2014/main" id="{774896B7-4270-BA6B-7068-F0E834181112}"/>
              </a:ext>
            </a:extLst>
          </p:cNvPr>
          <p:cNvSpPr txBox="1"/>
          <p:nvPr/>
        </p:nvSpPr>
        <p:spPr>
          <a:xfrm>
            <a:off x="6244586" y="1227239"/>
            <a:ext cx="5947414" cy="1907702"/>
          </a:xfrm>
          <a:prstGeom prst="rect">
            <a:avLst/>
          </a:prstGeom>
          <a:noFill/>
          <a:ln>
            <a:solidFill>
              <a:schemeClr val="accent1">
                <a:lumMod val="75000"/>
              </a:schemeClr>
            </a:solidFill>
          </a:ln>
        </p:spPr>
        <p:txBody>
          <a:bodyPr wrap="square" rtlCol="0">
            <a:spAutoFit/>
          </a:bodyPr>
          <a:lstStyle/>
          <a:p>
            <a:pPr marL="342900" marR="0" lvl="0" indent="-342900" algn="l" defTabSz="914400" rtl="0" eaLnBrk="1" fontAlgn="base" latinLnBrk="0" hangingPunct="1">
              <a:lnSpc>
                <a:spcPct val="120000"/>
              </a:lnSpc>
              <a:spcBef>
                <a:spcPct val="0"/>
              </a:spcBef>
              <a:spcAft>
                <a:spcPct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black"/>
                </a:solidFill>
                <a:effectLst/>
                <a:uLnTx/>
                <a:uFillTx/>
                <a:latin typeface="+mj-ea"/>
                <a:ea typeface="+mj-ea"/>
                <a:cs typeface="+mn-cs"/>
              </a:rPr>
              <a:t>Development of </a:t>
            </a:r>
            <a:r>
              <a:rPr kumimoji="0" lang="en-US" altLang="zh-CN" sz="2000" b="0" i="0" u="none" strike="noStrike" kern="1200" cap="none" spc="0" normalizeH="0" baseline="0" noProof="0" dirty="0">
                <a:ln>
                  <a:noFill/>
                </a:ln>
                <a:solidFill>
                  <a:srgbClr val="C00000"/>
                </a:solidFill>
                <a:effectLst/>
                <a:uLnTx/>
                <a:uFillTx/>
                <a:latin typeface="+mj-ea"/>
                <a:ea typeface="+mj-ea"/>
                <a:cs typeface="+mn-cs"/>
              </a:rPr>
              <a:t>15km dynamic </a:t>
            </a:r>
            <a:r>
              <a:rPr kumimoji="0" lang="en-US" altLang="zh-CN" sz="2000" b="0" i="0" u="none" strike="noStrike" kern="1200" cap="none" spc="0" normalizeH="0" baseline="0" noProof="0" dirty="0">
                <a:ln>
                  <a:noFill/>
                </a:ln>
                <a:solidFill>
                  <a:prstClr val="black"/>
                </a:solidFill>
                <a:effectLst/>
                <a:uLnTx/>
                <a:uFillTx/>
                <a:latin typeface="+mj-ea"/>
                <a:ea typeface="+mj-ea"/>
                <a:cs typeface="+mn-cs"/>
              </a:rPr>
              <a:t>downscaling prediction model</a:t>
            </a: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black"/>
                </a:solidFill>
                <a:effectLst/>
                <a:uLnTx/>
                <a:uFillTx/>
                <a:latin typeface="+mj-ea"/>
                <a:ea typeface="+mj-ea"/>
                <a:cs typeface="+mn-cs"/>
              </a:rPr>
              <a:t>Lower simulation error of temperature and precipitation than that of 30km</a:t>
            </a:r>
          </a:p>
          <a:p>
            <a:pPr marL="342900" marR="0" lvl="0" indent="-342900" algn="l" defTabSz="914400" rtl="0" eaLnBrk="1" fontAlgn="base" latinLnBrk="0" hangingPunct="1">
              <a:lnSpc>
                <a:spcPct val="120000"/>
              </a:lnSpc>
              <a:spcBef>
                <a:spcPct val="0"/>
              </a:spcBef>
              <a:spcAft>
                <a:spcPct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black"/>
                </a:solidFill>
                <a:effectLst/>
                <a:uLnTx/>
                <a:uFillTx/>
                <a:latin typeface="+mj-ea"/>
                <a:ea typeface="+mj-ea"/>
                <a:cs typeface="+mn-cs"/>
              </a:rPr>
              <a:t>Sub-seasonal </a:t>
            </a:r>
            <a:r>
              <a:rPr kumimoji="0" lang="en-US" altLang="zh-CN" sz="2000" b="0" i="0" u="none" strike="noStrike" kern="1200" cap="none" spc="0" normalizeH="0" baseline="0" noProof="0" dirty="0">
                <a:ln>
                  <a:noFill/>
                </a:ln>
                <a:solidFill>
                  <a:srgbClr val="C00000"/>
                </a:solidFill>
                <a:effectLst/>
                <a:uLnTx/>
                <a:uFillTx/>
                <a:latin typeface="+mj-ea"/>
                <a:ea typeface="+mj-ea"/>
                <a:cs typeface="+mn-cs"/>
              </a:rPr>
              <a:t>prediction nested CMA-CPSv3</a:t>
            </a:r>
            <a:endParaRPr kumimoji="0" lang="zh-CN" altLang="en-US" sz="2000" b="0" i="0" u="none" strike="noStrike" kern="1200" cap="none" spc="0" normalizeH="0" baseline="0" noProof="0" dirty="0">
              <a:ln>
                <a:noFill/>
              </a:ln>
              <a:solidFill>
                <a:srgbClr val="C00000"/>
              </a:solidFill>
              <a:effectLst/>
              <a:uLnTx/>
              <a:uFillTx/>
              <a:latin typeface="+mj-ea"/>
              <a:ea typeface="+mj-ea"/>
              <a:cs typeface="+mn-cs"/>
            </a:endParaRPr>
          </a:p>
        </p:txBody>
      </p:sp>
      <p:sp>
        <p:nvSpPr>
          <p:cNvPr id="3" name="灯片编号占位符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5F4D45-A6B5-4035-B937-B105A3C38385}" type="slidenum">
              <a:rPr kumimoji="0" lang="zh-CN" altLang="en-US" sz="1200" b="0" i="0" u="none" strike="noStrike" kern="1200" cap="none" spc="0" normalizeH="0" baseline="0" noProof="0" smtClean="0">
                <a:ln>
                  <a:noFill/>
                </a:ln>
                <a:solidFill>
                  <a:prstClr val="black">
                    <a:tint val="75000"/>
                  </a:prstClr>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tint val="75000"/>
                </a:prstClr>
              </a:solidFill>
              <a:effectLst/>
              <a:uLnTx/>
              <a:uFillTx/>
              <a:latin typeface="Arial"/>
              <a:ea typeface="微软雅黑" panose="020B0503020204020204" pitchFamily="34" charset="-122"/>
              <a:cs typeface="+mn-cs"/>
            </a:endParaRPr>
          </a:p>
        </p:txBody>
      </p:sp>
    </p:spTree>
    <p:extLst>
      <p:ext uri="{BB962C8B-B14F-4D97-AF65-F5344CB8AC3E}">
        <p14:creationId xmlns:p14="http://schemas.microsoft.com/office/powerpoint/2010/main" val="3129767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41" y="210725"/>
            <a:ext cx="10515599" cy="63094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Downscaling </a:t>
            </a:r>
            <a:r>
              <a:rPr lang="en-US" altLang="zh-CN" sz="3500" b="1" dirty="0">
                <a:solidFill>
                  <a:srgbClr val="002060"/>
                </a:solidFill>
                <a:latin typeface="微软雅黑" panose="020B0503020204020204" pitchFamily="34" charset="-122"/>
                <a:ea typeface="微软雅黑" panose="020B0503020204020204" pitchFamily="34" charset="-122"/>
              </a:rPr>
              <a:t>Prediction </a:t>
            </a: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for </a:t>
            </a:r>
            <a:r>
              <a:rPr kumimoji="0" lang="en-US" altLang="zh-CN" sz="3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Extreme events </a:t>
            </a:r>
            <a:endParaRPr kumimoji="0" lang="zh-CN" altLang="en-US" sz="35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 name="灯片编号占位符 3"/>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C7BBBB-04E9-4060-9B5E-50F9F360498A}" type="slidenum">
              <a:rPr kumimoji="0" lang="zh-CN" altLang="en-US" sz="1200" b="1" i="0" u="none" strike="noStrike" kern="1200" cap="none" spc="0" normalizeH="0" baseline="0" noProof="0" smtClean="0">
                <a:ln>
                  <a:noFill/>
                </a:ln>
                <a:solidFill>
                  <a:prstClr val="black"/>
                </a:solidFill>
                <a:effectLst/>
                <a:uLnTx/>
                <a:uFillTx/>
                <a:latin typeface="Arial"/>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1" i="0" u="none" strike="noStrike" kern="1200" cap="none" spc="0" normalizeH="0" baseline="0" noProof="0" dirty="0">
              <a:ln>
                <a:noFill/>
              </a:ln>
              <a:solidFill>
                <a:prstClr val="black"/>
              </a:solidFill>
              <a:effectLst/>
              <a:uLnTx/>
              <a:uFillTx/>
              <a:latin typeface="Arial"/>
              <a:ea typeface="微软雅黑" panose="020B0503020204020204" pitchFamily="34" charset="-122"/>
              <a:cs typeface="+mn-cs"/>
            </a:endParaRPr>
          </a:p>
        </p:txBody>
      </p:sp>
      <p:pic>
        <p:nvPicPr>
          <p:cNvPr id="6" name="图片 5"/>
          <p:cNvPicPr>
            <a:picLocks noChangeAspect="1"/>
          </p:cNvPicPr>
          <p:nvPr/>
        </p:nvPicPr>
        <p:blipFill rotWithShape="1">
          <a:blip r:embed="rId2"/>
          <a:srcRect l="5912" t="45664" r="33332" b="42757"/>
          <a:stretch>
            <a:fillRect/>
          </a:stretch>
        </p:blipFill>
        <p:spPr>
          <a:xfrm>
            <a:off x="201864" y="1376221"/>
            <a:ext cx="4301412" cy="1159770"/>
          </a:xfrm>
          <a:prstGeom prst="rect">
            <a:avLst/>
          </a:prstGeom>
        </p:spPr>
      </p:pic>
      <p:pic>
        <p:nvPicPr>
          <p:cNvPr id="7" name="图片 6"/>
          <p:cNvPicPr>
            <a:picLocks noChangeAspect="1"/>
          </p:cNvPicPr>
          <p:nvPr/>
        </p:nvPicPr>
        <p:blipFill rotWithShape="1">
          <a:blip r:embed="rId3"/>
          <a:srcRect l="5844" t="45801" r="33348" b="39572"/>
          <a:stretch>
            <a:fillRect/>
          </a:stretch>
        </p:blipFill>
        <p:spPr>
          <a:xfrm>
            <a:off x="201864" y="2531277"/>
            <a:ext cx="4301412" cy="1463822"/>
          </a:xfrm>
          <a:prstGeom prst="rect">
            <a:avLst/>
          </a:prstGeom>
        </p:spPr>
      </p:pic>
      <p:sp>
        <p:nvSpPr>
          <p:cNvPr id="8" name="文本框 7"/>
          <p:cNvSpPr txBox="1"/>
          <p:nvPr/>
        </p:nvSpPr>
        <p:spPr>
          <a:xfrm>
            <a:off x="2943513" y="1088149"/>
            <a:ext cx="988453" cy="415498"/>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CWRF</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椭圆 8"/>
          <p:cNvSpPr/>
          <p:nvPr/>
        </p:nvSpPr>
        <p:spPr>
          <a:xfrm>
            <a:off x="1248470" y="1746795"/>
            <a:ext cx="636632" cy="339739"/>
          </a:xfrm>
          <a:prstGeom prst="ellipse">
            <a:avLst/>
          </a:prstGeom>
          <a:ln w="22225">
            <a:solidFill>
              <a:srgbClr val="00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0" name="椭圆 9"/>
          <p:cNvSpPr/>
          <p:nvPr/>
        </p:nvSpPr>
        <p:spPr>
          <a:xfrm>
            <a:off x="3368422" y="1757014"/>
            <a:ext cx="636632" cy="339739"/>
          </a:xfrm>
          <a:prstGeom prst="ellipse">
            <a:avLst/>
          </a:prstGeom>
          <a:ln w="22225">
            <a:solidFill>
              <a:srgbClr val="00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1" name="椭圆 10"/>
          <p:cNvSpPr/>
          <p:nvPr/>
        </p:nvSpPr>
        <p:spPr>
          <a:xfrm>
            <a:off x="1267368" y="3045119"/>
            <a:ext cx="636632" cy="339739"/>
          </a:xfrm>
          <a:prstGeom prst="ellipse">
            <a:avLst/>
          </a:prstGeom>
          <a:ln w="22225">
            <a:solidFill>
              <a:srgbClr val="00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2" name="椭圆 11"/>
          <p:cNvSpPr/>
          <p:nvPr/>
        </p:nvSpPr>
        <p:spPr>
          <a:xfrm>
            <a:off x="3396643" y="3071522"/>
            <a:ext cx="636632" cy="339739"/>
          </a:xfrm>
          <a:prstGeom prst="ellipse">
            <a:avLst/>
          </a:prstGeom>
          <a:ln w="22225">
            <a:solidFill>
              <a:srgbClr val="00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3" name="文本框 12"/>
          <p:cNvSpPr txBox="1"/>
          <p:nvPr/>
        </p:nvSpPr>
        <p:spPr>
          <a:xfrm>
            <a:off x="4336376" y="1746795"/>
            <a:ext cx="998394" cy="37741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L15</a:t>
            </a:r>
            <a:r>
              <a:rPr lang="en-US" altLang="zh-CN" sz="1400" b="1" dirty="0">
                <a:solidFill>
                  <a:prstClr val="black"/>
                </a:solidFill>
                <a:latin typeface="微软雅黑" panose="020B0503020204020204" pitchFamily="34" charset="-122"/>
                <a:ea typeface="微软雅黑" panose="020B0503020204020204" pitchFamily="34" charset="-122"/>
              </a:rPr>
              <a:t>d</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4378850" y="2880772"/>
            <a:ext cx="952889" cy="37741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L22</a:t>
            </a:r>
            <a:r>
              <a:rPr lang="en-US" altLang="zh-CN" sz="1400" b="1" dirty="0">
                <a:solidFill>
                  <a:prstClr val="black"/>
                </a:solidFill>
                <a:latin typeface="微软雅黑" panose="020B0503020204020204" pitchFamily="34" charset="-122"/>
                <a:ea typeface="微软雅黑" panose="020B0503020204020204" pitchFamily="34" charset="-122"/>
              </a:rPr>
              <a:t>d</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nvSpPr>
        <p:spPr>
          <a:xfrm>
            <a:off x="705266" y="1081693"/>
            <a:ext cx="1335171" cy="37741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黑体" panose="02010609060101010101" pitchFamily="49" charset="-122"/>
                <a:cs typeface="+mn-cs"/>
              </a:rPr>
              <a:t>CMA-</a:t>
            </a: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CPSv3</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6" name="图片 15"/>
          <p:cNvPicPr>
            <a:picLocks noChangeAspect="1"/>
          </p:cNvPicPr>
          <p:nvPr/>
        </p:nvPicPr>
        <p:blipFill rotWithShape="1">
          <a:blip r:embed="rId4"/>
          <a:srcRect l="5385" t="41261" r="63597" b="34925"/>
          <a:stretch>
            <a:fillRect/>
          </a:stretch>
        </p:blipFill>
        <p:spPr>
          <a:xfrm>
            <a:off x="1628" y="4614529"/>
            <a:ext cx="1657222" cy="1801235"/>
          </a:xfrm>
          <a:prstGeom prst="rect">
            <a:avLst/>
          </a:prstGeom>
        </p:spPr>
      </p:pic>
      <p:pic>
        <p:nvPicPr>
          <p:cNvPr id="17" name="图片 16"/>
          <p:cNvPicPr>
            <a:picLocks noChangeAspect="1"/>
          </p:cNvPicPr>
          <p:nvPr/>
        </p:nvPicPr>
        <p:blipFill rotWithShape="1">
          <a:blip r:embed="rId5"/>
          <a:srcRect l="35733" t="41357" r="33701" b="34862"/>
          <a:stretch>
            <a:fillRect/>
          </a:stretch>
        </p:blipFill>
        <p:spPr>
          <a:xfrm>
            <a:off x="1607882" y="4625163"/>
            <a:ext cx="1623241" cy="1788011"/>
          </a:xfrm>
          <a:prstGeom prst="rect">
            <a:avLst/>
          </a:prstGeom>
        </p:spPr>
      </p:pic>
      <p:pic>
        <p:nvPicPr>
          <p:cNvPr id="18" name="图片 17"/>
          <p:cNvPicPr>
            <a:picLocks noChangeAspect="1"/>
          </p:cNvPicPr>
          <p:nvPr/>
        </p:nvPicPr>
        <p:blipFill rotWithShape="1">
          <a:blip r:embed="rId6"/>
          <a:srcRect l="5724" t="35355" r="49005" b="29161"/>
          <a:stretch>
            <a:fillRect/>
          </a:stretch>
        </p:blipFill>
        <p:spPr>
          <a:xfrm>
            <a:off x="3215191" y="4625162"/>
            <a:ext cx="1611249" cy="1788011"/>
          </a:xfrm>
          <a:prstGeom prst="rect">
            <a:avLst/>
          </a:prstGeom>
        </p:spPr>
      </p:pic>
      <p:sp>
        <p:nvSpPr>
          <p:cNvPr id="19" name="文本框 18"/>
          <p:cNvSpPr txBox="1"/>
          <p:nvPr/>
        </p:nvSpPr>
        <p:spPr>
          <a:xfrm>
            <a:off x="3465918" y="4338828"/>
            <a:ext cx="1260441" cy="415498"/>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CMA-CPSv3</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p:cNvSpPr txBox="1"/>
          <p:nvPr/>
        </p:nvSpPr>
        <p:spPr>
          <a:xfrm>
            <a:off x="2004403" y="4336542"/>
            <a:ext cx="988453" cy="415498"/>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CWRF</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384399" y="4323197"/>
            <a:ext cx="988453" cy="415498"/>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OBS</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TextBox 9"/>
          <p:cNvSpPr txBox="1"/>
          <p:nvPr/>
        </p:nvSpPr>
        <p:spPr>
          <a:xfrm>
            <a:off x="397883" y="4050005"/>
            <a:ext cx="423256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21.7 Extreme Rainfall in Henan </a:t>
            </a:r>
          </a:p>
        </p:txBody>
      </p:sp>
      <p:sp>
        <p:nvSpPr>
          <p:cNvPr id="23" name="文本框 22"/>
          <p:cNvSpPr txBox="1"/>
          <p:nvPr/>
        </p:nvSpPr>
        <p:spPr>
          <a:xfrm>
            <a:off x="2731925" y="6423807"/>
            <a:ext cx="1470423" cy="37741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Lead 15</a:t>
            </a:r>
            <a:r>
              <a:rPr lang="zh-CN" altLang="en-US" sz="1400" b="1" dirty="0">
                <a:solidFill>
                  <a:prstClr val="black"/>
                </a:solidFill>
                <a:latin typeface="微软雅黑" panose="020B0503020204020204" pitchFamily="34" charset="-122"/>
                <a:ea typeface="微软雅黑" panose="020B0503020204020204" pitchFamily="34" charset="-122"/>
              </a:rPr>
              <a:t> </a:t>
            </a:r>
            <a:r>
              <a:rPr lang="en-US" altLang="zh-CN" sz="1400" b="1" dirty="0">
                <a:solidFill>
                  <a:prstClr val="black"/>
                </a:solidFill>
                <a:latin typeface="微软雅黑" panose="020B0503020204020204" pitchFamily="34" charset="-122"/>
                <a:ea typeface="微软雅黑" panose="020B0503020204020204" pitchFamily="34" charset="-122"/>
              </a:rPr>
              <a:t>days</a:t>
            </a:r>
            <a:endParaRPr kumimoji="0" lang="zh-CN" altLang="en-US" sz="1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4" name="圆角矩形 62"/>
          <p:cNvSpPr/>
          <p:nvPr/>
        </p:nvSpPr>
        <p:spPr>
          <a:xfrm>
            <a:off x="5981760" y="2405421"/>
            <a:ext cx="1750037"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600" b="1" dirty="0">
                <a:solidFill>
                  <a:prstClr val="black"/>
                </a:solidFill>
                <a:latin typeface="微软雅黑" panose="020B0503020204020204" pitchFamily="34" charset="-122"/>
                <a:ea typeface="微软雅黑" panose="020B0503020204020204" pitchFamily="34" charset="-122"/>
              </a:rPr>
              <a:t>I</a:t>
            </a:r>
            <a:r>
              <a:rPr kumimoji="0" lang="en-US" altLang="zh-CN" sz="1600" b="1"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nitialization</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圆角矩形 63"/>
          <p:cNvSpPr/>
          <p:nvPr/>
        </p:nvSpPr>
        <p:spPr>
          <a:xfrm>
            <a:off x="5522020" y="3473770"/>
            <a:ext cx="1175095"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Hindcast</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圆角矩形 64"/>
          <p:cNvSpPr/>
          <p:nvPr/>
        </p:nvSpPr>
        <p:spPr>
          <a:xfrm>
            <a:off x="5981760" y="4490792"/>
            <a:ext cx="1750037"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Post-process</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7" name="圆角矩形 65"/>
          <p:cNvSpPr/>
          <p:nvPr/>
        </p:nvSpPr>
        <p:spPr>
          <a:xfrm>
            <a:off x="7151169" y="3473770"/>
            <a:ext cx="1161256"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Forecast</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十字形 27"/>
          <p:cNvSpPr/>
          <p:nvPr/>
        </p:nvSpPr>
        <p:spPr>
          <a:xfrm>
            <a:off x="6681453" y="3527453"/>
            <a:ext cx="401881" cy="390800"/>
          </a:xfrm>
          <a:prstGeom prst="plus">
            <a:avLst>
              <a:gd name="adj" fmla="val 36522"/>
            </a:avLst>
          </a:prstGeom>
          <a:solidFill>
            <a:schemeClr val="accent1"/>
          </a:solidFill>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29" name="圆角矩形 67"/>
          <p:cNvSpPr/>
          <p:nvPr/>
        </p:nvSpPr>
        <p:spPr>
          <a:xfrm>
            <a:off x="5370590" y="3266578"/>
            <a:ext cx="3092522" cy="844851"/>
          </a:xfrm>
          <a:prstGeom prst="roundRect">
            <a:avLst>
              <a:gd name="adj" fmla="val 19744"/>
            </a:avLst>
          </a:prstGeom>
          <a:ln w="57150">
            <a:gradFill>
              <a:gsLst>
                <a:gs pos="0">
                  <a:schemeClr val="accent1">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30" name="右箭头 68"/>
          <p:cNvSpPr/>
          <p:nvPr/>
        </p:nvSpPr>
        <p:spPr>
          <a:xfrm rot="5400000">
            <a:off x="6720304" y="2896505"/>
            <a:ext cx="317116" cy="350837"/>
          </a:xfrm>
          <a:prstGeom prst="rightArrow">
            <a:avLst/>
          </a:prstGeom>
          <a:solidFill>
            <a:schemeClr val="accent1"/>
          </a:solidFill>
          <a:ln w="317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0099"/>
              </a:solidFill>
              <a:effectLst/>
              <a:uLnTx/>
              <a:uFillTx/>
              <a:latin typeface="Arial"/>
              <a:ea typeface="黑体" panose="02010609060101010101" pitchFamily="49" charset="-122"/>
              <a:cs typeface="+mn-cs"/>
            </a:endParaRPr>
          </a:p>
        </p:txBody>
      </p:sp>
      <p:sp>
        <p:nvSpPr>
          <p:cNvPr id="31" name="右箭头 69"/>
          <p:cNvSpPr/>
          <p:nvPr/>
        </p:nvSpPr>
        <p:spPr>
          <a:xfrm rot="5400000">
            <a:off x="6723834" y="4121004"/>
            <a:ext cx="317116" cy="350837"/>
          </a:xfrm>
          <a:prstGeom prst="rightArrow">
            <a:avLst/>
          </a:prstGeom>
          <a:solidFill>
            <a:schemeClr val="accent1"/>
          </a:solidFill>
          <a:ln w="317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0099"/>
              </a:solidFill>
              <a:effectLst/>
              <a:uLnTx/>
              <a:uFillTx/>
              <a:latin typeface="Arial"/>
              <a:ea typeface="黑体" panose="02010609060101010101" pitchFamily="49" charset="-122"/>
              <a:cs typeface="+mn-cs"/>
            </a:endParaRPr>
          </a:p>
        </p:txBody>
      </p:sp>
      <p:sp>
        <p:nvSpPr>
          <p:cNvPr id="32" name="圆角矩形 70"/>
          <p:cNvSpPr/>
          <p:nvPr/>
        </p:nvSpPr>
        <p:spPr>
          <a:xfrm>
            <a:off x="5981761" y="5367158"/>
            <a:ext cx="1750036"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Products</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右箭头 71"/>
          <p:cNvSpPr/>
          <p:nvPr/>
        </p:nvSpPr>
        <p:spPr>
          <a:xfrm rot="5400000">
            <a:off x="6720303" y="4974892"/>
            <a:ext cx="317116" cy="350837"/>
          </a:xfrm>
          <a:prstGeom prst="rightArrow">
            <a:avLst/>
          </a:prstGeom>
          <a:solidFill>
            <a:schemeClr val="accent1"/>
          </a:solidFill>
          <a:ln w="317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0099"/>
              </a:solidFill>
              <a:effectLst/>
              <a:uLnTx/>
              <a:uFillTx/>
              <a:latin typeface="Arial"/>
              <a:ea typeface="黑体" panose="02010609060101010101" pitchFamily="49" charset="-122"/>
              <a:cs typeface="+mn-cs"/>
            </a:endParaRPr>
          </a:p>
        </p:txBody>
      </p:sp>
      <p:sp>
        <p:nvSpPr>
          <p:cNvPr id="34" name="圆角矩形 72"/>
          <p:cNvSpPr/>
          <p:nvPr/>
        </p:nvSpPr>
        <p:spPr>
          <a:xfrm>
            <a:off x="5257575" y="1424770"/>
            <a:ext cx="3338024" cy="4576919"/>
          </a:xfrm>
          <a:prstGeom prst="roundRect">
            <a:avLst>
              <a:gd name="adj" fmla="val 19744"/>
            </a:avLst>
          </a:prstGeom>
          <a:ln w="57150">
            <a:gradFill>
              <a:gsLst>
                <a:gs pos="37000">
                  <a:srgbClr val="6A90B3"/>
                </a:gs>
                <a:gs pos="0">
                  <a:schemeClr val="accent1">
                    <a:lumMod val="5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35" name="右箭头 73"/>
          <p:cNvSpPr/>
          <p:nvPr/>
        </p:nvSpPr>
        <p:spPr>
          <a:xfrm rot="10800000">
            <a:off x="4512803" y="3400166"/>
            <a:ext cx="982083" cy="582068"/>
          </a:xfrm>
          <a:prstGeom prst="rightArrow">
            <a:avLst/>
          </a:prstGeom>
          <a:solidFill>
            <a:schemeClr val="bg1">
              <a:lumMod val="85000"/>
            </a:schemeClr>
          </a:solidFill>
          <a:ln w="31750" cmpd="dbl">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panose="02010609060101010101" pitchFamily="49" charset="-122"/>
              <a:cs typeface="+mn-cs"/>
            </a:endParaRPr>
          </a:p>
        </p:txBody>
      </p:sp>
      <p:sp>
        <p:nvSpPr>
          <p:cNvPr id="36" name="圆角矩形 75"/>
          <p:cNvSpPr/>
          <p:nvPr/>
        </p:nvSpPr>
        <p:spPr>
          <a:xfrm>
            <a:off x="5981760" y="1560937"/>
            <a:ext cx="1750037" cy="462680"/>
          </a:xfrm>
          <a:prstGeom prst="roundRect">
            <a:avLst/>
          </a:prstGeom>
          <a:solidFill>
            <a:schemeClr val="bg1">
              <a:lumMod val="85000"/>
            </a:schemeClr>
          </a:solidFill>
          <a:ln w="41275">
            <a:solidFill>
              <a:srgbClr val="9D9D9D"/>
            </a:solidFill>
          </a:ln>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CMA-CPSv3</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7" name="右箭头 76"/>
          <p:cNvSpPr/>
          <p:nvPr/>
        </p:nvSpPr>
        <p:spPr>
          <a:xfrm rot="5400000">
            <a:off x="6720304" y="2028319"/>
            <a:ext cx="317116" cy="350837"/>
          </a:xfrm>
          <a:prstGeom prst="rightArrow">
            <a:avLst/>
          </a:prstGeom>
          <a:solidFill>
            <a:schemeClr val="accent1"/>
          </a:solidFill>
          <a:ln w="31750" cmpd="dbl">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000099"/>
              </a:solidFill>
              <a:effectLst/>
              <a:uLnTx/>
              <a:uFillTx/>
              <a:latin typeface="Arial"/>
              <a:ea typeface="黑体" panose="02010609060101010101" pitchFamily="49" charset="-122"/>
              <a:cs typeface="+mn-cs"/>
            </a:endParaRPr>
          </a:p>
        </p:txBody>
      </p:sp>
      <p:sp>
        <p:nvSpPr>
          <p:cNvPr id="38" name="椭圆 37"/>
          <p:cNvSpPr/>
          <p:nvPr/>
        </p:nvSpPr>
        <p:spPr>
          <a:xfrm rot="18529208">
            <a:off x="482899" y="4961095"/>
            <a:ext cx="901037" cy="426748"/>
          </a:xfrm>
          <a:prstGeom prst="ellipse">
            <a:avLst/>
          </a:prstGeom>
          <a:ln w="22225">
            <a:solidFill>
              <a:schemeClr val="bg1"/>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39" name="椭圆 38"/>
          <p:cNvSpPr/>
          <p:nvPr/>
        </p:nvSpPr>
        <p:spPr>
          <a:xfrm rot="18529208">
            <a:off x="2081721" y="4961097"/>
            <a:ext cx="901037" cy="426748"/>
          </a:xfrm>
          <a:prstGeom prst="ellipse">
            <a:avLst/>
          </a:prstGeom>
          <a:ln w="22225">
            <a:solidFill>
              <a:schemeClr val="bg1"/>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40" name="椭圆 39"/>
          <p:cNvSpPr/>
          <p:nvPr/>
        </p:nvSpPr>
        <p:spPr>
          <a:xfrm rot="18529208">
            <a:off x="3702331" y="4961095"/>
            <a:ext cx="901037" cy="426748"/>
          </a:xfrm>
          <a:prstGeom prst="ellipse">
            <a:avLst/>
          </a:prstGeom>
          <a:ln w="22225">
            <a:solidFill>
              <a:schemeClr val="bg1"/>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pic>
        <p:nvPicPr>
          <p:cNvPr id="41" name="图片 40"/>
          <p:cNvPicPr>
            <a:picLocks noChangeAspect="1"/>
          </p:cNvPicPr>
          <p:nvPr/>
        </p:nvPicPr>
        <p:blipFill rotWithShape="1">
          <a:blip r:embed="rId7"/>
          <a:srcRect t="1144" b="-1"/>
          <a:stretch>
            <a:fillRect/>
          </a:stretch>
        </p:blipFill>
        <p:spPr>
          <a:xfrm>
            <a:off x="8701147" y="894646"/>
            <a:ext cx="3454584" cy="1986027"/>
          </a:xfrm>
          <a:prstGeom prst="rect">
            <a:avLst/>
          </a:prstGeom>
        </p:spPr>
      </p:pic>
      <p:pic>
        <p:nvPicPr>
          <p:cNvPr id="42" name="图片 41"/>
          <p:cNvPicPr>
            <a:picLocks noChangeAspect="1"/>
          </p:cNvPicPr>
          <p:nvPr/>
        </p:nvPicPr>
        <p:blipFill rotWithShape="1">
          <a:blip r:embed="rId8"/>
          <a:srcRect t="1565"/>
          <a:stretch>
            <a:fillRect/>
          </a:stretch>
        </p:blipFill>
        <p:spPr>
          <a:xfrm>
            <a:off x="8708614" y="2898501"/>
            <a:ext cx="3462220" cy="2103258"/>
          </a:xfrm>
          <a:prstGeom prst="rect">
            <a:avLst/>
          </a:prstGeom>
        </p:spPr>
      </p:pic>
      <p:pic>
        <p:nvPicPr>
          <p:cNvPr id="43" name="图片 42"/>
          <p:cNvPicPr>
            <a:picLocks noChangeAspect="1"/>
          </p:cNvPicPr>
          <p:nvPr/>
        </p:nvPicPr>
        <p:blipFill rotWithShape="1">
          <a:blip r:embed="rId9"/>
          <a:srcRect t="845"/>
          <a:stretch>
            <a:fillRect/>
          </a:stretch>
        </p:blipFill>
        <p:spPr>
          <a:xfrm>
            <a:off x="8708614" y="4738695"/>
            <a:ext cx="3521332" cy="2115951"/>
          </a:xfrm>
          <a:prstGeom prst="rect">
            <a:avLst/>
          </a:prstGeom>
        </p:spPr>
      </p:pic>
      <p:sp>
        <p:nvSpPr>
          <p:cNvPr id="44" name="TextBox 9"/>
          <p:cNvSpPr txBox="1"/>
          <p:nvPr/>
        </p:nvSpPr>
        <p:spPr>
          <a:xfrm>
            <a:off x="9366790" y="1311213"/>
            <a:ext cx="2687274" cy="4154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100" b="1" dirty="0">
                <a:solidFill>
                  <a:srgbClr val="C00000"/>
                </a:solidFill>
                <a:latin typeface="微软雅黑" panose="020B0503020204020204" pitchFamily="34" charset="-122"/>
                <a:ea typeface="微软雅黑" panose="020B0503020204020204" pitchFamily="34" charset="-122"/>
              </a:rPr>
              <a:t>Heat wave in 2022</a:t>
            </a:r>
            <a:endParaRPr kumimoji="0" lang="en-US" altLang="zh-CN" sz="21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2" name="TextBox 13">
            <a:extLst>
              <a:ext uri="{FF2B5EF4-FFF2-40B4-BE49-F238E27FC236}">
                <a16:creationId xmlns:a16="http://schemas.microsoft.com/office/drawing/2014/main" id="{4C26E3D2-60EA-CE5A-4D5C-5D3F4D7A600E}"/>
              </a:ext>
            </a:extLst>
          </p:cNvPr>
          <p:cNvSpPr txBox="1">
            <a:spLocks noChangeArrowheads="1"/>
          </p:cNvSpPr>
          <p:nvPr/>
        </p:nvSpPr>
        <p:spPr bwMode="auto">
          <a:xfrm>
            <a:off x="1290754" y="840932"/>
            <a:ext cx="2162897" cy="338554"/>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1600" b="1">
                <a:solidFill>
                  <a:srgbClr val="0000FF"/>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rgbClr val="0000FF"/>
                </a:solidFill>
                <a:effectLst/>
                <a:uLnTx/>
                <a:uFillTx/>
                <a:latin typeface="+mj-ea"/>
                <a:ea typeface="+mj-ea"/>
              </a:rPr>
              <a:t>TCC </a:t>
            </a:r>
            <a:r>
              <a:rPr lang="en-US" altLang="zh-CN" dirty="0">
                <a:latin typeface="+mj-ea"/>
                <a:ea typeface="+mj-ea"/>
              </a:rPr>
              <a:t>for PREC</a:t>
            </a:r>
            <a:endParaRPr kumimoji="0" lang="en-US" altLang="zh-CN" sz="1600" i="0" u="none" strike="noStrike" kern="1200" cap="none" spc="0" normalizeH="0" baseline="0" noProof="0" dirty="0">
              <a:ln>
                <a:noFill/>
              </a:ln>
              <a:solidFill>
                <a:srgbClr val="0000FF"/>
              </a:solidFill>
              <a:effectLst/>
              <a:uLnTx/>
              <a:uFillTx/>
              <a:latin typeface="+mj-ea"/>
              <a:ea typeface="+mj-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3BE123B-571F-4F5F-B51F-70C5088817AD}"/>
              </a:ext>
            </a:extLst>
          </p:cNvPr>
          <p:cNvSpPr/>
          <p:nvPr/>
        </p:nvSpPr>
        <p:spPr>
          <a:xfrm>
            <a:off x="2051768" y="162869"/>
            <a:ext cx="8088465" cy="86042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Outlines</a:t>
            </a:r>
            <a:endParaRPr kumimoji="0" lang="zh-CN" altLang="en-US"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9" name="isḻíḓé">
            <a:extLst>
              <a:ext uri="{FF2B5EF4-FFF2-40B4-BE49-F238E27FC236}">
                <a16:creationId xmlns:a16="http://schemas.microsoft.com/office/drawing/2014/main" id="{C2F2274D-E1EA-4496-B550-F2845EBDE834}"/>
              </a:ext>
            </a:extLst>
          </p:cNvPr>
          <p:cNvSpPr txBox="1"/>
          <p:nvPr/>
        </p:nvSpPr>
        <p:spPr bwMode="auto">
          <a:xfrm>
            <a:off x="2051768" y="3184682"/>
            <a:ext cx="8852991"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2. Methods for error correction</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0" name="isḻíḓé">
            <a:extLst>
              <a:ext uri="{FF2B5EF4-FFF2-40B4-BE49-F238E27FC236}">
                <a16:creationId xmlns:a16="http://schemas.microsoft.com/office/drawing/2014/main" id="{3CB57E38-731B-413C-92AE-ADE493BE3073}"/>
              </a:ext>
            </a:extLst>
          </p:cNvPr>
          <p:cNvSpPr txBox="1"/>
          <p:nvPr/>
        </p:nvSpPr>
        <p:spPr bwMode="auto">
          <a:xfrm>
            <a:off x="2051768" y="1969526"/>
            <a:ext cx="8707872" cy="825419"/>
          </a:xfrm>
          <a:prstGeom prst="rect">
            <a:avLst/>
          </a:prstGeom>
          <a:noFill/>
        </p:spPr>
        <p:txBody>
          <a:bodyPr wrap="square" lIns="91440" tIns="45720" rIns="91440" bIns="45720" anchor="ctr">
            <a:spAutoFit/>
          </a:bodyPr>
          <a:lstStyle>
            <a:defPPr>
              <a:defRPr lang="zh-CN"/>
            </a:defPPr>
            <a:lvl1pPr>
              <a:spcBef>
                <a:spcPct val="0"/>
              </a:spcBef>
              <a:defRPr sz="3200" b="1">
                <a:solidFill>
                  <a:srgbClr val="003399"/>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a:t>
            </a:r>
            <a:r>
              <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a:t>
            </a: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Backgrounds</a:t>
            </a:r>
            <a:endParaRPr kumimoji="0" lang="en-US" altLang="zh-CN" sz="2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2" name="isḻíḓé">
            <a:extLst>
              <a:ext uri="{FF2B5EF4-FFF2-40B4-BE49-F238E27FC236}">
                <a16:creationId xmlns:a16="http://schemas.microsoft.com/office/drawing/2014/main" id="{B49B7685-79C6-414F-92BD-C685F963B86D}"/>
              </a:ext>
            </a:extLst>
          </p:cNvPr>
          <p:cNvSpPr txBox="1"/>
          <p:nvPr/>
        </p:nvSpPr>
        <p:spPr bwMode="auto">
          <a:xfrm>
            <a:off x="2051768" y="417152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3. Downscaling methods</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2" name="isḻíḓé">
            <a:extLst>
              <a:ext uri="{FF2B5EF4-FFF2-40B4-BE49-F238E27FC236}">
                <a16:creationId xmlns:a16="http://schemas.microsoft.com/office/drawing/2014/main" id="{08C63440-E72B-BEF0-9A8D-7D244B0D7684}"/>
              </a:ext>
            </a:extLst>
          </p:cNvPr>
          <p:cNvSpPr txBox="1"/>
          <p:nvPr/>
        </p:nvSpPr>
        <p:spPr bwMode="auto">
          <a:xfrm>
            <a:off x="2051768" y="515836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4. Summary and discussions  </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15125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8">
            <a:extLst>
              <a:ext uri="{FF2B5EF4-FFF2-40B4-BE49-F238E27FC236}">
                <a16:creationId xmlns:a16="http://schemas.microsoft.com/office/drawing/2014/main" id="{7DC7618C-0997-4769-8155-E0F0C0D3E502}"/>
              </a:ext>
            </a:extLst>
          </p:cNvPr>
          <p:cNvSpPr/>
          <p:nvPr/>
        </p:nvSpPr>
        <p:spPr>
          <a:xfrm>
            <a:off x="981071" y="2079069"/>
            <a:ext cx="2523461" cy="962037"/>
          </a:xfrm>
          <a:prstGeom prst="roundRect">
            <a:avLst/>
          </a:prstGeom>
          <a:solidFill>
            <a:schemeClr val="accent1">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Operational models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a:t>
            </a: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CESM</a:t>
            </a:r>
            <a:r>
              <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a:t>
            </a: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GFDL)</a:t>
            </a:r>
            <a:endPar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8" name="圆角矩形 9">
            <a:extLst>
              <a:ext uri="{FF2B5EF4-FFF2-40B4-BE49-F238E27FC236}">
                <a16:creationId xmlns:a16="http://schemas.microsoft.com/office/drawing/2014/main" id="{52D86FD3-27F3-455D-958F-FD9933FDA687}"/>
              </a:ext>
            </a:extLst>
          </p:cNvPr>
          <p:cNvSpPr/>
          <p:nvPr/>
        </p:nvSpPr>
        <p:spPr>
          <a:xfrm>
            <a:off x="981071" y="3596417"/>
            <a:ext cx="2523461" cy="964803"/>
          </a:xfrm>
          <a:prstGeom prst="roundRect">
            <a:avLst/>
          </a:prstGeom>
          <a:solidFill>
            <a:srgbClr val="8A3BC5"/>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Domestics models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a:t>
            </a: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FIO</a:t>
            </a:r>
            <a:r>
              <a:rPr lang="en-US" altLang="zh-CN" dirty="0">
                <a:solidFill>
                  <a:prstClr val="white"/>
                </a:solidFill>
                <a:latin typeface="Arial"/>
                <a:ea typeface="黑体" panose="02010609060101010101" pitchFamily="49" charset="-122"/>
              </a:rPr>
              <a:t> et al</a:t>
            </a:r>
            <a:r>
              <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a:t>
            </a:r>
            <a:endPar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9" name="圆角矩形 10">
            <a:extLst>
              <a:ext uri="{FF2B5EF4-FFF2-40B4-BE49-F238E27FC236}">
                <a16:creationId xmlns:a16="http://schemas.microsoft.com/office/drawing/2014/main" id="{DB70867B-BD3C-45BD-9A69-D1C42AB0DEEB}"/>
              </a:ext>
            </a:extLst>
          </p:cNvPr>
          <p:cNvSpPr/>
          <p:nvPr/>
        </p:nvSpPr>
        <p:spPr>
          <a:xfrm>
            <a:off x="981071" y="5085388"/>
            <a:ext cx="2523461" cy="964803"/>
          </a:xfrm>
          <a:prstGeom prst="roundRect">
            <a:avLst/>
          </a:prstGeom>
          <a:solidFill>
            <a:schemeClr val="accent2">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Model update and feedback</a:t>
            </a:r>
            <a:endParaRPr kumimoji="0" lang="zh-CN" altLang="en-US" sz="18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cxnSp>
        <p:nvCxnSpPr>
          <p:cNvPr id="10" name="直接箭头连接符 9">
            <a:extLst>
              <a:ext uri="{FF2B5EF4-FFF2-40B4-BE49-F238E27FC236}">
                <a16:creationId xmlns:a16="http://schemas.microsoft.com/office/drawing/2014/main" id="{C6AE114B-F495-4E67-AEB3-AC0440C7D80E}"/>
              </a:ext>
            </a:extLst>
          </p:cNvPr>
          <p:cNvCxnSpPr/>
          <p:nvPr/>
        </p:nvCxnSpPr>
        <p:spPr>
          <a:xfrm>
            <a:off x="2242801" y="3041106"/>
            <a:ext cx="0" cy="556694"/>
          </a:xfrm>
          <a:prstGeom prst="straightConnector1">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F4818FB9-CCF7-4F36-8CA8-74D8A028B87B}"/>
              </a:ext>
            </a:extLst>
          </p:cNvPr>
          <p:cNvCxnSpPr>
            <a:cxnSpLocks/>
            <a:stCxn id="8" idx="2"/>
            <a:endCxn id="9" idx="0"/>
          </p:cNvCxnSpPr>
          <p:nvPr/>
        </p:nvCxnSpPr>
        <p:spPr>
          <a:xfrm>
            <a:off x="2242802" y="4561220"/>
            <a:ext cx="0" cy="524168"/>
          </a:xfrm>
          <a:prstGeom prst="straightConnector1">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圆角矩形 13">
            <a:extLst>
              <a:ext uri="{FF2B5EF4-FFF2-40B4-BE49-F238E27FC236}">
                <a16:creationId xmlns:a16="http://schemas.microsoft.com/office/drawing/2014/main" id="{AAF36CAE-2764-49ED-87F6-86A4F6FB1A50}"/>
              </a:ext>
            </a:extLst>
          </p:cNvPr>
          <p:cNvSpPr/>
          <p:nvPr/>
        </p:nvSpPr>
        <p:spPr>
          <a:xfrm>
            <a:off x="4502224" y="1283006"/>
            <a:ext cx="2863702" cy="457856"/>
          </a:xfrm>
          <a:prstGeom prst="roundRect">
            <a:avLst/>
          </a:prstGeom>
          <a:solidFill>
            <a:schemeClr val="accent6">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Improve Prediction Skills</a:t>
            </a:r>
            <a:endParaRPr kumimoji="0" lang="zh-CN" altLang="en-US" sz="16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13" name="圆角矩形 14">
            <a:extLst>
              <a:ext uri="{FF2B5EF4-FFF2-40B4-BE49-F238E27FC236}">
                <a16:creationId xmlns:a16="http://schemas.microsoft.com/office/drawing/2014/main" id="{75F8F15E-DDB6-4612-B1E9-22EB6F23F2FE}"/>
              </a:ext>
            </a:extLst>
          </p:cNvPr>
          <p:cNvSpPr/>
          <p:nvPr/>
        </p:nvSpPr>
        <p:spPr>
          <a:xfrm>
            <a:off x="816272" y="1307504"/>
            <a:ext cx="2863702" cy="5061098"/>
          </a:xfrm>
          <a:prstGeom prst="roundRect">
            <a:avLst/>
          </a:prstGeom>
          <a:ln w="12700">
            <a:solidFill>
              <a:schemeClr val="accent6">
                <a:lumMod val="75000"/>
              </a:schemeClr>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4" name="圆角矩形 15">
            <a:extLst>
              <a:ext uri="{FF2B5EF4-FFF2-40B4-BE49-F238E27FC236}">
                <a16:creationId xmlns:a16="http://schemas.microsoft.com/office/drawing/2014/main" id="{FF33FEE5-7B9F-4759-867B-05F0EFBBFD53}"/>
              </a:ext>
            </a:extLst>
          </p:cNvPr>
          <p:cNvSpPr/>
          <p:nvPr/>
        </p:nvSpPr>
        <p:spPr>
          <a:xfrm>
            <a:off x="4502224" y="1300415"/>
            <a:ext cx="2863702" cy="5061098"/>
          </a:xfrm>
          <a:prstGeom prst="roundRect">
            <a:avLst/>
          </a:prstGeom>
          <a:ln w="12700">
            <a:solidFill>
              <a:schemeClr val="accent6">
                <a:lumMod val="75000"/>
              </a:schemeClr>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6" name="圆角矩形 17">
            <a:extLst>
              <a:ext uri="{FF2B5EF4-FFF2-40B4-BE49-F238E27FC236}">
                <a16:creationId xmlns:a16="http://schemas.microsoft.com/office/drawing/2014/main" id="{584DB509-F1CD-4AC2-88F5-7DDDB9C8D205}"/>
              </a:ext>
            </a:extLst>
          </p:cNvPr>
          <p:cNvSpPr/>
          <p:nvPr/>
        </p:nvSpPr>
        <p:spPr>
          <a:xfrm>
            <a:off x="8183430" y="1289045"/>
            <a:ext cx="2869241" cy="460268"/>
          </a:xfrm>
          <a:prstGeom prst="roundRect">
            <a:avLst/>
          </a:prstGeom>
          <a:solidFill>
            <a:schemeClr val="accent6">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600" dirty="0">
                <a:solidFill>
                  <a:prstClr val="white"/>
                </a:solidFill>
                <a:latin typeface="Arial"/>
                <a:ea typeface="黑体" panose="02010609060101010101" pitchFamily="49" charset="-122"/>
              </a:rPr>
              <a:t>Expand Application</a:t>
            </a:r>
            <a:endParaRPr kumimoji="0" lang="zh-CN" altLang="en-US" sz="16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17" name="圆角矩形 18">
            <a:extLst>
              <a:ext uri="{FF2B5EF4-FFF2-40B4-BE49-F238E27FC236}">
                <a16:creationId xmlns:a16="http://schemas.microsoft.com/office/drawing/2014/main" id="{18AA84FB-0C2B-46AC-B89C-527D386027FC}"/>
              </a:ext>
            </a:extLst>
          </p:cNvPr>
          <p:cNvSpPr/>
          <p:nvPr/>
        </p:nvSpPr>
        <p:spPr>
          <a:xfrm>
            <a:off x="8183431" y="1307504"/>
            <a:ext cx="2863702" cy="5061098"/>
          </a:xfrm>
          <a:prstGeom prst="roundRect">
            <a:avLst/>
          </a:prstGeom>
          <a:ln w="12700">
            <a:solidFill>
              <a:schemeClr val="accent6">
                <a:lumMod val="75000"/>
              </a:schemeClr>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8" name="圆角矩形 19">
            <a:extLst>
              <a:ext uri="{FF2B5EF4-FFF2-40B4-BE49-F238E27FC236}">
                <a16:creationId xmlns:a16="http://schemas.microsoft.com/office/drawing/2014/main" id="{2CB713D0-99C0-49CA-8208-FE2B303B5833}"/>
              </a:ext>
            </a:extLst>
          </p:cNvPr>
          <p:cNvSpPr/>
          <p:nvPr/>
        </p:nvSpPr>
        <p:spPr>
          <a:xfrm>
            <a:off x="816272" y="1291064"/>
            <a:ext cx="2863702" cy="457856"/>
          </a:xfrm>
          <a:prstGeom prst="roundRect">
            <a:avLst/>
          </a:prstGeom>
          <a:solidFill>
            <a:schemeClr val="accent6">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Establish MME Platform</a:t>
            </a:r>
            <a:endParaRPr kumimoji="0" lang="zh-CN" altLang="en-US" sz="16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22" name="圆角矩形 23">
            <a:extLst>
              <a:ext uri="{FF2B5EF4-FFF2-40B4-BE49-F238E27FC236}">
                <a16:creationId xmlns:a16="http://schemas.microsoft.com/office/drawing/2014/main" id="{7519A6D6-0534-4E95-9E9D-9B164E0A21E5}"/>
              </a:ext>
            </a:extLst>
          </p:cNvPr>
          <p:cNvSpPr/>
          <p:nvPr/>
        </p:nvSpPr>
        <p:spPr>
          <a:xfrm>
            <a:off x="9711844" y="2285905"/>
            <a:ext cx="1304993" cy="1082708"/>
          </a:xfrm>
          <a:prstGeom prst="roundRect">
            <a:avLst/>
          </a:prstGeom>
          <a:solidFill>
            <a:srgbClr val="7AB850"/>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BCC</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3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Global Forecast</a:t>
            </a:r>
            <a:endParaRPr kumimoji="0" lang="zh-CN" altLang="en-US" sz="13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23" name="圆角矩形 24">
            <a:extLst>
              <a:ext uri="{FF2B5EF4-FFF2-40B4-BE49-F238E27FC236}">
                <a16:creationId xmlns:a16="http://schemas.microsoft.com/office/drawing/2014/main" id="{C5A14A22-C412-4634-8077-375CA5F88D14}"/>
              </a:ext>
            </a:extLst>
          </p:cNvPr>
          <p:cNvSpPr/>
          <p:nvPr/>
        </p:nvSpPr>
        <p:spPr>
          <a:xfrm>
            <a:off x="9711844" y="3506372"/>
            <a:ext cx="1304993" cy="1130594"/>
          </a:xfrm>
          <a:prstGeom prst="roundRect">
            <a:avLst/>
          </a:prstGeom>
          <a:solidFill>
            <a:schemeClr val="accent6">
              <a:lumMod val="75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400" dirty="0">
                <a:solidFill>
                  <a:prstClr val="white"/>
                </a:solidFill>
                <a:latin typeface="Arial"/>
                <a:ea typeface="黑体" panose="02010609060101010101" pitchFamily="49" charset="-122"/>
              </a:rPr>
              <a:t>Coupled </a:t>
            </a:r>
            <a:r>
              <a:rPr kumimoji="0" lang="en-US" altLang="zh-CN" sz="14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hydrological model</a:t>
            </a:r>
            <a:endParaRPr kumimoji="0" lang="zh-CN" altLang="en-US" sz="13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sp>
        <p:nvSpPr>
          <p:cNvPr id="24" name="圆角矩形 25">
            <a:extLst>
              <a:ext uri="{FF2B5EF4-FFF2-40B4-BE49-F238E27FC236}">
                <a16:creationId xmlns:a16="http://schemas.microsoft.com/office/drawing/2014/main" id="{FA4A5D56-6261-4F8B-BCA3-F63D5B016C87}"/>
              </a:ext>
            </a:extLst>
          </p:cNvPr>
          <p:cNvSpPr/>
          <p:nvPr/>
        </p:nvSpPr>
        <p:spPr>
          <a:xfrm>
            <a:off x="9711845" y="4925980"/>
            <a:ext cx="1304993" cy="773049"/>
          </a:xfrm>
          <a:prstGeom prst="roundRect">
            <a:avLst/>
          </a:prstGeom>
          <a:solidFill>
            <a:schemeClr val="accent6">
              <a:lumMod val="50000"/>
            </a:schemeClr>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rPr>
              <a:t>Wind &amp; solar Prediction</a:t>
            </a:r>
            <a:endParaRPr kumimoji="0" lang="zh-CN" altLang="en-US" sz="1300" b="0" i="0" u="none" strike="noStrike" kern="1200" cap="none" spc="0" normalizeH="0" baseline="0" noProof="0" dirty="0">
              <a:ln>
                <a:noFill/>
              </a:ln>
              <a:solidFill>
                <a:prstClr val="white"/>
              </a:solidFill>
              <a:effectLst/>
              <a:uLnTx/>
              <a:uFillTx/>
              <a:latin typeface="Arial"/>
              <a:ea typeface="黑体" panose="02010609060101010101" pitchFamily="49" charset="-122"/>
              <a:cs typeface="+mn-cs"/>
            </a:endParaRPr>
          </a:p>
        </p:txBody>
      </p:sp>
      <p:cxnSp>
        <p:nvCxnSpPr>
          <p:cNvPr id="25" name="直接箭头连接符 24">
            <a:extLst>
              <a:ext uri="{FF2B5EF4-FFF2-40B4-BE49-F238E27FC236}">
                <a16:creationId xmlns:a16="http://schemas.microsoft.com/office/drawing/2014/main" id="{5A2834DD-3F9D-4FF6-AB15-ABD2B0A3E59F}"/>
              </a:ext>
            </a:extLst>
          </p:cNvPr>
          <p:cNvCxnSpPr>
            <a:cxnSpLocks/>
            <a:stCxn id="22" idx="2"/>
            <a:endCxn id="23" idx="0"/>
          </p:cNvCxnSpPr>
          <p:nvPr/>
        </p:nvCxnSpPr>
        <p:spPr>
          <a:xfrm>
            <a:off x="10364341" y="3368613"/>
            <a:ext cx="0" cy="137759"/>
          </a:xfrm>
          <a:prstGeom prst="straightConnector1">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D80EC01E-AF76-4DD9-9065-2806823E1022}"/>
              </a:ext>
            </a:extLst>
          </p:cNvPr>
          <p:cNvCxnSpPr>
            <a:cxnSpLocks/>
            <a:stCxn id="23" idx="2"/>
          </p:cNvCxnSpPr>
          <p:nvPr/>
        </p:nvCxnSpPr>
        <p:spPr>
          <a:xfrm flipH="1">
            <a:off x="10364340" y="4636966"/>
            <a:ext cx="1" cy="266916"/>
          </a:xfrm>
          <a:prstGeom prst="straightConnector1">
            <a:avLst/>
          </a:prstGeom>
          <a:ln w="127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右箭头 28">
            <a:extLst>
              <a:ext uri="{FF2B5EF4-FFF2-40B4-BE49-F238E27FC236}">
                <a16:creationId xmlns:a16="http://schemas.microsoft.com/office/drawing/2014/main" id="{7A7F5A7D-9182-4FAC-A4A4-ED850E842B20}"/>
              </a:ext>
            </a:extLst>
          </p:cNvPr>
          <p:cNvSpPr/>
          <p:nvPr/>
        </p:nvSpPr>
        <p:spPr>
          <a:xfrm>
            <a:off x="3729593" y="3533258"/>
            <a:ext cx="738592" cy="368595"/>
          </a:xfrm>
          <a:prstGeom prst="rightArrow">
            <a:avLst/>
          </a:prstGeom>
          <a:solidFill>
            <a:schemeClr val="accent6">
              <a:lumMod val="75000"/>
            </a:schemeClr>
          </a:solidFill>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28" name="右箭头 29">
            <a:extLst>
              <a:ext uri="{FF2B5EF4-FFF2-40B4-BE49-F238E27FC236}">
                <a16:creationId xmlns:a16="http://schemas.microsoft.com/office/drawing/2014/main" id="{C704B6D3-9CF7-4BCA-B757-271000907EE5}"/>
              </a:ext>
            </a:extLst>
          </p:cNvPr>
          <p:cNvSpPr/>
          <p:nvPr/>
        </p:nvSpPr>
        <p:spPr>
          <a:xfrm>
            <a:off x="7420929" y="3533258"/>
            <a:ext cx="738592" cy="368595"/>
          </a:xfrm>
          <a:prstGeom prst="rightArrow">
            <a:avLst/>
          </a:prstGeom>
          <a:solidFill>
            <a:schemeClr val="accent6">
              <a:lumMod val="75000"/>
            </a:schemeClr>
          </a:solidFill>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pic>
        <p:nvPicPr>
          <p:cNvPr id="34" name="图片 33">
            <a:extLst>
              <a:ext uri="{FF2B5EF4-FFF2-40B4-BE49-F238E27FC236}">
                <a16:creationId xmlns:a16="http://schemas.microsoft.com/office/drawing/2014/main" id="{7929BB68-281C-41F1-B1EA-46B48C4D52F3}"/>
              </a:ext>
            </a:extLst>
          </p:cNvPr>
          <p:cNvPicPr>
            <a:picLocks noChangeAspect="1"/>
          </p:cNvPicPr>
          <p:nvPr/>
        </p:nvPicPr>
        <p:blipFill>
          <a:blip r:embed="rId3"/>
          <a:stretch>
            <a:fillRect/>
          </a:stretch>
        </p:blipFill>
        <p:spPr>
          <a:xfrm>
            <a:off x="4804217" y="1891240"/>
            <a:ext cx="2288258" cy="1840344"/>
          </a:xfrm>
          <a:prstGeom prst="rect">
            <a:avLst/>
          </a:prstGeom>
          <a:ln>
            <a:solidFill>
              <a:srgbClr val="000F2E"/>
            </a:solidFill>
          </a:ln>
        </p:spPr>
      </p:pic>
      <p:pic>
        <p:nvPicPr>
          <p:cNvPr id="36" name="图片 35">
            <a:extLst>
              <a:ext uri="{FF2B5EF4-FFF2-40B4-BE49-F238E27FC236}">
                <a16:creationId xmlns:a16="http://schemas.microsoft.com/office/drawing/2014/main" id="{B1D6E91E-D022-4CBD-99C6-E99FB4F65537}"/>
              </a:ext>
            </a:extLst>
          </p:cNvPr>
          <p:cNvPicPr>
            <a:picLocks noChangeAspect="1"/>
          </p:cNvPicPr>
          <p:nvPr/>
        </p:nvPicPr>
        <p:blipFill>
          <a:blip r:embed="rId4"/>
          <a:stretch>
            <a:fillRect/>
          </a:stretch>
        </p:blipFill>
        <p:spPr>
          <a:xfrm>
            <a:off x="4804217" y="4119625"/>
            <a:ext cx="2288258" cy="1713890"/>
          </a:xfrm>
          <a:prstGeom prst="rect">
            <a:avLst/>
          </a:prstGeom>
          <a:ln>
            <a:solidFill>
              <a:srgbClr val="000F2E"/>
            </a:solidFill>
          </a:ln>
        </p:spPr>
      </p:pic>
      <p:sp>
        <p:nvSpPr>
          <p:cNvPr id="37" name="文本框 36">
            <a:extLst>
              <a:ext uri="{FF2B5EF4-FFF2-40B4-BE49-F238E27FC236}">
                <a16:creationId xmlns:a16="http://schemas.microsoft.com/office/drawing/2014/main" id="{E73A5F65-8F8F-4522-A067-9566E474644D}"/>
              </a:ext>
            </a:extLst>
          </p:cNvPr>
          <p:cNvSpPr txBox="1"/>
          <p:nvPr/>
        </p:nvSpPr>
        <p:spPr>
          <a:xfrm>
            <a:off x="5103547" y="3763978"/>
            <a:ext cx="174599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Ensemble method</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文本框 37">
            <a:extLst>
              <a:ext uri="{FF2B5EF4-FFF2-40B4-BE49-F238E27FC236}">
                <a16:creationId xmlns:a16="http://schemas.microsoft.com/office/drawing/2014/main" id="{9B968E28-AD41-41B4-B5B1-868B7F51F02F}"/>
              </a:ext>
            </a:extLst>
          </p:cNvPr>
          <p:cNvSpPr txBox="1"/>
          <p:nvPr/>
        </p:nvSpPr>
        <p:spPr>
          <a:xfrm>
            <a:off x="5276108" y="5931275"/>
            <a:ext cx="141205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Extreme event</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0" name="图片 39">
            <a:extLst>
              <a:ext uri="{FF2B5EF4-FFF2-40B4-BE49-F238E27FC236}">
                <a16:creationId xmlns:a16="http://schemas.microsoft.com/office/drawing/2014/main" id="{711DA225-3467-4624-92DC-C1B47B1C4B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2840" y="2197387"/>
            <a:ext cx="1437604" cy="1042394"/>
          </a:xfrm>
          <a:prstGeom prst="rect">
            <a:avLst/>
          </a:prstGeom>
          <a:ln>
            <a:solidFill>
              <a:srgbClr val="000F2E"/>
            </a:solidFill>
          </a:ln>
        </p:spPr>
      </p:pic>
      <p:pic>
        <p:nvPicPr>
          <p:cNvPr id="42" name="图片 41">
            <a:extLst>
              <a:ext uri="{FF2B5EF4-FFF2-40B4-BE49-F238E27FC236}">
                <a16:creationId xmlns:a16="http://schemas.microsoft.com/office/drawing/2014/main" id="{A32C495D-EE21-4F45-9297-B482E7FD8A1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3521" y="3522414"/>
            <a:ext cx="1437604" cy="1042393"/>
          </a:xfrm>
          <a:prstGeom prst="rect">
            <a:avLst/>
          </a:prstGeom>
          <a:ln>
            <a:solidFill>
              <a:srgbClr val="000F2E"/>
            </a:solidFill>
          </a:ln>
        </p:spPr>
      </p:pic>
      <p:pic>
        <p:nvPicPr>
          <p:cNvPr id="43" name="图片 42">
            <a:extLst>
              <a:ext uri="{FF2B5EF4-FFF2-40B4-BE49-F238E27FC236}">
                <a16:creationId xmlns:a16="http://schemas.microsoft.com/office/drawing/2014/main" id="{5336B9C1-1BDB-4A52-A202-B0B3BE0807D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05" r="11037"/>
          <a:stretch/>
        </p:blipFill>
        <p:spPr>
          <a:xfrm>
            <a:off x="8252840" y="4897298"/>
            <a:ext cx="1398283" cy="880497"/>
          </a:xfrm>
          <a:prstGeom prst="rect">
            <a:avLst/>
          </a:prstGeom>
          <a:ln>
            <a:solidFill>
              <a:srgbClr val="000F2E"/>
            </a:solidFill>
          </a:ln>
        </p:spPr>
      </p:pic>
      <p:sp>
        <p:nvSpPr>
          <p:cNvPr id="2" name="矩形 1">
            <a:extLst>
              <a:ext uri="{FF2B5EF4-FFF2-40B4-BE49-F238E27FC236}">
                <a16:creationId xmlns:a16="http://schemas.microsoft.com/office/drawing/2014/main" id="{B8A8539A-B613-6503-4129-08CF7F73FEA2}"/>
              </a:ext>
            </a:extLst>
          </p:cNvPr>
          <p:cNvSpPr/>
          <p:nvPr/>
        </p:nvSpPr>
        <p:spPr>
          <a:xfrm>
            <a:off x="0" y="18861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Further Development </a:t>
            </a:r>
            <a:r>
              <a:rPr lang="en-US" altLang="zh-CN" sz="3500" b="1" dirty="0">
                <a:solidFill>
                  <a:srgbClr val="002060"/>
                </a:solidFill>
                <a:latin typeface="微软雅黑" panose="020B0503020204020204" pitchFamily="34" charset="-122"/>
                <a:ea typeface="微软雅黑" panose="020B0503020204020204" pitchFamily="34" charset="-122"/>
              </a:rPr>
              <a:t>Strategy</a:t>
            </a:r>
            <a:endParaRPr kumimoji="0" lang="zh-CN" altLang="en-US"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94046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8237" y="1084071"/>
            <a:ext cx="11515725" cy="1287532"/>
          </a:xfrm>
          <a:prstGeom prst="rect">
            <a:avLst/>
          </a:prstGeom>
          <a:noFill/>
        </p:spPr>
        <p:txBody>
          <a:bodyPr wrap="square">
            <a:spAutoFit/>
          </a:bodyPr>
          <a:lstStyle/>
          <a:p>
            <a:pPr marL="285750" marR="0" lvl="0" indent="-285750" algn="l" defTabSz="914400" rtl="0" eaLnBrk="1" fontAlgn="base" latinLnBrk="0" hangingPunct="1">
              <a:lnSpc>
                <a:spcPct val="150000"/>
              </a:lnSpc>
              <a:spcBef>
                <a:spcPct val="0"/>
              </a:spcBef>
              <a:spcAft>
                <a:spcPct val="0"/>
              </a:spcAft>
              <a:buClrTx/>
              <a:buSzTx/>
              <a:buFont typeface="Wingdings" panose="05000000000000000000" pitchFamily="2" charset="2"/>
              <a:buChar char="l"/>
              <a:tabLst/>
              <a:defRPr/>
            </a:pPr>
            <a:r>
              <a:rPr kumimoji="0" lang="en-US" altLang="zh-CN" sz="1800" b="0" i="0" u="none" strike="noStrike" kern="1200" cap="none" spc="0" normalizeH="0" baseline="0" noProof="0" dirty="0">
                <a:ln>
                  <a:noFill/>
                </a:ln>
                <a:solidFill>
                  <a:prstClr val="black"/>
                </a:solidFill>
                <a:effectLst/>
                <a:uLnTx/>
                <a:uFillTx/>
                <a:latin typeface="+mj-ea"/>
                <a:ea typeface="+mj-ea"/>
                <a:cs typeface="+mn-cs"/>
              </a:rPr>
              <a:t>Combine MME with artificial intelligence methods such as machine learning and deep learning,</a:t>
            </a:r>
          </a:p>
          <a:p>
            <a:pPr marL="285750" marR="0" lvl="0" indent="-285750" algn="l" defTabSz="914400" rtl="0" eaLnBrk="1" fontAlgn="base" latinLnBrk="0" hangingPunct="1">
              <a:lnSpc>
                <a:spcPct val="150000"/>
              </a:lnSpc>
              <a:spcBef>
                <a:spcPct val="0"/>
              </a:spcBef>
              <a:spcAft>
                <a:spcPct val="0"/>
              </a:spcAft>
              <a:buClrTx/>
              <a:buSzTx/>
              <a:buFont typeface="Wingdings" panose="05000000000000000000" pitchFamily="2" charset="2"/>
              <a:buChar char="l"/>
              <a:tabLst/>
              <a:defRPr/>
            </a:pPr>
            <a:r>
              <a:rPr lang="en-US" altLang="zh-CN" dirty="0">
                <a:solidFill>
                  <a:prstClr val="black"/>
                </a:solidFill>
                <a:latin typeface="+mj-ea"/>
                <a:ea typeface="+mj-ea"/>
              </a:rPr>
              <a:t>Build </a:t>
            </a:r>
            <a:r>
              <a:rPr kumimoji="0" lang="en-US" altLang="zh-CN" sz="1800" b="0" i="0" u="none" strike="noStrike" kern="1200" cap="none" spc="0" normalizeH="0" baseline="0" noProof="0" dirty="0">
                <a:ln>
                  <a:noFill/>
                </a:ln>
                <a:solidFill>
                  <a:srgbClr val="C00000"/>
                </a:solidFill>
                <a:effectLst/>
                <a:uLnTx/>
                <a:uFillTx/>
                <a:latin typeface="+mj-ea"/>
                <a:ea typeface="+mj-ea"/>
                <a:cs typeface="+mn-cs"/>
              </a:rPr>
              <a:t>model error correction</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 </a:t>
            </a:r>
            <a:r>
              <a:rPr lang="en-US" altLang="zh-CN" dirty="0">
                <a:solidFill>
                  <a:srgbClr val="C00000"/>
                </a:solidFill>
                <a:latin typeface="+mj-ea"/>
                <a:ea typeface="+mj-ea"/>
              </a:rPr>
              <a:t>optimal</a:t>
            </a:r>
            <a:r>
              <a:rPr kumimoji="0" lang="en-US" altLang="zh-CN" sz="1800" b="0" i="0" u="none" strike="noStrike" kern="1200" cap="none" spc="0" normalizeH="0" baseline="0" noProof="0" dirty="0">
                <a:ln>
                  <a:noFill/>
                </a:ln>
                <a:solidFill>
                  <a:srgbClr val="C00000"/>
                </a:solidFill>
                <a:effectLst/>
                <a:uLnTx/>
                <a:uFillTx/>
                <a:latin typeface="+mj-ea"/>
                <a:ea typeface="+mj-ea"/>
                <a:cs typeface="+mn-cs"/>
              </a:rPr>
              <a:t> ensemble </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and </a:t>
            </a:r>
            <a:r>
              <a:rPr kumimoji="0" lang="en-US" altLang="zh-CN" sz="1800" b="0" i="0" u="none" strike="noStrike" kern="1200" cap="none" spc="0" normalizeH="0" baseline="0" noProof="0" dirty="0">
                <a:ln>
                  <a:noFill/>
                </a:ln>
                <a:solidFill>
                  <a:srgbClr val="C00000"/>
                </a:solidFill>
                <a:effectLst/>
                <a:uLnTx/>
                <a:uFillTx/>
                <a:latin typeface="+mj-ea"/>
                <a:ea typeface="+mj-ea"/>
                <a:cs typeface="+mn-cs"/>
              </a:rPr>
              <a:t>intelligent downscaling </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schemes.</a:t>
            </a:r>
          </a:p>
          <a:p>
            <a:pPr marL="285750" marR="0" lvl="0" indent="-285750" algn="l" defTabSz="914400" rtl="0" eaLnBrk="1" fontAlgn="base" latinLnBrk="0" hangingPunct="1">
              <a:lnSpc>
                <a:spcPct val="150000"/>
              </a:lnSpc>
              <a:spcBef>
                <a:spcPct val="0"/>
              </a:spcBef>
              <a:spcAft>
                <a:spcPct val="0"/>
              </a:spcAft>
              <a:buClrTx/>
              <a:buSzTx/>
              <a:buFont typeface="Wingdings" panose="05000000000000000000" pitchFamily="2" charset="2"/>
              <a:buChar char="l"/>
              <a:tabLst/>
              <a:defRPr/>
            </a:pPr>
            <a:r>
              <a:rPr lang="en-US" altLang="zh-CN" dirty="0">
                <a:solidFill>
                  <a:prstClr val="black"/>
                </a:solidFill>
                <a:latin typeface="+mj-ea"/>
                <a:ea typeface="+mj-ea"/>
              </a:rPr>
              <a:t>Form</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 </a:t>
            </a:r>
            <a:r>
              <a:rPr kumimoji="0" lang="en-US" altLang="zh-CN" sz="1800" b="1" i="0" u="none" strike="noStrike" kern="1200" cap="none" spc="0" normalizeH="0" baseline="0" noProof="0" dirty="0">
                <a:ln>
                  <a:noFill/>
                </a:ln>
                <a:solidFill>
                  <a:srgbClr val="C00000"/>
                </a:solidFill>
                <a:effectLst/>
                <a:uLnTx/>
                <a:uFillTx/>
                <a:latin typeface="+mj-ea"/>
                <a:ea typeface="+mj-ea"/>
                <a:cs typeface="+mn-cs"/>
              </a:rPr>
              <a:t>seamless</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 (</a:t>
            </a:r>
            <a:r>
              <a:rPr kumimoji="0" lang="en-US" altLang="zh-CN" sz="1800" b="0" i="0" u="none" strike="noStrike" kern="1200" cap="none" spc="0" normalizeH="0" baseline="0" noProof="0" dirty="0" err="1">
                <a:ln>
                  <a:noFill/>
                </a:ln>
                <a:solidFill>
                  <a:prstClr val="black"/>
                </a:solidFill>
                <a:effectLst/>
                <a:uLnTx/>
                <a:uFillTx/>
                <a:latin typeface="+mj-ea"/>
                <a:ea typeface="+mj-ea"/>
                <a:cs typeface="+mn-cs"/>
              </a:rPr>
              <a:t>subseaonal</a:t>
            </a:r>
            <a:r>
              <a:rPr kumimoji="0" lang="en-US" altLang="zh-CN" sz="1800" b="0" i="0" u="none" strike="noStrike" kern="1200" cap="none" spc="0" normalizeH="0" baseline="0" noProof="0" dirty="0">
                <a:ln>
                  <a:noFill/>
                </a:ln>
                <a:solidFill>
                  <a:prstClr val="black"/>
                </a:solidFill>
                <a:effectLst/>
                <a:uLnTx/>
                <a:uFillTx/>
                <a:latin typeface="+mj-ea"/>
                <a:ea typeface="+mj-ea"/>
                <a:cs typeface="+mn-cs"/>
              </a:rPr>
              <a:t> to decadal) intelligent grided climate prediction products.</a:t>
            </a:r>
          </a:p>
        </p:txBody>
      </p:sp>
      <p:pic>
        <p:nvPicPr>
          <p:cNvPr id="3" name="图片 2">
            <a:extLst>
              <a:ext uri="{FF2B5EF4-FFF2-40B4-BE49-F238E27FC236}">
                <a16:creationId xmlns:a16="http://schemas.microsoft.com/office/drawing/2014/main" id="{734F35B9-7327-0F8F-450D-0A7A0BD0A20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928368" y="3796928"/>
            <a:ext cx="2968290" cy="1717490"/>
          </a:xfrm>
          <a:prstGeom prst="rect">
            <a:avLst/>
          </a:prstGeom>
        </p:spPr>
      </p:pic>
      <p:sp>
        <p:nvSpPr>
          <p:cNvPr id="5" name="文本框 4">
            <a:extLst>
              <a:ext uri="{FF2B5EF4-FFF2-40B4-BE49-F238E27FC236}">
                <a16:creationId xmlns:a16="http://schemas.microsoft.com/office/drawing/2014/main" id="{6762A156-3E65-B2B5-76DC-8E955EF4966B}"/>
              </a:ext>
            </a:extLst>
          </p:cNvPr>
          <p:cNvSpPr txBox="1"/>
          <p:nvPr>
            <p:custDataLst>
              <p:tags r:id="rId1"/>
            </p:custDataLst>
          </p:nvPr>
        </p:nvSpPr>
        <p:spPr>
          <a:xfrm>
            <a:off x="555808" y="6162280"/>
            <a:ext cx="851487"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 ...</a:t>
            </a:r>
          </a:p>
        </p:txBody>
      </p:sp>
      <p:pic>
        <p:nvPicPr>
          <p:cNvPr id="6" name="图片 5">
            <a:extLst>
              <a:ext uri="{FF2B5EF4-FFF2-40B4-BE49-F238E27FC236}">
                <a16:creationId xmlns:a16="http://schemas.microsoft.com/office/drawing/2014/main" id="{56C9CDFA-CB7F-6DE3-B220-5B026F2ADC6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022303" y="3499470"/>
            <a:ext cx="3803625" cy="1711011"/>
          </a:xfrm>
          <a:prstGeom prst="rect">
            <a:avLst/>
          </a:prstGeom>
        </p:spPr>
      </p:pic>
      <p:pic>
        <p:nvPicPr>
          <p:cNvPr id="7" name="图片 6">
            <a:extLst>
              <a:ext uri="{FF2B5EF4-FFF2-40B4-BE49-F238E27FC236}">
                <a16:creationId xmlns:a16="http://schemas.microsoft.com/office/drawing/2014/main" id="{7D1ED157-688F-C241-3EC7-FF670B39228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8640" y="2979693"/>
            <a:ext cx="936000" cy="702350"/>
          </a:xfrm>
          <a:prstGeom prst="rect">
            <a:avLst/>
          </a:prstGeom>
        </p:spPr>
      </p:pic>
      <p:pic>
        <p:nvPicPr>
          <p:cNvPr id="8" name="图片 7">
            <a:extLst>
              <a:ext uri="{FF2B5EF4-FFF2-40B4-BE49-F238E27FC236}">
                <a16:creationId xmlns:a16="http://schemas.microsoft.com/office/drawing/2014/main" id="{34FC6159-0A7A-8AC0-E9D8-13E25B2C8D3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8640" y="3749231"/>
            <a:ext cx="936000" cy="702350"/>
          </a:xfrm>
          <a:prstGeom prst="rect">
            <a:avLst/>
          </a:prstGeom>
        </p:spPr>
      </p:pic>
      <p:pic>
        <p:nvPicPr>
          <p:cNvPr id="9" name="图片 8">
            <a:extLst>
              <a:ext uri="{FF2B5EF4-FFF2-40B4-BE49-F238E27FC236}">
                <a16:creationId xmlns:a16="http://schemas.microsoft.com/office/drawing/2014/main" id="{93244377-F092-C03A-AFC8-5A364991810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8640" y="4518769"/>
            <a:ext cx="936000" cy="702350"/>
          </a:xfrm>
          <a:prstGeom prst="rect">
            <a:avLst/>
          </a:prstGeom>
        </p:spPr>
      </p:pic>
      <p:sp>
        <p:nvSpPr>
          <p:cNvPr id="10" name="矩形: 圆角 9">
            <a:extLst>
              <a:ext uri="{FF2B5EF4-FFF2-40B4-BE49-F238E27FC236}">
                <a16:creationId xmlns:a16="http://schemas.microsoft.com/office/drawing/2014/main" id="{C990B397-DF05-0B51-60CA-B4B9B1C451DD}"/>
              </a:ext>
            </a:extLst>
          </p:cNvPr>
          <p:cNvSpPr/>
          <p:nvPr/>
        </p:nvSpPr>
        <p:spPr>
          <a:xfrm>
            <a:off x="513552" y="4156657"/>
            <a:ext cx="948744" cy="340519"/>
          </a:xfrm>
          <a:prstGeom prst="roundRect">
            <a:avLst/>
          </a:prstGeom>
          <a:noFill/>
          <a:ln>
            <a:noFill/>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rPr>
              <a:t>IAP-CAS</a:t>
            </a:r>
            <a:endParaRPr kumimoji="0" lang="zh-CN" altLang="en-US"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圆角 10">
            <a:extLst>
              <a:ext uri="{FF2B5EF4-FFF2-40B4-BE49-F238E27FC236}">
                <a16:creationId xmlns:a16="http://schemas.microsoft.com/office/drawing/2014/main" id="{EF8BC02F-A804-BB83-90BA-6BA5F26395A4}"/>
              </a:ext>
            </a:extLst>
          </p:cNvPr>
          <p:cNvSpPr/>
          <p:nvPr/>
        </p:nvSpPr>
        <p:spPr>
          <a:xfrm>
            <a:off x="513552" y="4928961"/>
            <a:ext cx="936000" cy="340519"/>
          </a:xfrm>
          <a:prstGeom prst="roundRect">
            <a:avLst/>
          </a:prstGeom>
          <a:noFill/>
          <a:ln>
            <a:noFill/>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rPr>
              <a:t>NCEP</a:t>
            </a:r>
            <a:endParaRPr kumimoji="0" lang="zh-CN" altLang="en-US"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2" name="矩形: 圆角 11">
            <a:extLst>
              <a:ext uri="{FF2B5EF4-FFF2-40B4-BE49-F238E27FC236}">
                <a16:creationId xmlns:a16="http://schemas.microsoft.com/office/drawing/2014/main" id="{46027AF3-BFEF-EDFA-9BE0-4C276B875B0A}"/>
              </a:ext>
            </a:extLst>
          </p:cNvPr>
          <p:cNvSpPr/>
          <p:nvPr/>
        </p:nvSpPr>
        <p:spPr>
          <a:xfrm>
            <a:off x="513552" y="3384353"/>
            <a:ext cx="936000" cy="340519"/>
          </a:xfrm>
          <a:prstGeom prst="roundRect">
            <a:avLst/>
          </a:prstGeom>
          <a:noFill/>
          <a:ln>
            <a:noFill/>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rPr>
              <a:t>CMA</a:t>
            </a:r>
            <a:endParaRPr kumimoji="0" lang="zh-CN" altLang="en-US"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矩形: 圆角 12">
            <a:extLst>
              <a:ext uri="{FF2B5EF4-FFF2-40B4-BE49-F238E27FC236}">
                <a16:creationId xmlns:a16="http://schemas.microsoft.com/office/drawing/2014/main" id="{FC835B66-26D0-18BB-107C-BDF3AC5D0754}"/>
              </a:ext>
            </a:extLst>
          </p:cNvPr>
          <p:cNvSpPr/>
          <p:nvPr/>
        </p:nvSpPr>
        <p:spPr>
          <a:xfrm>
            <a:off x="463742" y="2663019"/>
            <a:ext cx="6732000" cy="4140000"/>
          </a:xfrm>
          <a:prstGeom prst="roundRect">
            <a:avLst>
              <a:gd name="adj" fmla="val 4899"/>
            </a:avLst>
          </a:prstGeom>
          <a:ln w="28575">
            <a:solidFill>
              <a:schemeClr val="accent1"/>
            </a:solidFill>
            <a:prstDash val="sysDash"/>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4" name="矩形: 圆角 13">
            <a:extLst>
              <a:ext uri="{FF2B5EF4-FFF2-40B4-BE49-F238E27FC236}">
                <a16:creationId xmlns:a16="http://schemas.microsoft.com/office/drawing/2014/main" id="{010FEF3C-B5B7-9EF0-ADFA-D2AB0C9857B1}"/>
              </a:ext>
            </a:extLst>
          </p:cNvPr>
          <p:cNvSpPr/>
          <p:nvPr/>
        </p:nvSpPr>
        <p:spPr>
          <a:xfrm>
            <a:off x="2331695" y="6305369"/>
            <a:ext cx="3939647" cy="458629"/>
          </a:xfrm>
          <a:prstGeom prst="roundRect">
            <a:avLst>
              <a:gd name="adj" fmla="val 34294"/>
            </a:avLst>
          </a:prstGeom>
          <a:ln/>
        </p:spPr>
        <p:style>
          <a:lnRef idx="1">
            <a:schemeClr val="accent1"/>
          </a:lnRef>
          <a:fillRef idx="2">
            <a:schemeClr val="accent1"/>
          </a:fillRef>
          <a:effectRef idx="1">
            <a:schemeClr val="accent1"/>
          </a:effectRef>
          <a:fontRef idx="minor">
            <a:schemeClr val="dk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Multi-model ensemble based on ML</a:t>
            </a:r>
            <a:endPar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矩形: 圆角 14">
            <a:extLst>
              <a:ext uri="{FF2B5EF4-FFF2-40B4-BE49-F238E27FC236}">
                <a16:creationId xmlns:a16="http://schemas.microsoft.com/office/drawing/2014/main" id="{47807B82-D2FD-567D-CB11-AA17FCEEC6F4}"/>
              </a:ext>
            </a:extLst>
          </p:cNvPr>
          <p:cNvSpPr/>
          <p:nvPr/>
        </p:nvSpPr>
        <p:spPr>
          <a:xfrm>
            <a:off x="7948127" y="3151764"/>
            <a:ext cx="4010176" cy="3132000"/>
          </a:xfrm>
          <a:prstGeom prst="roundRect">
            <a:avLst>
              <a:gd name="adj" fmla="val 5898"/>
            </a:avLst>
          </a:prstGeom>
          <a:ln w="28575">
            <a:solidFill>
              <a:schemeClr val="accent2"/>
            </a:solidFill>
            <a:prstDash val="sysDash"/>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6" name="矩形: 圆角 15">
            <a:extLst>
              <a:ext uri="{FF2B5EF4-FFF2-40B4-BE49-F238E27FC236}">
                <a16:creationId xmlns:a16="http://schemas.microsoft.com/office/drawing/2014/main" id="{CAB98313-4D99-D829-2EEC-2ABCCD50688E}"/>
              </a:ext>
            </a:extLst>
          </p:cNvPr>
          <p:cNvSpPr/>
          <p:nvPr/>
        </p:nvSpPr>
        <p:spPr>
          <a:xfrm>
            <a:off x="8258340" y="5761341"/>
            <a:ext cx="3420108" cy="458629"/>
          </a:xfrm>
          <a:prstGeom prst="roundRect">
            <a:avLst>
              <a:gd name="adj" fmla="val 34294"/>
            </a:avLst>
          </a:prstGeom>
          <a:ln>
            <a:noFill/>
          </a:ln>
        </p:spPr>
        <p:style>
          <a:lnRef idx="1">
            <a:schemeClr val="accent2"/>
          </a:lnRef>
          <a:fillRef idx="2">
            <a:schemeClr val="accent2"/>
          </a:fillRef>
          <a:effectRef idx="1">
            <a:schemeClr val="accent2"/>
          </a:effectRef>
          <a:fontRef idx="minor">
            <a:schemeClr val="dk1"/>
          </a:fontRef>
        </p:style>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rPr>
              <a:t>Deep learning downscaling</a:t>
            </a:r>
            <a:endParaRPr kumimoji="0" lang="zh-CN" altLang="en-US" sz="1800" b="1" i="0" u="none" strike="noStrike" kern="1200" cap="none" spc="0" normalizeH="0" baseline="0" noProof="0" dirty="0">
              <a:ln>
                <a:noFill/>
              </a:ln>
              <a:solidFill>
                <a:prstClr val="black"/>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7" name="箭头: 右 16">
            <a:extLst>
              <a:ext uri="{FF2B5EF4-FFF2-40B4-BE49-F238E27FC236}">
                <a16:creationId xmlns:a16="http://schemas.microsoft.com/office/drawing/2014/main" id="{3B469ED3-D201-B296-1AF3-01271C3CF629}"/>
              </a:ext>
            </a:extLst>
          </p:cNvPr>
          <p:cNvSpPr/>
          <p:nvPr/>
        </p:nvSpPr>
        <p:spPr>
          <a:xfrm>
            <a:off x="7290136" y="4442617"/>
            <a:ext cx="574545" cy="558619"/>
          </a:xfrm>
          <a:prstGeom prst="rightArrow">
            <a:avLst/>
          </a:prstGeom>
          <a:ln>
            <a:noFill/>
          </a:ln>
        </p:spPr>
        <p:style>
          <a:lnRef idx="1">
            <a:schemeClr val="accent1"/>
          </a:lnRef>
          <a:fillRef idx="2">
            <a:schemeClr val="accent1"/>
          </a:fillRef>
          <a:effectRef idx="1">
            <a:schemeClr val="accent1"/>
          </a:effectRef>
          <a:fontRef idx="minor">
            <a:schemeClr val="dk1"/>
          </a:fontRef>
        </p:style>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pic>
        <p:nvPicPr>
          <p:cNvPr id="18" name="图片 17">
            <a:extLst>
              <a:ext uri="{FF2B5EF4-FFF2-40B4-BE49-F238E27FC236}">
                <a16:creationId xmlns:a16="http://schemas.microsoft.com/office/drawing/2014/main" id="{9EC42E34-5E4C-02A1-2E92-AA9E30ACB8E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018640" y="5288306"/>
            <a:ext cx="936000" cy="702350"/>
          </a:xfrm>
          <a:prstGeom prst="rect">
            <a:avLst/>
          </a:prstGeom>
        </p:spPr>
      </p:pic>
      <p:sp>
        <p:nvSpPr>
          <p:cNvPr id="19" name="矩形: 圆角 18">
            <a:extLst>
              <a:ext uri="{FF2B5EF4-FFF2-40B4-BE49-F238E27FC236}">
                <a16:creationId xmlns:a16="http://schemas.microsoft.com/office/drawing/2014/main" id="{42276ED6-D2F7-3E11-60EE-41B794B3BB89}"/>
              </a:ext>
            </a:extLst>
          </p:cNvPr>
          <p:cNvSpPr/>
          <p:nvPr/>
        </p:nvSpPr>
        <p:spPr>
          <a:xfrm>
            <a:off x="513552" y="5701266"/>
            <a:ext cx="936000" cy="340519"/>
          </a:xfrm>
          <a:prstGeom prst="roundRect">
            <a:avLst/>
          </a:prstGeom>
          <a:noFill/>
          <a:ln>
            <a:noFill/>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rPr>
              <a:t>ECMWF</a:t>
            </a:r>
            <a:endParaRPr kumimoji="0" lang="zh-CN" altLang="en-US" sz="1400" b="1" i="0" u="none" strike="noStrike" kern="1200" cap="none" spc="0" normalizeH="0" baseline="0" noProof="0" dirty="0">
              <a:ln>
                <a:noFill/>
              </a:ln>
              <a:solidFill>
                <a:prstClr val="black"/>
              </a:solidFill>
              <a:effectLst>
                <a:reflection blurRad="6350" stA="50000" endA="300" endPos="50000" dist="29997" dir="5400000" sy="-100000" algn="bl" rotWithShape="0"/>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20" name="直线箭头连接符 101">
            <a:extLst>
              <a:ext uri="{FF2B5EF4-FFF2-40B4-BE49-F238E27FC236}">
                <a16:creationId xmlns:a16="http://schemas.microsoft.com/office/drawing/2014/main" id="{610FF087-410C-B353-BD89-E9CA35B4D0CB}"/>
              </a:ext>
            </a:extLst>
          </p:cNvPr>
          <p:cNvCxnSpPr>
            <a:cxnSpLocks/>
          </p:cNvCxnSpPr>
          <p:nvPr/>
        </p:nvCxnSpPr>
        <p:spPr>
          <a:xfrm>
            <a:off x="1973431" y="3309065"/>
            <a:ext cx="28800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1" name="直线箭头连接符 101">
            <a:extLst>
              <a:ext uri="{FF2B5EF4-FFF2-40B4-BE49-F238E27FC236}">
                <a16:creationId xmlns:a16="http://schemas.microsoft.com/office/drawing/2014/main" id="{13BCB21E-CEAF-7942-6C69-F148691D0868}"/>
              </a:ext>
            </a:extLst>
          </p:cNvPr>
          <p:cNvCxnSpPr>
            <a:cxnSpLocks/>
          </p:cNvCxnSpPr>
          <p:nvPr/>
        </p:nvCxnSpPr>
        <p:spPr>
          <a:xfrm>
            <a:off x="1973431" y="4059693"/>
            <a:ext cx="28800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2" name="直线箭头连接符 101">
            <a:extLst>
              <a:ext uri="{FF2B5EF4-FFF2-40B4-BE49-F238E27FC236}">
                <a16:creationId xmlns:a16="http://schemas.microsoft.com/office/drawing/2014/main" id="{8FB05CFE-95C4-02ED-E000-2E5145BEE0C7}"/>
              </a:ext>
            </a:extLst>
          </p:cNvPr>
          <p:cNvCxnSpPr>
            <a:cxnSpLocks/>
          </p:cNvCxnSpPr>
          <p:nvPr/>
        </p:nvCxnSpPr>
        <p:spPr>
          <a:xfrm>
            <a:off x="1973431" y="4810321"/>
            <a:ext cx="28800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3" name="直线箭头连接符 101">
            <a:extLst>
              <a:ext uri="{FF2B5EF4-FFF2-40B4-BE49-F238E27FC236}">
                <a16:creationId xmlns:a16="http://schemas.microsoft.com/office/drawing/2014/main" id="{518EAFF9-2AA0-E334-4BB6-997B1C02E205}"/>
              </a:ext>
            </a:extLst>
          </p:cNvPr>
          <p:cNvCxnSpPr>
            <a:cxnSpLocks/>
          </p:cNvCxnSpPr>
          <p:nvPr/>
        </p:nvCxnSpPr>
        <p:spPr>
          <a:xfrm>
            <a:off x="1973431" y="5560949"/>
            <a:ext cx="28800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24" name="直线箭头连接符 65">
            <a:extLst>
              <a:ext uri="{FF2B5EF4-FFF2-40B4-BE49-F238E27FC236}">
                <a16:creationId xmlns:a16="http://schemas.microsoft.com/office/drawing/2014/main" id="{91C21642-A4C7-AC2F-4004-FC7027A215D1}"/>
              </a:ext>
            </a:extLst>
          </p:cNvPr>
          <p:cNvCxnSpPr>
            <a:cxnSpLocks/>
          </p:cNvCxnSpPr>
          <p:nvPr/>
        </p:nvCxnSpPr>
        <p:spPr>
          <a:xfrm>
            <a:off x="3295795" y="3309065"/>
            <a:ext cx="10757" cy="2268000"/>
          </a:xfrm>
          <a:prstGeom prst="straightConnector1">
            <a:avLst/>
          </a:prstGeom>
          <a:ln>
            <a:tailEnd type="none"/>
          </a:ln>
        </p:spPr>
        <p:style>
          <a:lnRef idx="2">
            <a:schemeClr val="accent5"/>
          </a:lnRef>
          <a:fillRef idx="0">
            <a:schemeClr val="accent5"/>
          </a:fillRef>
          <a:effectRef idx="1">
            <a:schemeClr val="accent5"/>
          </a:effectRef>
          <a:fontRef idx="minor">
            <a:schemeClr val="tx1"/>
          </a:fontRef>
        </p:style>
      </p:cxnSp>
      <p:cxnSp>
        <p:nvCxnSpPr>
          <p:cNvPr id="25" name="直线箭头连接符 102">
            <a:extLst>
              <a:ext uri="{FF2B5EF4-FFF2-40B4-BE49-F238E27FC236}">
                <a16:creationId xmlns:a16="http://schemas.microsoft.com/office/drawing/2014/main" id="{EB53E8D4-1D9B-30D8-3AD0-5BFA802B5BE8}"/>
              </a:ext>
            </a:extLst>
          </p:cNvPr>
          <p:cNvCxnSpPr>
            <a:cxnSpLocks/>
          </p:cNvCxnSpPr>
          <p:nvPr/>
        </p:nvCxnSpPr>
        <p:spPr>
          <a:xfrm>
            <a:off x="3004812" y="3309065"/>
            <a:ext cx="288000" cy="0"/>
          </a:xfrm>
          <a:prstGeom prst="straightConnector1">
            <a:avLst/>
          </a:prstGeom>
          <a:ln>
            <a:tailEnd type="none"/>
          </a:ln>
        </p:spPr>
        <p:style>
          <a:lnRef idx="2">
            <a:schemeClr val="accent5"/>
          </a:lnRef>
          <a:fillRef idx="0">
            <a:schemeClr val="accent5"/>
          </a:fillRef>
          <a:effectRef idx="1">
            <a:schemeClr val="accent5"/>
          </a:effectRef>
          <a:fontRef idx="minor">
            <a:schemeClr val="tx1"/>
          </a:fontRef>
        </p:style>
      </p:cxnSp>
      <p:cxnSp>
        <p:nvCxnSpPr>
          <p:cNvPr id="26" name="直线箭头连接符 102">
            <a:extLst>
              <a:ext uri="{FF2B5EF4-FFF2-40B4-BE49-F238E27FC236}">
                <a16:creationId xmlns:a16="http://schemas.microsoft.com/office/drawing/2014/main" id="{026381FB-3A1E-8950-3F03-0C4BED07C6AF}"/>
              </a:ext>
            </a:extLst>
          </p:cNvPr>
          <p:cNvCxnSpPr>
            <a:cxnSpLocks/>
          </p:cNvCxnSpPr>
          <p:nvPr/>
        </p:nvCxnSpPr>
        <p:spPr>
          <a:xfrm>
            <a:off x="3004812" y="4059693"/>
            <a:ext cx="288000" cy="0"/>
          </a:xfrm>
          <a:prstGeom prst="straightConnector1">
            <a:avLst/>
          </a:prstGeom>
          <a:ln>
            <a:tailEnd type="none"/>
          </a:ln>
        </p:spPr>
        <p:style>
          <a:lnRef idx="2">
            <a:schemeClr val="accent5"/>
          </a:lnRef>
          <a:fillRef idx="0">
            <a:schemeClr val="accent5"/>
          </a:fillRef>
          <a:effectRef idx="1">
            <a:schemeClr val="accent5"/>
          </a:effectRef>
          <a:fontRef idx="minor">
            <a:schemeClr val="tx1"/>
          </a:fontRef>
        </p:style>
      </p:cxnSp>
      <p:cxnSp>
        <p:nvCxnSpPr>
          <p:cNvPr id="27" name="直线箭头连接符 102">
            <a:extLst>
              <a:ext uri="{FF2B5EF4-FFF2-40B4-BE49-F238E27FC236}">
                <a16:creationId xmlns:a16="http://schemas.microsoft.com/office/drawing/2014/main" id="{FFD1C978-B476-3728-FB7E-F0E0635BBE8C}"/>
              </a:ext>
            </a:extLst>
          </p:cNvPr>
          <p:cNvCxnSpPr>
            <a:cxnSpLocks/>
          </p:cNvCxnSpPr>
          <p:nvPr/>
        </p:nvCxnSpPr>
        <p:spPr>
          <a:xfrm>
            <a:off x="3011636" y="5560949"/>
            <a:ext cx="288000" cy="0"/>
          </a:xfrm>
          <a:prstGeom prst="straightConnector1">
            <a:avLst/>
          </a:prstGeom>
          <a:ln>
            <a:tailEnd type="none"/>
          </a:ln>
        </p:spPr>
        <p:style>
          <a:lnRef idx="2">
            <a:schemeClr val="accent5"/>
          </a:lnRef>
          <a:fillRef idx="0">
            <a:schemeClr val="accent5"/>
          </a:fillRef>
          <a:effectRef idx="1">
            <a:schemeClr val="accent5"/>
          </a:effectRef>
          <a:fontRef idx="minor">
            <a:schemeClr val="tx1"/>
          </a:fontRef>
        </p:style>
      </p:cxnSp>
      <p:cxnSp>
        <p:nvCxnSpPr>
          <p:cNvPr id="28" name="直线箭头连接符 101">
            <a:extLst>
              <a:ext uri="{FF2B5EF4-FFF2-40B4-BE49-F238E27FC236}">
                <a16:creationId xmlns:a16="http://schemas.microsoft.com/office/drawing/2014/main" id="{5F08D235-D7C7-4DFE-9240-41B208AB4C62}"/>
              </a:ext>
            </a:extLst>
          </p:cNvPr>
          <p:cNvCxnSpPr>
            <a:cxnSpLocks/>
          </p:cNvCxnSpPr>
          <p:nvPr/>
        </p:nvCxnSpPr>
        <p:spPr>
          <a:xfrm>
            <a:off x="3293549" y="4435004"/>
            <a:ext cx="39600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29" name="可选流程 100">
            <a:extLst>
              <a:ext uri="{FF2B5EF4-FFF2-40B4-BE49-F238E27FC236}">
                <a16:creationId xmlns:a16="http://schemas.microsoft.com/office/drawing/2014/main" id="{1DBA986B-DC43-A009-37D2-7D6F9E3142B2}"/>
              </a:ext>
            </a:extLst>
          </p:cNvPr>
          <p:cNvSpPr/>
          <p:nvPr/>
        </p:nvSpPr>
        <p:spPr>
          <a:xfrm>
            <a:off x="2250376" y="3163185"/>
            <a:ext cx="756000" cy="28800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rPr>
              <a:t>EMOS</a:t>
            </a:r>
            <a:endParaRPr kumimoji="1" lang="zh-CN" altLang="en-US"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0" name="可选流程 100">
            <a:extLst>
              <a:ext uri="{FF2B5EF4-FFF2-40B4-BE49-F238E27FC236}">
                <a16:creationId xmlns:a16="http://schemas.microsoft.com/office/drawing/2014/main" id="{F2142103-B34A-B636-5F62-BEB75308201A}"/>
              </a:ext>
            </a:extLst>
          </p:cNvPr>
          <p:cNvSpPr/>
          <p:nvPr/>
        </p:nvSpPr>
        <p:spPr>
          <a:xfrm>
            <a:off x="2250376" y="3911264"/>
            <a:ext cx="756000" cy="28800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rPr>
              <a:t>EMOS</a:t>
            </a:r>
            <a:endParaRPr kumimoji="1" lang="zh-CN" altLang="en-US"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可选流程 100">
            <a:extLst>
              <a:ext uri="{FF2B5EF4-FFF2-40B4-BE49-F238E27FC236}">
                <a16:creationId xmlns:a16="http://schemas.microsoft.com/office/drawing/2014/main" id="{9747DE05-8F5A-BF2A-614D-79F94B402C3B}"/>
              </a:ext>
            </a:extLst>
          </p:cNvPr>
          <p:cNvSpPr/>
          <p:nvPr/>
        </p:nvSpPr>
        <p:spPr>
          <a:xfrm>
            <a:off x="2250376" y="4659343"/>
            <a:ext cx="756000" cy="28800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rPr>
              <a:t>EMOS</a:t>
            </a:r>
            <a:endParaRPr kumimoji="1" lang="zh-CN" altLang="en-US"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2" name="可选流程 100">
            <a:extLst>
              <a:ext uri="{FF2B5EF4-FFF2-40B4-BE49-F238E27FC236}">
                <a16:creationId xmlns:a16="http://schemas.microsoft.com/office/drawing/2014/main" id="{3D7708FA-7951-6AF5-28A0-AAFAE59250E9}"/>
              </a:ext>
            </a:extLst>
          </p:cNvPr>
          <p:cNvSpPr/>
          <p:nvPr/>
        </p:nvSpPr>
        <p:spPr>
          <a:xfrm>
            <a:off x="2250376" y="5407421"/>
            <a:ext cx="756000" cy="28800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rPr>
              <a:t>EMOS</a:t>
            </a:r>
            <a:endParaRPr kumimoji="1" lang="zh-CN" altLang="en-US"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3" name="可选流程 100">
            <a:extLst>
              <a:ext uri="{FF2B5EF4-FFF2-40B4-BE49-F238E27FC236}">
                <a16:creationId xmlns:a16="http://schemas.microsoft.com/office/drawing/2014/main" id="{8911DA75-C0E1-ECE7-F07F-B3A21F80A2E0}"/>
              </a:ext>
            </a:extLst>
          </p:cNvPr>
          <p:cNvSpPr/>
          <p:nvPr/>
        </p:nvSpPr>
        <p:spPr>
          <a:xfrm>
            <a:off x="3773325" y="3360048"/>
            <a:ext cx="3270364" cy="283993"/>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rPr>
              <a:t>CNN-based weighted multi-model mean</a:t>
            </a:r>
            <a:endParaRPr kumimoji="1" lang="zh-CN" altLang="en-US" sz="1400" b="1" i="0" u="none" strike="noStrike" kern="1200" cap="none" spc="0" normalizeH="0" baseline="0" noProof="0" dirty="0">
              <a:ln>
                <a:noFill/>
              </a:ln>
              <a:solidFill>
                <a:prstClr val="white"/>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4" name="矩形: 圆角 33">
            <a:extLst>
              <a:ext uri="{FF2B5EF4-FFF2-40B4-BE49-F238E27FC236}">
                <a16:creationId xmlns:a16="http://schemas.microsoft.com/office/drawing/2014/main" id="{6922D4D1-605B-463F-139F-E9BF1A7247F0}"/>
              </a:ext>
            </a:extLst>
          </p:cNvPr>
          <p:cNvSpPr/>
          <p:nvPr/>
        </p:nvSpPr>
        <p:spPr>
          <a:xfrm>
            <a:off x="3701968" y="3308977"/>
            <a:ext cx="3410915" cy="2262159"/>
          </a:xfrm>
          <a:prstGeom prst="roundRect">
            <a:avLst>
              <a:gd name="adj" fmla="val 4899"/>
            </a:avLst>
          </a:prstGeom>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cxnSp>
        <p:nvCxnSpPr>
          <p:cNvPr id="35" name="直线箭头连接符 102">
            <a:extLst>
              <a:ext uri="{FF2B5EF4-FFF2-40B4-BE49-F238E27FC236}">
                <a16:creationId xmlns:a16="http://schemas.microsoft.com/office/drawing/2014/main" id="{D9DDD4C7-3CD8-38AA-F355-00BE8DE3F5AF}"/>
              </a:ext>
            </a:extLst>
          </p:cNvPr>
          <p:cNvCxnSpPr>
            <a:cxnSpLocks/>
          </p:cNvCxnSpPr>
          <p:nvPr/>
        </p:nvCxnSpPr>
        <p:spPr>
          <a:xfrm>
            <a:off x="3007084" y="4810321"/>
            <a:ext cx="288000" cy="0"/>
          </a:xfrm>
          <a:prstGeom prst="straightConnector1">
            <a:avLst/>
          </a:prstGeom>
          <a:ln>
            <a:tailEnd type="none"/>
          </a:ln>
        </p:spPr>
        <p:style>
          <a:lnRef idx="2">
            <a:schemeClr val="accent5"/>
          </a:lnRef>
          <a:fillRef idx="0">
            <a:schemeClr val="accent5"/>
          </a:fillRef>
          <a:effectRef idx="1">
            <a:schemeClr val="accent5"/>
          </a:effectRef>
          <a:fontRef idx="minor">
            <a:schemeClr val="tx1"/>
          </a:fontRef>
        </p:style>
      </p:cxnSp>
      <p:sp>
        <p:nvSpPr>
          <p:cNvPr id="36" name="矩形 35">
            <a:extLst>
              <a:ext uri="{FF2B5EF4-FFF2-40B4-BE49-F238E27FC236}">
                <a16:creationId xmlns:a16="http://schemas.microsoft.com/office/drawing/2014/main" id="{E7758424-FD51-DE8F-3242-5F1216818204}"/>
              </a:ext>
            </a:extLst>
          </p:cNvPr>
          <p:cNvSpPr/>
          <p:nvPr/>
        </p:nvSpPr>
        <p:spPr>
          <a:xfrm>
            <a:off x="0" y="18861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Combined with ML and DL model</a:t>
            </a:r>
            <a:endParaRPr kumimoji="0" lang="zh-CN" altLang="en-US"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254000" y="2679385"/>
            <a:ext cx="11684000" cy="1499229"/>
          </a:xfrm>
        </p:spPr>
        <p:txBody>
          <a:bodyPr anchor="ctr" anchorCtr="0"/>
          <a:lstStyle/>
          <a:p>
            <a:r>
              <a:rPr lang="en-US" altLang="zh-CN" sz="8000" b="1" dirty="0">
                <a:solidFill>
                  <a:schemeClr val="bg1"/>
                </a:solidFill>
              </a:rPr>
              <a:t>Thank you!</a:t>
            </a:r>
            <a:endParaRPr lang="zh-CN" altLang="en-US" sz="8000" b="1"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F0B859C-6BAD-E903-B3BE-0238F108EBD3}"/>
              </a:ext>
            </a:extLst>
          </p:cNvPr>
          <p:cNvSpPr/>
          <p:nvPr/>
        </p:nvSpPr>
        <p:spPr>
          <a:xfrm>
            <a:off x="678881" y="1194517"/>
            <a:ext cx="6903368" cy="1398495"/>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EF7DB07E-79C2-0EE0-BEBE-FB86F37601BF}"/>
              </a:ext>
            </a:extLst>
          </p:cNvPr>
          <p:cNvSpPr/>
          <p:nvPr/>
        </p:nvSpPr>
        <p:spPr>
          <a:xfrm>
            <a:off x="657365" y="3147819"/>
            <a:ext cx="6924884" cy="765691"/>
          </a:xfrm>
          <a:prstGeom prst="rect">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050C66B-E3AE-19A7-0216-CB59CE399F51}"/>
              </a:ext>
            </a:extLst>
          </p:cNvPr>
          <p:cNvSpPr/>
          <p:nvPr/>
        </p:nvSpPr>
        <p:spPr>
          <a:xfrm>
            <a:off x="796394" y="1304597"/>
            <a:ext cx="6659806" cy="270325"/>
          </a:xfrm>
          <a:prstGeom prst="rect">
            <a:avLst/>
          </a:prstGeom>
          <a:gradFill>
            <a:gsLst>
              <a:gs pos="47000">
                <a:srgbClr val="DACCB5"/>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ERA5 + CFSR Reanalysis</a:t>
            </a:r>
            <a:endPar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a:extLst>
              <a:ext uri="{FF2B5EF4-FFF2-40B4-BE49-F238E27FC236}">
                <a16:creationId xmlns:a16="http://schemas.microsoft.com/office/drawing/2014/main" id="{0B0A18CB-413D-A50A-A5BB-D5BCDD60EBC8}"/>
              </a:ext>
            </a:extLst>
          </p:cNvPr>
          <p:cNvSpPr/>
          <p:nvPr/>
        </p:nvSpPr>
        <p:spPr>
          <a:xfrm>
            <a:off x="802397" y="1804846"/>
            <a:ext cx="6653803" cy="256417"/>
          </a:xfrm>
          <a:prstGeom prst="rect">
            <a:avLst/>
          </a:prstGeom>
          <a:gradFill>
            <a:gsLst>
              <a:gs pos="47000">
                <a:schemeClr val="accent1"/>
              </a:gs>
              <a:gs pos="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latin typeface="微软雅黑" panose="020B0503020204020204" pitchFamily="34" charset="-122"/>
                <a:ea typeface="微软雅黑" panose="020B0503020204020204" pitchFamily="34" charset="-122"/>
              </a:rPr>
              <a:t>CWRF</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Historical Simulation</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1979-2023</a:t>
            </a:r>
            <a:r>
              <a:rPr lang="zh-CN" altLang="en-US" sz="1200" b="1" dirty="0">
                <a:latin typeface="微软雅黑" panose="020B0503020204020204" pitchFamily="34" charset="-122"/>
                <a:ea typeface="微软雅黑" panose="020B0503020204020204" pitchFamily="34" charset="-122"/>
              </a:rPr>
              <a:t>）</a:t>
            </a:r>
          </a:p>
        </p:txBody>
      </p:sp>
      <p:sp>
        <p:nvSpPr>
          <p:cNvPr id="9" name="矩形 8">
            <a:extLst>
              <a:ext uri="{FF2B5EF4-FFF2-40B4-BE49-F238E27FC236}">
                <a16:creationId xmlns:a16="http://schemas.microsoft.com/office/drawing/2014/main" id="{658D0CA3-6B42-D232-E288-EE827C7C118D}"/>
              </a:ext>
            </a:extLst>
          </p:cNvPr>
          <p:cNvSpPr/>
          <p:nvPr/>
        </p:nvSpPr>
        <p:spPr>
          <a:xfrm>
            <a:off x="823913" y="2282964"/>
            <a:ext cx="6632288" cy="244943"/>
          </a:xfrm>
          <a:prstGeom prst="rect">
            <a:avLst/>
          </a:prstGeom>
          <a:gradFill>
            <a:gsLst>
              <a:gs pos="47000">
                <a:srgbClr val="DACCB5"/>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Reanalysis Skin</a:t>
            </a:r>
            <a:r>
              <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Temperature</a:t>
            </a:r>
            <a:r>
              <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197901-198108</a:t>
            </a:r>
            <a:r>
              <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 OISST</a:t>
            </a:r>
            <a:r>
              <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198109-202312</a:t>
            </a:r>
            <a:r>
              <a:rPr lang="zh-CN" altLang="en-US" sz="1200" b="1"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0" name="右箭头 9">
            <a:extLst>
              <a:ext uri="{FF2B5EF4-FFF2-40B4-BE49-F238E27FC236}">
                <a16:creationId xmlns:a16="http://schemas.microsoft.com/office/drawing/2014/main" id="{F5AF364F-6B88-A2ED-7F55-F54F5104B002}"/>
              </a:ext>
            </a:extLst>
          </p:cNvPr>
          <p:cNvSpPr/>
          <p:nvPr/>
        </p:nvSpPr>
        <p:spPr>
          <a:xfrm rot="10800000">
            <a:off x="7590474" y="1804845"/>
            <a:ext cx="543006" cy="2304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a:extLst>
              <a:ext uri="{FF2B5EF4-FFF2-40B4-BE49-F238E27FC236}">
                <a16:creationId xmlns:a16="http://schemas.microsoft.com/office/drawing/2014/main" id="{C5D822AB-9815-11DA-B4BE-ED0E41A4CF33}"/>
              </a:ext>
            </a:extLst>
          </p:cNvPr>
          <p:cNvSpPr/>
          <p:nvPr/>
        </p:nvSpPr>
        <p:spPr>
          <a:xfrm rot="5400000">
            <a:off x="3870414" y="1564339"/>
            <a:ext cx="206462" cy="249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a:extLst>
              <a:ext uri="{FF2B5EF4-FFF2-40B4-BE49-F238E27FC236}">
                <a16:creationId xmlns:a16="http://schemas.microsoft.com/office/drawing/2014/main" id="{6DF578E9-6DE9-B293-5F01-DFE6516C97FE}"/>
              </a:ext>
            </a:extLst>
          </p:cNvPr>
          <p:cNvSpPr/>
          <p:nvPr/>
        </p:nvSpPr>
        <p:spPr>
          <a:xfrm rot="16200000">
            <a:off x="3870417" y="2033441"/>
            <a:ext cx="206462" cy="249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a:extLst>
              <a:ext uri="{FF2B5EF4-FFF2-40B4-BE49-F238E27FC236}">
                <a16:creationId xmlns:a16="http://schemas.microsoft.com/office/drawing/2014/main" id="{D354BFBD-6D5F-CC7C-9E4B-BD032C880D48}"/>
              </a:ext>
            </a:extLst>
          </p:cNvPr>
          <p:cNvSpPr/>
          <p:nvPr/>
        </p:nvSpPr>
        <p:spPr>
          <a:xfrm rot="5400000">
            <a:off x="3706077" y="2736009"/>
            <a:ext cx="535136" cy="249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4B553247-819A-F6C9-65F6-B3400B49A273}"/>
              </a:ext>
            </a:extLst>
          </p:cNvPr>
          <p:cNvSpPr/>
          <p:nvPr/>
        </p:nvSpPr>
        <p:spPr>
          <a:xfrm>
            <a:off x="1071433" y="3407272"/>
            <a:ext cx="6510815" cy="267174"/>
          </a:xfrm>
          <a:prstGeom prst="rect">
            <a:avLst/>
          </a:prstGeom>
          <a:gradFill>
            <a:gsLst>
              <a:gs pos="74000">
                <a:srgbClr val="6B8029"/>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latin typeface="微软雅黑" panose="020B0503020204020204" pitchFamily="34" charset="-122"/>
                <a:ea typeface="微软雅黑" panose="020B0503020204020204" pitchFamily="34" charset="-122"/>
              </a:rPr>
              <a:t>BCC_CSM</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forcing CWRF</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Hindcast</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1991-2021</a:t>
            </a:r>
            <a:r>
              <a:rPr lang="zh-CN" altLang="en-US" sz="1200" b="1" dirty="0">
                <a:latin typeface="微软雅黑" panose="020B0503020204020204" pitchFamily="34" charset="-122"/>
                <a:ea typeface="微软雅黑" panose="020B0503020204020204" pitchFamily="34" charset="-122"/>
              </a:rPr>
              <a:t>）</a:t>
            </a:r>
          </a:p>
        </p:txBody>
      </p:sp>
      <p:sp>
        <p:nvSpPr>
          <p:cNvPr id="15" name="右箭头 14">
            <a:extLst>
              <a:ext uri="{FF2B5EF4-FFF2-40B4-BE49-F238E27FC236}">
                <a16:creationId xmlns:a16="http://schemas.microsoft.com/office/drawing/2014/main" id="{DC7F1F30-337B-1F04-9D81-A9B9B1979A8B}"/>
              </a:ext>
            </a:extLst>
          </p:cNvPr>
          <p:cNvSpPr/>
          <p:nvPr/>
        </p:nvSpPr>
        <p:spPr>
          <a:xfrm>
            <a:off x="7590474" y="3294163"/>
            <a:ext cx="1877405" cy="493401"/>
          </a:xfrm>
          <a:prstGeom prst="rightArrow">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latin typeface="微软雅黑" panose="020B0503020204020204" pitchFamily="34" charset="-122"/>
                <a:ea typeface="微软雅黑" panose="020B0503020204020204" pitchFamily="34" charset="-122"/>
              </a:rPr>
              <a:t>BCC_CSM</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Operation</a:t>
            </a:r>
            <a:endParaRPr lang="zh-CN" altLang="en-US" sz="1200" dirty="0"/>
          </a:p>
        </p:txBody>
      </p:sp>
      <p:sp>
        <p:nvSpPr>
          <p:cNvPr id="16" name="直角上箭头 18">
            <a:extLst>
              <a:ext uri="{FF2B5EF4-FFF2-40B4-BE49-F238E27FC236}">
                <a16:creationId xmlns:a16="http://schemas.microsoft.com/office/drawing/2014/main" id="{59E77586-0E75-A507-1B7E-01AF6704FC5E}"/>
              </a:ext>
            </a:extLst>
          </p:cNvPr>
          <p:cNvSpPr/>
          <p:nvPr/>
        </p:nvSpPr>
        <p:spPr>
          <a:xfrm rot="5400000">
            <a:off x="4843939" y="3003651"/>
            <a:ext cx="975518" cy="2828989"/>
          </a:xfrm>
          <a:prstGeom prst="bentUpArrow">
            <a:avLst>
              <a:gd name="adj1" fmla="val 9822"/>
              <a:gd name="adj2" fmla="val 10153"/>
              <a:gd name="adj3" fmla="val 1240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9">
            <a:extLst>
              <a:ext uri="{FF2B5EF4-FFF2-40B4-BE49-F238E27FC236}">
                <a16:creationId xmlns:a16="http://schemas.microsoft.com/office/drawing/2014/main" id="{96DA3D94-8415-30B6-CA65-4511EE265D8B}"/>
              </a:ext>
            </a:extLst>
          </p:cNvPr>
          <p:cNvSpPr/>
          <p:nvPr/>
        </p:nvSpPr>
        <p:spPr>
          <a:xfrm rot="5400000">
            <a:off x="8331904" y="4092664"/>
            <a:ext cx="984035" cy="1476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20">
            <a:extLst>
              <a:ext uri="{FF2B5EF4-FFF2-40B4-BE49-F238E27FC236}">
                <a16:creationId xmlns:a16="http://schemas.microsoft.com/office/drawing/2014/main" id="{C33ACF02-8220-2D6C-E809-2C836CFB0582}"/>
              </a:ext>
            </a:extLst>
          </p:cNvPr>
          <p:cNvSpPr/>
          <p:nvPr/>
        </p:nvSpPr>
        <p:spPr>
          <a:xfrm>
            <a:off x="8158606" y="4511917"/>
            <a:ext cx="1703109" cy="585227"/>
          </a:xfrm>
          <a:prstGeom prst="rightArrow">
            <a:avLst/>
          </a:prstGeom>
          <a:gradFill>
            <a:gsLst>
              <a:gs pos="45000">
                <a:schemeClr val="accent2"/>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latin typeface="微软雅黑" panose="020B0503020204020204" pitchFamily="34" charset="-122"/>
                <a:ea typeface="微软雅黑" panose="020B0503020204020204" pitchFamily="34" charset="-122"/>
              </a:rPr>
              <a:t>Flood Prediction</a:t>
            </a:r>
            <a:endParaRPr lang="zh-CN" altLang="en-US" sz="1200" dirty="0"/>
          </a:p>
        </p:txBody>
      </p:sp>
      <p:sp>
        <p:nvSpPr>
          <p:cNvPr id="19" name="矩形 18">
            <a:extLst>
              <a:ext uri="{FF2B5EF4-FFF2-40B4-BE49-F238E27FC236}">
                <a16:creationId xmlns:a16="http://schemas.microsoft.com/office/drawing/2014/main" id="{66E8E63C-18C8-3E93-A9D4-8AEC35BFE801}"/>
              </a:ext>
            </a:extLst>
          </p:cNvPr>
          <p:cNvSpPr/>
          <p:nvPr/>
        </p:nvSpPr>
        <p:spPr>
          <a:xfrm>
            <a:off x="273514" y="862750"/>
            <a:ext cx="9466617" cy="5904228"/>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018E255D-4773-A09A-B3FB-231777784B39}"/>
              </a:ext>
            </a:extLst>
          </p:cNvPr>
          <p:cNvSpPr txBox="1"/>
          <p:nvPr/>
        </p:nvSpPr>
        <p:spPr>
          <a:xfrm>
            <a:off x="3471744" y="821828"/>
            <a:ext cx="1437472" cy="369332"/>
          </a:xfrm>
          <a:prstGeom prst="rect">
            <a:avLst/>
          </a:prstGeom>
          <a:noFill/>
        </p:spPr>
        <p:txBody>
          <a:bodyPr wrap="square" rtlCol="0">
            <a:spAutoFit/>
          </a:bodyPr>
          <a:lstStyle/>
          <a:p>
            <a:r>
              <a:rPr lang="en-US" altLang="zh-CN" b="1" dirty="0">
                <a:solidFill>
                  <a:schemeClr val="accent1"/>
                </a:solidFill>
                <a:latin typeface="黑体" panose="02010609060101010101" pitchFamily="49" charset="-122"/>
                <a:ea typeface="黑体" panose="02010609060101010101" pitchFamily="49" charset="-122"/>
              </a:rPr>
              <a:t>Simulation</a:t>
            </a:r>
            <a:endParaRPr lang="zh-CN" altLang="en-US" b="1" dirty="0">
              <a:solidFill>
                <a:schemeClr val="accent1"/>
              </a:solidFill>
              <a:latin typeface="黑体" panose="02010609060101010101" pitchFamily="49" charset="-122"/>
              <a:ea typeface="黑体" panose="02010609060101010101" pitchFamily="49" charset="-122"/>
            </a:endParaRPr>
          </a:p>
        </p:txBody>
      </p:sp>
      <p:sp>
        <p:nvSpPr>
          <p:cNvPr id="21" name="文本框 20">
            <a:extLst>
              <a:ext uri="{FF2B5EF4-FFF2-40B4-BE49-F238E27FC236}">
                <a16:creationId xmlns:a16="http://schemas.microsoft.com/office/drawing/2014/main" id="{5512F38F-EFD1-2F86-BD5F-18CD7F977E67}"/>
              </a:ext>
            </a:extLst>
          </p:cNvPr>
          <p:cNvSpPr txBox="1"/>
          <p:nvPr/>
        </p:nvSpPr>
        <p:spPr>
          <a:xfrm>
            <a:off x="2615160" y="2692473"/>
            <a:ext cx="1731895" cy="369332"/>
          </a:xfrm>
          <a:prstGeom prst="rect">
            <a:avLst/>
          </a:prstGeom>
          <a:noFill/>
        </p:spPr>
        <p:txBody>
          <a:bodyPr wrap="square" rtlCol="0">
            <a:spAutoFit/>
          </a:bodyPr>
          <a:lstStyle/>
          <a:p>
            <a:r>
              <a:rPr lang="en-US" altLang="zh-CN" b="1" dirty="0">
                <a:solidFill>
                  <a:schemeClr val="accent1"/>
                </a:solidFill>
                <a:latin typeface="黑体" panose="02010609060101010101" pitchFamily="49" charset="-122"/>
                <a:ea typeface="黑体" panose="02010609060101010101" pitchFamily="49" charset="-122"/>
              </a:rPr>
              <a:t>Hindcast</a:t>
            </a:r>
            <a:endParaRPr lang="zh-CN" altLang="en-US" b="1" dirty="0">
              <a:solidFill>
                <a:schemeClr val="accent1"/>
              </a:solidFill>
              <a:latin typeface="黑体" panose="02010609060101010101" pitchFamily="49" charset="-122"/>
              <a:ea typeface="黑体" panose="02010609060101010101" pitchFamily="49" charset="-122"/>
            </a:endParaRPr>
          </a:p>
        </p:txBody>
      </p:sp>
      <p:sp>
        <p:nvSpPr>
          <p:cNvPr id="22" name="十六角星 43">
            <a:extLst>
              <a:ext uri="{FF2B5EF4-FFF2-40B4-BE49-F238E27FC236}">
                <a16:creationId xmlns:a16="http://schemas.microsoft.com/office/drawing/2014/main" id="{6E7D2E62-EBB1-55CF-D9FA-7084E9B80FA5}"/>
              </a:ext>
            </a:extLst>
          </p:cNvPr>
          <p:cNvSpPr/>
          <p:nvPr/>
        </p:nvSpPr>
        <p:spPr>
          <a:xfrm>
            <a:off x="6609094" y="4183018"/>
            <a:ext cx="1544194" cy="1235603"/>
          </a:xfrm>
          <a:prstGeom prst="star16">
            <a:avLst/>
          </a:prstGeom>
          <a:gradFill>
            <a:gsLst>
              <a:gs pos="54000">
                <a:schemeClr val="accent2"/>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latin typeface="微软雅黑" panose="020B0503020204020204" pitchFamily="34" charset="-122"/>
                <a:ea typeface="微软雅黑" panose="020B0503020204020204" pitchFamily="34" charset="-122"/>
              </a:rPr>
              <a:t>CWRF Prediction System</a:t>
            </a:r>
            <a:endParaRPr lang="zh-CN" altLang="en-US" sz="1050" dirty="0"/>
          </a:p>
        </p:txBody>
      </p:sp>
      <p:sp>
        <p:nvSpPr>
          <p:cNvPr id="23" name="二十四角星 44">
            <a:extLst>
              <a:ext uri="{FF2B5EF4-FFF2-40B4-BE49-F238E27FC236}">
                <a16:creationId xmlns:a16="http://schemas.microsoft.com/office/drawing/2014/main" id="{583FA021-F0B5-443B-835F-18A709A2D99F}"/>
              </a:ext>
            </a:extLst>
          </p:cNvPr>
          <p:cNvSpPr/>
          <p:nvPr/>
        </p:nvSpPr>
        <p:spPr>
          <a:xfrm>
            <a:off x="8158607" y="1199245"/>
            <a:ext cx="1589749" cy="1456123"/>
          </a:xfrm>
          <a:prstGeom prst="star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latin typeface="微软雅黑" panose="020B0503020204020204" pitchFamily="34" charset="-122"/>
                <a:ea typeface="微软雅黑" panose="020B0503020204020204" pitchFamily="34" charset="-122"/>
              </a:rPr>
              <a:t>27</a:t>
            </a:r>
            <a:r>
              <a:rPr lang="zh-CN" altLang="en-US"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CWRF</a:t>
            </a:r>
          </a:p>
          <a:p>
            <a:pPr algn="ctr"/>
            <a:r>
              <a:rPr lang="en-US" altLang="zh-CN" sz="1400" b="1" dirty="0">
                <a:latin typeface="微软雅黑" panose="020B0503020204020204" pitchFamily="34" charset="-122"/>
                <a:ea typeface="微软雅黑" panose="020B0503020204020204" pitchFamily="34" charset="-122"/>
              </a:rPr>
              <a:t>Physics</a:t>
            </a:r>
            <a:endParaRPr lang="zh-CN" altLang="en-US" sz="1400" b="1" dirty="0">
              <a:latin typeface="微软雅黑" panose="020B0503020204020204" pitchFamily="34" charset="-122"/>
              <a:ea typeface="微软雅黑" panose="020B0503020204020204" pitchFamily="34" charset="-122"/>
            </a:endParaRPr>
          </a:p>
        </p:txBody>
      </p:sp>
      <p:sp>
        <p:nvSpPr>
          <p:cNvPr id="24" name="二十四角星 45">
            <a:extLst>
              <a:ext uri="{FF2B5EF4-FFF2-40B4-BE49-F238E27FC236}">
                <a16:creationId xmlns:a16="http://schemas.microsoft.com/office/drawing/2014/main" id="{A16D0F5E-8B33-CE1B-0447-71DBA0B51AE9}"/>
              </a:ext>
            </a:extLst>
          </p:cNvPr>
          <p:cNvSpPr/>
          <p:nvPr/>
        </p:nvSpPr>
        <p:spPr>
          <a:xfrm>
            <a:off x="395099" y="4612116"/>
            <a:ext cx="1023926" cy="976438"/>
          </a:xfrm>
          <a:prstGeom prst="star2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二十四角星 46">
            <a:extLst>
              <a:ext uri="{FF2B5EF4-FFF2-40B4-BE49-F238E27FC236}">
                <a16:creationId xmlns:a16="http://schemas.microsoft.com/office/drawing/2014/main" id="{6182F2AD-A4FB-3A5C-B56E-8633715B6BF1}"/>
              </a:ext>
            </a:extLst>
          </p:cNvPr>
          <p:cNvSpPr/>
          <p:nvPr/>
        </p:nvSpPr>
        <p:spPr>
          <a:xfrm>
            <a:off x="1732832" y="4614958"/>
            <a:ext cx="1023926" cy="976438"/>
          </a:xfrm>
          <a:prstGeom prst="star24">
            <a:avLst/>
          </a:prstGeom>
          <a:gradFill>
            <a:gsLst>
              <a:gs pos="54000">
                <a:schemeClr val="accent1">
                  <a:lumMod val="75000"/>
                </a:schemeClr>
              </a:gs>
              <a:gs pos="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48">
            <a:extLst>
              <a:ext uri="{FF2B5EF4-FFF2-40B4-BE49-F238E27FC236}">
                <a16:creationId xmlns:a16="http://schemas.microsoft.com/office/drawing/2014/main" id="{88CC1D80-071E-9D61-E57C-934173E8B783}"/>
              </a:ext>
            </a:extLst>
          </p:cNvPr>
          <p:cNvSpPr/>
          <p:nvPr/>
        </p:nvSpPr>
        <p:spPr>
          <a:xfrm>
            <a:off x="1434917" y="4981209"/>
            <a:ext cx="276069" cy="238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49">
            <a:extLst>
              <a:ext uri="{FF2B5EF4-FFF2-40B4-BE49-F238E27FC236}">
                <a16:creationId xmlns:a16="http://schemas.microsoft.com/office/drawing/2014/main" id="{1072D9B6-7839-8D2A-BFCF-5FF7D79EB75F}"/>
              </a:ext>
            </a:extLst>
          </p:cNvPr>
          <p:cNvSpPr/>
          <p:nvPr/>
        </p:nvSpPr>
        <p:spPr>
          <a:xfrm>
            <a:off x="2758445" y="4979791"/>
            <a:ext cx="276069" cy="238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FFF1CE52-18BC-8434-26F1-21097838AFC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066529" y="4745026"/>
            <a:ext cx="829159" cy="844658"/>
          </a:xfrm>
          <a:prstGeom prst="rect">
            <a:avLst/>
          </a:prstGeom>
        </p:spPr>
      </p:pic>
      <p:sp>
        <p:nvSpPr>
          <p:cNvPr id="29" name="矩形 28">
            <a:extLst>
              <a:ext uri="{FF2B5EF4-FFF2-40B4-BE49-F238E27FC236}">
                <a16:creationId xmlns:a16="http://schemas.microsoft.com/office/drawing/2014/main" id="{21E89966-D303-DE4B-0E4C-0F9F69A5EE48}"/>
              </a:ext>
            </a:extLst>
          </p:cNvPr>
          <p:cNvSpPr/>
          <p:nvPr/>
        </p:nvSpPr>
        <p:spPr>
          <a:xfrm>
            <a:off x="3917203" y="4926000"/>
            <a:ext cx="2828989" cy="79748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0" name="图片 29">
            <a:extLst>
              <a:ext uri="{FF2B5EF4-FFF2-40B4-BE49-F238E27FC236}">
                <a16:creationId xmlns:a16="http://schemas.microsoft.com/office/drawing/2014/main" id="{49D3882F-8CB0-B653-F5F2-AC9F5296CD02}"/>
              </a:ext>
            </a:extLst>
          </p:cNvPr>
          <p:cNvPicPr>
            <a:picLocks noChangeAspect="1"/>
          </p:cNvPicPr>
          <p:nvPr/>
        </p:nvPicPr>
        <p:blipFill>
          <a:blip r:embed="rId3"/>
          <a:stretch>
            <a:fillRect/>
          </a:stretch>
        </p:blipFill>
        <p:spPr>
          <a:xfrm>
            <a:off x="678881" y="5820051"/>
            <a:ext cx="8476605" cy="883688"/>
          </a:xfrm>
          <a:prstGeom prst="rect">
            <a:avLst/>
          </a:prstGeom>
        </p:spPr>
      </p:pic>
      <p:sp>
        <p:nvSpPr>
          <p:cNvPr id="31" name="文本框 30">
            <a:extLst>
              <a:ext uri="{FF2B5EF4-FFF2-40B4-BE49-F238E27FC236}">
                <a16:creationId xmlns:a16="http://schemas.microsoft.com/office/drawing/2014/main" id="{58CFB875-C922-5B10-68B9-411384012DE7}"/>
              </a:ext>
            </a:extLst>
          </p:cNvPr>
          <p:cNvSpPr txBox="1"/>
          <p:nvPr/>
        </p:nvSpPr>
        <p:spPr>
          <a:xfrm>
            <a:off x="4154714" y="1521132"/>
            <a:ext cx="3234933" cy="276999"/>
          </a:xfrm>
          <a:prstGeom prst="rect">
            <a:avLst/>
          </a:prstGeom>
          <a:noFill/>
        </p:spPr>
        <p:txBody>
          <a:bodyPr wrap="square" rtlCol="0">
            <a:spAutoFit/>
          </a:bodyPr>
          <a:lstStyle/>
          <a:p>
            <a:r>
              <a:rPr lang="en-US" altLang="zh-CN" sz="1200" dirty="0">
                <a:latin typeface="黑体" panose="02010609060101010101" pitchFamily="49" charset="-122"/>
                <a:ea typeface="黑体" panose="02010609060101010101" pitchFamily="49" charset="-122"/>
              </a:rPr>
              <a:t>Time-varying lateral forcing</a:t>
            </a:r>
            <a:endParaRPr lang="zh-CN" altLang="en-US" sz="1200" dirty="0">
              <a:latin typeface="黑体" panose="02010609060101010101" pitchFamily="49" charset="-122"/>
              <a:ea typeface="黑体" panose="02010609060101010101" pitchFamily="49" charset="-122"/>
            </a:endParaRPr>
          </a:p>
        </p:txBody>
      </p:sp>
      <p:sp>
        <p:nvSpPr>
          <p:cNvPr id="32" name="文本框 31">
            <a:extLst>
              <a:ext uri="{FF2B5EF4-FFF2-40B4-BE49-F238E27FC236}">
                <a16:creationId xmlns:a16="http://schemas.microsoft.com/office/drawing/2014/main" id="{FA64367E-1565-0E7B-F251-6E090C9A323A}"/>
              </a:ext>
            </a:extLst>
          </p:cNvPr>
          <p:cNvSpPr txBox="1"/>
          <p:nvPr/>
        </p:nvSpPr>
        <p:spPr>
          <a:xfrm>
            <a:off x="4190480" y="2035332"/>
            <a:ext cx="3234933" cy="276999"/>
          </a:xfrm>
          <a:prstGeom prst="rect">
            <a:avLst/>
          </a:prstGeom>
          <a:noFill/>
        </p:spPr>
        <p:txBody>
          <a:bodyPr wrap="square" rtlCol="0">
            <a:spAutoFit/>
          </a:bodyPr>
          <a:lstStyle/>
          <a:p>
            <a:r>
              <a:rPr lang="en-US" altLang="zh-CN" sz="1200" dirty="0">
                <a:latin typeface="黑体" panose="02010609060101010101" pitchFamily="49" charset="-122"/>
                <a:ea typeface="黑体" panose="02010609060101010101" pitchFamily="49" charset="-122"/>
              </a:rPr>
              <a:t>Time-varying SST</a:t>
            </a:r>
            <a:endParaRPr lang="zh-CN" altLang="en-US" sz="1200" dirty="0">
              <a:latin typeface="黑体" panose="02010609060101010101" pitchFamily="49" charset="-122"/>
              <a:ea typeface="黑体" panose="02010609060101010101" pitchFamily="49" charset="-122"/>
            </a:endParaRPr>
          </a:p>
        </p:txBody>
      </p:sp>
      <p:sp>
        <p:nvSpPr>
          <p:cNvPr id="33" name="文本框 32">
            <a:extLst>
              <a:ext uri="{FF2B5EF4-FFF2-40B4-BE49-F238E27FC236}">
                <a16:creationId xmlns:a16="http://schemas.microsoft.com/office/drawing/2014/main" id="{CD95ED3E-FED6-408D-562A-D8E6F9FED07B}"/>
              </a:ext>
            </a:extLst>
          </p:cNvPr>
          <p:cNvSpPr txBox="1"/>
          <p:nvPr/>
        </p:nvSpPr>
        <p:spPr>
          <a:xfrm>
            <a:off x="527564" y="4947516"/>
            <a:ext cx="997000" cy="307777"/>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30km</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E5ED12AA-01CF-801B-DA98-4B88B3402AE4}"/>
              </a:ext>
            </a:extLst>
          </p:cNvPr>
          <p:cNvSpPr txBox="1"/>
          <p:nvPr/>
        </p:nvSpPr>
        <p:spPr>
          <a:xfrm>
            <a:off x="1863246" y="4946991"/>
            <a:ext cx="997000" cy="307777"/>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rPr>
              <a:t>15km</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2856C297-FDE8-AB49-4071-DE9F5659BEF8}"/>
              </a:ext>
            </a:extLst>
          </p:cNvPr>
          <p:cNvSpPr txBox="1"/>
          <p:nvPr/>
        </p:nvSpPr>
        <p:spPr>
          <a:xfrm>
            <a:off x="4326840" y="4442104"/>
            <a:ext cx="3234933" cy="276999"/>
          </a:xfrm>
          <a:prstGeom prst="rect">
            <a:avLst/>
          </a:prstGeom>
          <a:noFill/>
        </p:spPr>
        <p:txBody>
          <a:bodyPr wrap="square" rtlCol="0">
            <a:spAutoFit/>
          </a:bodyPr>
          <a:lstStyle/>
          <a:p>
            <a:r>
              <a:rPr lang="en-US" altLang="zh-CN" sz="1200" b="1" dirty="0">
                <a:latin typeface="微软雅黑" panose="020B0503020204020204" pitchFamily="34" charset="-122"/>
                <a:ea typeface="微软雅黑" panose="020B0503020204020204" pitchFamily="34" charset="-122"/>
              </a:rPr>
              <a:t>Optimal 7 physical settings</a:t>
            </a:r>
            <a:endParaRPr lang="zh-CN" altLang="en-US" sz="1200" b="1" dirty="0">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9CAA8E0A-2E04-4ABA-EE4A-1110E098F826}"/>
              </a:ext>
            </a:extLst>
          </p:cNvPr>
          <p:cNvSpPr/>
          <p:nvPr/>
        </p:nvSpPr>
        <p:spPr>
          <a:xfrm>
            <a:off x="3925623" y="4912023"/>
            <a:ext cx="2820570" cy="738664"/>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Multi-physics/Initialization super ensemble prediction system</a:t>
            </a:r>
            <a:endParaRPr lang="zh-CN" altLang="en-US" sz="1400" b="1"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34924643-D834-4E92-4047-70B85183343F}"/>
              </a:ext>
            </a:extLst>
          </p:cNvPr>
          <p:cNvSpPr txBox="1"/>
          <p:nvPr/>
        </p:nvSpPr>
        <p:spPr>
          <a:xfrm>
            <a:off x="2451869" y="5791229"/>
            <a:ext cx="6028638" cy="458908"/>
          </a:xfrm>
          <a:prstGeom prst="rect">
            <a:avLst/>
          </a:prstGeom>
          <a:solidFill>
            <a:schemeClr val="bg1"/>
          </a:solid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a:solidFill>
                  <a:srgbClr val="002060"/>
                </a:solidFill>
                <a:latin typeface="+mj-ea"/>
                <a:ea typeface="+mj-ea"/>
              </a:rPr>
              <a:t>BCC Regional Climate Ensemble Prediction System</a:t>
            </a:r>
            <a:endParaRPr lang="zh-CN" altLang="en-US" b="1" dirty="0">
              <a:solidFill>
                <a:srgbClr val="002060"/>
              </a:solidFill>
              <a:latin typeface="+mj-ea"/>
              <a:ea typeface="+mj-ea"/>
            </a:endParaRPr>
          </a:p>
        </p:txBody>
      </p:sp>
    </p:spTree>
    <p:extLst>
      <p:ext uri="{BB962C8B-B14F-4D97-AF65-F5344CB8AC3E}">
        <p14:creationId xmlns:p14="http://schemas.microsoft.com/office/powerpoint/2010/main" val="1722251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4539B70-0932-13B3-24E9-8A1715CF0643}"/>
              </a:ext>
            </a:extLst>
          </p:cNvPr>
          <p:cNvSpPr/>
          <p:nvPr/>
        </p:nvSpPr>
        <p:spPr>
          <a:xfrm>
            <a:off x="-96252" y="20786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S2S: Gap for Seamless prediction</a:t>
            </a:r>
          </a:p>
        </p:txBody>
      </p:sp>
      <p:pic>
        <p:nvPicPr>
          <p:cNvPr id="5" name="图片 4">
            <a:extLst>
              <a:ext uri="{FF2B5EF4-FFF2-40B4-BE49-F238E27FC236}">
                <a16:creationId xmlns:a16="http://schemas.microsoft.com/office/drawing/2014/main" id="{ED8C034A-69AC-B81B-F880-379A049F51F7}"/>
              </a:ext>
            </a:extLst>
          </p:cNvPr>
          <p:cNvPicPr>
            <a:picLocks noChangeAspect="1"/>
          </p:cNvPicPr>
          <p:nvPr/>
        </p:nvPicPr>
        <p:blipFill>
          <a:blip r:embed="rId2"/>
          <a:stretch>
            <a:fillRect/>
          </a:stretch>
        </p:blipFill>
        <p:spPr>
          <a:xfrm>
            <a:off x="261179" y="3207225"/>
            <a:ext cx="6536351" cy="3594260"/>
          </a:xfrm>
          <a:prstGeom prst="rect">
            <a:avLst/>
          </a:prstGeom>
        </p:spPr>
      </p:pic>
      <p:pic>
        <p:nvPicPr>
          <p:cNvPr id="6" name="图片 2" descr="手机截图图社交软件的信息&#10;&#10;描述已自动生成">
            <a:extLst>
              <a:ext uri="{FF2B5EF4-FFF2-40B4-BE49-F238E27FC236}">
                <a16:creationId xmlns:a16="http://schemas.microsoft.com/office/drawing/2014/main" id="{EDB2C52A-EB73-FD61-7D31-42CD041FB5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24553" r="55687" b="37663"/>
          <a:stretch/>
        </p:blipFill>
        <p:spPr bwMode="auto">
          <a:xfrm>
            <a:off x="7097787" y="3631618"/>
            <a:ext cx="4757331" cy="27454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18C8C205-FA90-D6F2-3EEF-0CB8EC1E5314}"/>
              </a:ext>
            </a:extLst>
          </p:cNvPr>
          <p:cNvSpPr txBox="1"/>
          <p:nvPr/>
        </p:nvSpPr>
        <p:spPr>
          <a:xfrm>
            <a:off x="8681130" y="6217663"/>
            <a:ext cx="2314993" cy="458908"/>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dirty="0">
                <a:solidFill>
                  <a:srgbClr val="0000FF"/>
                </a:solidFill>
                <a:latin typeface="+mj-ea"/>
                <a:ea typeface="+mj-ea"/>
              </a:rPr>
              <a:t>Forecast Lead Time</a:t>
            </a:r>
            <a:endParaRPr lang="zh-CN" altLang="en-US" dirty="0">
              <a:solidFill>
                <a:srgbClr val="0000FF"/>
              </a:solidFill>
              <a:latin typeface="+mj-ea"/>
              <a:ea typeface="+mj-ea"/>
            </a:endParaRPr>
          </a:p>
        </p:txBody>
      </p:sp>
      <p:sp>
        <p:nvSpPr>
          <p:cNvPr id="8" name="文本框 7">
            <a:extLst>
              <a:ext uri="{FF2B5EF4-FFF2-40B4-BE49-F238E27FC236}">
                <a16:creationId xmlns:a16="http://schemas.microsoft.com/office/drawing/2014/main" id="{E30C70E8-A2D7-0128-343C-EDCA45D0F7ED}"/>
              </a:ext>
            </a:extLst>
          </p:cNvPr>
          <p:cNvSpPr txBox="1"/>
          <p:nvPr/>
        </p:nvSpPr>
        <p:spPr>
          <a:xfrm>
            <a:off x="7168503" y="5301369"/>
            <a:ext cx="625492" cy="458908"/>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dirty="0">
                <a:solidFill>
                  <a:srgbClr val="0000FF"/>
                </a:solidFill>
                <a:latin typeface="+mj-ea"/>
                <a:ea typeface="+mj-ea"/>
              </a:rPr>
              <a:t>Skill</a:t>
            </a:r>
            <a:endParaRPr lang="zh-CN" altLang="en-US" dirty="0">
              <a:solidFill>
                <a:srgbClr val="0000FF"/>
              </a:solidFill>
              <a:latin typeface="+mj-ea"/>
              <a:ea typeface="+mj-ea"/>
            </a:endParaRPr>
          </a:p>
        </p:txBody>
      </p:sp>
      <p:sp>
        <p:nvSpPr>
          <p:cNvPr id="9" name="文本框 8">
            <a:extLst>
              <a:ext uri="{FF2B5EF4-FFF2-40B4-BE49-F238E27FC236}">
                <a16:creationId xmlns:a16="http://schemas.microsoft.com/office/drawing/2014/main" id="{FC11C528-258A-C856-B2D4-8B68D32CD075}"/>
              </a:ext>
            </a:extLst>
          </p:cNvPr>
          <p:cNvSpPr txBox="1"/>
          <p:nvPr/>
        </p:nvSpPr>
        <p:spPr>
          <a:xfrm>
            <a:off x="7359782" y="3803790"/>
            <a:ext cx="1685911" cy="377411"/>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1400" dirty="0">
                <a:solidFill>
                  <a:srgbClr val="0000FF"/>
                </a:solidFill>
                <a:latin typeface="+mj-ea"/>
                <a:ea typeface="+mj-ea"/>
              </a:rPr>
              <a:t>Weather Forecast</a:t>
            </a:r>
            <a:endParaRPr lang="zh-CN" altLang="en-US" sz="1400" dirty="0">
              <a:solidFill>
                <a:srgbClr val="0000FF"/>
              </a:solidFill>
              <a:latin typeface="+mj-ea"/>
              <a:ea typeface="+mj-ea"/>
            </a:endParaRPr>
          </a:p>
        </p:txBody>
      </p:sp>
      <p:sp>
        <p:nvSpPr>
          <p:cNvPr id="10" name="文本框 9">
            <a:extLst>
              <a:ext uri="{FF2B5EF4-FFF2-40B4-BE49-F238E27FC236}">
                <a16:creationId xmlns:a16="http://schemas.microsoft.com/office/drawing/2014/main" id="{F37F0F5A-F510-16CD-B85F-47CBBB4726C1}"/>
              </a:ext>
            </a:extLst>
          </p:cNvPr>
          <p:cNvSpPr txBox="1"/>
          <p:nvPr/>
        </p:nvSpPr>
        <p:spPr>
          <a:xfrm>
            <a:off x="8367441" y="4225203"/>
            <a:ext cx="2283702" cy="377411"/>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1400" b="1" dirty="0" err="1">
                <a:solidFill>
                  <a:srgbClr val="C00000"/>
                </a:solidFill>
                <a:latin typeface="+mj-ea"/>
                <a:ea typeface="+mj-ea"/>
              </a:rPr>
              <a:t>Subseasonal</a:t>
            </a:r>
            <a:r>
              <a:rPr lang="en-US" altLang="zh-CN" sz="1400" b="1" dirty="0">
                <a:solidFill>
                  <a:srgbClr val="C00000"/>
                </a:solidFill>
                <a:latin typeface="+mj-ea"/>
                <a:ea typeface="+mj-ea"/>
              </a:rPr>
              <a:t> Prediction</a:t>
            </a:r>
            <a:endParaRPr lang="zh-CN" altLang="en-US" sz="1400" b="1" dirty="0">
              <a:solidFill>
                <a:srgbClr val="C00000"/>
              </a:solidFill>
              <a:latin typeface="+mj-ea"/>
              <a:ea typeface="+mj-ea"/>
            </a:endParaRPr>
          </a:p>
        </p:txBody>
      </p:sp>
      <p:sp>
        <p:nvSpPr>
          <p:cNvPr id="11" name="文本框 10">
            <a:extLst>
              <a:ext uri="{FF2B5EF4-FFF2-40B4-BE49-F238E27FC236}">
                <a16:creationId xmlns:a16="http://schemas.microsoft.com/office/drawing/2014/main" id="{0CADBC46-1CF9-1864-F11E-ECC629880DF1}"/>
              </a:ext>
            </a:extLst>
          </p:cNvPr>
          <p:cNvSpPr txBox="1"/>
          <p:nvPr/>
        </p:nvSpPr>
        <p:spPr>
          <a:xfrm>
            <a:off x="10234886" y="4604743"/>
            <a:ext cx="1871666" cy="377411"/>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1400" dirty="0">
                <a:solidFill>
                  <a:srgbClr val="0000FF"/>
                </a:solidFill>
                <a:latin typeface="+mj-ea"/>
                <a:ea typeface="+mj-ea"/>
              </a:rPr>
              <a:t>Seasonal Prediction</a:t>
            </a:r>
            <a:endParaRPr lang="zh-CN" altLang="en-US" sz="1400" dirty="0">
              <a:solidFill>
                <a:srgbClr val="0000FF"/>
              </a:solidFill>
              <a:latin typeface="+mj-ea"/>
              <a:ea typeface="+mj-ea"/>
            </a:endParaRPr>
          </a:p>
        </p:txBody>
      </p:sp>
      <p:sp>
        <p:nvSpPr>
          <p:cNvPr id="13" name="文本框 12">
            <a:extLst>
              <a:ext uri="{FF2B5EF4-FFF2-40B4-BE49-F238E27FC236}">
                <a16:creationId xmlns:a16="http://schemas.microsoft.com/office/drawing/2014/main" id="{FADEA0BA-6901-A352-7354-21AEC342976F}"/>
              </a:ext>
            </a:extLst>
          </p:cNvPr>
          <p:cNvSpPr txBox="1"/>
          <p:nvPr/>
        </p:nvSpPr>
        <p:spPr>
          <a:xfrm>
            <a:off x="566950" y="949348"/>
            <a:ext cx="11288167" cy="2277034"/>
          </a:xfrm>
          <a:prstGeom prst="rect">
            <a:avLst/>
          </a:prstGeom>
          <a:noFill/>
        </p:spPr>
        <p:txBody>
          <a:bodyPr wrap="square">
            <a:spAutoFit/>
          </a:bodyPr>
          <a:lstStyle/>
          <a:p>
            <a:pPr marL="285750" indent="-285750">
              <a:lnSpc>
                <a:spcPct val="120000"/>
              </a:lnSpc>
              <a:buFont typeface="Wingdings" panose="05000000000000000000" pitchFamily="2" charset="2"/>
              <a:buChar char="l"/>
            </a:pPr>
            <a:r>
              <a:rPr lang="en-US" altLang="zh-CN" sz="2000" dirty="0">
                <a:latin typeface="+mj-ea"/>
                <a:ea typeface="+mj-ea"/>
              </a:rPr>
              <a:t>Skillful </a:t>
            </a:r>
            <a:r>
              <a:rPr lang="en-US" altLang="zh-CN" sz="2000" dirty="0" err="1">
                <a:latin typeface="+mj-ea"/>
                <a:ea typeface="+mj-ea"/>
              </a:rPr>
              <a:t>subseasonal</a:t>
            </a:r>
            <a:r>
              <a:rPr lang="en-US" altLang="zh-CN" sz="2000" dirty="0">
                <a:latin typeface="+mj-ea"/>
                <a:ea typeface="+mj-ea"/>
              </a:rPr>
              <a:t> to seasonal prediction (</a:t>
            </a:r>
            <a:r>
              <a:rPr lang="en-US" altLang="zh-CN" sz="2000" b="1" dirty="0">
                <a:solidFill>
                  <a:srgbClr val="C00000"/>
                </a:solidFill>
                <a:latin typeface="+mj-ea"/>
                <a:ea typeface="+mj-ea"/>
              </a:rPr>
              <a:t>S2S</a:t>
            </a:r>
            <a:r>
              <a:rPr lang="en-US" altLang="zh-CN" sz="2000" dirty="0">
                <a:latin typeface="+mj-ea"/>
                <a:ea typeface="+mj-ea"/>
              </a:rPr>
              <a:t>, forecast range more than 2 weeks but less than a season) provides an important opportunity to inform decision-makers but become </a:t>
            </a:r>
            <a:r>
              <a:rPr lang="en-US" altLang="zh-CN" sz="2000" dirty="0">
                <a:solidFill>
                  <a:srgbClr val="0000FF"/>
                </a:solidFill>
                <a:latin typeface="+mj-ea"/>
                <a:ea typeface="+mj-ea"/>
              </a:rPr>
              <a:t>the gap for seamless prediction</a:t>
            </a:r>
          </a:p>
          <a:p>
            <a:pPr marL="285750" indent="-285750">
              <a:lnSpc>
                <a:spcPct val="120000"/>
              </a:lnSpc>
              <a:buFont typeface="Wingdings" panose="05000000000000000000" pitchFamily="2" charset="2"/>
              <a:buChar char="l"/>
            </a:pPr>
            <a:r>
              <a:rPr lang="en-US" altLang="zh-CN" sz="2000" dirty="0">
                <a:latin typeface="+mj-ea"/>
                <a:ea typeface="+mj-ea"/>
              </a:rPr>
              <a:t>It is considered a </a:t>
            </a:r>
            <a:r>
              <a:rPr lang="en-US" altLang="zh-CN" sz="2000" dirty="0">
                <a:solidFill>
                  <a:srgbClr val="C00000"/>
                </a:solidFill>
                <a:latin typeface="+mj-ea"/>
                <a:ea typeface="+mj-ea"/>
              </a:rPr>
              <a:t>difficult time range </a:t>
            </a:r>
            <a:r>
              <a:rPr lang="en-US" altLang="zh-CN" sz="2000" dirty="0">
                <a:latin typeface="+mj-ea"/>
                <a:ea typeface="+mj-ea"/>
              </a:rPr>
              <a:t>since the lead time is </a:t>
            </a:r>
            <a:r>
              <a:rPr lang="en-US" altLang="zh-CN" sz="2000" b="1" dirty="0">
                <a:solidFill>
                  <a:srgbClr val="0000FF"/>
                </a:solidFill>
                <a:latin typeface="+mj-ea"/>
                <a:ea typeface="+mj-ea"/>
              </a:rPr>
              <a:t>sufficiently long </a:t>
            </a:r>
            <a:r>
              <a:rPr lang="en-US" altLang="zh-CN" sz="2000" dirty="0">
                <a:solidFill>
                  <a:srgbClr val="0000FF"/>
                </a:solidFill>
                <a:latin typeface="+mj-ea"/>
                <a:ea typeface="+mj-ea"/>
              </a:rPr>
              <a:t>that much of the memory of the atmospheric initial conditions is lost </a:t>
            </a:r>
            <a:r>
              <a:rPr lang="en-US" altLang="zh-CN" sz="2000" dirty="0">
                <a:latin typeface="+mj-ea"/>
                <a:ea typeface="+mj-ea"/>
              </a:rPr>
              <a:t>and it is </a:t>
            </a:r>
            <a:r>
              <a:rPr lang="en-US" altLang="zh-CN" sz="2000" b="1" dirty="0">
                <a:solidFill>
                  <a:srgbClr val="0000FF"/>
                </a:solidFill>
                <a:latin typeface="+mj-ea"/>
                <a:ea typeface="+mj-ea"/>
              </a:rPr>
              <a:t>too short </a:t>
            </a:r>
            <a:r>
              <a:rPr lang="en-US" altLang="zh-CN" sz="2000" dirty="0">
                <a:solidFill>
                  <a:srgbClr val="0000FF"/>
                </a:solidFill>
                <a:latin typeface="+mj-ea"/>
                <a:ea typeface="+mj-ea"/>
              </a:rPr>
              <a:t>for the variability of the ocean to have a strong influence</a:t>
            </a:r>
            <a:endParaRPr lang="zh-CN" altLang="en-US" sz="2000" dirty="0">
              <a:solidFill>
                <a:srgbClr val="0000FF"/>
              </a:solidFill>
              <a:latin typeface="+mj-ea"/>
              <a:ea typeface="+mj-ea"/>
            </a:endParaRPr>
          </a:p>
        </p:txBody>
      </p:sp>
    </p:spTree>
    <p:extLst>
      <p:ext uri="{BB962C8B-B14F-4D97-AF65-F5344CB8AC3E}">
        <p14:creationId xmlns:p14="http://schemas.microsoft.com/office/powerpoint/2010/main" val="3157791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7A4CE73-27D1-68C0-54D5-86D9C7732AD2}"/>
              </a:ext>
            </a:extLst>
          </p:cNvPr>
          <p:cNvSpPr/>
          <p:nvPr/>
        </p:nvSpPr>
        <p:spPr>
          <a:xfrm>
            <a:off x="-96252" y="20786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The major prediction method</a:t>
            </a:r>
          </a:p>
        </p:txBody>
      </p:sp>
      <p:pic>
        <p:nvPicPr>
          <p:cNvPr id="3" name="图片 2">
            <a:extLst>
              <a:ext uri="{FF2B5EF4-FFF2-40B4-BE49-F238E27FC236}">
                <a16:creationId xmlns:a16="http://schemas.microsoft.com/office/drawing/2014/main" id="{0992BA48-87FD-C52A-C21E-11A713649194}"/>
              </a:ext>
            </a:extLst>
          </p:cNvPr>
          <p:cNvPicPr>
            <a:picLocks noChangeAspect="1"/>
          </p:cNvPicPr>
          <p:nvPr/>
        </p:nvPicPr>
        <p:blipFill>
          <a:blip r:embed="rId2"/>
          <a:stretch>
            <a:fillRect/>
          </a:stretch>
        </p:blipFill>
        <p:spPr>
          <a:xfrm>
            <a:off x="3030042" y="942392"/>
            <a:ext cx="1857099" cy="2393670"/>
          </a:xfrm>
          <a:prstGeom prst="rect">
            <a:avLst/>
          </a:prstGeom>
          <a:ln>
            <a:solidFill>
              <a:schemeClr val="accent2">
                <a:lumMod val="50000"/>
              </a:schemeClr>
            </a:solidFill>
          </a:ln>
        </p:spPr>
      </p:pic>
      <p:pic>
        <p:nvPicPr>
          <p:cNvPr id="12" name="图片 11">
            <a:extLst>
              <a:ext uri="{FF2B5EF4-FFF2-40B4-BE49-F238E27FC236}">
                <a16:creationId xmlns:a16="http://schemas.microsoft.com/office/drawing/2014/main" id="{3AF2BDF8-0EEB-92B9-5F60-399651419AD6}"/>
              </a:ext>
            </a:extLst>
          </p:cNvPr>
          <p:cNvPicPr>
            <a:picLocks noChangeAspect="1"/>
          </p:cNvPicPr>
          <p:nvPr/>
        </p:nvPicPr>
        <p:blipFill>
          <a:blip r:embed="rId3"/>
          <a:stretch>
            <a:fillRect/>
          </a:stretch>
        </p:blipFill>
        <p:spPr>
          <a:xfrm>
            <a:off x="863116" y="942392"/>
            <a:ext cx="1857099" cy="2393670"/>
          </a:xfrm>
          <a:prstGeom prst="rect">
            <a:avLst/>
          </a:prstGeom>
          <a:ln>
            <a:solidFill>
              <a:schemeClr val="accent2">
                <a:lumMod val="50000"/>
              </a:schemeClr>
            </a:solidFill>
          </a:ln>
        </p:spPr>
      </p:pic>
      <p:sp>
        <p:nvSpPr>
          <p:cNvPr id="13" name="文本框 12">
            <a:extLst>
              <a:ext uri="{FF2B5EF4-FFF2-40B4-BE49-F238E27FC236}">
                <a16:creationId xmlns:a16="http://schemas.microsoft.com/office/drawing/2014/main" id="{4165669C-6D08-E879-322E-535A2CD579CD}"/>
              </a:ext>
            </a:extLst>
          </p:cNvPr>
          <p:cNvSpPr txBox="1"/>
          <p:nvPr/>
        </p:nvSpPr>
        <p:spPr>
          <a:xfrm>
            <a:off x="1058131" y="1545587"/>
            <a:ext cx="1492716" cy="456535"/>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a:solidFill>
                  <a:srgbClr val="C00000"/>
                </a:solidFill>
              </a:rPr>
              <a:t>S2S Phase I</a:t>
            </a:r>
            <a:endParaRPr lang="zh-CN" altLang="en-US" b="1" dirty="0">
              <a:solidFill>
                <a:srgbClr val="C00000"/>
              </a:solidFill>
            </a:endParaRPr>
          </a:p>
        </p:txBody>
      </p:sp>
      <p:sp>
        <p:nvSpPr>
          <p:cNvPr id="14" name="文本框 13">
            <a:extLst>
              <a:ext uri="{FF2B5EF4-FFF2-40B4-BE49-F238E27FC236}">
                <a16:creationId xmlns:a16="http://schemas.microsoft.com/office/drawing/2014/main" id="{3E07FC1F-D375-2FF5-F86C-6DF14B74426F}"/>
              </a:ext>
            </a:extLst>
          </p:cNvPr>
          <p:cNvSpPr txBox="1"/>
          <p:nvPr/>
        </p:nvSpPr>
        <p:spPr>
          <a:xfrm>
            <a:off x="3172969" y="1560577"/>
            <a:ext cx="1556836" cy="456535"/>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a:solidFill>
                  <a:srgbClr val="C00000"/>
                </a:solidFill>
              </a:rPr>
              <a:t>S2S Phase II</a:t>
            </a:r>
            <a:endParaRPr lang="zh-CN" altLang="en-US" b="1" dirty="0">
              <a:solidFill>
                <a:srgbClr val="C00000"/>
              </a:solidFill>
            </a:endParaRPr>
          </a:p>
        </p:txBody>
      </p:sp>
      <p:pic>
        <p:nvPicPr>
          <p:cNvPr id="16" name="图片 15">
            <a:extLst>
              <a:ext uri="{FF2B5EF4-FFF2-40B4-BE49-F238E27FC236}">
                <a16:creationId xmlns:a16="http://schemas.microsoft.com/office/drawing/2014/main" id="{42B79CB5-AF7A-E6FD-8BBE-D1951019E2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1733" y="3408032"/>
            <a:ext cx="6131916" cy="3322610"/>
          </a:xfrm>
          <a:prstGeom prst="rect">
            <a:avLst/>
          </a:prstGeom>
        </p:spPr>
      </p:pic>
      <p:sp>
        <p:nvSpPr>
          <p:cNvPr id="17" name="文本框 16">
            <a:extLst>
              <a:ext uri="{FF2B5EF4-FFF2-40B4-BE49-F238E27FC236}">
                <a16:creationId xmlns:a16="http://schemas.microsoft.com/office/drawing/2014/main" id="{96640A9B-83B2-B648-6089-92D700BEF87F}"/>
              </a:ext>
            </a:extLst>
          </p:cNvPr>
          <p:cNvSpPr txBox="1"/>
          <p:nvPr/>
        </p:nvSpPr>
        <p:spPr>
          <a:xfrm>
            <a:off x="7121383" y="3059668"/>
            <a:ext cx="4081149" cy="369332"/>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altLang="zh-CN" sz="18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S2S Database</a:t>
            </a:r>
            <a:endParaRPr kumimoji="0" lang="zh-CN" altLang="en-US" sz="18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endParaRPr>
          </a:p>
        </p:txBody>
      </p:sp>
      <p:sp>
        <p:nvSpPr>
          <p:cNvPr id="2" name="矩形 1">
            <a:extLst>
              <a:ext uri="{FF2B5EF4-FFF2-40B4-BE49-F238E27FC236}">
                <a16:creationId xmlns:a16="http://schemas.microsoft.com/office/drawing/2014/main" id="{6062150F-6A0A-580F-3E2F-79689AFCE4BE}"/>
              </a:ext>
            </a:extLst>
          </p:cNvPr>
          <p:cNvSpPr/>
          <p:nvPr/>
        </p:nvSpPr>
        <p:spPr>
          <a:xfrm>
            <a:off x="5600737" y="893196"/>
            <a:ext cx="6495011" cy="2217851"/>
          </a:xfrm>
          <a:prstGeom prst="rect">
            <a:avLst/>
          </a:prstGeom>
        </p:spPr>
        <p:txBody>
          <a:bodyPr wrap="square">
            <a:spAutoFit/>
          </a:bodyPr>
          <a:lstStyle/>
          <a:p>
            <a:pPr marL="285750" marR="0" lvl="0" indent="-285750" algn="l" defTabSz="914400" rtl="0" eaLnBrk="1" fontAlgn="auto" latinLnBrk="0" hangingPunct="1">
              <a:lnSpc>
                <a:spcPct val="130000"/>
              </a:lnSpc>
              <a:spcBef>
                <a:spcPts val="0"/>
              </a:spcBef>
              <a:spcAft>
                <a:spcPts val="0"/>
              </a:spcAft>
              <a:buClrTx/>
              <a:buSzTx/>
              <a:buFont typeface="Wingdings" panose="05000000000000000000" pitchFamily="2" charset="2"/>
              <a:buChar char="l"/>
              <a:tabLst/>
              <a:defRPr/>
            </a:pPr>
            <a:r>
              <a:rPr lang="en-US" altLang="zh-CN" b="1" dirty="0">
                <a:solidFill>
                  <a:srgbClr val="C00000"/>
                </a:solidFill>
                <a:latin typeface="微软雅黑" panose="020B0503020204020204" pitchFamily="34" charset="-122"/>
                <a:ea typeface="微软雅黑" panose="020B0503020204020204" pitchFamily="34" charset="-122"/>
              </a:rPr>
              <a:t>P</a:t>
            </a:r>
            <a:r>
              <a:rPr kumimoji="0" lang="en-US" altLang="zh-CN" sz="1800" b="1" i="0" u="none" strike="noStrike" kern="120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mn-cs"/>
              </a:rPr>
              <a:t>otential</a:t>
            </a: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 sources of predictability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for this time range are revealed, such as the </a:t>
            </a:r>
            <a:r>
              <a:rPr kumimoji="0" lang="en-US" altLang="zh-CN" sz="18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MJO, ENSO</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soil moisture, snow cover and sea ice, stratosphere–troposphere interactions, and </a:t>
            </a:r>
            <a:r>
              <a:rPr kumimoji="0" lang="en-US" altLang="zh-CN" sz="18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tropical–extratropical teleconnections</a:t>
            </a:r>
          </a:p>
          <a:p>
            <a:pPr marL="285750" marR="0" lvl="0" indent="-285750" algn="l" defTabSz="914400" rtl="0" eaLnBrk="1" fontAlgn="auto" latinLnBrk="0" hangingPunct="1">
              <a:lnSpc>
                <a:spcPct val="130000"/>
              </a:lnSpc>
              <a:spcBef>
                <a:spcPts val="0"/>
              </a:spcBef>
              <a:spcAft>
                <a:spcPts val="0"/>
              </a:spcAft>
              <a:buClrTx/>
              <a:buSzTx/>
              <a:buFont typeface="Wingdings" panose="05000000000000000000" pitchFamily="2" charset="2"/>
              <a:buChar char="l"/>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Dynamical model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has become the most important foundation for </a:t>
            </a:r>
            <a:r>
              <a:rPr kumimoji="0" lang="en-US" altLang="zh-CN" sz="18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mn-cs"/>
              </a:rPr>
              <a:t>subseasonal</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to seasonal prediction  </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3F695921-90C9-039D-1F14-D6C1F9440CAE}"/>
              </a:ext>
            </a:extLst>
          </p:cNvPr>
          <p:cNvPicPr>
            <a:picLocks noChangeAspect="1"/>
          </p:cNvPicPr>
          <p:nvPr/>
        </p:nvPicPr>
        <p:blipFill>
          <a:blip r:embed="rId5"/>
          <a:stretch>
            <a:fillRect/>
          </a:stretch>
        </p:blipFill>
        <p:spPr>
          <a:xfrm>
            <a:off x="218202" y="3939257"/>
            <a:ext cx="5781546" cy="2791385"/>
          </a:xfrm>
          <a:prstGeom prst="rect">
            <a:avLst/>
          </a:prstGeom>
          <a:ln>
            <a:solidFill>
              <a:schemeClr val="tx1"/>
            </a:solidFill>
          </a:ln>
        </p:spPr>
      </p:pic>
      <p:sp>
        <p:nvSpPr>
          <p:cNvPr id="6" name="文本框 5">
            <a:extLst>
              <a:ext uri="{FF2B5EF4-FFF2-40B4-BE49-F238E27FC236}">
                <a16:creationId xmlns:a16="http://schemas.microsoft.com/office/drawing/2014/main" id="{91DDB17E-BD43-C029-18BC-E96E8C74C05E}"/>
              </a:ext>
            </a:extLst>
          </p:cNvPr>
          <p:cNvSpPr txBox="1"/>
          <p:nvPr/>
        </p:nvSpPr>
        <p:spPr>
          <a:xfrm>
            <a:off x="768350" y="3521939"/>
            <a:ext cx="4081149" cy="369332"/>
          </a:xfrm>
          <a:prstGeom prst="rect">
            <a:avLst/>
          </a:prstGeom>
          <a:noFill/>
        </p:spPr>
        <p:txBody>
          <a:bodyPr wrap="square">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altLang="zh-CN" sz="18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S2S </a:t>
            </a:r>
            <a:r>
              <a:rPr lang="en-US" altLang="zh-CN" dirty="0">
                <a:solidFill>
                  <a:srgbClr val="0000FF"/>
                </a:solidFill>
                <a:latin typeface="微软雅黑" panose="020B0503020204020204" pitchFamily="34" charset="-122"/>
                <a:ea typeface="微软雅黑" panose="020B0503020204020204" pitchFamily="34" charset="-122"/>
              </a:rPr>
              <a:t>Predictability Sources</a:t>
            </a:r>
            <a:endParaRPr kumimoji="0" lang="zh-CN" altLang="en-US" sz="1800" b="0" i="0" u="none" strike="noStrike" kern="1200" cap="none" spc="0" normalizeH="0" baseline="0" noProof="0" dirty="0">
              <a:ln>
                <a:noFill/>
              </a:ln>
              <a:solidFill>
                <a:srgbClr val="0000FF"/>
              </a:solidFill>
              <a:effectLst/>
              <a:uLnTx/>
              <a:uFillTx/>
              <a:latin typeface="Arial"/>
              <a:ea typeface="黑体" panose="02010609060101010101" pitchFamily="49" charset="-122"/>
              <a:cs typeface="+mn-cs"/>
            </a:endParaRPr>
          </a:p>
        </p:txBody>
      </p:sp>
    </p:spTree>
    <p:extLst>
      <p:ext uri="{BB962C8B-B14F-4D97-AF65-F5344CB8AC3E}">
        <p14:creationId xmlns:p14="http://schemas.microsoft.com/office/powerpoint/2010/main" val="670641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B9699D0-3F7A-BCE5-E8AF-09E73673543F}"/>
              </a:ext>
            </a:extLst>
          </p:cNvPr>
          <p:cNvSpPr/>
          <p:nvPr/>
        </p:nvSpPr>
        <p:spPr>
          <a:xfrm>
            <a:off x="-96252" y="20786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500" b="1" dirty="0">
                <a:solidFill>
                  <a:srgbClr val="002060"/>
                </a:solidFill>
                <a:latin typeface="微软雅黑" panose="020B0503020204020204" pitchFamily="34" charset="-122"/>
                <a:ea typeface="微软雅黑" panose="020B0503020204020204" pitchFamily="34" charset="-122"/>
              </a:rPr>
              <a:t>Imperfections of model directly prediction </a:t>
            </a:r>
            <a:endParaRPr kumimoji="0" lang="en-US" altLang="zh-CN" sz="35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CE2B1DD4-8831-84E6-8BCC-D885354D0D2E}"/>
              </a:ext>
            </a:extLst>
          </p:cNvPr>
          <p:cNvPicPr>
            <a:picLocks noChangeAspect="1"/>
          </p:cNvPicPr>
          <p:nvPr/>
        </p:nvPicPr>
        <p:blipFill>
          <a:blip r:embed="rId2"/>
          <a:stretch>
            <a:fillRect/>
          </a:stretch>
        </p:blipFill>
        <p:spPr>
          <a:xfrm>
            <a:off x="1002646" y="1445342"/>
            <a:ext cx="4073158" cy="3028705"/>
          </a:xfrm>
          <a:prstGeom prst="rect">
            <a:avLst/>
          </a:prstGeom>
        </p:spPr>
      </p:pic>
      <p:pic>
        <p:nvPicPr>
          <p:cNvPr id="8" name="图片 7">
            <a:extLst>
              <a:ext uri="{FF2B5EF4-FFF2-40B4-BE49-F238E27FC236}">
                <a16:creationId xmlns:a16="http://schemas.microsoft.com/office/drawing/2014/main" id="{381C7494-87E8-CABF-818F-0D6FBBE47F00}"/>
              </a:ext>
            </a:extLst>
          </p:cNvPr>
          <p:cNvPicPr>
            <a:picLocks noChangeAspect="1"/>
          </p:cNvPicPr>
          <p:nvPr/>
        </p:nvPicPr>
        <p:blipFill>
          <a:blip r:embed="rId3"/>
          <a:stretch>
            <a:fillRect/>
          </a:stretch>
        </p:blipFill>
        <p:spPr>
          <a:xfrm>
            <a:off x="1010637" y="4474048"/>
            <a:ext cx="4073158" cy="2013880"/>
          </a:xfrm>
          <a:prstGeom prst="rect">
            <a:avLst/>
          </a:prstGeom>
        </p:spPr>
      </p:pic>
      <p:pic>
        <p:nvPicPr>
          <p:cNvPr id="10" name="图片 9">
            <a:extLst>
              <a:ext uri="{FF2B5EF4-FFF2-40B4-BE49-F238E27FC236}">
                <a16:creationId xmlns:a16="http://schemas.microsoft.com/office/drawing/2014/main" id="{B5098C5B-A7B6-594A-6B57-BFCFAD345456}"/>
              </a:ext>
            </a:extLst>
          </p:cNvPr>
          <p:cNvPicPr>
            <a:picLocks noChangeAspect="1"/>
          </p:cNvPicPr>
          <p:nvPr/>
        </p:nvPicPr>
        <p:blipFill>
          <a:blip r:embed="rId4"/>
          <a:stretch>
            <a:fillRect/>
          </a:stretch>
        </p:blipFill>
        <p:spPr>
          <a:xfrm>
            <a:off x="6412125" y="1469745"/>
            <a:ext cx="2417426" cy="4993809"/>
          </a:xfrm>
          <a:prstGeom prst="rect">
            <a:avLst/>
          </a:prstGeom>
        </p:spPr>
      </p:pic>
      <p:pic>
        <p:nvPicPr>
          <p:cNvPr id="12" name="图片 11">
            <a:extLst>
              <a:ext uri="{FF2B5EF4-FFF2-40B4-BE49-F238E27FC236}">
                <a16:creationId xmlns:a16="http://schemas.microsoft.com/office/drawing/2014/main" id="{A89FE32D-0028-3F8F-E82F-F8332C2C40C8}"/>
              </a:ext>
            </a:extLst>
          </p:cNvPr>
          <p:cNvPicPr>
            <a:picLocks noChangeAspect="1"/>
          </p:cNvPicPr>
          <p:nvPr/>
        </p:nvPicPr>
        <p:blipFill>
          <a:blip r:embed="rId5"/>
          <a:stretch>
            <a:fillRect/>
          </a:stretch>
        </p:blipFill>
        <p:spPr>
          <a:xfrm>
            <a:off x="9059011" y="1469745"/>
            <a:ext cx="2585058" cy="5018183"/>
          </a:xfrm>
          <a:prstGeom prst="rect">
            <a:avLst/>
          </a:prstGeom>
        </p:spPr>
      </p:pic>
      <p:sp>
        <p:nvSpPr>
          <p:cNvPr id="14" name="文本框 13">
            <a:extLst>
              <a:ext uri="{FF2B5EF4-FFF2-40B4-BE49-F238E27FC236}">
                <a16:creationId xmlns:a16="http://schemas.microsoft.com/office/drawing/2014/main" id="{854422A9-D23F-0C0A-05D4-CB720473359E}"/>
              </a:ext>
            </a:extLst>
          </p:cNvPr>
          <p:cNvSpPr txBox="1"/>
          <p:nvPr/>
        </p:nvSpPr>
        <p:spPr>
          <a:xfrm>
            <a:off x="770348" y="838803"/>
            <a:ext cx="4573761" cy="36933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en-US" altLang="zh-CN" dirty="0">
                <a:solidFill>
                  <a:prstClr val="black"/>
                </a:solidFill>
                <a:latin typeface="微软雅黑" panose="020B0503020204020204" pitchFamily="34" charset="-122"/>
                <a:ea typeface="微软雅黑" panose="020B0503020204020204" pitchFamily="34" charset="-122"/>
              </a:rPr>
              <a:t>Skills </a:t>
            </a:r>
            <a:r>
              <a:rPr lang="en-US" altLang="zh-CN" dirty="0">
                <a:solidFill>
                  <a:srgbClr val="C00000"/>
                </a:solidFill>
                <a:latin typeface="微软雅黑" panose="020B0503020204020204" pitchFamily="34" charset="-122"/>
                <a:ea typeface="微软雅黑" panose="020B0503020204020204" pitchFamily="34" charset="-122"/>
              </a:rPr>
              <a:t>for heat wave </a:t>
            </a:r>
            <a:r>
              <a:rPr lang="en-US" altLang="zh-CN" dirty="0">
                <a:solidFill>
                  <a:prstClr val="black"/>
                </a:solidFill>
                <a:latin typeface="微软雅黑" panose="020B0503020204020204" pitchFamily="34" charset="-122"/>
                <a:ea typeface="微软雅黑" panose="020B0503020204020204" pitchFamily="34" charset="-122"/>
              </a:rPr>
              <a:t>is about 3 weeks </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5" name="文本框 14">
            <a:extLst>
              <a:ext uri="{FF2B5EF4-FFF2-40B4-BE49-F238E27FC236}">
                <a16:creationId xmlns:a16="http://schemas.microsoft.com/office/drawing/2014/main" id="{7EB1C966-89DA-CD5F-8FBB-4F99F0A521AB}"/>
              </a:ext>
            </a:extLst>
          </p:cNvPr>
          <p:cNvSpPr txBox="1"/>
          <p:nvPr/>
        </p:nvSpPr>
        <p:spPr>
          <a:xfrm>
            <a:off x="6788977" y="838803"/>
            <a:ext cx="4632675" cy="369332"/>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Skill for </a:t>
            </a:r>
            <a:r>
              <a:rPr kumimoji="0" lang="en-US" altLang="zh-CN" sz="18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extreme rainfall </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is limited</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16" name="文本框 15">
            <a:extLst>
              <a:ext uri="{FF2B5EF4-FFF2-40B4-BE49-F238E27FC236}">
                <a16:creationId xmlns:a16="http://schemas.microsoft.com/office/drawing/2014/main" id="{191ACD2D-7933-DDE7-1A3A-116EB565C60A}"/>
              </a:ext>
            </a:extLst>
          </p:cNvPr>
          <p:cNvSpPr txBox="1"/>
          <p:nvPr/>
        </p:nvSpPr>
        <p:spPr>
          <a:xfrm>
            <a:off x="1550566" y="1051554"/>
            <a:ext cx="1041401"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OBS</a:t>
            </a:r>
          </a:p>
        </p:txBody>
      </p:sp>
      <p:sp>
        <p:nvSpPr>
          <p:cNvPr id="17" name="文本框 16">
            <a:extLst>
              <a:ext uri="{FF2B5EF4-FFF2-40B4-BE49-F238E27FC236}">
                <a16:creationId xmlns:a16="http://schemas.microsoft.com/office/drawing/2014/main" id="{659BDB85-25E5-1B77-840C-FC05C9707A0D}"/>
              </a:ext>
            </a:extLst>
          </p:cNvPr>
          <p:cNvSpPr txBox="1"/>
          <p:nvPr/>
        </p:nvSpPr>
        <p:spPr>
          <a:xfrm>
            <a:off x="3047216" y="1051554"/>
            <a:ext cx="2393776"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FCS</a:t>
            </a:r>
            <a:r>
              <a:rPr kumimoji="0" lang="zh-CN" altLang="en-US"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lead 3 weeks</a:t>
            </a:r>
            <a:r>
              <a:rPr kumimoji="0" lang="zh-CN" altLang="en-US"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a16="http://schemas.microsoft.com/office/drawing/2014/main" id="{89DDBD5B-7DD1-6601-1E6E-20AAB3F7307B}"/>
              </a:ext>
            </a:extLst>
          </p:cNvPr>
          <p:cNvSpPr txBox="1"/>
          <p:nvPr/>
        </p:nvSpPr>
        <p:spPr>
          <a:xfrm>
            <a:off x="30657" y="4935609"/>
            <a:ext cx="1034544" cy="787523"/>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lang="en-US" altLang="zh-CN" sz="1600" dirty="0">
                <a:solidFill>
                  <a:srgbClr val="0000FF"/>
                </a:solidFill>
                <a:latin typeface="微软雅黑" panose="020B0503020204020204" pitchFamily="34" charset="-122"/>
                <a:ea typeface="微软雅黑" panose="020B0503020204020204" pitchFamily="34" charset="-122"/>
              </a:rPr>
              <a:t>Ensemble </a:t>
            </a: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PDF</a:t>
            </a:r>
          </a:p>
        </p:txBody>
      </p:sp>
      <p:sp>
        <p:nvSpPr>
          <p:cNvPr id="21" name="文本框 20">
            <a:extLst>
              <a:ext uri="{FF2B5EF4-FFF2-40B4-BE49-F238E27FC236}">
                <a16:creationId xmlns:a16="http://schemas.microsoft.com/office/drawing/2014/main" id="{5E7D1D07-8133-9B3A-364B-B0EC18324936}"/>
              </a:ext>
            </a:extLst>
          </p:cNvPr>
          <p:cNvSpPr txBox="1"/>
          <p:nvPr/>
        </p:nvSpPr>
        <p:spPr>
          <a:xfrm>
            <a:off x="9140130" y="1138509"/>
            <a:ext cx="1217361"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ROCA</a:t>
            </a:r>
          </a:p>
        </p:txBody>
      </p:sp>
      <p:sp>
        <p:nvSpPr>
          <p:cNvPr id="22" name="文本框 21">
            <a:extLst>
              <a:ext uri="{FF2B5EF4-FFF2-40B4-BE49-F238E27FC236}">
                <a16:creationId xmlns:a16="http://schemas.microsoft.com/office/drawing/2014/main" id="{21B2101F-469D-DCB2-225D-C36F15D0D1E6}"/>
              </a:ext>
            </a:extLst>
          </p:cNvPr>
          <p:cNvSpPr txBox="1"/>
          <p:nvPr/>
        </p:nvSpPr>
        <p:spPr>
          <a:xfrm>
            <a:off x="10352699" y="1129845"/>
            <a:ext cx="1511101"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Correlation</a:t>
            </a:r>
          </a:p>
        </p:txBody>
      </p:sp>
      <p:sp>
        <p:nvSpPr>
          <p:cNvPr id="23" name="文本框 22">
            <a:extLst>
              <a:ext uri="{FF2B5EF4-FFF2-40B4-BE49-F238E27FC236}">
                <a16:creationId xmlns:a16="http://schemas.microsoft.com/office/drawing/2014/main" id="{0DE8B88A-5C44-EF88-02C9-C846ED9B5CC9}"/>
              </a:ext>
            </a:extLst>
          </p:cNvPr>
          <p:cNvSpPr txBox="1"/>
          <p:nvPr/>
        </p:nvSpPr>
        <p:spPr>
          <a:xfrm>
            <a:off x="5091786" y="4935609"/>
            <a:ext cx="1034544" cy="787523"/>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Lead 2-4 Weeks</a:t>
            </a:r>
          </a:p>
        </p:txBody>
      </p:sp>
      <p:sp>
        <p:nvSpPr>
          <p:cNvPr id="24" name="文本框 23">
            <a:extLst>
              <a:ext uri="{FF2B5EF4-FFF2-40B4-BE49-F238E27FC236}">
                <a16:creationId xmlns:a16="http://schemas.microsoft.com/office/drawing/2014/main" id="{A3595A35-7DD3-7828-9A3F-253C6D432D50}"/>
              </a:ext>
            </a:extLst>
          </p:cNvPr>
          <p:cNvSpPr txBox="1"/>
          <p:nvPr/>
        </p:nvSpPr>
        <p:spPr>
          <a:xfrm>
            <a:off x="8253397" y="6457069"/>
            <a:ext cx="3390672" cy="454035"/>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a:t>
            </a:r>
            <a:r>
              <a:rPr kumimoji="0" lang="en-US" altLang="zh-CN" sz="1800" b="0" i="0" u="none" strike="noStrike" kern="1200" cap="none" spc="0" normalizeH="0" baseline="0" noProof="0" dirty="0" err="1">
                <a:ln>
                  <a:noFill/>
                </a:ln>
                <a:solidFill>
                  <a:prstClr val="black"/>
                </a:solidFill>
                <a:effectLst/>
                <a:uLnTx/>
                <a:uFillTx/>
                <a:latin typeface="Arial"/>
                <a:ea typeface="黑体" panose="02010609060101010101" pitchFamily="49" charset="-122"/>
                <a:cs typeface="+mn-cs"/>
              </a:rPr>
              <a:t>Domeisen</a:t>
            </a:r>
            <a:r>
              <a:rPr kumimoji="0" lang="en-US" altLang="zh-CN"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 </a:t>
            </a:r>
            <a:r>
              <a:rPr kumimoji="0" lang="en-US" altLang="zh-CN" sz="1800" b="0" i="0" u="none" strike="noStrike" kern="1200" cap="none" spc="0" normalizeH="0" baseline="0" noProof="0" dirty="0" err="1">
                <a:ln>
                  <a:noFill/>
                </a:ln>
                <a:solidFill>
                  <a:prstClr val="black"/>
                </a:solidFill>
                <a:effectLst/>
                <a:uLnTx/>
                <a:uFillTx/>
                <a:latin typeface="Arial"/>
                <a:ea typeface="黑体" panose="02010609060101010101" pitchFamily="49" charset="-122"/>
                <a:cs typeface="+mn-cs"/>
              </a:rPr>
              <a:t>etal</a:t>
            </a:r>
            <a:r>
              <a:rPr kumimoji="0" lang="en-US" altLang="zh-CN"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 2022,BAMS)</a:t>
            </a:r>
            <a:endParaRPr kumimoji="0" lang="zh-CN" altLang="en-US" sz="180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endParaRPr>
          </a:p>
        </p:txBody>
      </p:sp>
      <p:sp>
        <p:nvSpPr>
          <p:cNvPr id="2" name="文本框 1">
            <a:extLst>
              <a:ext uri="{FF2B5EF4-FFF2-40B4-BE49-F238E27FC236}">
                <a16:creationId xmlns:a16="http://schemas.microsoft.com/office/drawing/2014/main" id="{0FB5887C-80BB-F69E-F7E9-B9E3D84936D8}"/>
              </a:ext>
            </a:extLst>
          </p:cNvPr>
          <p:cNvSpPr txBox="1"/>
          <p:nvPr/>
        </p:nvSpPr>
        <p:spPr>
          <a:xfrm>
            <a:off x="6531736" y="1060218"/>
            <a:ext cx="1041401"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OBS</a:t>
            </a:r>
          </a:p>
        </p:txBody>
      </p:sp>
      <p:sp>
        <p:nvSpPr>
          <p:cNvPr id="3" name="文本框 2">
            <a:extLst>
              <a:ext uri="{FF2B5EF4-FFF2-40B4-BE49-F238E27FC236}">
                <a16:creationId xmlns:a16="http://schemas.microsoft.com/office/drawing/2014/main" id="{AB8E963B-515A-5E70-1D33-EA273796085A}"/>
              </a:ext>
            </a:extLst>
          </p:cNvPr>
          <p:cNvSpPr txBox="1"/>
          <p:nvPr/>
        </p:nvSpPr>
        <p:spPr>
          <a:xfrm>
            <a:off x="7231125" y="1060218"/>
            <a:ext cx="2393776" cy="418191"/>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FCS</a:t>
            </a:r>
            <a:r>
              <a:rPr kumimoji="0" lang="zh-CN" altLang="en-US"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a:t>
            </a:r>
            <a:r>
              <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lead 3 weeks</a:t>
            </a:r>
            <a:r>
              <a:rPr kumimoji="0" lang="zh-CN" altLang="en-US"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id="{1A79BBD2-9821-BBF7-D792-5E6FB6FACF01}"/>
              </a:ext>
            </a:extLst>
          </p:cNvPr>
          <p:cNvSpPr txBox="1"/>
          <p:nvPr/>
        </p:nvSpPr>
        <p:spPr>
          <a:xfrm>
            <a:off x="3692524" y="6391497"/>
            <a:ext cx="3159839" cy="456535"/>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dirty="0"/>
              <a:t>Base on ECMWF S2S model</a:t>
            </a:r>
            <a:endParaRPr lang="zh-CN" altLang="en-US" dirty="0"/>
          </a:p>
        </p:txBody>
      </p:sp>
    </p:spTree>
    <p:extLst>
      <p:ext uri="{BB962C8B-B14F-4D97-AF65-F5344CB8AC3E}">
        <p14:creationId xmlns:p14="http://schemas.microsoft.com/office/powerpoint/2010/main" val="2194856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CEF0C18-F803-A044-0FC5-1AAD32B74433}"/>
              </a:ext>
            </a:extLst>
          </p:cNvPr>
          <p:cNvSpPr txBox="1"/>
          <p:nvPr/>
        </p:nvSpPr>
        <p:spPr>
          <a:xfrm>
            <a:off x="1144887" y="241214"/>
            <a:ext cx="9646743" cy="646331"/>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Demands for </a:t>
            </a: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High-Resolution</a:t>
            </a: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Prediction</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2" name="文本框 4">
            <a:extLst>
              <a:ext uri="{FF2B5EF4-FFF2-40B4-BE49-F238E27FC236}">
                <a16:creationId xmlns:a16="http://schemas.microsoft.com/office/drawing/2014/main" id="{7B8AE001-072D-18FD-B87D-DA2C9B54321B}"/>
              </a:ext>
            </a:extLst>
          </p:cNvPr>
          <p:cNvSpPr txBox="1"/>
          <p:nvPr/>
        </p:nvSpPr>
        <p:spPr>
          <a:xfrm>
            <a:off x="354746" y="1125423"/>
            <a:ext cx="11227024" cy="188461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lang="en-US" altLang="zh-CN" sz="2000" dirty="0">
                <a:solidFill>
                  <a:prstClr val="black"/>
                </a:solidFill>
                <a:latin typeface="微软雅黑" panose="020B0503020204020204" pitchFamily="34" charset="-122"/>
                <a:ea typeface="微软雅黑" panose="020B0503020204020204" pitchFamily="34" charset="-122"/>
              </a:rPr>
              <a:t>Under the global</a:t>
            </a: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warming background, </a:t>
            </a:r>
            <a:r>
              <a:rPr kumimoji="0" lang="en-US" altLang="zh-CN" sz="20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extreme events </a:t>
            </a: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(floods, droughts, heat wave et al) become </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more widespread, frequent </a:t>
            </a: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and </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have larger intensity and higher impacts</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It is urgent to develop </a:t>
            </a:r>
            <a:r>
              <a:rPr kumimoji="0" lang="en-US" altLang="zh-CN" sz="2000" b="0" i="0" u="none" strike="noStrike" kern="1200" cap="none" spc="0" normalizeH="0" baseline="0" noProof="0" dirty="0">
                <a:ln>
                  <a:noFill/>
                </a:ln>
                <a:solidFill>
                  <a:srgbClr val="0000FF"/>
                </a:solidFill>
                <a:effectLst/>
                <a:uLnTx/>
                <a:uFillTx/>
                <a:latin typeface="微软雅黑" panose="020B0503020204020204" pitchFamily="34" charset="-122"/>
                <a:ea typeface="微软雅黑" panose="020B0503020204020204" pitchFamily="34" charset="-122"/>
                <a:cs typeface="+mn-cs"/>
              </a:rPr>
              <a:t>objective, intelligent and refined S2S prediction </a:t>
            </a:r>
            <a:r>
              <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products to meet the needs of decision-making and industry services </a:t>
            </a:r>
            <a:endParaRPr kumimoji="0" lang="zh-CN" altLang="en-US"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C542F6CD-BF4F-EF4F-9560-E6B36CBFE503}"/>
              </a:ext>
            </a:extLst>
          </p:cNvPr>
          <p:cNvPicPr>
            <a:picLocks noChangeAspect="1"/>
          </p:cNvPicPr>
          <p:nvPr/>
        </p:nvPicPr>
        <p:blipFill>
          <a:blip r:embed="rId2"/>
          <a:stretch>
            <a:fillRect/>
          </a:stretch>
        </p:blipFill>
        <p:spPr>
          <a:xfrm>
            <a:off x="203169" y="3301989"/>
            <a:ext cx="3893899" cy="2954740"/>
          </a:xfrm>
          <a:prstGeom prst="rect">
            <a:avLst/>
          </a:prstGeom>
          <a:ln>
            <a:solidFill>
              <a:schemeClr val="tx1"/>
            </a:solidFill>
          </a:ln>
        </p:spPr>
      </p:pic>
      <p:pic>
        <p:nvPicPr>
          <p:cNvPr id="3" name="图片 2">
            <a:extLst>
              <a:ext uri="{FF2B5EF4-FFF2-40B4-BE49-F238E27FC236}">
                <a16:creationId xmlns:a16="http://schemas.microsoft.com/office/drawing/2014/main" id="{A3C5E4D1-8951-AD5D-0637-F5641AFCB6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6179" y="3301989"/>
            <a:ext cx="3966637" cy="2954740"/>
          </a:xfrm>
          <a:prstGeom prst="rect">
            <a:avLst/>
          </a:prstGeom>
        </p:spPr>
      </p:pic>
      <p:pic>
        <p:nvPicPr>
          <p:cNvPr id="10" name="图片 9">
            <a:extLst>
              <a:ext uri="{FF2B5EF4-FFF2-40B4-BE49-F238E27FC236}">
                <a16:creationId xmlns:a16="http://schemas.microsoft.com/office/drawing/2014/main" id="{58B844C4-1E92-742B-295C-63385F710C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51537" y="3301990"/>
            <a:ext cx="1983318" cy="2954740"/>
          </a:xfrm>
          <a:prstGeom prst="rect">
            <a:avLst/>
          </a:prstGeom>
        </p:spPr>
      </p:pic>
      <p:sp>
        <p:nvSpPr>
          <p:cNvPr id="13" name="箭头: 右 12">
            <a:extLst>
              <a:ext uri="{FF2B5EF4-FFF2-40B4-BE49-F238E27FC236}">
                <a16:creationId xmlns:a16="http://schemas.microsoft.com/office/drawing/2014/main" id="{6AB05CC9-CE83-2779-601F-7CDB0A48B006}"/>
              </a:ext>
            </a:extLst>
          </p:cNvPr>
          <p:cNvSpPr/>
          <p:nvPr/>
        </p:nvSpPr>
        <p:spPr>
          <a:xfrm>
            <a:off x="4184034" y="4415292"/>
            <a:ext cx="1102145" cy="545911"/>
          </a:xfrm>
          <a:prstGeom prst="rightArrow">
            <a:avLst/>
          </a:prstGeom>
          <a:solidFill>
            <a:srgbClr val="FF0000"/>
          </a:solidFill>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sp>
        <p:nvSpPr>
          <p:cNvPr id="14" name="矩形 13">
            <a:extLst>
              <a:ext uri="{FF2B5EF4-FFF2-40B4-BE49-F238E27FC236}">
                <a16:creationId xmlns:a16="http://schemas.microsoft.com/office/drawing/2014/main" id="{F527CAA1-B7C8-C8AF-D46D-C55CFF25602F}"/>
              </a:ext>
            </a:extLst>
          </p:cNvPr>
          <p:cNvSpPr/>
          <p:nvPr/>
        </p:nvSpPr>
        <p:spPr>
          <a:xfrm>
            <a:off x="7680960" y="4415292"/>
            <a:ext cx="430306" cy="683833"/>
          </a:xfrm>
          <a:prstGeom prst="rect">
            <a:avLst/>
          </a:prstGeom>
          <a:ln w="38100">
            <a:solidFill>
              <a:srgbClr val="C00000"/>
            </a:solidFill>
          </a:ln>
        </p:spPr>
        <p:txBody>
          <a:bodyPr wrap="square" rtlCol="0" anchor="ctr">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黑体" panose="02010609060101010101" pitchFamily="49" charset="-122"/>
              <a:cs typeface="+mn-cs"/>
            </a:endParaRPr>
          </a:p>
        </p:txBody>
      </p:sp>
      <p:cxnSp>
        <p:nvCxnSpPr>
          <p:cNvPr id="15" name="直接连接符 14">
            <a:extLst>
              <a:ext uri="{FF2B5EF4-FFF2-40B4-BE49-F238E27FC236}">
                <a16:creationId xmlns:a16="http://schemas.microsoft.com/office/drawing/2014/main" id="{192A9E47-CE51-20BE-5437-3B4014022DC3}"/>
              </a:ext>
            </a:extLst>
          </p:cNvPr>
          <p:cNvCxnSpPr/>
          <p:nvPr/>
        </p:nvCxnSpPr>
        <p:spPr>
          <a:xfrm flipV="1">
            <a:off x="8122024" y="3301989"/>
            <a:ext cx="1829513" cy="1113303"/>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E5CED56-F3EB-0DCD-5889-F07B7CCDBBDB}"/>
              </a:ext>
            </a:extLst>
          </p:cNvPr>
          <p:cNvCxnSpPr>
            <a:cxnSpLocks/>
          </p:cNvCxnSpPr>
          <p:nvPr/>
        </p:nvCxnSpPr>
        <p:spPr>
          <a:xfrm>
            <a:off x="8122024" y="5099125"/>
            <a:ext cx="1829513" cy="1157604"/>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7B5D3B14-8F83-7969-42F3-BD94885E500B}"/>
              </a:ext>
            </a:extLst>
          </p:cNvPr>
          <p:cNvSpPr txBox="1"/>
          <p:nvPr/>
        </p:nvSpPr>
        <p:spPr>
          <a:xfrm>
            <a:off x="449380" y="6284575"/>
            <a:ext cx="3892412" cy="37741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rPr>
              <a:t>Synthesize prediction for JUL-AUG in China</a:t>
            </a:r>
            <a:endParaRPr kumimoji="0" lang="zh-CN" altLang="en-US"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a16="http://schemas.microsoft.com/office/drawing/2014/main" id="{BBF908CC-5C18-F840-0B50-CB610ACA91EA}"/>
              </a:ext>
            </a:extLst>
          </p:cNvPr>
          <p:cNvSpPr txBox="1"/>
          <p:nvPr/>
        </p:nvSpPr>
        <p:spPr>
          <a:xfrm>
            <a:off x="5286179" y="6269414"/>
            <a:ext cx="4051878" cy="37741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rPr>
              <a:t>PREC </a:t>
            </a:r>
            <a:r>
              <a:rPr kumimoji="0" lang="en-US" altLang="zh-CN" sz="1400" b="0" i="0" u="none" strike="noStrike" kern="1200" cap="none" spc="0" normalizeH="0" baseline="0" noProof="0" dirty="0" err="1">
                <a:ln>
                  <a:noFill/>
                </a:ln>
                <a:solidFill>
                  <a:srgbClr val="000F2E"/>
                </a:solidFill>
                <a:effectLst/>
                <a:uLnTx/>
                <a:uFillTx/>
                <a:latin typeface="微软雅黑" panose="020B0503020204020204" pitchFamily="34" charset="-122"/>
                <a:ea typeface="微软雅黑" panose="020B0503020204020204" pitchFamily="34" charset="-122"/>
                <a:cs typeface="+mn-cs"/>
              </a:rPr>
              <a:t>ano</a:t>
            </a:r>
            <a:r>
              <a:rPr kumimoji="0" lang="en-US" altLang="zh-CN"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rPr>
              <a:t> percentage during 22 Jul to 1 Aug </a:t>
            </a:r>
          </a:p>
        </p:txBody>
      </p:sp>
      <p:sp>
        <p:nvSpPr>
          <p:cNvPr id="19" name="文本框 18">
            <a:extLst>
              <a:ext uri="{FF2B5EF4-FFF2-40B4-BE49-F238E27FC236}">
                <a16:creationId xmlns:a16="http://schemas.microsoft.com/office/drawing/2014/main" id="{EE198073-9126-E096-E938-2C526B016CA8}"/>
              </a:ext>
            </a:extLst>
          </p:cNvPr>
          <p:cNvSpPr txBox="1"/>
          <p:nvPr/>
        </p:nvSpPr>
        <p:spPr>
          <a:xfrm>
            <a:off x="10105466" y="6284576"/>
            <a:ext cx="1937390" cy="377411"/>
          </a:xfrm>
          <a:prstGeom prst="rect">
            <a:avLst/>
          </a:prstGeom>
          <a:noFill/>
        </p:spPr>
        <p:txBody>
          <a:bodyPr wrap="non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rPr>
              <a:t>23.7 </a:t>
            </a:r>
            <a:r>
              <a:rPr lang="en-US" altLang="zh-CN" sz="1400" dirty="0">
                <a:solidFill>
                  <a:srgbClr val="000F2E"/>
                </a:solidFill>
                <a:latin typeface="微软雅黑" panose="020B0503020204020204" pitchFamily="34" charset="-122"/>
                <a:ea typeface="微软雅黑" panose="020B0503020204020204" pitchFamily="34" charset="-122"/>
              </a:rPr>
              <a:t>e</a:t>
            </a:r>
            <a:r>
              <a:rPr kumimoji="0" lang="en-US" altLang="zh-CN" sz="1400" b="0" i="0" u="none" strike="noStrike" kern="1200" cap="none" spc="0" normalizeH="0" baseline="0" noProof="0" dirty="0" err="1">
                <a:ln>
                  <a:noFill/>
                </a:ln>
                <a:solidFill>
                  <a:srgbClr val="000F2E"/>
                </a:solidFill>
                <a:effectLst/>
                <a:uLnTx/>
                <a:uFillTx/>
                <a:latin typeface="微软雅黑" panose="020B0503020204020204" pitchFamily="34" charset="-122"/>
                <a:ea typeface="微软雅黑" panose="020B0503020204020204" pitchFamily="34" charset="-122"/>
                <a:cs typeface="+mn-cs"/>
              </a:rPr>
              <a:t>xtreme</a:t>
            </a:r>
            <a:r>
              <a:rPr kumimoji="0" lang="en-US" altLang="zh-CN"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rPr>
              <a:t> rainfall</a:t>
            </a:r>
            <a:endParaRPr kumimoji="0" lang="zh-CN" altLang="en-US" sz="1400" b="0" i="0" u="none" strike="noStrike" kern="1200" cap="none" spc="0" normalizeH="0" baseline="0" noProof="0" dirty="0">
              <a:ln>
                <a:noFill/>
              </a:ln>
              <a:solidFill>
                <a:srgbClr val="000F2E"/>
              </a:solidFill>
              <a:effectLst/>
              <a:uLnTx/>
              <a:uFillTx/>
              <a:latin typeface="微软雅黑" panose="020B0503020204020204" pitchFamily="34" charset="-122"/>
              <a:ea typeface="微软雅黑" panose="020B0503020204020204" pitchFamily="34" charset="-122"/>
              <a:cs typeface="+mn-cs"/>
            </a:endParaRPr>
          </a:p>
        </p:txBody>
      </p:sp>
      <p:sp>
        <p:nvSpPr>
          <p:cNvPr id="5" name="文本框 4">
            <a:extLst>
              <a:ext uri="{FF2B5EF4-FFF2-40B4-BE49-F238E27FC236}">
                <a16:creationId xmlns:a16="http://schemas.microsoft.com/office/drawing/2014/main" id="{C2DB1CF1-C333-E010-CBDA-96B736F0DAF1}"/>
              </a:ext>
            </a:extLst>
          </p:cNvPr>
          <p:cNvSpPr txBox="1"/>
          <p:nvPr/>
        </p:nvSpPr>
        <p:spPr>
          <a:xfrm>
            <a:off x="3095368" y="4658918"/>
            <a:ext cx="739305" cy="418191"/>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1600" dirty="0">
                <a:solidFill>
                  <a:srgbClr val="0000FF"/>
                </a:solidFill>
                <a:latin typeface="+mj-ea"/>
                <a:ea typeface="+mj-ea"/>
              </a:rPr>
              <a:t>Flood</a:t>
            </a:r>
            <a:endParaRPr lang="zh-CN" altLang="en-US" sz="1600" dirty="0">
              <a:solidFill>
                <a:srgbClr val="0000FF"/>
              </a:solidFill>
              <a:latin typeface="+mj-ea"/>
              <a:ea typeface="+mj-ea"/>
            </a:endParaRPr>
          </a:p>
        </p:txBody>
      </p:sp>
      <p:sp>
        <p:nvSpPr>
          <p:cNvPr id="6" name="文本框 5">
            <a:extLst>
              <a:ext uri="{FF2B5EF4-FFF2-40B4-BE49-F238E27FC236}">
                <a16:creationId xmlns:a16="http://schemas.microsoft.com/office/drawing/2014/main" id="{AC6479FA-001C-8B4B-A588-BD149649EA75}"/>
              </a:ext>
            </a:extLst>
          </p:cNvPr>
          <p:cNvSpPr txBox="1"/>
          <p:nvPr/>
        </p:nvSpPr>
        <p:spPr>
          <a:xfrm>
            <a:off x="1645652" y="4020021"/>
            <a:ext cx="1008931" cy="418191"/>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1600" dirty="0">
                <a:solidFill>
                  <a:srgbClr val="C00000"/>
                </a:solidFill>
                <a:latin typeface="+mj-ea"/>
                <a:ea typeface="+mj-ea"/>
              </a:rPr>
              <a:t>Drought</a:t>
            </a:r>
            <a:endParaRPr lang="zh-CN" altLang="en-US" sz="1600" dirty="0">
              <a:solidFill>
                <a:srgbClr val="C00000"/>
              </a:solidFill>
              <a:latin typeface="+mj-ea"/>
              <a:ea typeface="+mj-ea"/>
            </a:endParaRPr>
          </a:p>
        </p:txBody>
      </p:sp>
    </p:spTree>
    <p:extLst>
      <p:ext uri="{BB962C8B-B14F-4D97-AF65-F5344CB8AC3E}">
        <p14:creationId xmlns:p14="http://schemas.microsoft.com/office/powerpoint/2010/main" val="2446726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60EA45B-32D9-A284-21CA-39DBDFC1AD86}"/>
              </a:ext>
            </a:extLst>
          </p:cNvPr>
          <p:cNvSpPr txBox="1"/>
          <p:nvPr/>
        </p:nvSpPr>
        <p:spPr>
          <a:xfrm>
            <a:off x="981114" y="200271"/>
            <a:ext cx="9862059" cy="646331"/>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New </a:t>
            </a: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AI technology </a:t>
            </a: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for Climate Prediction</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pic>
        <p:nvPicPr>
          <p:cNvPr id="5" name="图片 4">
            <a:extLst>
              <a:ext uri="{FF2B5EF4-FFF2-40B4-BE49-F238E27FC236}">
                <a16:creationId xmlns:a16="http://schemas.microsoft.com/office/drawing/2014/main" id="{864348D1-F38E-1852-BC5D-018199E92A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91" y="1132491"/>
            <a:ext cx="12192000" cy="5525238"/>
          </a:xfrm>
          <a:prstGeom prst="rect">
            <a:avLst/>
          </a:prstGeom>
        </p:spPr>
      </p:pic>
      <p:sp>
        <p:nvSpPr>
          <p:cNvPr id="6" name="文本框 5">
            <a:extLst>
              <a:ext uri="{FF2B5EF4-FFF2-40B4-BE49-F238E27FC236}">
                <a16:creationId xmlns:a16="http://schemas.microsoft.com/office/drawing/2014/main" id="{67D28D25-A5DC-57BE-0622-32C0671A1A5E}"/>
              </a:ext>
            </a:extLst>
          </p:cNvPr>
          <p:cNvSpPr txBox="1"/>
          <p:nvPr/>
        </p:nvSpPr>
        <p:spPr>
          <a:xfrm>
            <a:off x="153840" y="1701306"/>
            <a:ext cx="1752297" cy="1446550"/>
          </a:xfrm>
          <a:prstGeom prst="rect">
            <a:avLst/>
          </a:prstGeom>
          <a:solidFill>
            <a:schemeClr val="accent2">
              <a:lumMod val="20000"/>
              <a:lumOff val="80000"/>
            </a:schemeClr>
          </a:solidFill>
        </p:spPr>
        <p:txBody>
          <a:bodyPr wrap="square" rtlCol="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LSTM for S2S</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T2m prediction</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Based on T2m, SST, solid moisture</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文本框 6">
            <a:extLst>
              <a:ext uri="{FF2B5EF4-FFF2-40B4-BE49-F238E27FC236}">
                <a16:creationId xmlns:a16="http://schemas.microsoft.com/office/drawing/2014/main" id="{5D3949AE-73F4-B37D-DD89-661F44B153E0}"/>
              </a:ext>
            </a:extLst>
          </p:cNvPr>
          <p:cNvSpPr txBox="1"/>
          <p:nvPr/>
        </p:nvSpPr>
        <p:spPr>
          <a:xfrm>
            <a:off x="153840" y="3198417"/>
            <a:ext cx="1673254" cy="303353"/>
          </a:xfrm>
          <a:prstGeom prst="rect">
            <a:avLst/>
          </a:prstGeom>
          <a:solidFill>
            <a:schemeClr val="bg1"/>
          </a:solid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Arial"/>
                <a:ea typeface="黑体" panose="02010609060101010101" pitchFamily="49" charset="-122"/>
                <a:cs typeface="+mn-cs"/>
              </a:rPr>
              <a:t>（</a:t>
            </a:r>
            <a:r>
              <a:rPr lang="en-US" altLang="zh-CN" sz="1050" i="1" dirty="0">
                <a:solidFill>
                  <a:srgbClr val="44546A">
                    <a:lumMod val="75000"/>
                  </a:srgbClr>
                </a:solidFill>
                <a:latin typeface="Arial"/>
                <a:ea typeface="黑体" panose="02010609060101010101" pitchFamily="49" charset="-122"/>
              </a:rPr>
              <a:t>He et al</a:t>
            </a:r>
            <a:r>
              <a:rPr kumimoji="0" lang="zh-CN" altLang="en-US" sz="1050" b="0" i="1" u="none" strike="noStrike" kern="1200" cap="none" spc="0" normalizeH="0" baseline="0" noProof="0" dirty="0">
                <a:ln>
                  <a:noFill/>
                </a:ln>
                <a:solidFill>
                  <a:srgbClr val="44546A">
                    <a:lumMod val="75000"/>
                  </a:srgbClr>
                </a:solidFill>
                <a:effectLst/>
                <a:uLnTx/>
                <a:uFillTx/>
                <a:latin typeface="Arial"/>
                <a:ea typeface="黑体" panose="02010609060101010101" pitchFamily="49" charset="-122"/>
                <a:cs typeface="+mn-cs"/>
              </a:rPr>
              <a:t>，</a:t>
            </a:r>
            <a:r>
              <a:rPr kumimoji="0" lang="en-US" altLang="zh-CN" sz="1050" b="0" i="1" u="none" strike="noStrike" kern="1200" cap="none" spc="0" normalizeH="0" baseline="0" noProof="0" dirty="0">
                <a:ln>
                  <a:noFill/>
                </a:ln>
                <a:solidFill>
                  <a:srgbClr val="44546A">
                    <a:lumMod val="75000"/>
                  </a:srgbClr>
                </a:solidFill>
                <a:effectLst/>
                <a:uLnTx/>
                <a:uFillTx/>
                <a:latin typeface="Arial"/>
                <a:ea typeface="黑体" panose="02010609060101010101" pitchFamily="49" charset="-122"/>
                <a:cs typeface="+mn-cs"/>
              </a:rPr>
              <a:t>2021</a:t>
            </a:r>
            <a:r>
              <a:rPr kumimoji="0" lang="zh-CN" altLang="en-US" sz="1050" b="0" i="1" u="none" strike="noStrike" kern="1200" cap="none" spc="0" normalizeH="0" baseline="0" noProof="0" dirty="0">
                <a:ln>
                  <a:noFill/>
                </a:ln>
                <a:solidFill>
                  <a:srgbClr val="44546A">
                    <a:lumMod val="75000"/>
                  </a:srgbClr>
                </a:solidFill>
                <a:effectLst/>
                <a:uLnTx/>
                <a:uFillTx/>
                <a:latin typeface="Arial"/>
                <a:ea typeface="黑体" panose="02010609060101010101" pitchFamily="49" charset="-122"/>
                <a:cs typeface="+mn-cs"/>
              </a:rPr>
              <a:t>）</a:t>
            </a:r>
          </a:p>
        </p:txBody>
      </p:sp>
      <p:pic>
        <p:nvPicPr>
          <p:cNvPr id="8" name="图片 7">
            <a:extLst>
              <a:ext uri="{FF2B5EF4-FFF2-40B4-BE49-F238E27FC236}">
                <a16:creationId xmlns:a16="http://schemas.microsoft.com/office/drawing/2014/main" id="{3691AC8C-AA5F-F8A0-B9F0-A9DC15A90E42}"/>
              </a:ext>
            </a:extLst>
          </p:cNvPr>
          <p:cNvPicPr>
            <a:picLocks noChangeAspect="1"/>
          </p:cNvPicPr>
          <p:nvPr/>
        </p:nvPicPr>
        <p:blipFill>
          <a:blip r:embed="rId3"/>
          <a:stretch>
            <a:fillRect/>
          </a:stretch>
        </p:blipFill>
        <p:spPr>
          <a:xfrm>
            <a:off x="2131638" y="1486753"/>
            <a:ext cx="3697857" cy="2115101"/>
          </a:xfrm>
          <a:prstGeom prst="rect">
            <a:avLst/>
          </a:prstGeom>
        </p:spPr>
      </p:pic>
      <p:sp>
        <p:nvSpPr>
          <p:cNvPr id="9" name="文本框 8">
            <a:extLst>
              <a:ext uri="{FF2B5EF4-FFF2-40B4-BE49-F238E27FC236}">
                <a16:creationId xmlns:a16="http://schemas.microsoft.com/office/drawing/2014/main" id="{60953C5A-3E66-3A37-3AF9-A32D70B62FCA}"/>
              </a:ext>
            </a:extLst>
          </p:cNvPr>
          <p:cNvSpPr txBox="1"/>
          <p:nvPr/>
        </p:nvSpPr>
        <p:spPr>
          <a:xfrm>
            <a:off x="6096000" y="1736229"/>
            <a:ext cx="1942530" cy="1692771"/>
          </a:xfrm>
          <a:prstGeom prst="rect">
            <a:avLst/>
          </a:prstGeom>
          <a:solidFill>
            <a:schemeClr val="accent2">
              <a:lumMod val="20000"/>
              <a:lumOff val="80000"/>
            </a:schemeClr>
          </a:solidFill>
        </p:spPr>
        <p:txBody>
          <a:bodyPr wrap="square" rtlCol="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Substitute for parameterization scheme</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 times faster than cloud-resolution model and keep same precision</a:t>
            </a:r>
          </a:p>
        </p:txBody>
      </p:sp>
      <p:sp>
        <p:nvSpPr>
          <p:cNvPr id="10" name="文本框 9">
            <a:extLst>
              <a:ext uri="{FF2B5EF4-FFF2-40B4-BE49-F238E27FC236}">
                <a16:creationId xmlns:a16="http://schemas.microsoft.com/office/drawing/2014/main" id="{1C94A003-4E81-085D-85BA-9A8E3799B131}"/>
              </a:ext>
            </a:extLst>
          </p:cNvPr>
          <p:cNvSpPr txBox="1"/>
          <p:nvPr/>
        </p:nvSpPr>
        <p:spPr>
          <a:xfrm>
            <a:off x="153840" y="4387926"/>
            <a:ext cx="1834184" cy="1661993"/>
          </a:xfrm>
          <a:prstGeom prst="rect">
            <a:avLst/>
          </a:prstGeom>
          <a:solidFill>
            <a:schemeClr val="accent2">
              <a:lumMod val="20000"/>
              <a:lumOff val="80000"/>
            </a:schemeClr>
          </a:solidFill>
        </p:spPr>
        <p:txBody>
          <a:bodyPr wrap="square" rtlCol="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Fix for missing observations</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Based </a:t>
            </a:r>
            <a:r>
              <a:rPr lang="en-US" altLang="zh-CN" sz="1400" dirty="0">
                <a:solidFill>
                  <a:prstClr val="black"/>
                </a:solidFill>
                <a:latin typeface="微软雅黑" panose="020B0503020204020204" pitchFamily="34" charset="-122"/>
                <a:ea typeface="微软雅黑" panose="020B0503020204020204" pitchFamily="34" charset="-122"/>
              </a:rPr>
              <a:t>CMIP models and deep learning method, fix HadCRUT4 data</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id="{C45C6DD3-F844-5C44-471E-34070B1BC52E}"/>
              </a:ext>
            </a:extLst>
          </p:cNvPr>
          <p:cNvSpPr txBox="1"/>
          <p:nvPr/>
        </p:nvSpPr>
        <p:spPr>
          <a:xfrm>
            <a:off x="6096000" y="4387926"/>
            <a:ext cx="1834184" cy="1908215"/>
          </a:xfrm>
          <a:prstGeom prst="rect">
            <a:avLst/>
          </a:prstGeom>
          <a:solidFill>
            <a:schemeClr val="accent2">
              <a:lumMod val="20000"/>
              <a:lumOff val="80000"/>
            </a:schemeClr>
          </a:solidFill>
        </p:spPr>
        <p:txBody>
          <a:bodyPr wrap="square" rtlCol="0">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Deep learning for ENSO prediction</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400" dirty="0">
                <a:solidFill>
                  <a:prstClr val="black"/>
                </a:solidFill>
                <a:latin typeface="微软雅黑" panose="020B0503020204020204" pitchFamily="34" charset="-122"/>
                <a:ea typeface="微软雅黑" panose="020B0503020204020204" pitchFamily="34" charset="-122"/>
              </a:rPr>
              <a:t>Based on CNN and transfer learning, skills for ENSO last 18 months</a:t>
            </a: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zh-CN" sz="14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8434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960D917-AC42-23D2-AF04-3F835FF380E3}"/>
              </a:ext>
            </a:extLst>
          </p:cNvPr>
          <p:cNvSpPr/>
          <p:nvPr/>
        </p:nvSpPr>
        <p:spPr>
          <a:xfrm>
            <a:off x="0" y="188611"/>
            <a:ext cx="12192000" cy="63094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500" b="1" dirty="0">
                <a:solidFill>
                  <a:srgbClr val="002060"/>
                </a:solidFill>
                <a:latin typeface="微软雅黑" panose="020B0503020204020204" pitchFamily="34" charset="-122"/>
                <a:ea typeface="微软雅黑" panose="020B0503020204020204" pitchFamily="34" charset="-122"/>
              </a:rPr>
              <a:t>Challenges and Solutions</a:t>
            </a:r>
            <a:endParaRPr kumimoji="0" lang="zh-CN" altLang="en-US" sz="3500" b="1" i="0" u="none" strike="noStrike" kern="1200" cap="none" spc="0" normalizeH="0" baseline="0" noProof="0" dirty="0">
              <a:ln>
                <a:noFill/>
              </a:ln>
              <a:solidFill>
                <a:srgbClr val="7E0000"/>
              </a:solidFill>
              <a:effectLst/>
              <a:uLnTx/>
              <a:uFillTx/>
              <a:latin typeface="微软雅黑" panose="020B0503020204020204" pitchFamily="34" charset="-122"/>
              <a:ea typeface="微软雅黑" panose="020B0503020204020204" pitchFamily="34" charset="-122"/>
              <a:cs typeface="+mn-cs"/>
            </a:endParaRPr>
          </a:p>
        </p:txBody>
      </p:sp>
      <p:sp>
        <p:nvSpPr>
          <p:cNvPr id="5" name="AutoShape 19">
            <a:extLst>
              <a:ext uri="{FF2B5EF4-FFF2-40B4-BE49-F238E27FC236}">
                <a16:creationId xmlns:a16="http://schemas.microsoft.com/office/drawing/2014/main" id="{F841696E-62DA-604F-4422-4E4A864B41EA}"/>
              </a:ext>
            </a:extLst>
          </p:cNvPr>
          <p:cNvSpPr>
            <a:spLocks noChangeArrowheads="1"/>
          </p:cNvSpPr>
          <p:nvPr/>
        </p:nvSpPr>
        <p:spPr bwMode="auto">
          <a:xfrm>
            <a:off x="340994" y="2470937"/>
            <a:ext cx="2774807" cy="3987165"/>
          </a:xfrm>
          <a:prstGeom prst="flowChartAlternateProcess">
            <a:avLst/>
          </a:prstGeom>
          <a:solidFill>
            <a:srgbClr val="E3F3D1"/>
          </a:solidFill>
          <a:ln>
            <a:solidFill>
              <a:schemeClr val="bg1"/>
            </a:solidFill>
          </a:ln>
          <a:effectLst>
            <a:outerShdw blurRad="63500" algn="ctr" rotWithShape="0">
              <a:prstClr val="black">
                <a:alpha val="40000"/>
              </a:prstClr>
            </a:outerShdw>
          </a:effectLst>
          <a:scene3d>
            <a:camera prst="orthographicFront"/>
            <a:lightRig rig="flat" dir="t"/>
          </a:scene3d>
          <a:sp3d prstMaterial="dkEdge"/>
        </p:spPr>
        <p:style>
          <a:lnRef idx="0">
            <a:schemeClr val="lt1">
              <a:hueOff val="0"/>
              <a:satOff val="0"/>
              <a:lumOff val="0"/>
              <a:alphaOff val="0"/>
            </a:schemeClr>
          </a:lnRef>
          <a:fillRef idx="2">
            <a:schemeClr val="accent5">
              <a:hueOff val="-4317079"/>
              <a:satOff val="21903"/>
              <a:lumOff val="-2530"/>
              <a:alphaOff val="0"/>
            </a:schemeClr>
          </a:fillRef>
          <a:effectRef idx="1">
            <a:schemeClr val="accent5">
              <a:hueOff val="-4317079"/>
              <a:satOff val="21903"/>
              <a:lumOff val="-2530"/>
              <a:alphaOff val="0"/>
            </a:schemeClr>
          </a:effectRef>
          <a:fontRef idx="minor">
            <a:schemeClr val="dk1"/>
          </a:fontRef>
        </p:style>
        <p:txBody>
          <a:bodyPr lIns="0" tIns="49339" rIns="0" bIns="49339" spcCol="1270" anchor="ctr"/>
          <a:lstStyle/>
          <a:p>
            <a:pPr algn="ctr">
              <a:lnSpc>
                <a:spcPct val="110000"/>
              </a:lnSpc>
              <a:spcAft>
                <a:spcPts val="600"/>
              </a:spcAft>
            </a:pPr>
            <a:r>
              <a:rPr lang="en-US" altLang="zh-CN" sz="2000" b="1" dirty="0">
                <a:solidFill>
                  <a:srgbClr val="C00000"/>
                </a:solidFill>
                <a:latin typeface="微软雅黑" panose="020B0503020204020204" pitchFamily="34" charset="-122"/>
                <a:ea typeface="微软雅黑" panose="020B0503020204020204" pitchFamily="34" charset="-122"/>
              </a:rPr>
              <a:t>Unified</a:t>
            </a:r>
            <a:endParaRPr lang="zh-CN" altLang="en-US" sz="2000" b="1" dirty="0">
              <a:solidFill>
                <a:srgbClr val="C00000"/>
              </a:solidFill>
              <a:latin typeface="微软雅黑" panose="020B0503020204020204" pitchFamily="34" charset="-122"/>
              <a:ea typeface="微软雅黑" panose="020B0503020204020204" pitchFamily="34" charset="-122"/>
            </a:endParaRPr>
          </a:p>
          <a:p>
            <a:pPr marL="342900" indent="-342900">
              <a:lnSpc>
                <a:spcPct val="110000"/>
              </a:lnSpc>
              <a:spcAft>
                <a:spcPts val="600"/>
              </a:spcAft>
              <a:buFont typeface="Wingdings" panose="05000000000000000000" charset="0"/>
              <a:buChar char="l"/>
            </a:pPr>
            <a:r>
              <a:rPr lang="en-US" altLang="zh-CN" sz="2000" b="1" dirty="0">
                <a:solidFill>
                  <a:srgbClr val="000066"/>
                </a:solidFill>
                <a:latin typeface="微软雅黑" panose="020B0503020204020204" pitchFamily="34" charset="-122"/>
                <a:ea typeface="微软雅黑" panose="020B0503020204020204" pitchFamily="34" charset="-122"/>
              </a:rPr>
              <a:t>China Multi-Model Ensemble </a:t>
            </a:r>
            <a:r>
              <a:rPr lang="zh-CN" altLang="en-US" sz="2000" b="1" dirty="0">
                <a:solidFill>
                  <a:srgbClr val="000066"/>
                </a:solidFill>
                <a:latin typeface="微软雅黑" panose="020B0503020204020204" pitchFamily="34" charset="-122"/>
                <a:ea typeface="微软雅黑" panose="020B0503020204020204" pitchFamily="34" charset="-122"/>
              </a:rPr>
              <a:t>（</a:t>
            </a:r>
            <a:r>
              <a:rPr lang="en-US" altLang="zh-CN" sz="2000" b="1" dirty="0">
                <a:solidFill>
                  <a:srgbClr val="000066"/>
                </a:solidFill>
                <a:latin typeface="微软雅黑" panose="020B0503020204020204" pitchFamily="34" charset="-122"/>
                <a:ea typeface="微软雅黑" panose="020B0503020204020204" pitchFamily="34" charset="-122"/>
              </a:rPr>
              <a:t>CMMEv2.0</a:t>
            </a:r>
            <a:r>
              <a:rPr lang="zh-CN" altLang="en-US" sz="2000" b="1" dirty="0">
                <a:solidFill>
                  <a:srgbClr val="000066"/>
                </a:solidFill>
                <a:latin typeface="微软雅黑" panose="020B0503020204020204" pitchFamily="34" charset="-122"/>
                <a:ea typeface="微软雅黑" panose="020B0503020204020204" pitchFamily="34" charset="-122"/>
              </a:rPr>
              <a:t>）</a:t>
            </a:r>
            <a:endParaRPr lang="en-US" altLang="zh-CN" sz="2000" b="1" dirty="0">
              <a:solidFill>
                <a:srgbClr val="000066"/>
              </a:solidFill>
              <a:latin typeface="微软雅黑" panose="020B0503020204020204" pitchFamily="34" charset="-122"/>
              <a:ea typeface="微软雅黑" panose="020B0503020204020204" pitchFamily="34" charset="-122"/>
            </a:endParaRPr>
          </a:p>
          <a:p>
            <a:pPr marL="342900" indent="-342900">
              <a:lnSpc>
                <a:spcPct val="110000"/>
              </a:lnSpc>
              <a:spcAft>
                <a:spcPts val="600"/>
              </a:spcAft>
              <a:buFont typeface="Wingdings" panose="05000000000000000000" charset="0"/>
              <a:buChar char="l"/>
            </a:pPr>
            <a:r>
              <a:rPr lang="en-US" altLang="zh-CN" sz="2000" b="1" dirty="0">
                <a:solidFill>
                  <a:srgbClr val="000066"/>
                </a:solidFill>
                <a:latin typeface="微软雅黑" panose="020B0503020204020204" pitchFamily="34" charset="-122"/>
                <a:ea typeface="微软雅黑" panose="020B0503020204020204" pitchFamily="34" charset="-122"/>
              </a:rPr>
              <a:t>S2S</a:t>
            </a:r>
            <a:r>
              <a:rPr lang="zh-CN" altLang="en-US" sz="2000" b="1" dirty="0">
                <a:solidFill>
                  <a:srgbClr val="000066"/>
                </a:solidFill>
                <a:latin typeface="微软雅黑" panose="020B0503020204020204" pitchFamily="34" charset="-122"/>
                <a:ea typeface="微软雅黑" panose="020B0503020204020204" pitchFamily="34" charset="-122"/>
              </a:rPr>
              <a:t> </a:t>
            </a:r>
            <a:r>
              <a:rPr lang="en-US" altLang="zh-CN" sz="2000" b="1" dirty="0">
                <a:solidFill>
                  <a:srgbClr val="000066"/>
                </a:solidFill>
                <a:latin typeface="微软雅黑" panose="020B0503020204020204" pitchFamily="34" charset="-122"/>
                <a:ea typeface="微软雅黑" panose="020B0503020204020204" pitchFamily="34" charset="-122"/>
              </a:rPr>
              <a:t>Prediction Project</a:t>
            </a:r>
            <a:r>
              <a:rPr lang="zh-CN" altLang="en-US" sz="2000" b="1" dirty="0">
                <a:solidFill>
                  <a:srgbClr val="000066"/>
                </a:solidFill>
                <a:latin typeface="微软雅黑" panose="020B0503020204020204" pitchFamily="34" charset="-122"/>
                <a:ea typeface="微软雅黑" panose="020B0503020204020204" pitchFamily="34" charset="-122"/>
              </a:rPr>
              <a:t> </a:t>
            </a:r>
            <a:endParaRPr lang="en-US" altLang="zh-CN" sz="2000" b="1" dirty="0">
              <a:solidFill>
                <a:srgbClr val="000066"/>
              </a:solidFill>
              <a:latin typeface="微软雅黑" panose="020B0503020204020204" pitchFamily="34" charset="-122"/>
              <a:ea typeface="微软雅黑" panose="020B0503020204020204" pitchFamily="34" charset="-122"/>
            </a:endParaRPr>
          </a:p>
          <a:p>
            <a:pPr marL="342900" indent="-342900">
              <a:lnSpc>
                <a:spcPct val="110000"/>
              </a:lnSpc>
              <a:spcAft>
                <a:spcPts val="600"/>
              </a:spcAft>
              <a:buFont typeface="Wingdings" panose="05000000000000000000" charset="0"/>
              <a:buChar char="l"/>
            </a:pPr>
            <a:r>
              <a:rPr lang="en-US" altLang="zh-CN" sz="2000" b="1" dirty="0">
                <a:solidFill>
                  <a:schemeClr val="accent2">
                    <a:lumMod val="75000"/>
                  </a:schemeClr>
                </a:solidFill>
                <a:latin typeface="微软雅黑" panose="020B0503020204020204" pitchFamily="34" charset="-122"/>
                <a:ea typeface="微软雅黑" panose="020B0503020204020204" pitchFamily="34" charset="-122"/>
              </a:rPr>
              <a:t>CRA-40/Land</a:t>
            </a:r>
            <a:endParaRPr lang="zh-CN" altLang="en-US" sz="2000"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6" name="AutoShape 43">
            <a:extLst>
              <a:ext uri="{FF2B5EF4-FFF2-40B4-BE49-F238E27FC236}">
                <a16:creationId xmlns:a16="http://schemas.microsoft.com/office/drawing/2014/main" id="{A94DF5E3-ED4E-8AF8-4F8C-F83B2D90F9C6}"/>
              </a:ext>
            </a:extLst>
          </p:cNvPr>
          <p:cNvSpPr>
            <a:spLocks noChangeArrowheads="1"/>
          </p:cNvSpPr>
          <p:nvPr/>
        </p:nvSpPr>
        <p:spPr bwMode="auto">
          <a:xfrm>
            <a:off x="3298824" y="3877386"/>
            <a:ext cx="854710" cy="510540"/>
          </a:xfrm>
          <a:prstGeom prst="notchedRightArrow">
            <a:avLst/>
          </a:prstGeom>
          <a:solidFill>
            <a:srgbClr val="0070C0"/>
          </a:solidFill>
          <a:ln>
            <a:solidFill>
              <a:schemeClr val="bg1"/>
            </a:solidFill>
          </a:ln>
          <a:effectLst>
            <a:outerShdw blurRad="63500" algn="ctr" rotWithShape="0">
              <a:prstClr val="black">
                <a:alpha val="40000"/>
              </a:prstClr>
            </a:outerShdw>
          </a:effectLst>
          <a:scene3d>
            <a:camera prst="orthographicFront">
              <a:rot lat="0" lon="0" rev="0"/>
            </a:camera>
            <a:lightRig rig="flat" dir="t"/>
          </a:scene3d>
          <a:sp3d prstMaterial="dkEdge"/>
        </p:spPr>
        <p:style>
          <a:lnRef idx="0">
            <a:schemeClr val="lt1">
              <a:hueOff val="0"/>
              <a:satOff val="0"/>
              <a:lumOff val="0"/>
              <a:alphaOff val="0"/>
            </a:schemeClr>
          </a:lnRef>
          <a:fillRef idx="2">
            <a:schemeClr val="accent5">
              <a:hueOff val="-4317079"/>
              <a:satOff val="21903"/>
              <a:lumOff val="-2531"/>
              <a:alphaOff val="0"/>
            </a:schemeClr>
          </a:fillRef>
          <a:effectRef idx="1">
            <a:schemeClr val="accent5">
              <a:hueOff val="-4317079"/>
              <a:satOff val="21903"/>
              <a:lumOff val="-2531"/>
              <a:alphaOff val="0"/>
            </a:schemeClr>
          </a:effectRef>
          <a:fontRef idx="minor">
            <a:schemeClr val="dk1"/>
          </a:fontRef>
        </p:style>
        <p:txBody>
          <a:bodyPr lIns="0" tIns="49339" rIns="0" bIns="49339" spcCol="1270" anchor="ctr"/>
          <a:lstStyle/>
          <a:p>
            <a:pPr algn="ctr"/>
            <a:endParaRPr lang="zh-CN" altLang="en-US" b="1" kern="33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7" name="AutoShape 43">
            <a:extLst>
              <a:ext uri="{FF2B5EF4-FFF2-40B4-BE49-F238E27FC236}">
                <a16:creationId xmlns:a16="http://schemas.microsoft.com/office/drawing/2014/main" id="{649E6704-7E1C-F00D-3D5A-AF9DB163BAB3}"/>
              </a:ext>
            </a:extLst>
          </p:cNvPr>
          <p:cNvSpPr>
            <a:spLocks noChangeArrowheads="1"/>
          </p:cNvSpPr>
          <p:nvPr/>
        </p:nvSpPr>
        <p:spPr bwMode="auto">
          <a:xfrm>
            <a:off x="7083291" y="3965976"/>
            <a:ext cx="1835293" cy="510540"/>
          </a:xfrm>
          <a:prstGeom prst="notchedRightArrow">
            <a:avLst/>
          </a:prstGeom>
          <a:solidFill>
            <a:srgbClr val="0070C0"/>
          </a:solidFill>
          <a:ln>
            <a:solidFill>
              <a:schemeClr val="bg1"/>
            </a:solidFill>
          </a:ln>
          <a:effectLst>
            <a:outerShdw blurRad="63500" algn="ctr" rotWithShape="0">
              <a:prstClr val="black">
                <a:alpha val="40000"/>
              </a:prstClr>
            </a:outerShdw>
          </a:effectLst>
          <a:scene3d>
            <a:camera prst="orthographicFront">
              <a:rot lat="0" lon="0" rev="0"/>
            </a:camera>
            <a:lightRig rig="flat" dir="t"/>
          </a:scene3d>
          <a:sp3d prstMaterial="dkEdge"/>
        </p:spPr>
        <p:style>
          <a:lnRef idx="0">
            <a:schemeClr val="lt1">
              <a:hueOff val="0"/>
              <a:satOff val="0"/>
              <a:lumOff val="0"/>
              <a:alphaOff val="0"/>
            </a:schemeClr>
          </a:lnRef>
          <a:fillRef idx="2">
            <a:schemeClr val="accent5">
              <a:hueOff val="-4317079"/>
              <a:satOff val="21903"/>
              <a:lumOff val="-2530"/>
              <a:alphaOff val="0"/>
            </a:schemeClr>
          </a:fillRef>
          <a:effectRef idx="1">
            <a:schemeClr val="accent5">
              <a:hueOff val="-4317079"/>
              <a:satOff val="21903"/>
              <a:lumOff val="-2530"/>
              <a:alphaOff val="0"/>
            </a:schemeClr>
          </a:effectRef>
          <a:fontRef idx="minor">
            <a:schemeClr val="dk1"/>
          </a:fontRef>
        </p:style>
        <p:txBody>
          <a:bodyPr lIns="0" tIns="49339" rIns="0" bIns="49339" spcCol="1270" anchor="ctr"/>
          <a:lstStyle/>
          <a:p>
            <a:pPr algn="ctr"/>
            <a:endParaRPr lang="zh-CN" altLang="en-US" b="1" kern="33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8" name="圆角矩形 16">
            <a:extLst>
              <a:ext uri="{FF2B5EF4-FFF2-40B4-BE49-F238E27FC236}">
                <a16:creationId xmlns:a16="http://schemas.microsoft.com/office/drawing/2014/main" id="{133487AD-55AA-9E85-7F30-7D2D2848B91F}"/>
              </a:ext>
            </a:extLst>
          </p:cNvPr>
          <p:cNvSpPr/>
          <p:nvPr/>
        </p:nvSpPr>
        <p:spPr bwMode="auto">
          <a:xfrm>
            <a:off x="9236719" y="2980125"/>
            <a:ext cx="2859029" cy="2462693"/>
          </a:xfrm>
          <a:prstGeom prst="roundRect">
            <a:avLst/>
          </a:prstGeom>
          <a:solidFill>
            <a:schemeClr val="accent6">
              <a:lumMod val="75000"/>
            </a:schemeClr>
          </a:solidFill>
          <a:ln w="9525" cap="flat" cmpd="sng" algn="ctr">
            <a:noFill/>
            <a:prstDash val="solid"/>
            <a:round/>
            <a:headEnd type="none" w="med" len="med"/>
            <a:tailEnd type="none" w="med" len="med"/>
          </a:ln>
          <a:effectLst/>
        </p:spPr>
        <p:txBody>
          <a:bodyPr lIns="76800" tIns="38400" rIns="76800" bIns="107950" anchor="ctr" anchorCtr="1"/>
          <a:lstStyle/>
          <a:p>
            <a:pPr marL="342900" indent="-342900">
              <a:lnSpc>
                <a:spcPct val="160000"/>
              </a:lnSpc>
              <a:buFont typeface="Wingdings" panose="05000000000000000000" pitchFamily="2" charset="2"/>
              <a:buChar char="l"/>
            </a:pP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China 25km,</a:t>
            </a: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Global 30-50km</a:t>
            </a: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S2S</a:t>
            </a: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daily-pentad-month predictions</a:t>
            </a:r>
          </a:p>
        </p:txBody>
      </p:sp>
      <p:sp>
        <p:nvSpPr>
          <p:cNvPr id="9" name="圆角矩形 91">
            <a:extLst>
              <a:ext uri="{FF2B5EF4-FFF2-40B4-BE49-F238E27FC236}">
                <a16:creationId xmlns:a16="http://schemas.microsoft.com/office/drawing/2014/main" id="{285B30DE-3C93-26F0-2779-B0D23E08DAF1}"/>
              </a:ext>
            </a:extLst>
          </p:cNvPr>
          <p:cNvSpPr/>
          <p:nvPr/>
        </p:nvSpPr>
        <p:spPr bwMode="auto">
          <a:xfrm>
            <a:off x="3115800" y="2681045"/>
            <a:ext cx="1192343" cy="1159485"/>
          </a:xfrm>
          <a:prstGeom prst="roundRect">
            <a:avLst/>
          </a:prstGeom>
          <a:solidFill>
            <a:schemeClr val="bg2">
              <a:alpha val="62000"/>
            </a:schemeClr>
          </a:solidFill>
          <a:ln w="12700" cap="flat" cmpd="sng" algn="ctr">
            <a:solidFill>
              <a:schemeClr val="accent1">
                <a:shade val="50000"/>
              </a:schemeClr>
            </a:solidFill>
            <a:prstDash val="solid"/>
            <a:round/>
            <a:headEnd type="none" w="med" len="med"/>
            <a:tailEnd type="none" w="med" len="med"/>
          </a:ln>
          <a:effectLst/>
        </p:spPr>
        <p:txBody>
          <a:bodyPr lIns="76800" tIns="38400" rIns="76800" bIns="38400" anchor="ctr" anchorCtr="1"/>
          <a:lstStyle/>
          <a:p>
            <a:pPr algn="ctr">
              <a:lnSpc>
                <a:spcPct val="130000"/>
              </a:lnSpc>
            </a:pPr>
            <a:r>
              <a:rPr lang="en-US" altLang="zh-CN"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Model upgrade</a:t>
            </a:r>
            <a:endParaRPr lang="zh-CN" altLang="en-US"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圆角矩形 2">
            <a:extLst>
              <a:ext uri="{FF2B5EF4-FFF2-40B4-BE49-F238E27FC236}">
                <a16:creationId xmlns:a16="http://schemas.microsoft.com/office/drawing/2014/main" id="{0FBA82C3-50CE-9B20-E5D1-8D30D6E75AA6}"/>
              </a:ext>
            </a:extLst>
          </p:cNvPr>
          <p:cNvSpPr/>
          <p:nvPr/>
        </p:nvSpPr>
        <p:spPr bwMode="auto">
          <a:xfrm>
            <a:off x="7073274" y="2681046"/>
            <a:ext cx="1797772" cy="1196340"/>
          </a:xfrm>
          <a:prstGeom prst="roundRect">
            <a:avLst/>
          </a:prstGeom>
          <a:solidFill>
            <a:schemeClr val="accent4">
              <a:lumMod val="20000"/>
              <a:lumOff val="80000"/>
              <a:alpha val="62000"/>
            </a:schemeClr>
          </a:solidFill>
          <a:ln w="12700" cap="flat" cmpd="sng" algn="ctr">
            <a:solidFill>
              <a:schemeClr val="accent1">
                <a:shade val="50000"/>
              </a:schemeClr>
            </a:solidFill>
            <a:prstDash val="solid"/>
            <a:round/>
            <a:headEnd type="none" w="med" len="med"/>
            <a:tailEnd type="none" w="med" len="med"/>
          </a:ln>
          <a:effectLst/>
        </p:spPr>
        <p:txBody>
          <a:bodyPr lIns="76800" tIns="0" rIns="76800" bIns="38400" anchor="ctr" anchorCtr="1"/>
          <a:lstStyle/>
          <a:p>
            <a:pPr algn="ctr">
              <a:lnSpc>
                <a:spcPct val="130000"/>
              </a:lnSpc>
            </a:pPr>
            <a:r>
              <a:rPr lang="en-US" altLang="zh-CN"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CDF mapping</a:t>
            </a:r>
          </a:p>
          <a:p>
            <a:pPr algn="ctr">
              <a:lnSpc>
                <a:spcPct val="130000"/>
              </a:lnSpc>
            </a:pPr>
            <a:r>
              <a:rPr lang="en-US" altLang="zh-CN"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CNN-Trans</a:t>
            </a:r>
            <a:endParaRPr lang="en-US" altLang="zh-CN"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圆角矩形 3">
            <a:extLst>
              <a:ext uri="{FF2B5EF4-FFF2-40B4-BE49-F238E27FC236}">
                <a16:creationId xmlns:a16="http://schemas.microsoft.com/office/drawing/2014/main" id="{B1EB7D07-6C06-6011-E845-CDE0F2FB7B41}"/>
              </a:ext>
            </a:extLst>
          </p:cNvPr>
          <p:cNvSpPr/>
          <p:nvPr/>
        </p:nvSpPr>
        <p:spPr bwMode="auto">
          <a:xfrm>
            <a:off x="7177906" y="4553986"/>
            <a:ext cx="1621155" cy="1196340"/>
          </a:xfrm>
          <a:prstGeom prst="roundRect">
            <a:avLst/>
          </a:prstGeom>
          <a:solidFill>
            <a:schemeClr val="accent6">
              <a:lumMod val="20000"/>
              <a:lumOff val="80000"/>
              <a:alpha val="62000"/>
            </a:schemeClr>
          </a:solidFill>
          <a:ln w="12700" cap="flat" cmpd="sng" algn="ctr">
            <a:solidFill>
              <a:schemeClr val="accent1">
                <a:shade val="50000"/>
              </a:schemeClr>
            </a:solidFill>
            <a:prstDash val="solid"/>
            <a:round/>
            <a:headEnd type="none" w="med" len="med"/>
            <a:tailEnd type="none" w="med" len="med"/>
          </a:ln>
          <a:effectLst/>
        </p:spPr>
        <p:txBody>
          <a:bodyPr lIns="76800" tIns="0" rIns="76800" bIns="38400" anchor="ctr" anchorCtr="1"/>
          <a:lstStyle/>
          <a:p>
            <a:pPr algn="ctr">
              <a:lnSpc>
                <a:spcPct val="130000"/>
              </a:lnSpc>
            </a:pPr>
            <a:r>
              <a:rPr lang="en-US" altLang="zh-CN"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AI-SR</a:t>
            </a:r>
          </a:p>
          <a:p>
            <a:pPr algn="ctr">
              <a:lnSpc>
                <a:spcPct val="130000"/>
              </a:lnSpc>
            </a:pPr>
            <a:r>
              <a:rPr lang="en-US" altLang="zh-CN"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Dynamic DS</a:t>
            </a:r>
            <a:endParaRPr lang="zh-CN" altLang="en-US"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C3432FA7-C69E-D125-9A6F-E26A82889912}"/>
              </a:ext>
            </a:extLst>
          </p:cNvPr>
          <p:cNvGrpSpPr/>
          <p:nvPr/>
        </p:nvGrpSpPr>
        <p:grpSpPr>
          <a:xfrm>
            <a:off x="4402956" y="2459258"/>
            <a:ext cx="2456180" cy="3987165"/>
            <a:chOff x="6645" y="2511"/>
            <a:chExt cx="3868" cy="6278"/>
          </a:xfrm>
        </p:grpSpPr>
        <p:grpSp>
          <p:nvGrpSpPr>
            <p:cNvPr id="13" name="组合 12">
              <a:extLst>
                <a:ext uri="{FF2B5EF4-FFF2-40B4-BE49-F238E27FC236}">
                  <a16:creationId xmlns:a16="http://schemas.microsoft.com/office/drawing/2014/main" id="{7702302A-CF7C-810A-29E5-EB19160B9E74}"/>
                </a:ext>
              </a:extLst>
            </p:cNvPr>
            <p:cNvGrpSpPr/>
            <p:nvPr/>
          </p:nvGrpSpPr>
          <p:grpSpPr>
            <a:xfrm>
              <a:off x="6645" y="2511"/>
              <a:ext cx="3869" cy="6279"/>
              <a:chOff x="168" y="2966"/>
              <a:chExt cx="3869" cy="4898"/>
            </a:xfrm>
          </p:grpSpPr>
          <p:sp>
            <p:nvSpPr>
              <p:cNvPr id="15" name="圆角矩形 7">
                <a:extLst>
                  <a:ext uri="{FF2B5EF4-FFF2-40B4-BE49-F238E27FC236}">
                    <a16:creationId xmlns:a16="http://schemas.microsoft.com/office/drawing/2014/main" id="{591DA7DE-E30B-969F-87BC-26118BD977C9}"/>
                  </a:ext>
                </a:extLst>
              </p:cNvPr>
              <p:cNvSpPr/>
              <p:nvPr/>
            </p:nvSpPr>
            <p:spPr bwMode="auto">
              <a:xfrm>
                <a:off x="520" y="3537"/>
                <a:ext cx="3164" cy="855"/>
              </a:xfrm>
              <a:prstGeom prst="roundRect">
                <a:avLst/>
              </a:prstGeom>
              <a:solidFill>
                <a:schemeClr val="accent1">
                  <a:lumMod val="50000"/>
                </a:schemeClr>
              </a:solidFill>
              <a:ln w="9525" cap="flat" cmpd="sng" algn="ctr">
                <a:noFill/>
                <a:prstDash val="solid"/>
                <a:round/>
                <a:headEnd type="none" w="med" len="med"/>
                <a:tailEnd type="none" w="med" len="med"/>
              </a:ln>
              <a:effectLst/>
            </p:spPr>
            <p:txBody>
              <a:bodyPr lIns="76800" tIns="38400" rIns="76800" bIns="38400" anchor="ctr" anchorCtr="1"/>
              <a:lstStyle/>
              <a:p>
                <a:pPr algn="ct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CMME-S2D</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圆角矩形 8">
                <a:extLst>
                  <a:ext uri="{FF2B5EF4-FFF2-40B4-BE49-F238E27FC236}">
                    <a16:creationId xmlns:a16="http://schemas.microsoft.com/office/drawing/2014/main" id="{07375D80-AB06-2EED-C935-8242A797A306}"/>
                  </a:ext>
                </a:extLst>
              </p:cNvPr>
              <p:cNvSpPr/>
              <p:nvPr/>
            </p:nvSpPr>
            <p:spPr bwMode="auto">
              <a:xfrm>
                <a:off x="520" y="5007"/>
                <a:ext cx="3165" cy="855"/>
              </a:xfrm>
              <a:prstGeom prst="roundRect">
                <a:avLst/>
              </a:prstGeom>
              <a:solidFill>
                <a:schemeClr val="accent1">
                  <a:lumMod val="50000"/>
                </a:schemeClr>
              </a:solidFill>
              <a:ln w="9525" cap="flat" cmpd="sng" algn="ctr">
                <a:noFill/>
                <a:prstDash val="solid"/>
                <a:round/>
                <a:headEnd type="none" w="med" len="med"/>
                <a:tailEnd type="none" w="med" len="med"/>
              </a:ln>
              <a:effectLst/>
            </p:spPr>
            <p:txBody>
              <a:bodyPr lIns="76800" tIns="38400" rIns="76800" bIns="38400" anchor="ctr" anchorCtr="1"/>
              <a:lstStyle/>
              <a:p>
                <a:pPr algn="ct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CMME-S2S</a:t>
                </a:r>
              </a:p>
            </p:txBody>
          </p:sp>
          <p:sp>
            <p:nvSpPr>
              <p:cNvPr id="17" name="圆角矩形 11">
                <a:extLst>
                  <a:ext uri="{FF2B5EF4-FFF2-40B4-BE49-F238E27FC236}">
                    <a16:creationId xmlns:a16="http://schemas.microsoft.com/office/drawing/2014/main" id="{3F106BDF-589C-B34B-80EB-E9C33A6967C3}"/>
                  </a:ext>
                </a:extLst>
              </p:cNvPr>
              <p:cNvSpPr/>
              <p:nvPr/>
            </p:nvSpPr>
            <p:spPr>
              <a:xfrm>
                <a:off x="168" y="2966"/>
                <a:ext cx="3869" cy="4898"/>
              </a:xfrm>
              <a:prstGeom prst="roundRect">
                <a:avLst>
                  <a:gd name="adj" fmla="val 8540"/>
                </a:avLst>
              </a:prstGeom>
              <a:noFill/>
              <a:ln w="31750" cap="flat" cmpd="sng" algn="ctr">
                <a:solidFill>
                  <a:schemeClr val="accent1">
                    <a:lumMod val="75000"/>
                  </a:schemeClr>
                </a:solidFill>
                <a:prstDash val="dash"/>
                <a:miter lim="800000"/>
              </a:ln>
              <a:effectLst/>
            </p:spPr>
            <p:txBody>
              <a:bodyPr lIns="89971" tIns="44979" rIns="89971" bIns="44979" anchor="ctr"/>
              <a:lstStyle/>
              <a:p>
                <a:pPr algn="ctr">
                  <a:defRPr/>
                </a:pPr>
                <a:endParaRPr lang="zh-CN" altLang="en-US" sz="2400" kern="0">
                  <a:solidFill>
                    <a:srgbClr val="0033CC"/>
                  </a:solidFill>
                  <a:latin typeface="微软雅黑" panose="020B0503020204020204" pitchFamily="34" charset="-122"/>
                  <a:ea typeface="微软雅黑" panose="020B0503020204020204" pitchFamily="34" charset="-122"/>
                </a:endParaRPr>
              </a:p>
            </p:txBody>
          </p:sp>
        </p:grpSp>
        <p:sp>
          <p:nvSpPr>
            <p:cNvPr id="14" name="圆角矩形 9">
              <a:extLst>
                <a:ext uri="{FF2B5EF4-FFF2-40B4-BE49-F238E27FC236}">
                  <a16:creationId xmlns:a16="http://schemas.microsoft.com/office/drawing/2014/main" id="{A7A4C181-E785-67EE-3C92-8A94D31B0594}"/>
                </a:ext>
              </a:extLst>
            </p:cNvPr>
            <p:cNvSpPr/>
            <p:nvPr/>
          </p:nvSpPr>
          <p:spPr bwMode="auto">
            <a:xfrm>
              <a:off x="6997" y="7012"/>
              <a:ext cx="3164" cy="1096"/>
            </a:xfrm>
            <a:prstGeom prst="roundRect">
              <a:avLst/>
            </a:prstGeom>
            <a:solidFill>
              <a:schemeClr val="accent2">
                <a:lumMod val="75000"/>
              </a:schemeClr>
            </a:solidFill>
            <a:ln w="9525" cap="flat" cmpd="sng" algn="ctr">
              <a:noFill/>
              <a:prstDash val="solid"/>
              <a:round/>
              <a:headEnd type="none" w="med" len="med"/>
              <a:tailEnd type="none" w="med" len="med"/>
            </a:ln>
            <a:effectLst/>
          </p:spPr>
          <p:txBody>
            <a:bodyPr lIns="76800" tIns="38400" rIns="76800" bIns="38400" anchor="ctr" anchorCtr="1"/>
            <a:lstStyle/>
            <a:p>
              <a:pPr algn="ctr"/>
              <a:r>
                <a:rPr lang="en-US" altLang="zh-CN"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CMME-MJO</a:t>
              </a:r>
            </a:p>
          </p:txBody>
        </p:sp>
      </p:grpSp>
      <p:sp>
        <p:nvSpPr>
          <p:cNvPr id="18" name="圆角矩形 18">
            <a:extLst>
              <a:ext uri="{FF2B5EF4-FFF2-40B4-BE49-F238E27FC236}">
                <a16:creationId xmlns:a16="http://schemas.microsoft.com/office/drawing/2014/main" id="{3AFAE91A-2520-D571-026F-8CC79D813653}"/>
              </a:ext>
            </a:extLst>
          </p:cNvPr>
          <p:cNvSpPr/>
          <p:nvPr/>
        </p:nvSpPr>
        <p:spPr bwMode="auto">
          <a:xfrm>
            <a:off x="3115800" y="4668966"/>
            <a:ext cx="1218889" cy="846091"/>
          </a:xfrm>
          <a:prstGeom prst="roundRect">
            <a:avLst/>
          </a:prstGeom>
          <a:solidFill>
            <a:schemeClr val="bg2">
              <a:alpha val="62000"/>
            </a:schemeClr>
          </a:solidFill>
          <a:ln w="12700" cap="flat" cmpd="sng" algn="ctr">
            <a:solidFill>
              <a:schemeClr val="accent1">
                <a:shade val="50000"/>
              </a:schemeClr>
            </a:solidFill>
            <a:prstDash val="solid"/>
            <a:round/>
            <a:headEnd type="none" w="med" len="med"/>
            <a:tailEnd type="none" w="med" len="med"/>
          </a:ln>
          <a:effectLst/>
        </p:spPr>
        <p:txBody>
          <a:bodyPr lIns="76800" tIns="38400" rIns="76800" bIns="38400" anchor="ctr" anchorCtr="1"/>
          <a:lstStyle/>
          <a:p>
            <a:pPr algn="ctr">
              <a:lnSpc>
                <a:spcPct val="130000"/>
              </a:lnSpc>
            </a:pPr>
            <a:r>
              <a:rPr lang="en-US" altLang="zh-CN"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Member enlarge</a:t>
            </a:r>
          </a:p>
        </p:txBody>
      </p:sp>
      <p:sp>
        <p:nvSpPr>
          <p:cNvPr id="19" name="AutoShape 43">
            <a:extLst>
              <a:ext uri="{FF2B5EF4-FFF2-40B4-BE49-F238E27FC236}">
                <a16:creationId xmlns:a16="http://schemas.microsoft.com/office/drawing/2014/main" id="{EA6E8F36-326A-53F9-E066-EEFDC1A807C9}"/>
              </a:ext>
            </a:extLst>
          </p:cNvPr>
          <p:cNvSpPr>
            <a:spLocks noChangeArrowheads="1"/>
          </p:cNvSpPr>
          <p:nvPr/>
        </p:nvSpPr>
        <p:spPr bwMode="auto">
          <a:xfrm>
            <a:off x="3298824" y="5515058"/>
            <a:ext cx="854710" cy="510540"/>
          </a:xfrm>
          <a:prstGeom prst="notchedRightArrow">
            <a:avLst/>
          </a:prstGeom>
          <a:solidFill>
            <a:schemeClr val="accent2">
              <a:lumMod val="75000"/>
            </a:schemeClr>
          </a:solidFill>
          <a:ln>
            <a:solidFill>
              <a:schemeClr val="bg1"/>
            </a:solidFill>
          </a:ln>
          <a:effectLst>
            <a:outerShdw blurRad="63500" algn="ctr" rotWithShape="0">
              <a:prstClr val="black">
                <a:alpha val="40000"/>
              </a:prstClr>
            </a:outerShdw>
          </a:effectLst>
          <a:scene3d>
            <a:camera prst="orthographicFront">
              <a:rot lat="0" lon="0" rev="0"/>
            </a:camera>
            <a:lightRig rig="flat" dir="t"/>
          </a:scene3d>
          <a:sp3d prstMaterial="dkEdge"/>
        </p:spPr>
        <p:style>
          <a:lnRef idx="0">
            <a:schemeClr val="lt1">
              <a:hueOff val="0"/>
              <a:satOff val="0"/>
              <a:lumOff val="0"/>
              <a:alphaOff val="0"/>
            </a:schemeClr>
          </a:lnRef>
          <a:fillRef idx="2">
            <a:schemeClr val="accent5">
              <a:hueOff val="-4317079"/>
              <a:satOff val="21903"/>
              <a:lumOff val="-2531"/>
              <a:alphaOff val="0"/>
            </a:schemeClr>
          </a:fillRef>
          <a:effectRef idx="1">
            <a:schemeClr val="accent5">
              <a:hueOff val="-4317079"/>
              <a:satOff val="21903"/>
              <a:lumOff val="-2531"/>
              <a:alphaOff val="0"/>
            </a:schemeClr>
          </a:effectRef>
          <a:fontRef idx="minor">
            <a:schemeClr val="dk1"/>
          </a:fontRef>
        </p:style>
        <p:txBody>
          <a:bodyPr lIns="0" tIns="49339" rIns="0" bIns="49339" spcCol="1270" anchor="ctr"/>
          <a:lstStyle/>
          <a:p>
            <a:pPr algn="ctr"/>
            <a:endParaRPr lang="zh-CN" altLang="en-US" b="1" kern="3300">
              <a:solidFill>
                <a:srgbClr val="000000">
                  <a:lumMod val="95000"/>
                  <a:lumOff val="5000"/>
                </a:srgbClr>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175836F6-3572-031D-2D22-4E9BB9280F7F}"/>
              </a:ext>
            </a:extLst>
          </p:cNvPr>
          <p:cNvSpPr txBox="1"/>
          <p:nvPr/>
        </p:nvSpPr>
        <p:spPr>
          <a:xfrm>
            <a:off x="7092443" y="2053200"/>
            <a:ext cx="1980029" cy="456535"/>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a:solidFill>
                  <a:srgbClr val="C00000"/>
                </a:solidFill>
              </a:rPr>
              <a:t>Error Correction</a:t>
            </a:r>
            <a:endParaRPr lang="zh-CN" altLang="en-US" b="1" dirty="0">
              <a:solidFill>
                <a:srgbClr val="C00000"/>
              </a:solidFill>
            </a:endParaRPr>
          </a:p>
        </p:txBody>
      </p:sp>
      <p:sp>
        <p:nvSpPr>
          <p:cNvPr id="21" name="文本框 20">
            <a:extLst>
              <a:ext uri="{FF2B5EF4-FFF2-40B4-BE49-F238E27FC236}">
                <a16:creationId xmlns:a16="http://schemas.microsoft.com/office/drawing/2014/main" id="{20591622-57C5-729F-76A3-222F454D02EF}"/>
              </a:ext>
            </a:extLst>
          </p:cNvPr>
          <p:cNvSpPr txBox="1"/>
          <p:nvPr/>
        </p:nvSpPr>
        <p:spPr>
          <a:xfrm>
            <a:off x="7299213" y="5750326"/>
            <a:ext cx="1608133" cy="456535"/>
          </a:xfrm>
          <a:prstGeom prst="rect">
            <a:avLst/>
          </a:prstGeom>
          <a:noFill/>
        </p:spPr>
        <p:txBody>
          <a:bodyPr wrap="non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b="1" dirty="0">
                <a:solidFill>
                  <a:srgbClr val="0000FF"/>
                </a:solidFill>
              </a:rPr>
              <a:t>Downscaling</a:t>
            </a:r>
            <a:endParaRPr lang="zh-CN" altLang="en-US" b="1" dirty="0">
              <a:solidFill>
                <a:srgbClr val="0000FF"/>
              </a:solidFill>
            </a:endParaRPr>
          </a:p>
        </p:txBody>
      </p:sp>
      <p:sp>
        <p:nvSpPr>
          <p:cNvPr id="22" name="文本框 21">
            <a:extLst>
              <a:ext uri="{FF2B5EF4-FFF2-40B4-BE49-F238E27FC236}">
                <a16:creationId xmlns:a16="http://schemas.microsoft.com/office/drawing/2014/main" id="{A675D14C-1F3E-8D14-C0A1-7B4D82ED279D}"/>
              </a:ext>
            </a:extLst>
          </p:cNvPr>
          <p:cNvSpPr txBox="1"/>
          <p:nvPr/>
        </p:nvSpPr>
        <p:spPr>
          <a:xfrm>
            <a:off x="194948" y="1117572"/>
            <a:ext cx="11817576" cy="961289"/>
          </a:xfrm>
          <a:prstGeom prst="rect">
            <a:avLst/>
          </a:prstGeom>
          <a:noFill/>
        </p:spPr>
        <p:txBody>
          <a:bodyPr wrap="square" rtlCol="0">
            <a:spAutoFit/>
          </a:bodyPr>
          <a:lstStyle/>
          <a:p>
            <a:pPr marL="0" marR="0" indent="0" algn="l" defTabSz="914400" rtl="0" eaLnBrk="1" fontAlgn="base" latinLnBrk="0" hangingPunct="1">
              <a:lnSpc>
                <a:spcPct val="150000"/>
              </a:lnSpc>
              <a:spcBef>
                <a:spcPct val="0"/>
              </a:spcBef>
              <a:spcAft>
                <a:spcPct val="0"/>
              </a:spcAft>
              <a:buClrTx/>
              <a:buSzTx/>
              <a:buFontTx/>
              <a:buNone/>
            </a:pPr>
            <a:r>
              <a:rPr lang="en-US" altLang="zh-CN" sz="2000" dirty="0">
                <a:latin typeface="+mj-ea"/>
                <a:ea typeface="+mj-ea"/>
              </a:rPr>
              <a:t>How to </a:t>
            </a:r>
            <a:r>
              <a:rPr lang="en-US" altLang="zh-CN" sz="2000" dirty="0">
                <a:solidFill>
                  <a:srgbClr val="0000FF"/>
                </a:solidFill>
                <a:latin typeface="+mj-ea"/>
                <a:ea typeface="+mj-ea"/>
              </a:rPr>
              <a:t>combine dynamical model and AI technology</a:t>
            </a:r>
            <a:r>
              <a:rPr lang="en-US" altLang="zh-CN" sz="2000" dirty="0">
                <a:latin typeface="+mj-ea"/>
                <a:ea typeface="+mj-ea"/>
              </a:rPr>
              <a:t>, establish </a:t>
            </a:r>
            <a:r>
              <a:rPr lang="en-US" altLang="zh-CN" sz="2000" b="1" dirty="0">
                <a:solidFill>
                  <a:srgbClr val="C00000"/>
                </a:solidFill>
                <a:latin typeface="+mj-ea"/>
                <a:ea typeface="+mj-ea"/>
              </a:rPr>
              <a:t>physical-constrained</a:t>
            </a:r>
            <a:r>
              <a:rPr lang="en-US" altLang="zh-CN" sz="2000" dirty="0">
                <a:latin typeface="+mj-ea"/>
                <a:ea typeface="+mj-ea"/>
              </a:rPr>
              <a:t> prediction method to provide well-performed S2S prediction with </a:t>
            </a:r>
            <a:r>
              <a:rPr lang="en-US" altLang="zh-CN" sz="2000" dirty="0">
                <a:solidFill>
                  <a:srgbClr val="C00000"/>
                </a:solidFill>
                <a:latin typeface="+mj-ea"/>
                <a:ea typeface="+mj-ea"/>
              </a:rPr>
              <a:t>high quality and resolution </a:t>
            </a:r>
            <a:r>
              <a:rPr lang="en-US" altLang="zh-CN" sz="2000" dirty="0">
                <a:latin typeface="+mj-ea"/>
                <a:ea typeface="+mj-ea"/>
              </a:rPr>
              <a:t>? </a:t>
            </a:r>
            <a:endParaRPr lang="zh-CN" altLang="en-US" sz="2000" dirty="0">
              <a:latin typeface="+mj-ea"/>
              <a:ea typeface="+mj-ea"/>
            </a:endParaRPr>
          </a:p>
        </p:txBody>
      </p:sp>
    </p:spTree>
    <p:extLst>
      <p:ext uri="{BB962C8B-B14F-4D97-AF65-F5344CB8AC3E}">
        <p14:creationId xmlns:p14="http://schemas.microsoft.com/office/powerpoint/2010/main" val="42664082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3BE123B-571F-4F5F-B51F-70C5088817AD}"/>
              </a:ext>
            </a:extLst>
          </p:cNvPr>
          <p:cNvSpPr/>
          <p:nvPr/>
        </p:nvSpPr>
        <p:spPr>
          <a:xfrm>
            <a:off x="2051768" y="162869"/>
            <a:ext cx="8088465" cy="86042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Outlines</a:t>
            </a:r>
            <a:endParaRPr kumimoji="0" lang="zh-CN" altLang="en-US" sz="50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9" name="isḻíḓé">
            <a:extLst>
              <a:ext uri="{FF2B5EF4-FFF2-40B4-BE49-F238E27FC236}">
                <a16:creationId xmlns:a16="http://schemas.microsoft.com/office/drawing/2014/main" id="{C2F2274D-E1EA-4496-B550-F2845EBDE834}"/>
              </a:ext>
            </a:extLst>
          </p:cNvPr>
          <p:cNvSpPr txBox="1"/>
          <p:nvPr/>
        </p:nvSpPr>
        <p:spPr bwMode="auto">
          <a:xfrm>
            <a:off x="2051768" y="3184682"/>
            <a:ext cx="8852991"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 Methods for error correction</a:t>
            </a:r>
            <a:endPar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10" name="isḻíḓé">
            <a:extLst>
              <a:ext uri="{FF2B5EF4-FFF2-40B4-BE49-F238E27FC236}">
                <a16:creationId xmlns:a16="http://schemas.microsoft.com/office/drawing/2014/main" id="{3CB57E38-731B-413C-92AE-ADE493BE3073}"/>
              </a:ext>
            </a:extLst>
          </p:cNvPr>
          <p:cNvSpPr txBox="1"/>
          <p:nvPr/>
        </p:nvSpPr>
        <p:spPr bwMode="auto">
          <a:xfrm>
            <a:off x="2051768" y="1969526"/>
            <a:ext cx="8707872" cy="825419"/>
          </a:xfrm>
          <a:prstGeom prst="rect">
            <a:avLst/>
          </a:prstGeom>
          <a:noFill/>
        </p:spPr>
        <p:txBody>
          <a:bodyPr wrap="square" lIns="91440" tIns="45720" rIns="91440" bIns="45720" anchor="ctr">
            <a:spAutoFit/>
          </a:bodyPr>
          <a:lstStyle>
            <a:defPPr>
              <a:defRPr lang="zh-CN"/>
            </a:defPPr>
            <a:lvl1pPr>
              <a:spcBef>
                <a:spcPct val="0"/>
              </a:spcBef>
              <a:defRPr sz="3200" b="1">
                <a:solidFill>
                  <a:srgbClr val="003399"/>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1.</a:t>
            </a:r>
            <a:r>
              <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 </a:t>
            </a: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Backgrounds</a:t>
            </a:r>
            <a:endParaRPr kumimoji="0" lang="en-US" altLang="zh-CN" sz="2800" b="0"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12" name="isḻíḓé">
            <a:extLst>
              <a:ext uri="{FF2B5EF4-FFF2-40B4-BE49-F238E27FC236}">
                <a16:creationId xmlns:a16="http://schemas.microsoft.com/office/drawing/2014/main" id="{B49B7685-79C6-414F-92BD-C685F963B86D}"/>
              </a:ext>
            </a:extLst>
          </p:cNvPr>
          <p:cNvSpPr txBox="1"/>
          <p:nvPr/>
        </p:nvSpPr>
        <p:spPr bwMode="auto">
          <a:xfrm>
            <a:off x="2051768" y="417152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3. Downscaling methods</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
        <p:nvSpPr>
          <p:cNvPr id="2" name="isḻíḓé">
            <a:extLst>
              <a:ext uri="{FF2B5EF4-FFF2-40B4-BE49-F238E27FC236}">
                <a16:creationId xmlns:a16="http://schemas.microsoft.com/office/drawing/2014/main" id="{08C63440-E72B-BEF0-9A8D-7D244B0D7684}"/>
              </a:ext>
            </a:extLst>
          </p:cNvPr>
          <p:cNvSpPr txBox="1"/>
          <p:nvPr/>
        </p:nvSpPr>
        <p:spPr bwMode="auto">
          <a:xfrm>
            <a:off x="2051768" y="5158362"/>
            <a:ext cx="8707872" cy="646331"/>
          </a:xfrm>
          <a:prstGeom prst="rect">
            <a:avLst/>
          </a:prstGeom>
          <a:noFill/>
        </p:spPr>
        <p:txBody>
          <a:bodyPr wrap="square" lIns="91440" tIns="45720" rIns="91440" bIns="45720" anchor="ctr">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rPr>
              <a:t>4. Summary and discussions  </a:t>
            </a:r>
            <a:endParaRPr kumimoji="0" lang="zh-CN" altLang="en-US" sz="3600" b="1" i="0" u="none" strike="noStrike" kern="120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13986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a:spAutoFit/>
      </a:bodyPr>
      <a:lstStyle>
        <a:defPPr marL="0" marR="0" lvl="0" indent="0" algn="l" defTabSz="914400" rtl="0" eaLnBrk="1" fontAlgn="auto" latinLnBrk="0" hangingPunct="1">
          <a:lnSpc>
            <a:spcPct val="150000"/>
          </a:lnSpc>
          <a:spcBef>
            <a:spcPts val="0"/>
          </a:spcBef>
          <a:spcAft>
            <a:spcPts val="0"/>
          </a:spcAft>
          <a:buClrTx/>
          <a:buSzTx/>
          <a:buFontTx/>
          <a:buNone/>
          <a:defRPr/>
        </a:defPPr>
      </a:lstStyle>
    </a:spDef>
    <a:txDef>
      <a:spPr>
        <a:noFill/>
      </a:spPr>
      <a:bodyPr wrap="square">
        <a:spAutoFit/>
      </a:bodyPr>
      <a:lstStyle>
        <a:defPPr marL="0" marR="0" lvl="0" indent="0" algn="l" defTabSz="914400" rtl="0" eaLnBrk="1" fontAlgn="base" latinLnBrk="0" hangingPunct="1">
          <a:lnSpc>
            <a:spcPct val="150000"/>
          </a:lnSpc>
          <a:spcBef>
            <a:spcPct val="0"/>
          </a:spcBef>
          <a:spcAft>
            <a:spcPct val="0"/>
          </a:spcAft>
          <a:buClrTx/>
          <a:buSzTx/>
          <a:buFontTx/>
          <a:buNone/>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9959</TotalTime>
  <Words>2044</Words>
  <Application>Microsoft Office PowerPoint</Application>
  <PresentationFormat>宽屏</PresentationFormat>
  <Paragraphs>346</Paragraphs>
  <Slides>27</Slides>
  <Notes>12</Notes>
  <HiddenSlides>0</HiddenSlides>
  <MMClips>0</MMClips>
  <ScaleCrop>false</ScaleCrop>
  <HeadingPairs>
    <vt:vector size="6" baseType="variant">
      <vt:variant>
        <vt:lpstr>已用的字体</vt:lpstr>
      </vt:variant>
      <vt:variant>
        <vt:i4>12</vt:i4>
      </vt:variant>
      <vt:variant>
        <vt:lpstr>主题</vt:lpstr>
      </vt:variant>
      <vt:variant>
        <vt:i4>5</vt:i4>
      </vt:variant>
      <vt:variant>
        <vt:lpstr>幻灯片标题</vt:lpstr>
      </vt:variant>
      <vt:variant>
        <vt:i4>27</vt:i4>
      </vt:variant>
    </vt:vector>
  </HeadingPairs>
  <TitlesOfParts>
    <vt:vector size="44" baseType="lpstr">
      <vt:lpstr>等线</vt:lpstr>
      <vt:lpstr>等线 Light</vt:lpstr>
      <vt:lpstr>仿宋</vt:lpstr>
      <vt:lpstr>黑体</vt:lpstr>
      <vt:lpstr>宋体</vt:lpstr>
      <vt:lpstr>微软雅黑</vt:lpstr>
      <vt:lpstr>Arial</vt:lpstr>
      <vt:lpstr>Arial Black</vt:lpstr>
      <vt:lpstr>Calibri</vt:lpstr>
      <vt:lpstr>Georgia</vt:lpstr>
      <vt:lpstr>Times New Roman</vt:lpstr>
      <vt:lpstr>Wingdings</vt:lpstr>
      <vt:lpstr>Office 主题​​</vt:lpstr>
      <vt:lpstr>2_Office 主题​​</vt:lpstr>
      <vt:lpstr>4_Office 主题​​</vt:lpstr>
      <vt:lpstr>3_Office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 S2S forecast data Bias Correction based on U-net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李想</dc:creator>
  <cp:lastModifiedBy>捷 吴</cp:lastModifiedBy>
  <cp:revision>244</cp:revision>
  <dcterms:created xsi:type="dcterms:W3CDTF">2021-08-20T12:17:00Z</dcterms:created>
  <dcterms:modified xsi:type="dcterms:W3CDTF">2024-05-10T06:27:56Z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E3716FACEC9C4275AB243215EB5B567D</vt:lpwstr>
  </property>
  <property fmtid="{D5CDD505-2E9C-101B-9397-08002B2CF9AE}" pid="3" name="KSOProductBuildVer">
    <vt:lpwstr>2052-11.1.0.10228</vt:lpwstr>
  </property>
</Properties>
</file>