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1" r:id="rId4"/>
    <p:sldId id="268" r:id="rId5"/>
    <p:sldId id="267" r:id="rId6"/>
    <p:sldId id="258" r:id="rId7"/>
    <p:sldId id="262" r:id="rId8"/>
    <p:sldId id="269" r:id="rId9"/>
    <p:sldId id="264" r:id="rId10"/>
    <p:sldId id="271" r:id="rId11"/>
    <p:sldId id="270" r:id="rId12"/>
    <p:sldId id="266" r:id="rId13"/>
    <p:sldId id="272" r:id="rId14"/>
    <p:sldId id="273" r:id="rId15"/>
    <p:sldId id="263" r:id="rId16"/>
    <p:sldId id="274" r:id="rId17"/>
    <p:sldId id="260" r:id="rId18"/>
    <p:sldId id="275" r:id="rId19"/>
    <p:sldId id="277" r:id="rId20"/>
    <p:sldId id="278" r:id="rId21"/>
    <p:sldId id="276" r:id="rId22"/>
    <p:sldId id="279" r:id="rId23"/>
    <p:sldId id="281" r:id="rId24"/>
    <p:sldId id="282" r:id="rId2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71"/>
    <p:restoredTop sz="94709"/>
  </p:normalViewPr>
  <p:slideViewPr>
    <p:cSldViewPr snapToGrid="0">
      <p:cViewPr varScale="1">
        <p:scale>
          <a:sx n="102" d="100"/>
          <a:sy n="102" d="100"/>
        </p:scale>
        <p:origin x="208" y="2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AA4F17-D4F5-3CEC-122D-E7D360F2EB4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CFAAF6CD-BC30-37FE-95C5-A2D20FF2F7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0C8D30A-B1A6-15FA-899F-4484D9D1CD6D}"/>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2F2E221C-289C-28B7-DB67-4F7DC6338FD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1BA4911-5A34-D0EC-3395-738B6389626B}"/>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624500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55E40E-EFC5-7EEE-F7AB-9B3F52FD9372}"/>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05FB4286-B12A-2FB0-7BF3-38C1827D834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7250678-9F56-A74F-AD91-EF8F1BE7C4D7}"/>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BF57EC10-6E73-2758-079D-AFD4962D919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36E3111-A9E1-A9CD-F287-DFDEBAD7F00D}"/>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3138024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77FCB92B-C87F-B1B0-7294-89193BB8D8D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B828C34-CBD4-342F-FEB8-09B92F9B8830}"/>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67C1A99-5707-D5B2-32C8-C5F52F2D1F4B}"/>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6B021A71-145B-90D4-0222-EEFBEA8BF82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DE016A9-420D-2ECB-ED58-127B23602B77}"/>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491863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35D0E-8717-27A2-751A-B25B9BE1D075}"/>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1D2746D-CD4B-72F1-C387-B4E769E4988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034280A-0F6E-1229-1733-70E5DDE1FDDC}"/>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32151938-F16F-5460-DD06-950FB467C73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6E8C1F1-F2E4-74C1-5A92-B18D56B5A86F}"/>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1561674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4A55CD-22A1-6D83-CA0E-8384EA8BB59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651F01A-02E2-249E-D82C-7ACEE3B3B8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20D5344-54F6-7373-3A30-4C660F3A7357}"/>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BA2B39FB-F75E-B7DD-6D74-E30C6B91D92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C46C757-F804-928A-077E-CED0F5E955F8}"/>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716420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0C09DC-04DC-1931-ED3D-7007CE2042B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9F3A6A3-DB85-46B6-A66F-80E41B82F002}"/>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21530E5-3CDB-F03C-947C-5A697A9E5478}"/>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F37F9C9-C3EE-1A33-5150-30191377CD8D}"/>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6" name="フッター プレースホルダー 5">
            <a:extLst>
              <a:ext uri="{FF2B5EF4-FFF2-40B4-BE49-F238E27FC236}">
                <a16:creationId xmlns:a16="http://schemas.microsoft.com/office/drawing/2014/main" id="{10EC6984-7F3F-9D7B-F6C9-478598F5055C}"/>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AC84585-3A93-00B8-C96E-FB873818F7C0}"/>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2499724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B7860B-208C-2BF3-EB6C-C9016A56C3FD}"/>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C13B8D7-3405-9409-19CD-3AD7CB95A1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D89453D-6DEA-BC4C-8122-6202329F9E7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F68F985-1DA0-3530-F9B6-53F2749C80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9D29B1A-F4C8-E5F5-1B73-8FF27AF794A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185006F3-D9AC-8006-C0D9-A3198D08E33C}"/>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8" name="フッター プレースホルダー 7">
            <a:extLst>
              <a:ext uri="{FF2B5EF4-FFF2-40B4-BE49-F238E27FC236}">
                <a16:creationId xmlns:a16="http://schemas.microsoft.com/office/drawing/2014/main" id="{28D6574D-7ADC-4363-4800-BDF01CFC8004}"/>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1A87717F-3E8B-DAFD-7FB0-3627E55D0163}"/>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304748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B3270B-7AA0-2278-A121-7161C93C9AA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8A901F41-C87D-D90A-C63D-BE06640D62F1}"/>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4" name="フッター プレースホルダー 3">
            <a:extLst>
              <a:ext uri="{FF2B5EF4-FFF2-40B4-BE49-F238E27FC236}">
                <a16:creationId xmlns:a16="http://schemas.microsoft.com/office/drawing/2014/main" id="{668200C9-7C0B-2B55-A779-1D66BDC84674}"/>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A36667C0-CB7E-B788-8441-E9CE77B8D517}"/>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806536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154D230-9F01-1337-5738-E82F4D65FC8C}"/>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3" name="フッター プレースホルダー 2">
            <a:extLst>
              <a:ext uri="{FF2B5EF4-FFF2-40B4-BE49-F238E27FC236}">
                <a16:creationId xmlns:a16="http://schemas.microsoft.com/office/drawing/2014/main" id="{D3C38048-4FDA-F45D-3795-C112C21BBA4C}"/>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F1CB449-8251-523B-5BE6-563C828CBD4D}"/>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3366168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4319FC-B798-A049-F824-D539EB34347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8DA279D-81C6-D506-EC50-E665CD5C83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3F144C1-7BB6-098E-D0B3-59FEF4326A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3928FE9-3A42-2B2C-4451-02BC05A136EE}"/>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6" name="フッター プレースホルダー 5">
            <a:extLst>
              <a:ext uri="{FF2B5EF4-FFF2-40B4-BE49-F238E27FC236}">
                <a16:creationId xmlns:a16="http://schemas.microsoft.com/office/drawing/2014/main" id="{115C5DA7-9A80-09F0-FC0A-1175B54163D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D15EF51-DA22-FF90-EFAD-CB599ABB6536}"/>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2937349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7907DD-D743-A6B2-991D-9FEC8045482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EF3D0C2-78ED-3B95-2A9F-0FCFD627FE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7BE18F60-A245-B164-681E-D461AFAC37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33D0D4D-03B6-CD71-C615-E778A218083C}"/>
              </a:ext>
            </a:extLst>
          </p:cNvPr>
          <p:cNvSpPr>
            <a:spLocks noGrp="1"/>
          </p:cNvSpPr>
          <p:nvPr>
            <p:ph type="dt" sz="half" idx="10"/>
          </p:nvPr>
        </p:nvSpPr>
        <p:spPr/>
        <p:txBody>
          <a:bodyPr/>
          <a:lstStyle/>
          <a:p>
            <a:fld id="{19D8D397-919B-9A47-9B11-03D475E26297}" type="datetimeFigureOut">
              <a:rPr kumimoji="1" lang="ja-JP" altLang="en-US" smtClean="0"/>
              <a:t>2026/5/13</a:t>
            </a:fld>
            <a:endParaRPr kumimoji="1" lang="ja-JP" altLang="en-US"/>
          </a:p>
        </p:txBody>
      </p:sp>
      <p:sp>
        <p:nvSpPr>
          <p:cNvPr id="6" name="フッター プレースホルダー 5">
            <a:extLst>
              <a:ext uri="{FF2B5EF4-FFF2-40B4-BE49-F238E27FC236}">
                <a16:creationId xmlns:a16="http://schemas.microsoft.com/office/drawing/2014/main" id="{20115D3A-2607-DEEA-603F-C40FE9A8A19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810C8BD-6C66-CC2B-8481-855A59AE6455}"/>
              </a:ext>
            </a:extLst>
          </p:cNvPr>
          <p:cNvSpPr>
            <a:spLocks noGrp="1"/>
          </p:cNvSpPr>
          <p:nvPr>
            <p:ph type="sldNum" sz="quarter" idx="12"/>
          </p:nvPr>
        </p:nvSpPr>
        <p:spPr/>
        <p:txBody>
          <a:body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657808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2BC6E6E-F215-E7ED-AD49-9AA0585702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918B665-09FB-54AA-AAFF-3388CFC2E4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420385E-CAEC-4511-D6AA-8F0CACDDD0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D8D397-919B-9A47-9B11-03D475E26297}" type="datetimeFigureOut">
              <a:rPr kumimoji="1" lang="ja-JP" altLang="en-US" smtClean="0"/>
              <a:t>2026/5/13</a:t>
            </a:fld>
            <a:endParaRPr kumimoji="1" lang="ja-JP" altLang="en-US"/>
          </a:p>
        </p:txBody>
      </p:sp>
      <p:sp>
        <p:nvSpPr>
          <p:cNvPr id="5" name="フッター プレースホルダー 4">
            <a:extLst>
              <a:ext uri="{FF2B5EF4-FFF2-40B4-BE49-F238E27FC236}">
                <a16:creationId xmlns:a16="http://schemas.microsoft.com/office/drawing/2014/main" id="{38FAB8CA-17F5-A664-5DFE-7C02851879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5B80BBA9-249A-F555-FE6F-8C388B94E8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B1F041-E0A2-CF41-A942-80C3524BDFEF}" type="slidenum">
              <a:rPr kumimoji="1" lang="ja-JP" altLang="en-US" smtClean="0"/>
              <a:t>‹#›</a:t>
            </a:fld>
            <a:endParaRPr kumimoji="1" lang="ja-JP" altLang="en-US"/>
          </a:p>
        </p:txBody>
      </p:sp>
    </p:spTree>
    <p:extLst>
      <p:ext uri="{BB962C8B-B14F-4D97-AF65-F5344CB8AC3E}">
        <p14:creationId xmlns:p14="http://schemas.microsoft.com/office/powerpoint/2010/main" val="2985222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985EE2-FA8E-10D0-1216-FA2A4D35D296}"/>
              </a:ext>
            </a:extLst>
          </p:cNvPr>
          <p:cNvSpPr>
            <a:spLocks noGrp="1"/>
          </p:cNvSpPr>
          <p:nvPr>
            <p:ph type="ctrTitle"/>
          </p:nvPr>
        </p:nvSpPr>
        <p:spPr>
          <a:xfrm>
            <a:off x="1112520" y="1122363"/>
            <a:ext cx="9966960" cy="2387600"/>
          </a:xfrm>
        </p:spPr>
        <p:txBody>
          <a:bodyPr>
            <a:normAutofit/>
          </a:bodyPr>
          <a:lstStyle/>
          <a:p>
            <a:r>
              <a:rPr lang="en-US" altLang="ja-JP" sz="4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Extending the Predictability Horizon</a:t>
            </a:r>
            <a:br>
              <a:rPr lang="en-US" altLang="ja-JP" sz="4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ja-JP" sz="4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for </a:t>
            </a:r>
            <a:r>
              <a:rPr lang="en-US" altLang="ja-JP" sz="40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a:t>
            </a:r>
            <a:r>
              <a:rPr lang="en-US" altLang="ja-JP" sz="4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US" altLang="ja-JP" sz="40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Baiu</a:t>
            </a:r>
            <a:r>
              <a:rPr lang="en-US" altLang="ja-JP" sz="4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Variability</a:t>
            </a:r>
            <a:endParaRPr kumimoji="1" lang="ja-JP" altLang="en-US" sz="4000">
              <a:solidFill>
                <a:schemeClr val="accent1">
                  <a:lumMod val="50000"/>
                </a:schemeClr>
              </a:solidFill>
              <a:latin typeface="Verdana" panose="020B0604030504040204" pitchFamily="34" charset="0"/>
              <a:cs typeface="Verdana" panose="020B0604030504040204" pitchFamily="34" charset="0"/>
            </a:endParaRPr>
          </a:p>
        </p:txBody>
      </p:sp>
      <p:sp>
        <p:nvSpPr>
          <p:cNvPr id="3" name="字幕 2">
            <a:extLst>
              <a:ext uri="{FF2B5EF4-FFF2-40B4-BE49-F238E27FC236}">
                <a16:creationId xmlns:a16="http://schemas.microsoft.com/office/drawing/2014/main" id="{84BDB9B2-485C-A503-108C-24A17A9F17A5}"/>
              </a:ext>
            </a:extLst>
          </p:cNvPr>
          <p:cNvSpPr>
            <a:spLocks noGrp="1"/>
          </p:cNvSpPr>
          <p:nvPr>
            <p:ph type="subTitle" idx="1"/>
          </p:nvPr>
        </p:nvSpPr>
        <p:spPr>
          <a:xfrm>
            <a:off x="1524000" y="4183380"/>
            <a:ext cx="9144000" cy="1074420"/>
          </a:xfrm>
        </p:spPr>
        <p:txBody>
          <a:bodyPr/>
          <a:lstStyle/>
          <a:p>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Yuhei Takaya+</a:t>
            </a:r>
          </a:p>
          <a:p>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Meteorological Research Institute</a:t>
            </a:r>
            <a:endParaRPr kumimoji="1" lang="ja-JP" altLang="en-US">
              <a:solidFill>
                <a:schemeClr val="accent1">
                  <a:lumMod val="50000"/>
                </a:schemeClr>
              </a:solidFill>
              <a:latin typeface="Verdana" panose="020B0604030504040204" pitchFamily="34" charset="0"/>
              <a:ea typeface="+mj-ea"/>
              <a:cs typeface="Verdana" panose="020B0604030504040204" pitchFamily="34" charset="0"/>
            </a:endParaRPr>
          </a:p>
        </p:txBody>
      </p:sp>
      <p:sp>
        <p:nvSpPr>
          <p:cNvPr id="4" name="テキスト ボックス 3">
            <a:extLst>
              <a:ext uri="{FF2B5EF4-FFF2-40B4-BE49-F238E27FC236}">
                <a16:creationId xmlns:a16="http://schemas.microsoft.com/office/drawing/2014/main" id="{61CBAB8B-1A15-0B9A-2B77-71F74F548E4D}"/>
              </a:ext>
            </a:extLst>
          </p:cNvPr>
          <p:cNvSpPr txBox="1"/>
          <p:nvPr/>
        </p:nvSpPr>
        <p:spPr>
          <a:xfrm>
            <a:off x="2852259" y="6420088"/>
            <a:ext cx="6487482" cy="369332"/>
          </a:xfrm>
          <a:prstGeom prst="rect">
            <a:avLst/>
          </a:prstGeom>
          <a:noFill/>
        </p:spPr>
        <p:txBody>
          <a:bodyPr wrap="none" rtlCol="0">
            <a:spAutoFit/>
          </a:bodyPr>
          <a:lstStyle/>
          <a:p>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22</a:t>
            </a:r>
            <a:r>
              <a:rPr kumimoji="1" lang="en-US" altLang="ja-JP" baseline="30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nd</a:t>
            </a: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Session of FOCRAII, </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13</a:t>
            </a: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May 2026, Nanjing China</a:t>
            </a:r>
          </a:p>
        </p:txBody>
      </p:sp>
      <p:pic>
        <p:nvPicPr>
          <p:cNvPr id="8" name="図 7">
            <a:extLst>
              <a:ext uri="{FF2B5EF4-FFF2-40B4-BE49-F238E27FC236}">
                <a16:creationId xmlns:a16="http://schemas.microsoft.com/office/drawing/2014/main" id="{5DD55A00-B928-5D77-B89B-D0166796B90F}"/>
              </a:ext>
            </a:extLst>
          </p:cNvPr>
          <p:cNvPicPr>
            <a:picLocks noChangeAspect="1"/>
          </p:cNvPicPr>
          <p:nvPr/>
        </p:nvPicPr>
        <p:blipFill>
          <a:blip r:embed="rId2"/>
          <a:stretch>
            <a:fillRect/>
          </a:stretch>
        </p:blipFill>
        <p:spPr>
          <a:xfrm>
            <a:off x="9235439" y="4104250"/>
            <a:ext cx="2848145" cy="2634220"/>
          </a:xfrm>
          <a:prstGeom prst="rect">
            <a:avLst/>
          </a:prstGeom>
        </p:spPr>
      </p:pic>
      <p:sp>
        <p:nvSpPr>
          <p:cNvPr id="6" name="テキスト ボックス 5">
            <a:extLst>
              <a:ext uri="{FF2B5EF4-FFF2-40B4-BE49-F238E27FC236}">
                <a16:creationId xmlns:a16="http://schemas.microsoft.com/office/drawing/2014/main" id="{33733BA8-C120-495C-343B-FB8E175B4862}"/>
              </a:ext>
            </a:extLst>
          </p:cNvPr>
          <p:cNvSpPr txBox="1"/>
          <p:nvPr/>
        </p:nvSpPr>
        <p:spPr>
          <a:xfrm>
            <a:off x="9685581" y="4998376"/>
            <a:ext cx="1522569" cy="338554"/>
          </a:xfrm>
          <a:prstGeom prst="rect">
            <a:avLst/>
          </a:prstGeom>
          <a:noFill/>
        </p:spPr>
        <p:txBody>
          <a:bodyPr wrap="square">
            <a:spAutoFit/>
          </a:bodyPr>
          <a:lstStyle/>
          <a:p>
            <a:r>
              <a:rPr kumimoji="1" lang="en-US" altLang="ja-JP" sz="1600" dirty="0">
                <a:solidFill>
                  <a:srgbClr val="FF0000"/>
                </a:solidFill>
                <a:latin typeface="Verdana" panose="020B0604030504040204" pitchFamily="34" charset="0"/>
                <a:ea typeface="Verdana" panose="020B0604030504040204" pitchFamily="34" charset="0"/>
                <a:cs typeface="Verdana" panose="020B0604030504040204" pitchFamily="34" charset="0"/>
              </a:rPr>
              <a:t>Nanjing </a:t>
            </a:r>
            <a:r>
              <a:rPr lang="ja-JP" altLang="en-US" sz="1600">
                <a:solidFill>
                  <a:srgbClr val="FF0000"/>
                </a:solidFill>
                <a:latin typeface="Microsoft YaHei UI" panose="020B0503020204020204" pitchFamily="34" charset="-122"/>
                <a:ea typeface="Microsoft YaHei UI" panose="020B0503020204020204" pitchFamily="34" charset="-122"/>
                <a:cs typeface="Verdana" panose="020B0604030504040204" pitchFamily="34" charset="0"/>
              </a:rPr>
              <a:t>南京</a:t>
            </a:r>
            <a:endParaRPr lang="ja-JP" altLang="en-US" sz="1600">
              <a:solidFill>
                <a:srgbClr val="FF0000"/>
              </a:solidFill>
              <a:latin typeface="Microsoft YaHei UI" panose="020B0503020204020204" pitchFamily="34" charset="-122"/>
              <a:ea typeface="Microsoft YaHei UI" panose="020B0503020204020204" pitchFamily="34" charset="-122"/>
            </a:endParaRPr>
          </a:p>
        </p:txBody>
      </p:sp>
      <p:sp>
        <p:nvSpPr>
          <p:cNvPr id="7" name="テキスト ボックス 6">
            <a:extLst>
              <a:ext uri="{FF2B5EF4-FFF2-40B4-BE49-F238E27FC236}">
                <a16:creationId xmlns:a16="http://schemas.microsoft.com/office/drawing/2014/main" id="{F9B55D09-A0D9-81C3-8911-16AD4F7917F2}"/>
              </a:ext>
            </a:extLst>
          </p:cNvPr>
          <p:cNvSpPr txBox="1"/>
          <p:nvPr/>
        </p:nvSpPr>
        <p:spPr>
          <a:xfrm>
            <a:off x="9259731" y="5539053"/>
            <a:ext cx="1522569" cy="553998"/>
          </a:xfrm>
          <a:prstGeom prst="rect">
            <a:avLst/>
          </a:prstGeom>
          <a:noFill/>
        </p:spPr>
        <p:txBody>
          <a:bodyPr wrap="square">
            <a:spAutoFit/>
          </a:bodyPr>
          <a:lstStyle/>
          <a:p>
            <a:pPr algn="ctr"/>
            <a:r>
              <a:rPr kumimoji="1" lang="en-US" altLang="ja-JP" sz="1400" dirty="0">
                <a:solidFill>
                  <a:srgbClr val="0070C0"/>
                </a:solidFill>
                <a:latin typeface="Verdana" panose="020B0604030504040204" pitchFamily="34" charset="0"/>
                <a:ea typeface="Verdana" panose="020B0604030504040204" pitchFamily="34" charset="0"/>
                <a:cs typeface="Verdana" panose="020B0604030504040204" pitchFamily="34" charset="0"/>
              </a:rPr>
              <a:t>Yangtze</a:t>
            </a:r>
            <a:r>
              <a:rPr lang="en-US" altLang="ja-JP" sz="1400" dirty="0">
                <a:solidFill>
                  <a:srgbClr val="0070C0"/>
                </a:solidFill>
                <a:latin typeface="Verdana" panose="020B0604030504040204" pitchFamily="34" charset="0"/>
                <a:ea typeface="Verdana" panose="020B0604030504040204" pitchFamily="34" charset="0"/>
                <a:cs typeface="Verdana" panose="020B0604030504040204" pitchFamily="34" charset="0"/>
              </a:rPr>
              <a:t> </a:t>
            </a:r>
            <a:r>
              <a:rPr kumimoji="1" lang="en-US" altLang="ja-JP" sz="1400" dirty="0">
                <a:solidFill>
                  <a:srgbClr val="0070C0"/>
                </a:solidFill>
                <a:latin typeface="Verdana" panose="020B0604030504040204" pitchFamily="34" charset="0"/>
                <a:ea typeface="Verdana" panose="020B0604030504040204" pitchFamily="34" charset="0"/>
                <a:cs typeface="Verdana" panose="020B0604030504040204" pitchFamily="34" charset="0"/>
              </a:rPr>
              <a:t>River</a:t>
            </a:r>
            <a:br>
              <a:rPr kumimoji="1" lang="en-US" altLang="ja-JP" sz="1400" dirty="0">
                <a:solidFill>
                  <a:srgbClr val="0070C0"/>
                </a:solidFill>
                <a:latin typeface="Verdana" panose="020B0604030504040204" pitchFamily="34" charset="0"/>
                <a:ea typeface="Verdana" panose="020B0604030504040204" pitchFamily="34" charset="0"/>
                <a:cs typeface="Verdana" panose="020B0604030504040204" pitchFamily="34" charset="0"/>
              </a:rPr>
            </a:br>
            <a:r>
              <a:rPr lang="ja-JP" altLang="en-US" sz="1600">
                <a:solidFill>
                  <a:srgbClr val="0070C0"/>
                </a:solidFill>
                <a:latin typeface="Microsoft YaHei UI" panose="020B0503020204020204" pitchFamily="34" charset="-122"/>
                <a:ea typeface="Microsoft YaHei UI" panose="020B0503020204020204" pitchFamily="34" charset="-122"/>
                <a:cs typeface="Verdana" panose="020B0604030504040204" pitchFamily="34" charset="0"/>
              </a:rPr>
              <a:t>长江</a:t>
            </a:r>
            <a:endParaRPr lang="ja-JP" altLang="en-US" sz="1400">
              <a:solidFill>
                <a:srgbClr val="0070C0"/>
              </a:solidFill>
              <a:latin typeface="Microsoft YaHei UI" panose="020B0503020204020204" pitchFamily="34" charset="-122"/>
              <a:ea typeface="Microsoft YaHei UI" panose="020B0503020204020204" pitchFamily="34" charset="-122"/>
              <a:cs typeface="Verdana" panose="020B0604030504040204" pitchFamily="34" charset="0"/>
            </a:endParaRPr>
          </a:p>
        </p:txBody>
      </p:sp>
    </p:spTree>
    <p:extLst>
      <p:ext uri="{BB962C8B-B14F-4D97-AF65-F5344CB8AC3E}">
        <p14:creationId xmlns:p14="http://schemas.microsoft.com/office/powerpoint/2010/main" val="1611293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1865C-4007-F570-BF3C-686E70A021B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D9E5540-5DCD-33F1-E524-9209CF3D7992}"/>
              </a:ext>
            </a:extLst>
          </p:cNvPr>
          <p:cNvSpPr>
            <a:spLocks noGrp="1"/>
          </p:cNvSpPr>
          <p:nvPr>
            <p:ph type="title"/>
          </p:nvPr>
        </p:nvSpPr>
        <p:spPr>
          <a:xfrm>
            <a:off x="228600" y="33655"/>
            <a:ext cx="11791950" cy="1325563"/>
          </a:xfrm>
        </p:spPr>
        <p:txBody>
          <a:bodyPr>
            <a:noAutofit/>
          </a:bodyPr>
          <a:lstStyle/>
          <a:p>
            <a:r>
              <a:rPr kumimoji="1"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(2) WNPSH response to SSTs in the Indian and Pacific Oceans</a:t>
            </a:r>
            <a:endParaRPr kumimoji="1" lang="ja-JP" altLang="en-US" sz="28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768A499F-729D-C5C6-4103-B56DC945BC9F}"/>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grpSp>
        <p:nvGrpSpPr>
          <p:cNvPr id="8" name="グループ化 7">
            <a:extLst>
              <a:ext uri="{FF2B5EF4-FFF2-40B4-BE49-F238E27FC236}">
                <a16:creationId xmlns:a16="http://schemas.microsoft.com/office/drawing/2014/main" id="{AA0A8E48-F05C-0A18-D515-70F0EC393E10}"/>
              </a:ext>
            </a:extLst>
          </p:cNvPr>
          <p:cNvGrpSpPr/>
          <p:nvPr/>
        </p:nvGrpSpPr>
        <p:grpSpPr>
          <a:xfrm>
            <a:off x="569011" y="902237"/>
            <a:ext cx="4758970" cy="3380367"/>
            <a:chOff x="6179398" y="1041721"/>
            <a:chExt cx="4758970" cy="3380367"/>
          </a:xfrm>
        </p:grpSpPr>
        <p:pic>
          <p:nvPicPr>
            <p:cNvPr id="5" name="図 4">
              <a:extLst>
                <a:ext uri="{FF2B5EF4-FFF2-40B4-BE49-F238E27FC236}">
                  <a16:creationId xmlns:a16="http://schemas.microsoft.com/office/drawing/2014/main" id="{87176452-09EB-DCDC-8F44-25871511AB2D}"/>
                </a:ext>
              </a:extLst>
            </p:cNvPr>
            <p:cNvPicPr>
              <a:picLocks noChangeAspect="1"/>
            </p:cNvPicPr>
            <p:nvPr/>
          </p:nvPicPr>
          <p:blipFill>
            <a:blip r:embed="rId2"/>
            <a:srcRect t="61266"/>
            <a:stretch>
              <a:fillRect/>
            </a:stretch>
          </p:blipFill>
          <p:spPr>
            <a:xfrm>
              <a:off x="6179398" y="1041721"/>
              <a:ext cx="4758970" cy="3380367"/>
            </a:xfrm>
            <a:prstGeom prst="rect">
              <a:avLst/>
            </a:prstGeom>
          </p:spPr>
        </p:pic>
        <p:sp>
          <p:nvSpPr>
            <p:cNvPr id="6" name="左大かっこ 5">
              <a:extLst>
                <a:ext uri="{FF2B5EF4-FFF2-40B4-BE49-F238E27FC236}">
                  <a16:creationId xmlns:a16="http://schemas.microsoft.com/office/drawing/2014/main" id="{D0B69874-CAAD-ECE3-0BF2-5A81A3D289E0}"/>
                </a:ext>
              </a:extLst>
            </p:cNvPr>
            <p:cNvSpPr/>
            <p:nvPr/>
          </p:nvSpPr>
          <p:spPr>
            <a:xfrm rot="16200000">
              <a:off x="8479363" y="4058621"/>
              <a:ext cx="45720" cy="663629"/>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 name="左大かっこ 6">
              <a:extLst>
                <a:ext uri="{FF2B5EF4-FFF2-40B4-BE49-F238E27FC236}">
                  <a16:creationId xmlns:a16="http://schemas.microsoft.com/office/drawing/2014/main" id="{70E0009E-ED9D-AAAC-B390-09F610AEF619}"/>
                </a:ext>
              </a:extLst>
            </p:cNvPr>
            <p:cNvSpPr/>
            <p:nvPr/>
          </p:nvSpPr>
          <p:spPr>
            <a:xfrm rot="16200000">
              <a:off x="6966988" y="4251061"/>
              <a:ext cx="45720" cy="247754"/>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pic>
        <p:nvPicPr>
          <p:cNvPr id="10" name="図 9">
            <a:extLst>
              <a:ext uri="{FF2B5EF4-FFF2-40B4-BE49-F238E27FC236}">
                <a16:creationId xmlns:a16="http://schemas.microsoft.com/office/drawing/2014/main" id="{9F0F970E-EDE6-752C-D0C8-B3B563C47BD0}"/>
              </a:ext>
            </a:extLst>
          </p:cNvPr>
          <p:cNvPicPr>
            <a:picLocks noChangeAspect="1"/>
          </p:cNvPicPr>
          <p:nvPr/>
        </p:nvPicPr>
        <p:blipFill>
          <a:blip r:embed="rId3"/>
          <a:srcRect t="62516"/>
          <a:stretch>
            <a:fillRect/>
          </a:stretch>
        </p:blipFill>
        <p:spPr>
          <a:xfrm>
            <a:off x="5662010" y="961238"/>
            <a:ext cx="4823810" cy="3288042"/>
          </a:xfrm>
          <a:prstGeom prst="rect">
            <a:avLst/>
          </a:prstGeom>
          <a:solidFill>
            <a:srgbClr val="FF0000">
              <a:alpha val="20000"/>
            </a:srgbClr>
          </a:solidFill>
        </p:spPr>
      </p:pic>
      <p:sp>
        <p:nvSpPr>
          <p:cNvPr id="4" name="正方形/長方形 3">
            <a:extLst>
              <a:ext uri="{FF2B5EF4-FFF2-40B4-BE49-F238E27FC236}">
                <a16:creationId xmlns:a16="http://schemas.microsoft.com/office/drawing/2014/main" id="{D73CAB5B-8D41-3424-2F44-1C5E7E68C52E}"/>
              </a:ext>
            </a:extLst>
          </p:cNvPr>
          <p:cNvSpPr/>
          <p:nvPr/>
        </p:nvSpPr>
        <p:spPr>
          <a:xfrm>
            <a:off x="6555783" y="1359218"/>
            <a:ext cx="697424" cy="1461474"/>
          </a:xfrm>
          <a:prstGeom prst="rect">
            <a:avLst/>
          </a:prstGeom>
          <a:solidFill>
            <a:srgbClr val="FF0000">
              <a:alpha val="20000"/>
            </a:srgb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873780A6-D630-E329-6B6E-53263D721C7B}"/>
              </a:ext>
            </a:extLst>
          </p:cNvPr>
          <p:cNvSpPr/>
          <p:nvPr/>
        </p:nvSpPr>
        <p:spPr>
          <a:xfrm>
            <a:off x="1376767" y="1356638"/>
            <a:ext cx="697424" cy="1461474"/>
          </a:xfrm>
          <a:prstGeom prst="rect">
            <a:avLst/>
          </a:prstGeom>
          <a:solidFill>
            <a:srgbClr val="FF0000">
              <a:alpha val="20000"/>
            </a:srgb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2F365645-5D51-87F6-FBA0-3F83166E7CC4}"/>
              </a:ext>
            </a:extLst>
          </p:cNvPr>
          <p:cNvSpPr/>
          <p:nvPr/>
        </p:nvSpPr>
        <p:spPr>
          <a:xfrm>
            <a:off x="3388963" y="1369556"/>
            <a:ext cx="346129" cy="1461474"/>
          </a:xfrm>
          <a:prstGeom prst="rect">
            <a:avLst/>
          </a:prstGeom>
          <a:solidFill>
            <a:srgbClr val="FF0000">
              <a:alpha val="20000"/>
            </a:srgb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B6C9D012-F0E0-918A-429D-2F54705E65F1}"/>
              </a:ext>
            </a:extLst>
          </p:cNvPr>
          <p:cNvSpPr/>
          <p:nvPr/>
        </p:nvSpPr>
        <p:spPr>
          <a:xfrm>
            <a:off x="8593808" y="1351478"/>
            <a:ext cx="346129" cy="1461474"/>
          </a:xfrm>
          <a:prstGeom prst="rect">
            <a:avLst/>
          </a:prstGeom>
          <a:solidFill>
            <a:srgbClr val="FF0000">
              <a:alpha val="20000"/>
            </a:srgb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06EFA6D7-875D-B36B-2229-B00CCCCE9505}"/>
              </a:ext>
            </a:extLst>
          </p:cNvPr>
          <p:cNvSpPr/>
          <p:nvPr/>
        </p:nvSpPr>
        <p:spPr>
          <a:xfrm>
            <a:off x="9071671" y="1364396"/>
            <a:ext cx="521779" cy="1461474"/>
          </a:xfrm>
          <a:prstGeom prst="rect">
            <a:avLst/>
          </a:prstGeom>
          <a:solidFill>
            <a:srgbClr val="FF0000">
              <a:alpha val="20000"/>
            </a:srgb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E2DC3156-7C44-36FB-AD14-6569E18517B0}"/>
              </a:ext>
            </a:extLst>
          </p:cNvPr>
          <p:cNvSpPr/>
          <p:nvPr/>
        </p:nvSpPr>
        <p:spPr>
          <a:xfrm>
            <a:off x="3908154" y="1377313"/>
            <a:ext cx="521779" cy="1461474"/>
          </a:xfrm>
          <a:prstGeom prst="rect">
            <a:avLst/>
          </a:prstGeom>
          <a:solidFill>
            <a:srgbClr val="FF0000">
              <a:alpha val="20000"/>
            </a:srgb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D262C835-2AE3-3520-85AC-3B2E09CF3A2D}"/>
              </a:ext>
            </a:extLst>
          </p:cNvPr>
          <p:cNvSpPr/>
          <p:nvPr/>
        </p:nvSpPr>
        <p:spPr>
          <a:xfrm>
            <a:off x="4757976" y="1374731"/>
            <a:ext cx="317718" cy="1461474"/>
          </a:xfrm>
          <a:prstGeom prst="rect">
            <a:avLst/>
          </a:prstGeom>
          <a:solidFill>
            <a:srgbClr val="FF0000">
              <a:alpha val="20000"/>
            </a:srgb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D125D2B6-A62A-1E74-9F0A-F91467BD629E}"/>
              </a:ext>
            </a:extLst>
          </p:cNvPr>
          <p:cNvSpPr/>
          <p:nvPr/>
        </p:nvSpPr>
        <p:spPr>
          <a:xfrm>
            <a:off x="9947328" y="1356650"/>
            <a:ext cx="317718" cy="1461474"/>
          </a:xfrm>
          <a:prstGeom prst="rect">
            <a:avLst/>
          </a:prstGeom>
          <a:solidFill>
            <a:srgbClr val="FF0000">
              <a:alpha val="20000"/>
            </a:srgb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C47D704B-FC70-221B-939B-D80746D31693}"/>
              </a:ext>
            </a:extLst>
          </p:cNvPr>
          <p:cNvSpPr txBox="1"/>
          <p:nvPr/>
        </p:nvSpPr>
        <p:spPr>
          <a:xfrm>
            <a:off x="795519" y="5310275"/>
            <a:ext cx="10515600" cy="1200329"/>
          </a:xfrm>
          <a:prstGeom prst="rect">
            <a:avLst/>
          </a:prstGeom>
          <a:noFill/>
        </p:spPr>
        <p:txBody>
          <a:bodyPr wrap="square">
            <a:spAutoFit/>
          </a:bodyPr>
          <a:lstStyle/>
          <a:p>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warm SSTs in the central–western tropical North Pacific in early boreal summer counteract the anticyclonic response to the warm Indian Ocean in post‐El Nino summers, thereby weakening the WNPSH and dampening associated rainfall anomalies </a:t>
            </a:r>
            <a:b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 altLang="ja-JP"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cf</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Jiang et al., 2017; G. Li et al., 2016; Lin et al., 2023, 2024; Tao et al., 2018).</a:t>
            </a:r>
          </a:p>
        </p:txBody>
      </p:sp>
      <p:sp>
        <p:nvSpPr>
          <p:cNvPr id="20" name="テキスト ボックス 19">
            <a:extLst>
              <a:ext uri="{FF2B5EF4-FFF2-40B4-BE49-F238E27FC236}">
                <a16:creationId xmlns:a16="http://schemas.microsoft.com/office/drawing/2014/main" id="{F42B1D20-0970-9525-B18E-6E6F9CA15371}"/>
              </a:ext>
            </a:extLst>
          </p:cNvPr>
          <p:cNvSpPr txBox="1"/>
          <p:nvPr/>
        </p:nvSpPr>
        <p:spPr>
          <a:xfrm>
            <a:off x="795519" y="4540744"/>
            <a:ext cx="10658111" cy="707886"/>
          </a:xfrm>
          <a:prstGeom prst="rect">
            <a:avLst/>
          </a:prstGeom>
          <a:noFill/>
        </p:spPr>
        <p:txBody>
          <a:bodyPr wrap="none" rtlCol="0">
            <a:spAutoFit/>
          </a:bodyPr>
          <a:lstStyle/>
          <a:p>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selected models capture the IOB SST-WNPSH relationship with a reasonable </a:t>
            </a:r>
            <a:b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amplitude, the while unselected models generally underestimate the </a:t>
            </a:r>
            <a:r>
              <a:rPr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relationship</a:t>
            </a: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endParaRPr kumimoji="1" lang="ja-JP" altLang="en-US" sz="2000">
              <a:solidFill>
                <a:schemeClr val="accent1">
                  <a:lumMod val="50000"/>
                </a:schemeClr>
              </a:solidFill>
              <a:latin typeface="Verdana" panose="020B0604030504040204" pitchFamily="34" charset="0"/>
              <a:cs typeface="Verdana" panose="020B0604030504040204" pitchFamily="34" charset="0"/>
            </a:endParaRPr>
          </a:p>
        </p:txBody>
      </p:sp>
      <p:sp>
        <p:nvSpPr>
          <p:cNvPr id="23" name="テキスト ボックス 22">
            <a:extLst>
              <a:ext uri="{FF2B5EF4-FFF2-40B4-BE49-F238E27FC236}">
                <a16:creationId xmlns:a16="http://schemas.microsoft.com/office/drawing/2014/main" id="{DD890038-96A4-F310-8CED-0D05A7143B89}"/>
              </a:ext>
            </a:extLst>
          </p:cNvPr>
          <p:cNvSpPr txBox="1"/>
          <p:nvPr/>
        </p:nvSpPr>
        <p:spPr>
          <a:xfrm>
            <a:off x="8801100" y="6459976"/>
            <a:ext cx="31683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40663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13C8D-ED07-B16C-B93B-540245ABED1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1670331-2439-3ED8-E5DC-46D540CBDE3F}"/>
              </a:ext>
            </a:extLst>
          </p:cNvPr>
          <p:cNvSpPr>
            <a:spLocks noGrp="1"/>
          </p:cNvSpPr>
          <p:nvPr>
            <p:ph type="title"/>
          </p:nvPr>
        </p:nvSpPr>
        <p:spPr>
          <a:xfrm>
            <a:off x="228600" y="33655"/>
            <a:ext cx="11791950" cy="1325563"/>
          </a:xfrm>
        </p:spPr>
        <p:txBody>
          <a:bodyPr>
            <a:noAutofit/>
          </a:bodyPr>
          <a:lstStyle/>
          <a:p>
            <a:r>
              <a:rPr kumimoji="1"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(2) WNPSH response to SSTs in the Indian and Pacific Oceans</a:t>
            </a:r>
            <a:endParaRPr kumimoji="1" lang="ja-JP" altLang="en-US" sz="28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57E0B723-3D74-EB83-DD49-E6EC0A7E8B4B}"/>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pic>
        <p:nvPicPr>
          <p:cNvPr id="4" name="図 3">
            <a:extLst>
              <a:ext uri="{FF2B5EF4-FFF2-40B4-BE49-F238E27FC236}">
                <a16:creationId xmlns:a16="http://schemas.microsoft.com/office/drawing/2014/main" id="{F080A323-D1DF-2429-778F-26D39EE25E61}"/>
              </a:ext>
            </a:extLst>
          </p:cNvPr>
          <p:cNvPicPr>
            <a:picLocks noChangeAspect="1"/>
          </p:cNvPicPr>
          <p:nvPr/>
        </p:nvPicPr>
        <p:blipFill>
          <a:blip r:embed="rId2"/>
          <a:srcRect b="38469"/>
          <a:stretch>
            <a:fillRect/>
          </a:stretch>
        </p:blipFill>
        <p:spPr>
          <a:xfrm>
            <a:off x="6124575" y="1006411"/>
            <a:ext cx="4809053" cy="5426356"/>
          </a:xfrm>
          <a:prstGeom prst="rect">
            <a:avLst/>
          </a:prstGeom>
        </p:spPr>
      </p:pic>
      <p:grpSp>
        <p:nvGrpSpPr>
          <p:cNvPr id="8" name="グループ化 7">
            <a:extLst>
              <a:ext uri="{FF2B5EF4-FFF2-40B4-BE49-F238E27FC236}">
                <a16:creationId xmlns:a16="http://schemas.microsoft.com/office/drawing/2014/main" id="{28107FF2-495A-F484-0229-5F456B275178}"/>
              </a:ext>
            </a:extLst>
          </p:cNvPr>
          <p:cNvGrpSpPr/>
          <p:nvPr/>
        </p:nvGrpSpPr>
        <p:grpSpPr>
          <a:xfrm>
            <a:off x="569011" y="902237"/>
            <a:ext cx="4758970" cy="3380367"/>
            <a:chOff x="6179398" y="1041721"/>
            <a:chExt cx="4758970" cy="3380367"/>
          </a:xfrm>
        </p:grpSpPr>
        <p:pic>
          <p:nvPicPr>
            <p:cNvPr id="5" name="図 4">
              <a:extLst>
                <a:ext uri="{FF2B5EF4-FFF2-40B4-BE49-F238E27FC236}">
                  <a16:creationId xmlns:a16="http://schemas.microsoft.com/office/drawing/2014/main" id="{A9D1004B-B556-2350-8568-426AC785A900}"/>
                </a:ext>
              </a:extLst>
            </p:cNvPr>
            <p:cNvPicPr>
              <a:picLocks noChangeAspect="1"/>
            </p:cNvPicPr>
            <p:nvPr/>
          </p:nvPicPr>
          <p:blipFill>
            <a:blip r:embed="rId2"/>
            <a:srcRect t="61266"/>
            <a:stretch>
              <a:fillRect/>
            </a:stretch>
          </p:blipFill>
          <p:spPr>
            <a:xfrm>
              <a:off x="6179398" y="1041721"/>
              <a:ext cx="4758970" cy="3380367"/>
            </a:xfrm>
            <a:prstGeom prst="rect">
              <a:avLst/>
            </a:prstGeom>
          </p:spPr>
        </p:pic>
        <p:sp>
          <p:nvSpPr>
            <p:cNvPr id="6" name="左大かっこ 5">
              <a:extLst>
                <a:ext uri="{FF2B5EF4-FFF2-40B4-BE49-F238E27FC236}">
                  <a16:creationId xmlns:a16="http://schemas.microsoft.com/office/drawing/2014/main" id="{41640A57-EF53-CA39-926F-A88BB44500C2}"/>
                </a:ext>
              </a:extLst>
            </p:cNvPr>
            <p:cNvSpPr/>
            <p:nvPr/>
          </p:nvSpPr>
          <p:spPr>
            <a:xfrm rot="16200000">
              <a:off x="8479363" y="4058621"/>
              <a:ext cx="45720" cy="663629"/>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 name="左大かっこ 6">
              <a:extLst>
                <a:ext uri="{FF2B5EF4-FFF2-40B4-BE49-F238E27FC236}">
                  <a16:creationId xmlns:a16="http://schemas.microsoft.com/office/drawing/2014/main" id="{8DA6248D-2D35-0B14-B44D-F3BB9236BBF3}"/>
                </a:ext>
              </a:extLst>
            </p:cNvPr>
            <p:cNvSpPr/>
            <p:nvPr/>
          </p:nvSpPr>
          <p:spPr>
            <a:xfrm rot="16200000">
              <a:off x="6966988" y="4251061"/>
              <a:ext cx="45720" cy="247754"/>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9E982320-7DDA-365B-B635-53EC2CC3C7EF}"/>
              </a:ext>
            </a:extLst>
          </p:cNvPr>
          <p:cNvSpPr txBox="1"/>
          <p:nvPr/>
        </p:nvSpPr>
        <p:spPr>
          <a:xfrm>
            <a:off x="292678" y="4365373"/>
            <a:ext cx="6543330" cy="2308324"/>
          </a:xfrm>
          <a:prstGeom prst="rect">
            <a:avLst/>
          </a:prstGeom>
          <a:noFill/>
        </p:spPr>
        <p:txBody>
          <a:bodyPr wrap="none" rtlCol="0">
            <a:spAutoFit/>
          </a:bodyPr>
          <a:lstStyle/>
          <a:p>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SST and UV850 regressions on WNPSH index </a:t>
            </a:r>
            <a:b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confirm that the key features driving its </a:t>
            </a:r>
            <a:b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variability, IO warming, </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central–western </a:t>
            </a:r>
            <a:b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tropical North Pacific cooling, and broad Asian</a:t>
            </a:r>
            <a:b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summer monsoon circulations.</a:t>
            </a: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p>
          <a:p>
            <a:endPar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CMIP6 selected models well capture </a:t>
            </a:r>
            <a:b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observed</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features. </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(But, only a handful of models)</a:t>
            </a:r>
            <a:endParaRPr kumimoji="1" lang="ja-JP" altLang="en-US">
              <a:solidFill>
                <a:schemeClr val="accent1">
                  <a:lumMod val="50000"/>
                </a:schemeClr>
              </a:solidFill>
              <a:latin typeface="Verdana" panose="020B0604030504040204" pitchFamily="34" charset="0"/>
              <a:cs typeface="Verdana" panose="020B0604030504040204" pitchFamily="34" charset="0"/>
            </a:endParaRPr>
          </a:p>
        </p:txBody>
      </p:sp>
      <p:sp>
        <p:nvSpPr>
          <p:cNvPr id="10" name="テキスト ボックス 9">
            <a:extLst>
              <a:ext uri="{FF2B5EF4-FFF2-40B4-BE49-F238E27FC236}">
                <a16:creationId xmlns:a16="http://schemas.microsoft.com/office/drawing/2014/main" id="{DA9174D5-0587-35C4-0E2E-88CC1713B119}"/>
              </a:ext>
            </a:extLst>
          </p:cNvPr>
          <p:cNvSpPr txBox="1"/>
          <p:nvPr/>
        </p:nvSpPr>
        <p:spPr>
          <a:xfrm>
            <a:off x="8801100" y="6459976"/>
            <a:ext cx="31683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1415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423C0-FCE6-84AB-19D0-24DADE161B7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CCA5724-7B5A-D651-BA6A-8B9F5DBAF602}"/>
              </a:ext>
            </a:extLst>
          </p:cNvPr>
          <p:cNvSpPr>
            <a:spLocks noGrp="1"/>
          </p:cNvSpPr>
          <p:nvPr>
            <p:ph type="title"/>
          </p:nvPr>
        </p:nvSpPr>
        <p:spPr>
          <a:xfrm>
            <a:off x="228600" y="33655"/>
            <a:ext cx="11791950" cy="1325563"/>
          </a:xfrm>
        </p:spPr>
        <p:txBody>
          <a:bodyPr>
            <a:noAutofit/>
          </a:bodyPr>
          <a:lstStyle/>
          <a:p>
            <a:r>
              <a:rPr kumimoji="1"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(3) Teleconnection between WNPSH and </a:t>
            </a:r>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local </a:t>
            </a:r>
            <a:r>
              <a:rPr lang="en-US" altLang="ja-JP" sz="28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a:t>
            </a:r>
            <a:endParaRPr kumimoji="1" lang="ja-JP" altLang="en-US" sz="28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E6E1C724-688C-C2CF-C54D-8A42F4054D30}"/>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pic>
        <p:nvPicPr>
          <p:cNvPr id="4" name="図 3">
            <a:extLst>
              <a:ext uri="{FF2B5EF4-FFF2-40B4-BE49-F238E27FC236}">
                <a16:creationId xmlns:a16="http://schemas.microsoft.com/office/drawing/2014/main" id="{5CCCF55B-0BF4-A042-B8ED-B279E622F484}"/>
              </a:ext>
            </a:extLst>
          </p:cNvPr>
          <p:cNvPicPr>
            <a:picLocks noChangeAspect="1"/>
          </p:cNvPicPr>
          <p:nvPr/>
        </p:nvPicPr>
        <p:blipFill>
          <a:blip r:embed="rId2"/>
          <a:srcRect b="38807"/>
          <a:stretch>
            <a:fillRect/>
          </a:stretch>
        </p:blipFill>
        <p:spPr>
          <a:xfrm>
            <a:off x="533400" y="1121996"/>
            <a:ext cx="4854201" cy="5120319"/>
          </a:xfrm>
          <a:prstGeom prst="rect">
            <a:avLst/>
          </a:prstGeom>
        </p:spPr>
      </p:pic>
      <p:grpSp>
        <p:nvGrpSpPr>
          <p:cNvPr id="22" name="グループ化 21">
            <a:extLst>
              <a:ext uri="{FF2B5EF4-FFF2-40B4-BE49-F238E27FC236}">
                <a16:creationId xmlns:a16="http://schemas.microsoft.com/office/drawing/2014/main" id="{0FEB3A6A-04D9-8071-C297-8D1C8317A790}"/>
              </a:ext>
            </a:extLst>
          </p:cNvPr>
          <p:cNvGrpSpPr/>
          <p:nvPr/>
        </p:nvGrpSpPr>
        <p:grpSpPr>
          <a:xfrm>
            <a:off x="5692401" y="1004398"/>
            <a:ext cx="4987727" cy="3288042"/>
            <a:chOff x="5692401" y="1004398"/>
            <a:chExt cx="4987727" cy="3288042"/>
          </a:xfrm>
        </p:grpSpPr>
        <p:pic>
          <p:nvPicPr>
            <p:cNvPr id="6" name="図 5">
              <a:extLst>
                <a:ext uri="{FF2B5EF4-FFF2-40B4-BE49-F238E27FC236}">
                  <a16:creationId xmlns:a16="http://schemas.microsoft.com/office/drawing/2014/main" id="{A4227F1E-C0ED-48E5-FA61-60F4CEDAED32}"/>
                </a:ext>
              </a:extLst>
            </p:cNvPr>
            <p:cNvPicPr>
              <a:picLocks noChangeAspect="1"/>
            </p:cNvPicPr>
            <p:nvPr/>
          </p:nvPicPr>
          <p:blipFill>
            <a:blip r:embed="rId2"/>
            <a:srcRect t="61756"/>
            <a:stretch>
              <a:fillRect/>
            </a:stretch>
          </p:blipFill>
          <p:spPr>
            <a:xfrm>
              <a:off x="5692401" y="1004398"/>
              <a:ext cx="4987727" cy="3288042"/>
            </a:xfrm>
            <a:prstGeom prst="rect">
              <a:avLst/>
            </a:prstGeom>
          </p:spPr>
        </p:pic>
        <p:sp>
          <p:nvSpPr>
            <p:cNvPr id="8" name="円/楕円 7">
              <a:extLst>
                <a:ext uri="{FF2B5EF4-FFF2-40B4-BE49-F238E27FC236}">
                  <a16:creationId xmlns:a16="http://schemas.microsoft.com/office/drawing/2014/main" id="{8849CC3D-50A9-9EEC-D726-877DF7527410}"/>
                </a:ext>
              </a:extLst>
            </p:cNvPr>
            <p:cNvSpPr/>
            <p:nvPr/>
          </p:nvSpPr>
          <p:spPr>
            <a:xfrm>
              <a:off x="6400605"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a:extLst>
                <a:ext uri="{FF2B5EF4-FFF2-40B4-BE49-F238E27FC236}">
                  <a16:creationId xmlns:a16="http://schemas.microsoft.com/office/drawing/2014/main" id="{EEA465AD-F59E-2248-1929-8092BA5337EB}"/>
                </a:ext>
              </a:extLst>
            </p:cNvPr>
            <p:cNvSpPr/>
            <p:nvPr/>
          </p:nvSpPr>
          <p:spPr>
            <a:xfrm>
              <a:off x="7265929"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A952EED3-16EA-6F45-9D98-E522D4201AC0}"/>
                </a:ext>
              </a:extLst>
            </p:cNvPr>
            <p:cNvSpPr/>
            <p:nvPr/>
          </p:nvSpPr>
          <p:spPr>
            <a:xfrm>
              <a:off x="7449325"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50A0AAF1-BE3E-AC76-4A43-72D49DF8E133}"/>
                </a:ext>
              </a:extLst>
            </p:cNvPr>
            <p:cNvSpPr/>
            <p:nvPr/>
          </p:nvSpPr>
          <p:spPr>
            <a:xfrm>
              <a:off x="7617223"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09583D67-1925-9A2D-8E94-DE474656295B}"/>
                </a:ext>
              </a:extLst>
            </p:cNvPr>
            <p:cNvSpPr/>
            <p:nvPr/>
          </p:nvSpPr>
          <p:spPr>
            <a:xfrm>
              <a:off x="7769623"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a:extLst>
                <a:ext uri="{FF2B5EF4-FFF2-40B4-BE49-F238E27FC236}">
                  <a16:creationId xmlns:a16="http://schemas.microsoft.com/office/drawing/2014/main" id="{01EC9BDB-4D95-3BB0-8AB9-2F95C1460417}"/>
                </a:ext>
              </a:extLst>
            </p:cNvPr>
            <p:cNvSpPr/>
            <p:nvPr/>
          </p:nvSpPr>
          <p:spPr>
            <a:xfrm>
              <a:off x="7971098"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a:extLst>
                <a:ext uri="{FF2B5EF4-FFF2-40B4-BE49-F238E27FC236}">
                  <a16:creationId xmlns:a16="http://schemas.microsoft.com/office/drawing/2014/main" id="{7F09D4D5-0638-0181-9381-9439F859A43D}"/>
                </a:ext>
              </a:extLst>
            </p:cNvPr>
            <p:cNvSpPr/>
            <p:nvPr/>
          </p:nvSpPr>
          <p:spPr>
            <a:xfrm>
              <a:off x="8123498"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a:extLst>
                <a:ext uri="{FF2B5EF4-FFF2-40B4-BE49-F238E27FC236}">
                  <a16:creationId xmlns:a16="http://schemas.microsoft.com/office/drawing/2014/main" id="{C7AE1AF6-C256-D59E-009C-A2B17FAB20F7}"/>
                </a:ext>
              </a:extLst>
            </p:cNvPr>
            <p:cNvSpPr/>
            <p:nvPr/>
          </p:nvSpPr>
          <p:spPr>
            <a:xfrm>
              <a:off x="8291396"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a:extLst>
                <a:ext uri="{FF2B5EF4-FFF2-40B4-BE49-F238E27FC236}">
                  <a16:creationId xmlns:a16="http://schemas.microsoft.com/office/drawing/2014/main" id="{23FC3858-99F5-9B41-7040-12461BEF7761}"/>
                </a:ext>
              </a:extLst>
            </p:cNvPr>
            <p:cNvSpPr/>
            <p:nvPr/>
          </p:nvSpPr>
          <p:spPr>
            <a:xfrm>
              <a:off x="8474792"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a:extLst>
                <a:ext uri="{FF2B5EF4-FFF2-40B4-BE49-F238E27FC236}">
                  <a16:creationId xmlns:a16="http://schemas.microsoft.com/office/drawing/2014/main" id="{2EBDF3AD-7D34-7D40-57AB-03EB87991DF4}"/>
                </a:ext>
              </a:extLst>
            </p:cNvPr>
            <p:cNvSpPr/>
            <p:nvPr/>
          </p:nvSpPr>
          <p:spPr>
            <a:xfrm>
              <a:off x="8983657"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56AF57BE-04FC-3F37-A954-C3F59A3A128F}"/>
                </a:ext>
              </a:extLst>
            </p:cNvPr>
            <p:cNvSpPr/>
            <p:nvPr/>
          </p:nvSpPr>
          <p:spPr>
            <a:xfrm>
              <a:off x="9663000"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a:extLst>
                <a:ext uri="{FF2B5EF4-FFF2-40B4-BE49-F238E27FC236}">
                  <a16:creationId xmlns:a16="http://schemas.microsoft.com/office/drawing/2014/main" id="{D48C8ACE-3403-D527-24A3-E9691534B77C}"/>
                </a:ext>
              </a:extLst>
            </p:cNvPr>
            <p:cNvSpPr/>
            <p:nvPr/>
          </p:nvSpPr>
          <p:spPr>
            <a:xfrm>
              <a:off x="9846396"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a:extLst>
                <a:ext uri="{FF2B5EF4-FFF2-40B4-BE49-F238E27FC236}">
                  <a16:creationId xmlns:a16="http://schemas.microsoft.com/office/drawing/2014/main" id="{0F2E3189-53E2-66EB-58D2-3114AE48831A}"/>
                </a:ext>
              </a:extLst>
            </p:cNvPr>
            <p:cNvSpPr/>
            <p:nvPr/>
          </p:nvSpPr>
          <p:spPr>
            <a:xfrm>
              <a:off x="10370755" y="2780627"/>
              <a:ext cx="81023" cy="81022"/>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テキスト ボックス 23">
            <a:extLst>
              <a:ext uri="{FF2B5EF4-FFF2-40B4-BE49-F238E27FC236}">
                <a16:creationId xmlns:a16="http://schemas.microsoft.com/office/drawing/2014/main" id="{D2C8492B-CEE0-0269-9381-2A0C9AB15AB9}"/>
              </a:ext>
            </a:extLst>
          </p:cNvPr>
          <p:cNvSpPr txBox="1"/>
          <p:nvPr/>
        </p:nvSpPr>
        <p:spPr>
          <a:xfrm>
            <a:off x="5692401" y="4616852"/>
            <a:ext cx="6098582" cy="923330"/>
          </a:xfrm>
          <a:prstGeom prst="rect">
            <a:avLst/>
          </a:prstGeom>
          <a:noFill/>
        </p:spPr>
        <p:txBody>
          <a:bodyPr wrap="square">
            <a:spAutoFit/>
          </a:bodyPr>
          <a:lstStyle/>
          <a:p>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CMIP6 selected models generally capture </a:t>
            </a:r>
            <a:b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observed relationship between WNPSH and </a:t>
            </a:r>
            <a:r>
              <a:rPr kumimoji="1" lang="en-US" altLang="ja-JP"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but not always.</a:t>
            </a:r>
            <a:endParaRPr kumimoji="1" lang="ja-JP" altLang="en-US">
              <a:solidFill>
                <a:schemeClr val="accent1">
                  <a:lumMod val="50000"/>
                </a:schemeClr>
              </a:solidFill>
              <a:latin typeface="Verdana" panose="020B0604030504040204" pitchFamily="34" charset="0"/>
              <a:cs typeface="Verdana" panose="020B0604030504040204" pitchFamily="34" charset="0"/>
            </a:endParaRPr>
          </a:p>
        </p:txBody>
      </p:sp>
      <p:sp>
        <p:nvSpPr>
          <p:cNvPr id="25" name="テキスト ボックス 24">
            <a:extLst>
              <a:ext uri="{FF2B5EF4-FFF2-40B4-BE49-F238E27FC236}">
                <a16:creationId xmlns:a16="http://schemas.microsoft.com/office/drawing/2014/main" id="{58B86897-868F-BB6D-ABF1-CE20E20E5E30}"/>
              </a:ext>
            </a:extLst>
          </p:cNvPr>
          <p:cNvSpPr txBox="1"/>
          <p:nvPr/>
        </p:nvSpPr>
        <p:spPr>
          <a:xfrm>
            <a:off x="8801100" y="6459976"/>
            <a:ext cx="31683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16597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7DECA-BE06-7552-1907-8FFC14862A2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BF03D67-949C-17CA-7CEA-D27943C017B3}"/>
              </a:ext>
            </a:extLst>
          </p:cNvPr>
          <p:cNvSpPr>
            <a:spLocks noGrp="1"/>
          </p:cNvSpPr>
          <p:nvPr>
            <p:ph type="title"/>
          </p:nvPr>
        </p:nvSpPr>
        <p:spPr>
          <a:xfrm>
            <a:off x="228600" y="33655"/>
            <a:ext cx="11791950" cy="1325563"/>
          </a:xfrm>
        </p:spPr>
        <p:txBody>
          <a:bodyPr>
            <a:noAutofit/>
          </a:bodyPr>
          <a:lstStyle/>
          <a:p>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Summary of preceding ENSO influence on </a:t>
            </a:r>
            <a:r>
              <a:rPr lang="en-US" altLang="ja-JP" sz="28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a:t>
            </a:r>
            <a:endParaRPr kumimoji="1" lang="ja-JP" altLang="en-US" sz="2800">
              <a:solidFill>
                <a:schemeClr val="accent1">
                  <a:lumMod val="50000"/>
                </a:schemeClr>
              </a:solidFill>
              <a:latin typeface="Verdana" panose="020B0604030504040204" pitchFamily="34" charset="0"/>
              <a:cs typeface="Verdana" panose="020B0604030504040204" pitchFamily="34" charset="0"/>
            </a:endParaRPr>
          </a:p>
        </p:txBody>
      </p:sp>
      <p:pic>
        <p:nvPicPr>
          <p:cNvPr id="21" name="図 20">
            <a:extLst>
              <a:ext uri="{FF2B5EF4-FFF2-40B4-BE49-F238E27FC236}">
                <a16:creationId xmlns:a16="http://schemas.microsoft.com/office/drawing/2014/main" id="{90026F18-5F31-00AC-997F-856C260D9EAE}"/>
              </a:ext>
            </a:extLst>
          </p:cNvPr>
          <p:cNvPicPr>
            <a:picLocks noChangeAspect="1"/>
          </p:cNvPicPr>
          <p:nvPr/>
        </p:nvPicPr>
        <p:blipFill>
          <a:blip r:embed="rId2"/>
          <a:srcRect b="70144"/>
          <a:stretch>
            <a:fillRect/>
          </a:stretch>
        </p:blipFill>
        <p:spPr>
          <a:xfrm>
            <a:off x="690264" y="1071588"/>
            <a:ext cx="4823810" cy="2618870"/>
          </a:xfrm>
          <a:prstGeom prst="rect">
            <a:avLst/>
          </a:prstGeom>
        </p:spPr>
      </p:pic>
      <p:pic>
        <p:nvPicPr>
          <p:cNvPr id="23" name="図 22">
            <a:extLst>
              <a:ext uri="{FF2B5EF4-FFF2-40B4-BE49-F238E27FC236}">
                <a16:creationId xmlns:a16="http://schemas.microsoft.com/office/drawing/2014/main" id="{DE428D71-EA96-FDAA-A63F-64211AC7522A}"/>
              </a:ext>
            </a:extLst>
          </p:cNvPr>
          <p:cNvPicPr>
            <a:picLocks noChangeAspect="1"/>
          </p:cNvPicPr>
          <p:nvPr/>
        </p:nvPicPr>
        <p:blipFill>
          <a:blip r:embed="rId3"/>
          <a:srcRect b="70438"/>
          <a:stretch>
            <a:fillRect/>
          </a:stretch>
        </p:blipFill>
        <p:spPr>
          <a:xfrm>
            <a:off x="6165413" y="1248870"/>
            <a:ext cx="4854201" cy="2473611"/>
          </a:xfrm>
          <a:prstGeom prst="rect">
            <a:avLst/>
          </a:prstGeom>
        </p:spPr>
      </p:pic>
      <p:sp>
        <p:nvSpPr>
          <p:cNvPr id="25" name="テキスト ボックス 24">
            <a:extLst>
              <a:ext uri="{FF2B5EF4-FFF2-40B4-BE49-F238E27FC236}">
                <a16:creationId xmlns:a16="http://schemas.microsoft.com/office/drawing/2014/main" id="{E5BDE75D-6955-1837-F023-B375B7DE5AE8}"/>
              </a:ext>
            </a:extLst>
          </p:cNvPr>
          <p:cNvSpPr txBox="1"/>
          <p:nvPr/>
        </p:nvSpPr>
        <p:spPr>
          <a:xfrm>
            <a:off x="1022891" y="4816916"/>
            <a:ext cx="3274017" cy="1631216"/>
          </a:xfrm>
          <a:prstGeom prst="rect">
            <a:avLst/>
          </a:prstGeom>
          <a:solidFill>
            <a:schemeClr val="accent5">
              <a:lumMod val="40000"/>
              <a:lumOff val="60000"/>
            </a:schemeClr>
          </a:solidFill>
        </p:spPr>
        <p:txBody>
          <a:bodyPr wrap="square" rtlCol="0">
            <a:spAutoFit/>
          </a:bodyPr>
          <a:lstStyle/>
          <a:p>
            <a:pPr algn="ctr"/>
            <a:r>
              <a:rPr kumimoji="1" lang="en-US" altLang="ja-JP" sz="2000" dirty="0">
                <a:latin typeface="Verdana" panose="020B0604030504040204" pitchFamily="34" charset="0"/>
                <a:ea typeface="Verdana" panose="020B0604030504040204" pitchFamily="34" charset="0"/>
                <a:cs typeface="Verdana" panose="020B0604030504040204" pitchFamily="34" charset="0"/>
                <a:sym typeface="Wingdings" pitchFamily="2" charset="2"/>
              </a:rPr>
              <a:t>Warming in tropical IO, </a:t>
            </a:r>
          </a:p>
          <a:p>
            <a:pPr algn="ctr"/>
            <a:r>
              <a:rPr lang="en" altLang="ja-JP" sz="2000" dirty="0">
                <a:latin typeface="Verdana" panose="020B0604030504040204" pitchFamily="34" charset="0"/>
                <a:ea typeface="Verdana" panose="020B0604030504040204" pitchFamily="34" charset="0"/>
                <a:cs typeface="Verdana" panose="020B0604030504040204" pitchFamily="34" charset="0"/>
              </a:rPr>
              <a:t>cooling in the central to western North Tropical Pacific</a:t>
            </a:r>
          </a:p>
          <a:p>
            <a:pPr algn="ctr"/>
            <a:endParaRPr kumimoji="1" lang="ja-JP" altLang="en-US" sz="2000">
              <a:latin typeface="Verdana" panose="020B0604030504040204" pitchFamily="34" charset="0"/>
              <a:cs typeface="Verdana" panose="020B0604030504040204" pitchFamily="34" charset="0"/>
            </a:endParaRPr>
          </a:p>
        </p:txBody>
      </p:sp>
      <p:sp>
        <p:nvSpPr>
          <p:cNvPr id="26" name="テキスト ボックス 25">
            <a:extLst>
              <a:ext uri="{FF2B5EF4-FFF2-40B4-BE49-F238E27FC236}">
                <a16:creationId xmlns:a16="http://schemas.microsoft.com/office/drawing/2014/main" id="{8F292DA6-874C-84D2-58CE-50CCDDFD6515}"/>
              </a:ext>
            </a:extLst>
          </p:cNvPr>
          <p:cNvSpPr txBox="1"/>
          <p:nvPr/>
        </p:nvSpPr>
        <p:spPr>
          <a:xfrm>
            <a:off x="4815451" y="4816916"/>
            <a:ext cx="3274017" cy="1631216"/>
          </a:xfrm>
          <a:prstGeom prst="rect">
            <a:avLst/>
          </a:prstGeom>
          <a:solidFill>
            <a:schemeClr val="accent4">
              <a:lumMod val="20000"/>
              <a:lumOff val="80000"/>
            </a:schemeClr>
          </a:solidFill>
        </p:spPr>
        <p:txBody>
          <a:bodyPr wrap="square" rtlCol="0">
            <a:spAutoFit/>
          </a:bodyPr>
          <a:lstStyle/>
          <a:p>
            <a:pPr algn="ctr"/>
            <a:r>
              <a:rPr lang="en-US" altLang="ja-JP" sz="2000" dirty="0">
                <a:latin typeface="Verdana" panose="020B0604030504040204" pitchFamily="34" charset="0"/>
                <a:cs typeface="Verdana" panose="020B0604030504040204" pitchFamily="34" charset="0"/>
              </a:rPr>
              <a:t>Suppressed convection, and Anticyclonic circulation anomaly</a:t>
            </a:r>
            <a:br>
              <a:rPr lang="en-US" altLang="ja-JP" sz="2000" dirty="0">
                <a:latin typeface="Verdana" panose="020B0604030504040204" pitchFamily="34" charset="0"/>
                <a:cs typeface="Verdana" panose="020B0604030504040204" pitchFamily="34" charset="0"/>
              </a:rPr>
            </a:br>
            <a:r>
              <a:rPr lang="en-US" altLang="ja-JP" sz="2000" dirty="0">
                <a:latin typeface="Verdana" panose="020B0604030504040204" pitchFamily="34" charset="0"/>
                <a:cs typeface="Verdana" panose="020B0604030504040204" pitchFamily="34" charset="0"/>
              </a:rPr>
              <a:t>(WNPSH)</a:t>
            </a:r>
          </a:p>
          <a:p>
            <a:pPr algn="ctr"/>
            <a:endParaRPr kumimoji="1" lang="ja-JP" altLang="en-US" sz="2000">
              <a:latin typeface="Verdana" panose="020B0604030504040204" pitchFamily="34" charset="0"/>
              <a:cs typeface="Verdana" panose="020B0604030504040204" pitchFamily="34" charset="0"/>
            </a:endParaRPr>
          </a:p>
        </p:txBody>
      </p:sp>
      <p:sp>
        <p:nvSpPr>
          <p:cNvPr id="27" name="テキスト ボックス 26">
            <a:extLst>
              <a:ext uri="{FF2B5EF4-FFF2-40B4-BE49-F238E27FC236}">
                <a16:creationId xmlns:a16="http://schemas.microsoft.com/office/drawing/2014/main" id="{FF9E8E68-7C72-F2F0-8942-64B444B5DF4D}"/>
              </a:ext>
            </a:extLst>
          </p:cNvPr>
          <p:cNvSpPr txBox="1"/>
          <p:nvPr/>
        </p:nvSpPr>
        <p:spPr>
          <a:xfrm>
            <a:off x="8592514" y="4832414"/>
            <a:ext cx="3274017" cy="1200329"/>
          </a:xfrm>
          <a:prstGeom prst="rect">
            <a:avLst/>
          </a:prstGeom>
          <a:solidFill>
            <a:schemeClr val="accent6">
              <a:lumMod val="20000"/>
              <a:lumOff val="80000"/>
            </a:schemeClr>
          </a:solidFill>
        </p:spPr>
        <p:txBody>
          <a:bodyPr wrap="square" rtlCol="0">
            <a:spAutoFit/>
          </a:bodyPr>
          <a:lstStyle/>
          <a:p>
            <a:pPr algn="ctr"/>
            <a:r>
              <a:rPr lang="en-US" altLang="ja-JP" sz="2400" dirty="0">
                <a:latin typeface="Verdana" panose="020B0604030504040204" pitchFamily="34" charset="0"/>
                <a:cs typeface="Verdana" panose="020B0604030504040204" pitchFamily="34" charset="0"/>
              </a:rPr>
              <a:t>Enhanced </a:t>
            </a:r>
            <a:br>
              <a:rPr lang="en-US" altLang="ja-JP" sz="2400" dirty="0">
                <a:latin typeface="Verdana" panose="020B0604030504040204" pitchFamily="34" charset="0"/>
                <a:cs typeface="Verdana" panose="020B0604030504040204" pitchFamily="34" charset="0"/>
              </a:rPr>
            </a:br>
            <a:r>
              <a:rPr lang="en-US" altLang="ja-JP" sz="2400" dirty="0" err="1">
                <a:latin typeface="Verdana" panose="020B0604030504040204" pitchFamily="34" charset="0"/>
                <a:cs typeface="Verdana" panose="020B0604030504040204" pitchFamily="34" charset="0"/>
              </a:rPr>
              <a:t>Meiyu-Baiu</a:t>
            </a:r>
            <a:endParaRPr lang="en-US" altLang="ja-JP" sz="2400" dirty="0">
              <a:latin typeface="Verdana" panose="020B0604030504040204" pitchFamily="34" charset="0"/>
              <a:cs typeface="Verdana" panose="020B0604030504040204" pitchFamily="34" charset="0"/>
            </a:endParaRPr>
          </a:p>
          <a:p>
            <a:pPr algn="ctr"/>
            <a:r>
              <a:rPr lang="en-US" altLang="ja-JP" sz="2400" dirty="0">
                <a:latin typeface="Verdana" panose="020B0604030504040204" pitchFamily="34" charset="0"/>
                <a:cs typeface="Verdana" panose="020B0604030504040204" pitchFamily="34" charset="0"/>
              </a:rPr>
              <a:t>Rainfall </a:t>
            </a:r>
          </a:p>
        </p:txBody>
      </p:sp>
      <p:sp>
        <p:nvSpPr>
          <p:cNvPr id="29" name="テキスト ボックス 28">
            <a:extLst>
              <a:ext uri="{FF2B5EF4-FFF2-40B4-BE49-F238E27FC236}">
                <a16:creationId xmlns:a16="http://schemas.microsoft.com/office/drawing/2014/main" id="{CA287866-84D3-AED1-AE7C-FD4078E88682}"/>
              </a:ext>
            </a:extLst>
          </p:cNvPr>
          <p:cNvSpPr txBox="1"/>
          <p:nvPr/>
        </p:nvSpPr>
        <p:spPr>
          <a:xfrm>
            <a:off x="1022891" y="3884355"/>
            <a:ext cx="3274017" cy="461665"/>
          </a:xfrm>
          <a:prstGeom prst="rect">
            <a:avLst/>
          </a:prstGeom>
          <a:solidFill>
            <a:srgbClr val="FF7E79">
              <a:alpha val="29000"/>
            </a:srgbClr>
          </a:solidFill>
        </p:spPr>
        <p:txBody>
          <a:bodyPr wrap="square">
            <a:spAutoFit/>
          </a:bodyPr>
          <a:lstStyle/>
          <a:p>
            <a:pPr algn="ctr"/>
            <a:r>
              <a:rPr kumimoji="1" lang="en-US" altLang="ja-JP" sz="2400" dirty="0">
                <a:latin typeface="Verdana" panose="020B0604030504040204" pitchFamily="34" charset="0"/>
                <a:ea typeface="Verdana" panose="020B0604030504040204" pitchFamily="34" charset="0"/>
                <a:cs typeface="Verdana" panose="020B0604030504040204" pitchFamily="34" charset="0"/>
              </a:rPr>
              <a:t>Preceding El Nino </a:t>
            </a:r>
          </a:p>
        </p:txBody>
      </p:sp>
      <p:sp>
        <p:nvSpPr>
          <p:cNvPr id="30" name="三角形 29">
            <a:extLst>
              <a:ext uri="{FF2B5EF4-FFF2-40B4-BE49-F238E27FC236}">
                <a16:creationId xmlns:a16="http://schemas.microsoft.com/office/drawing/2014/main" id="{AAC77551-E7F0-EBDA-9A56-38ACACA8F4FB}"/>
              </a:ext>
            </a:extLst>
          </p:cNvPr>
          <p:cNvSpPr/>
          <p:nvPr/>
        </p:nvSpPr>
        <p:spPr>
          <a:xfrm rot="10800000">
            <a:off x="2295688" y="4423571"/>
            <a:ext cx="728421" cy="315855"/>
          </a:xfrm>
          <a:prstGeom prst="triangle">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三角形 30">
            <a:extLst>
              <a:ext uri="{FF2B5EF4-FFF2-40B4-BE49-F238E27FC236}">
                <a16:creationId xmlns:a16="http://schemas.microsoft.com/office/drawing/2014/main" id="{19183360-B553-55D6-953C-7D75E430C347}"/>
              </a:ext>
            </a:extLst>
          </p:cNvPr>
          <p:cNvSpPr/>
          <p:nvPr/>
        </p:nvSpPr>
        <p:spPr>
          <a:xfrm rot="5400000">
            <a:off x="4215216" y="5264274"/>
            <a:ext cx="728421" cy="315855"/>
          </a:xfrm>
          <a:prstGeom prst="triangle">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三角形 31">
            <a:extLst>
              <a:ext uri="{FF2B5EF4-FFF2-40B4-BE49-F238E27FC236}">
                <a16:creationId xmlns:a16="http://schemas.microsoft.com/office/drawing/2014/main" id="{E1469483-F16A-9D41-6496-525FB2DCB359}"/>
              </a:ext>
            </a:extLst>
          </p:cNvPr>
          <p:cNvSpPr/>
          <p:nvPr/>
        </p:nvSpPr>
        <p:spPr>
          <a:xfrm rot="5400000">
            <a:off x="8007776" y="5264273"/>
            <a:ext cx="728421" cy="315855"/>
          </a:xfrm>
          <a:prstGeom prst="triangle">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5C289ACD-9DA9-C8CD-1D2D-082A27429824}"/>
              </a:ext>
            </a:extLst>
          </p:cNvPr>
          <p:cNvSpPr txBox="1"/>
          <p:nvPr/>
        </p:nvSpPr>
        <p:spPr>
          <a:xfrm rot="16200000">
            <a:off x="-117009" y="3884354"/>
            <a:ext cx="1152880" cy="461665"/>
          </a:xfrm>
          <a:prstGeom prst="rect">
            <a:avLst/>
          </a:prstGeom>
          <a:noFill/>
        </p:spPr>
        <p:txBody>
          <a:bodyPr wrap="none" rtlCol="0">
            <a:spAutoFit/>
          </a:bodyPr>
          <a:lstStyle/>
          <a:p>
            <a:r>
              <a:rPr kumimoji="1" lang="en-US" altLang="ja-JP" sz="2400" dirty="0">
                <a:latin typeface="Verdana" panose="020B0604030504040204" pitchFamily="34" charset="0"/>
                <a:ea typeface="Verdana" panose="020B0604030504040204" pitchFamily="34" charset="0"/>
                <a:cs typeface="Verdana" panose="020B0604030504040204" pitchFamily="34" charset="0"/>
              </a:rPr>
              <a:t>winter</a:t>
            </a:r>
            <a:endParaRPr kumimoji="1" lang="ja-JP" altLang="en-US" sz="2400">
              <a:latin typeface="Verdana" panose="020B0604030504040204" pitchFamily="34" charset="0"/>
              <a:cs typeface="Verdana" panose="020B0604030504040204" pitchFamily="34" charset="0"/>
            </a:endParaRPr>
          </a:p>
        </p:txBody>
      </p:sp>
      <p:sp>
        <p:nvSpPr>
          <p:cNvPr id="34" name="テキスト ボックス 33">
            <a:extLst>
              <a:ext uri="{FF2B5EF4-FFF2-40B4-BE49-F238E27FC236}">
                <a16:creationId xmlns:a16="http://schemas.microsoft.com/office/drawing/2014/main" id="{DD0EEAE7-543E-3F93-1B31-92AFFAD30E54}"/>
              </a:ext>
            </a:extLst>
          </p:cNvPr>
          <p:cNvSpPr txBox="1"/>
          <p:nvPr/>
        </p:nvSpPr>
        <p:spPr>
          <a:xfrm rot="16200000">
            <a:off x="-311622" y="5243956"/>
            <a:ext cx="1454244" cy="830997"/>
          </a:xfrm>
          <a:prstGeom prst="rect">
            <a:avLst/>
          </a:prstGeom>
          <a:noFill/>
        </p:spPr>
        <p:txBody>
          <a:bodyPr wrap="none" rtlCol="0">
            <a:spAutoFit/>
          </a:bodyPr>
          <a:lstStyle/>
          <a:p>
            <a:pPr algn="ctr"/>
            <a:r>
              <a:rPr kumimoji="1" lang="en-US" altLang="ja-JP" sz="2400" dirty="0">
                <a:latin typeface="Verdana" panose="020B0604030504040204" pitchFamily="34" charset="0"/>
                <a:ea typeface="Verdana" panose="020B0604030504040204" pitchFamily="34" charset="0"/>
                <a:cs typeface="Verdana" panose="020B0604030504040204" pitchFamily="34" charset="0"/>
              </a:rPr>
              <a:t>early</a:t>
            </a:r>
          </a:p>
          <a:p>
            <a:pPr algn="ctr"/>
            <a:r>
              <a:rPr kumimoji="1" lang="en-US" altLang="ja-JP" sz="2400" dirty="0">
                <a:latin typeface="Verdana" panose="020B0604030504040204" pitchFamily="34" charset="0"/>
                <a:ea typeface="Verdana" panose="020B0604030504040204" pitchFamily="34" charset="0"/>
                <a:cs typeface="Verdana" panose="020B0604030504040204" pitchFamily="34" charset="0"/>
              </a:rPr>
              <a:t>summer</a:t>
            </a:r>
            <a:endParaRPr kumimoji="1" lang="ja-JP" altLang="en-US" sz="2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7877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CC38526B-57B3-77CA-B26F-4FDA244B325D}"/>
              </a:ext>
            </a:extLst>
          </p:cNvPr>
          <p:cNvSpPr>
            <a:spLocks noGrp="1"/>
          </p:cNvSpPr>
          <p:nvPr>
            <p:ph type="title"/>
          </p:nvPr>
        </p:nvSpPr>
        <p:spPr>
          <a:xfrm>
            <a:off x="228600" y="33655"/>
            <a:ext cx="11791950" cy="1325563"/>
          </a:xfrm>
        </p:spPr>
        <p:txBody>
          <a:bodyPr>
            <a:noAutofit/>
          </a:bodyPr>
          <a:lstStyle/>
          <a:p>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IOD-induced IPOC influence on </a:t>
            </a:r>
            <a:r>
              <a:rPr lang="en-US" altLang="ja-JP" sz="28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a:t>
            </a:r>
            <a:endParaRPr kumimoji="1" lang="ja-JP" altLang="en-US" sz="2800">
              <a:solidFill>
                <a:schemeClr val="accent1">
                  <a:lumMod val="50000"/>
                </a:schemeClr>
              </a:solidFill>
              <a:latin typeface="Verdana" panose="020B0604030504040204" pitchFamily="34" charset="0"/>
              <a:cs typeface="Verdana" panose="020B0604030504040204" pitchFamily="34" charset="0"/>
            </a:endParaRPr>
          </a:p>
        </p:txBody>
      </p:sp>
      <p:sp>
        <p:nvSpPr>
          <p:cNvPr id="5" name="テキスト ボックス 4">
            <a:extLst>
              <a:ext uri="{FF2B5EF4-FFF2-40B4-BE49-F238E27FC236}">
                <a16:creationId xmlns:a16="http://schemas.microsoft.com/office/drawing/2014/main" id="{7F8D79E8-EFBC-7ABB-3145-EEA0A9785786}"/>
              </a:ext>
            </a:extLst>
          </p:cNvPr>
          <p:cNvSpPr txBox="1"/>
          <p:nvPr/>
        </p:nvSpPr>
        <p:spPr>
          <a:xfrm>
            <a:off x="1070348" y="1012011"/>
            <a:ext cx="5112328" cy="369332"/>
          </a:xfrm>
          <a:prstGeom prst="rect">
            <a:avLst/>
          </a:prstGeom>
          <a:noFill/>
        </p:spPr>
        <p:txBody>
          <a:bodyPr wrap="square" rtlCol="0">
            <a:spAutoFit/>
          </a:bodyPr>
          <a:lstStyle/>
          <a:p>
            <a:r>
              <a:rPr kumimoji="1" lang="en-US" altLang="ja-JP" dirty="0" err="1">
                <a:latin typeface="Verdana" panose="020B0604030504040204" pitchFamily="34" charset="0"/>
                <a:ea typeface="Verdana" panose="020B0604030504040204" pitchFamily="34" charset="0"/>
                <a:cs typeface="Verdana" panose="020B0604030504040204" pitchFamily="34" charset="0"/>
              </a:rPr>
              <a:t>Meiyu-Baiu</a:t>
            </a:r>
            <a:r>
              <a:rPr kumimoji="1" lang="en-US" altLang="ja-JP" dirty="0">
                <a:latin typeface="Verdana" panose="020B0604030504040204" pitchFamily="34" charset="0"/>
                <a:ea typeface="Verdana" panose="020B0604030504040204" pitchFamily="34" charset="0"/>
                <a:cs typeface="Verdana" panose="020B0604030504040204" pitchFamily="34" charset="0"/>
              </a:rPr>
              <a:t> condition (June-July 2020)</a:t>
            </a:r>
            <a:endParaRPr kumimoji="1" lang="ja-JP" altLang="en-US">
              <a:latin typeface="Verdana" panose="020B0604030504040204" pitchFamily="34" charset="0"/>
              <a:cs typeface="Verdana" panose="020B0604030504040204" pitchFamily="34" charset="0"/>
            </a:endParaRPr>
          </a:p>
        </p:txBody>
      </p:sp>
      <p:sp>
        <p:nvSpPr>
          <p:cNvPr id="6" name="テキスト ボックス 5">
            <a:extLst>
              <a:ext uri="{FF2B5EF4-FFF2-40B4-BE49-F238E27FC236}">
                <a16:creationId xmlns:a16="http://schemas.microsoft.com/office/drawing/2014/main" id="{9B4738B0-3F86-B9FC-3524-5EF79D371E7B}"/>
              </a:ext>
            </a:extLst>
          </p:cNvPr>
          <p:cNvSpPr txBox="1"/>
          <p:nvPr/>
        </p:nvSpPr>
        <p:spPr>
          <a:xfrm>
            <a:off x="9499908" y="6401644"/>
            <a:ext cx="25206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(2020) GRL</a:t>
            </a:r>
            <a:endParaRPr kumimoji="1" lang="ja-JP" altLang="en-US" sz="1400">
              <a:latin typeface="Verdana" panose="020B0604030504040204" pitchFamily="34" charset="0"/>
              <a:cs typeface="Verdana" panose="020B0604030504040204" pitchFamily="34" charset="0"/>
            </a:endParaRPr>
          </a:p>
        </p:txBody>
      </p:sp>
      <p:sp>
        <p:nvSpPr>
          <p:cNvPr id="15" name="テキスト ボックス 14">
            <a:extLst>
              <a:ext uri="{FF2B5EF4-FFF2-40B4-BE49-F238E27FC236}">
                <a16:creationId xmlns:a16="http://schemas.microsoft.com/office/drawing/2014/main" id="{C7ABDA7B-A1EA-2F24-8D05-48C9081E3B67}"/>
              </a:ext>
            </a:extLst>
          </p:cNvPr>
          <p:cNvSpPr txBox="1"/>
          <p:nvPr/>
        </p:nvSpPr>
        <p:spPr>
          <a:xfrm>
            <a:off x="6928051" y="1510091"/>
            <a:ext cx="5178021" cy="1938992"/>
          </a:xfrm>
          <a:prstGeom prst="rect">
            <a:avLst/>
          </a:prstGeom>
          <a:noFill/>
        </p:spPr>
        <p:txBody>
          <a:bodyPr wrap="none" rtlCol="0">
            <a:spAutoFit/>
          </a:bodyPr>
          <a:lstStyle/>
          <a:p>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Recent studies highlighted </a:t>
            </a:r>
            <a:r>
              <a:rPr kumimoji="1" lang="en-US" altLang="ja-JP" sz="2000" dirty="0">
                <a:solidFill>
                  <a:srgbClr val="FF0000"/>
                </a:solidFill>
                <a:latin typeface="Verdana" panose="020B0604030504040204" pitchFamily="34" charset="0"/>
                <a:ea typeface="Verdana" panose="020B0604030504040204" pitchFamily="34" charset="0"/>
                <a:cs typeface="Verdana" panose="020B0604030504040204" pitchFamily="34" charset="0"/>
              </a:rPr>
              <a:t>ENSO-</a:t>
            </a:r>
          </a:p>
          <a:p>
            <a:r>
              <a:rPr lang="en-US" altLang="ja-JP" sz="2000" dirty="0">
                <a:solidFill>
                  <a:srgbClr val="FF0000"/>
                </a:solidFill>
                <a:latin typeface="Verdana" panose="020B0604030504040204" pitchFamily="34" charset="0"/>
                <a:ea typeface="Verdana" panose="020B0604030504040204" pitchFamily="34" charset="0"/>
                <a:cs typeface="Verdana" panose="020B0604030504040204" pitchFamily="34" charset="0"/>
              </a:rPr>
              <a:t>I</a:t>
            </a:r>
            <a:r>
              <a:rPr kumimoji="1" lang="en-US" altLang="ja-JP" sz="2000" dirty="0">
                <a:solidFill>
                  <a:srgbClr val="FF0000"/>
                </a:solidFill>
                <a:latin typeface="Verdana" panose="020B0604030504040204" pitchFamily="34" charset="0"/>
                <a:ea typeface="Verdana" panose="020B0604030504040204" pitchFamily="34" charset="0"/>
                <a:cs typeface="Verdana" panose="020B0604030504040204" pitchFamily="34" charset="0"/>
              </a:rPr>
              <a:t>ndependent</a:t>
            </a:r>
            <a:r>
              <a:rPr lang="en-US" altLang="ja-JP" sz="2000" dirty="0">
                <a:solidFill>
                  <a:srgbClr val="FF0000"/>
                </a:solidFill>
                <a:latin typeface="Verdana" panose="020B0604030504040204" pitchFamily="34" charset="0"/>
                <a:ea typeface="Verdana" panose="020B0604030504040204" pitchFamily="34" charset="0"/>
                <a:cs typeface="Verdana" panose="020B0604030504040204" pitchFamily="34" charset="0"/>
              </a:rPr>
              <a:t> </a:t>
            </a:r>
            <a:r>
              <a:rPr kumimoji="1" lang="en-US" altLang="ja-JP" sz="2000" dirty="0">
                <a:solidFill>
                  <a:srgbClr val="FF0000"/>
                </a:solidFill>
                <a:latin typeface="Verdana" panose="020B0604030504040204" pitchFamily="34" charset="0"/>
                <a:ea typeface="Verdana" panose="020B0604030504040204" pitchFamily="34" charset="0"/>
                <a:cs typeface="Verdana" panose="020B0604030504040204" pitchFamily="34" charset="0"/>
              </a:rPr>
              <a:t>IOD-induced </a:t>
            </a: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influence </a:t>
            </a:r>
            <a:b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driving the IPOC mode and enhancing </a:t>
            </a:r>
            <a:b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MB rainfall.</a:t>
            </a:r>
            <a:r>
              <a:rPr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(Takaya et al. 2020 GRL, </a:t>
            </a:r>
            <a:b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Zhou et al. 2021 PNAS, </a:t>
            </a:r>
          </a:p>
          <a:p>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Du et al. 2022 for review).</a:t>
            </a:r>
          </a:p>
        </p:txBody>
      </p:sp>
      <p:grpSp>
        <p:nvGrpSpPr>
          <p:cNvPr id="7" name="グループ化 6">
            <a:extLst>
              <a:ext uri="{FF2B5EF4-FFF2-40B4-BE49-F238E27FC236}">
                <a16:creationId xmlns:a16="http://schemas.microsoft.com/office/drawing/2014/main" id="{D282F90D-7B9D-4C17-E734-7FECB45748A9}"/>
              </a:ext>
            </a:extLst>
          </p:cNvPr>
          <p:cNvGrpSpPr/>
          <p:nvPr/>
        </p:nvGrpSpPr>
        <p:grpSpPr>
          <a:xfrm>
            <a:off x="214305" y="1510091"/>
            <a:ext cx="6239159" cy="5314254"/>
            <a:chOff x="5552483" y="1104106"/>
            <a:chExt cx="6239159" cy="5314254"/>
          </a:xfrm>
        </p:grpSpPr>
        <p:grpSp>
          <p:nvGrpSpPr>
            <p:cNvPr id="8" name="グループ化 7">
              <a:extLst>
                <a:ext uri="{FF2B5EF4-FFF2-40B4-BE49-F238E27FC236}">
                  <a16:creationId xmlns:a16="http://schemas.microsoft.com/office/drawing/2014/main" id="{C7B02876-A81F-DD95-5257-6A8963F8F4ED}"/>
                </a:ext>
              </a:extLst>
            </p:cNvPr>
            <p:cNvGrpSpPr/>
            <p:nvPr/>
          </p:nvGrpSpPr>
          <p:grpSpPr>
            <a:xfrm>
              <a:off x="5552483" y="1104106"/>
              <a:ext cx="6239159" cy="5007134"/>
              <a:chOff x="5285783" y="1142206"/>
              <a:chExt cx="6239159" cy="5007134"/>
            </a:xfrm>
          </p:grpSpPr>
          <p:pic>
            <p:nvPicPr>
              <p:cNvPr id="12" name="図 11">
                <a:extLst>
                  <a:ext uri="{FF2B5EF4-FFF2-40B4-BE49-F238E27FC236}">
                    <a16:creationId xmlns:a16="http://schemas.microsoft.com/office/drawing/2014/main" id="{3FBC64DD-5E55-369D-3908-B5DC0E5E28D5}"/>
                  </a:ext>
                </a:extLst>
              </p:cNvPr>
              <p:cNvPicPr>
                <a:picLocks noChangeAspect="1"/>
              </p:cNvPicPr>
              <p:nvPr/>
            </p:nvPicPr>
            <p:blipFill>
              <a:blip r:embed="rId2"/>
              <a:srcRect l="567"/>
              <a:stretch>
                <a:fillRect/>
              </a:stretch>
            </p:blipFill>
            <p:spPr>
              <a:xfrm>
                <a:off x="5285783" y="1142206"/>
                <a:ext cx="6239159" cy="5007134"/>
              </a:xfrm>
              <a:prstGeom prst="rect">
                <a:avLst/>
              </a:prstGeom>
            </p:spPr>
          </p:pic>
          <p:sp>
            <p:nvSpPr>
              <p:cNvPr id="13" name="円/楕円 12">
                <a:extLst>
                  <a:ext uri="{FF2B5EF4-FFF2-40B4-BE49-F238E27FC236}">
                    <a16:creationId xmlns:a16="http://schemas.microsoft.com/office/drawing/2014/main" id="{24B87F57-D524-29B6-DFDC-C6D1E27BC043}"/>
                  </a:ext>
                </a:extLst>
              </p:cNvPr>
              <p:cNvSpPr/>
              <p:nvPr/>
            </p:nvSpPr>
            <p:spPr>
              <a:xfrm>
                <a:off x="9780954" y="2043722"/>
                <a:ext cx="89877" cy="93785"/>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a:extLst>
                  <a:ext uri="{FF2B5EF4-FFF2-40B4-BE49-F238E27FC236}">
                    <a16:creationId xmlns:a16="http://schemas.microsoft.com/office/drawing/2014/main" id="{E0B203B8-452F-2C1B-2152-843A4E708451}"/>
                  </a:ext>
                </a:extLst>
              </p:cNvPr>
              <p:cNvSpPr/>
              <p:nvPr/>
            </p:nvSpPr>
            <p:spPr>
              <a:xfrm>
                <a:off x="11254154" y="4278922"/>
                <a:ext cx="89877" cy="93785"/>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 name="グループ化 8">
              <a:extLst>
                <a:ext uri="{FF2B5EF4-FFF2-40B4-BE49-F238E27FC236}">
                  <a16:creationId xmlns:a16="http://schemas.microsoft.com/office/drawing/2014/main" id="{A3A9C705-CB1B-E839-3971-2E66C570F2FF}"/>
                </a:ext>
              </a:extLst>
            </p:cNvPr>
            <p:cNvGrpSpPr/>
            <p:nvPr/>
          </p:nvGrpSpPr>
          <p:grpSpPr>
            <a:xfrm>
              <a:off x="5702933" y="3699528"/>
              <a:ext cx="3874096" cy="2718832"/>
              <a:chOff x="5702933" y="3699528"/>
              <a:chExt cx="3874096" cy="2718832"/>
            </a:xfrm>
          </p:grpSpPr>
          <p:sp>
            <p:nvSpPr>
              <p:cNvPr id="10" name="正方形/長方形 9">
                <a:extLst>
                  <a:ext uri="{FF2B5EF4-FFF2-40B4-BE49-F238E27FC236}">
                    <a16:creationId xmlns:a16="http://schemas.microsoft.com/office/drawing/2014/main" id="{E4DB2AD2-3528-8938-AC39-681C58DE6994}"/>
                  </a:ext>
                </a:extLst>
              </p:cNvPr>
              <p:cNvSpPr/>
              <p:nvPr/>
            </p:nvSpPr>
            <p:spPr>
              <a:xfrm>
                <a:off x="5702933" y="3699528"/>
                <a:ext cx="2937511" cy="27188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9A7CF327-B543-4BA8-7B93-1D6418914011}"/>
                  </a:ext>
                </a:extLst>
              </p:cNvPr>
              <p:cNvSpPr/>
              <p:nvPr/>
            </p:nvSpPr>
            <p:spPr>
              <a:xfrm>
                <a:off x="6639518" y="5695969"/>
                <a:ext cx="2937511" cy="4595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3168126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24B81-F3F1-8307-D696-6BA39E8582BD}"/>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7320596-FB1E-D92C-6D60-E16817EFD451}"/>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sp>
        <p:nvSpPr>
          <p:cNvPr id="4" name="タイトル 1">
            <a:extLst>
              <a:ext uri="{FF2B5EF4-FFF2-40B4-BE49-F238E27FC236}">
                <a16:creationId xmlns:a16="http://schemas.microsoft.com/office/drawing/2014/main" id="{97FABEC1-C21F-B74A-997A-345620287E98}"/>
              </a:ext>
            </a:extLst>
          </p:cNvPr>
          <p:cNvSpPr txBox="1">
            <a:spLocks/>
          </p:cNvSpPr>
          <p:nvPr/>
        </p:nvSpPr>
        <p:spPr>
          <a:xfrm>
            <a:off x="228600" y="33655"/>
            <a:ext cx="117919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IOD influence on </a:t>
            </a:r>
            <a:r>
              <a:rPr lang="en-US" altLang="ja-JP" sz="28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2020 Yangtze floods</a:t>
            </a:r>
            <a:endParaRPr lang="ja-JP" altLang="en-US" sz="2800">
              <a:solidFill>
                <a:schemeClr val="accent1">
                  <a:lumMod val="50000"/>
                </a:schemeClr>
              </a:solidFill>
              <a:latin typeface="Verdana" panose="020B0604030504040204" pitchFamily="34" charset="0"/>
              <a:cs typeface="Verdana" panose="020B0604030504040204" pitchFamily="34" charset="0"/>
            </a:endParaRPr>
          </a:p>
        </p:txBody>
      </p:sp>
      <p:pic>
        <p:nvPicPr>
          <p:cNvPr id="5" name="図 4">
            <a:extLst>
              <a:ext uri="{FF2B5EF4-FFF2-40B4-BE49-F238E27FC236}">
                <a16:creationId xmlns:a16="http://schemas.microsoft.com/office/drawing/2014/main" id="{3F73D548-2A92-06CA-9CED-1D3D74A60592}"/>
              </a:ext>
            </a:extLst>
          </p:cNvPr>
          <p:cNvPicPr>
            <a:picLocks noChangeAspect="1"/>
          </p:cNvPicPr>
          <p:nvPr/>
        </p:nvPicPr>
        <p:blipFill>
          <a:blip r:embed="rId2"/>
          <a:stretch>
            <a:fillRect/>
          </a:stretch>
        </p:blipFill>
        <p:spPr>
          <a:xfrm>
            <a:off x="838200" y="1681157"/>
            <a:ext cx="10103614" cy="4352177"/>
          </a:xfrm>
          <a:prstGeom prst="rect">
            <a:avLst/>
          </a:prstGeom>
        </p:spPr>
      </p:pic>
      <p:sp>
        <p:nvSpPr>
          <p:cNvPr id="6" name="テキスト ボックス 5">
            <a:extLst>
              <a:ext uri="{FF2B5EF4-FFF2-40B4-BE49-F238E27FC236}">
                <a16:creationId xmlns:a16="http://schemas.microsoft.com/office/drawing/2014/main" id="{D1A0ECC5-6BA3-9841-3876-5404AE8E9B7C}"/>
              </a:ext>
            </a:extLst>
          </p:cNvPr>
          <p:cNvSpPr txBox="1"/>
          <p:nvPr/>
        </p:nvSpPr>
        <p:spPr>
          <a:xfrm>
            <a:off x="2929180" y="1114528"/>
            <a:ext cx="5944641" cy="461665"/>
          </a:xfrm>
          <a:prstGeom prst="rect">
            <a:avLst/>
          </a:prstGeom>
          <a:noFill/>
        </p:spPr>
        <p:txBody>
          <a:bodyPr wrap="none" rtlCol="0">
            <a:spAutoFit/>
          </a:bodyPr>
          <a:lstStyle/>
          <a:p>
            <a:r>
              <a:rPr kumimoji="1" lang="en-US" altLang="ja-JP" sz="24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SST evolution of the 2019-2020 case</a:t>
            </a:r>
            <a:endParaRPr kumimoji="1" lang="ja-JP" altLang="en-US" sz="2400">
              <a:solidFill>
                <a:schemeClr val="accent1">
                  <a:lumMod val="50000"/>
                </a:schemeClr>
              </a:solidFill>
              <a:latin typeface="Verdana" panose="020B0604030504040204" pitchFamily="34" charset="0"/>
              <a:cs typeface="Verdana" panose="020B0604030504040204" pitchFamily="34" charset="0"/>
            </a:endParaRPr>
          </a:p>
        </p:txBody>
      </p:sp>
      <p:sp>
        <p:nvSpPr>
          <p:cNvPr id="8" name="テキスト ボックス 7">
            <a:extLst>
              <a:ext uri="{FF2B5EF4-FFF2-40B4-BE49-F238E27FC236}">
                <a16:creationId xmlns:a16="http://schemas.microsoft.com/office/drawing/2014/main" id="{6753DB67-2A12-9222-3D3A-4CE3835338BF}"/>
              </a:ext>
            </a:extLst>
          </p:cNvPr>
          <p:cNvSpPr txBox="1"/>
          <p:nvPr/>
        </p:nvSpPr>
        <p:spPr>
          <a:xfrm>
            <a:off x="1607304" y="6138298"/>
            <a:ext cx="8977392" cy="369332"/>
          </a:xfrm>
          <a:prstGeom prst="rect">
            <a:avLst/>
          </a:prstGeom>
          <a:noFill/>
        </p:spPr>
        <p:txBody>
          <a:bodyPr wrap="square">
            <a:spAutoFit/>
          </a:bodyPr>
          <a:lstStyle/>
          <a:p>
            <a:r>
              <a:rPr lang="en" altLang="ja-JP" dirty="0">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The super IOD in 2019 induced the IOB </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warming (IPOC mode) in 2020.</a:t>
            </a:r>
            <a:endParaRPr lang="ja-JP" altLang="en-US"/>
          </a:p>
        </p:txBody>
      </p:sp>
      <p:sp>
        <p:nvSpPr>
          <p:cNvPr id="9" name="テキスト ボックス 8">
            <a:extLst>
              <a:ext uri="{FF2B5EF4-FFF2-40B4-BE49-F238E27FC236}">
                <a16:creationId xmlns:a16="http://schemas.microsoft.com/office/drawing/2014/main" id="{7DE5A622-C068-52ED-02E0-142D7AB0113A}"/>
              </a:ext>
            </a:extLst>
          </p:cNvPr>
          <p:cNvSpPr txBox="1"/>
          <p:nvPr/>
        </p:nvSpPr>
        <p:spPr>
          <a:xfrm>
            <a:off x="9499908" y="6401644"/>
            <a:ext cx="25206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(2020) GRL</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092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7868B-387C-34C5-BA96-35083E186194}"/>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E8767E9-607B-B674-9C55-239947BF84F0}"/>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sp>
        <p:nvSpPr>
          <p:cNvPr id="4" name="タイトル 1">
            <a:extLst>
              <a:ext uri="{FF2B5EF4-FFF2-40B4-BE49-F238E27FC236}">
                <a16:creationId xmlns:a16="http://schemas.microsoft.com/office/drawing/2014/main" id="{0E77F5D0-2364-C08B-732B-3F8586D41BB4}"/>
              </a:ext>
            </a:extLst>
          </p:cNvPr>
          <p:cNvSpPr txBox="1">
            <a:spLocks/>
          </p:cNvSpPr>
          <p:nvPr/>
        </p:nvSpPr>
        <p:spPr>
          <a:xfrm>
            <a:off x="228600" y="33655"/>
            <a:ext cx="117919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IOD influence on </a:t>
            </a:r>
            <a:r>
              <a:rPr lang="en-US" altLang="ja-JP" sz="28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2020 Yangtze floods</a:t>
            </a:r>
            <a:endParaRPr lang="ja-JP" altLang="en-US" sz="2800">
              <a:solidFill>
                <a:schemeClr val="accent1">
                  <a:lumMod val="50000"/>
                </a:schemeClr>
              </a:solidFill>
              <a:latin typeface="Verdana" panose="020B0604030504040204" pitchFamily="34" charset="0"/>
              <a:cs typeface="Verdana" panose="020B0604030504040204" pitchFamily="34" charset="0"/>
            </a:endParaRPr>
          </a:p>
        </p:txBody>
      </p:sp>
      <p:sp>
        <p:nvSpPr>
          <p:cNvPr id="6" name="テキスト ボックス 5">
            <a:extLst>
              <a:ext uri="{FF2B5EF4-FFF2-40B4-BE49-F238E27FC236}">
                <a16:creationId xmlns:a16="http://schemas.microsoft.com/office/drawing/2014/main" id="{44E5880F-B8CC-928D-C883-2C95E01D3855}"/>
              </a:ext>
            </a:extLst>
          </p:cNvPr>
          <p:cNvSpPr txBox="1"/>
          <p:nvPr/>
        </p:nvSpPr>
        <p:spPr>
          <a:xfrm>
            <a:off x="2929180" y="1114528"/>
            <a:ext cx="6335389" cy="461665"/>
          </a:xfrm>
          <a:prstGeom prst="rect">
            <a:avLst/>
          </a:prstGeom>
          <a:noFill/>
        </p:spPr>
        <p:txBody>
          <a:bodyPr wrap="none" rtlCol="0">
            <a:spAutoFit/>
          </a:bodyPr>
          <a:lstStyle/>
          <a:p>
            <a:r>
              <a:rPr kumimoji="1" lang="en-US" altLang="ja-JP" sz="24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More story beneath the ocean surface…</a:t>
            </a:r>
            <a:endParaRPr kumimoji="1" lang="ja-JP" altLang="en-US" sz="2400">
              <a:solidFill>
                <a:schemeClr val="accent1">
                  <a:lumMod val="50000"/>
                </a:schemeClr>
              </a:solidFill>
              <a:latin typeface="Verdana" panose="020B0604030504040204" pitchFamily="34" charset="0"/>
              <a:cs typeface="Verdana" panose="020B0604030504040204" pitchFamily="34" charset="0"/>
            </a:endParaRPr>
          </a:p>
        </p:txBody>
      </p:sp>
      <p:grpSp>
        <p:nvGrpSpPr>
          <p:cNvPr id="11" name="グループ化 10">
            <a:extLst>
              <a:ext uri="{FF2B5EF4-FFF2-40B4-BE49-F238E27FC236}">
                <a16:creationId xmlns:a16="http://schemas.microsoft.com/office/drawing/2014/main" id="{7FA01B53-81E8-EC5E-EBAF-95535CCCF6F3}"/>
              </a:ext>
            </a:extLst>
          </p:cNvPr>
          <p:cNvGrpSpPr/>
          <p:nvPr/>
        </p:nvGrpSpPr>
        <p:grpSpPr>
          <a:xfrm>
            <a:off x="652220" y="1676699"/>
            <a:ext cx="10776488" cy="4895550"/>
            <a:chOff x="652220" y="1676699"/>
            <a:chExt cx="10776488" cy="4895550"/>
          </a:xfrm>
        </p:grpSpPr>
        <p:pic>
          <p:nvPicPr>
            <p:cNvPr id="2" name="図 1">
              <a:extLst>
                <a:ext uri="{FF2B5EF4-FFF2-40B4-BE49-F238E27FC236}">
                  <a16:creationId xmlns:a16="http://schemas.microsoft.com/office/drawing/2014/main" id="{87328B44-F1D3-C321-2F62-046ADA346998}"/>
                </a:ext>
              </a:extLst>
            </p:cNvPr>
            <p:cNvPicPr>
              <a:picLocks noChangeAspect="1"/>
            </p:cNvPicPr>
            <p:nvPr/>
          </p:nvPicPr>
          <p:blipFill>
            <a:blip r:embed="rId2"/>
            <a:stretch>
              <a:fillRect/>
            </a:stretch>
          </p:blipFill>
          <p:spPr>
            <a:xfrm>
              <a:off x="683217" y="1676699"/>
              <a:ext cx="10515599" cy="4895550"/>
            </a:xfrm>
            <a:prstGeom prst="rect">
              <a:avLst/>
            </a:prstGeom>
          </p:spPr>
        </p:pic>
        <p:sp>
          <p:nvSpPr>
            <p:cNvPr id="7" name="正方形/長方形 6">
              <a:extLst>
                <a:ext uri="{FF2B5EF4-FFF2-40B4-BE49-F238E27FC236}">
                  <a16:creationId xmlns:a16="http://schemas.microsoft.com/office/drawing/2014/main" id="{50BD1F8A-D2A6-3E2D-5B89-8BDC012BAE96}"/>
                </a:ext>
              </a:extLst>
            </p:cNvPr>
            <p:cNvSpPr/>
            <p:nvPr/>
          </p:nvSpPr>
          <p:spPr>
            <a:xfrm>
              <a:off x="652220" y="3874576"/>
              <a:ext cx="5330125" cy="19527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11B42DF1-C1B9-03E2-ABA0-C457D44E808D}"/>
                </a:ext>
              </a:extLst>
            </p:cNvPr>
            <p:cNvSpPr/>
            <p:nvPr/>
          </p:nvSpPr>
          <p:spPr>
            <a:xfrm>
              <a:off x="8456908" y="3874576"/>
              <a:ext cx="2819400" cy="19527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00109E33-6CAE-9F7F-2C24-465C4EC2291B}"/>
                </a:ext>
              </a:extLst>
            </p:cNvPr>
            <p:cNvSpPr/>
            <p:nvPr/>
          </p:nvSpPr>
          <p:spPr>
            <a:xfrm>
              <a:off x="804620" y="5820963"/>
              <a:ext cx="5291379" cy="1785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2F2AFB5-AFF9-29CC-17B2-C1ABE9DBA06C}"/>
                </a:ext>
              </a:extLst>
            </p:cNvPr>
            <p:cNvSpPr/>
            <p:nvPr/>
          </p:nvSpPr>
          <p:spPr>
            <a:xfrm>
              <a:off x="8609308" y="5763191"/>
              <a:ext cx="2819400" cy="2362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テキスト ボックス 12">
            <a:extLst>
              <a:ext uri="{FF2B5EF4-FFF2-40B4-BE49-F238E27FC236}">
                <a16:creationId xmlns:a16="http://schemas.microsoft.com/office/drawing/2014/main" id="{E80EDFDB-5295-9976-28DF-BC3078862F64}"/>
              </a:ext>
            </a:extLst>
          </p:cNvPr>
          <p:cNvSpPr txBox="1"/>
          <p:nvPr/>
        </p:nvSpPr>
        <p:spPr>
          <a:xfrm>
            <a:off x="401018" y="4027139"/>
            <a:ext cx="6098582" cy="2308324"/>
          </a:xfrm>
          <a:prstGeom prst="rect">
            <a:avLst/>
          </a:prstGeom>
          <a:noFill/>
        </p:spPr>
        <p:txBody>
          <a:bodyPr wrap="square">
            <a:spAutoFit/>
          </a:bodyPr>
          <a:lstStyle/>
          <a:p>
            <a:r>
              <a:rPr lang="en" altLang="ja-JP" i="1" dirty="0">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The super IOD in 2019 induced the IPOC </a:t>
            </a:r>
            <a:br>
              <a:rPr lang="en" altLang="ja-JP" i="1" dirty="0">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br>
            <a:r>
              <a:rPr lang="en" altLang="ja-JP" i="1" dirty="0">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mode with the following processes: </a:t>
            </a:r>
            <a:br>
              <a:rPr lang="en" altLang="ja-JP" i="1" dirty="0">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br>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record strong</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downwelling Rossby waves </a:t>
            </a:r>
            <a:b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excited by the IOD and </a:t>
            </a:r>
            <a:r>
              <a:rPr lang="en" altLang="ja-JP" i="1"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tripole</a:t>
            </a:r>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sea surface </a:t>
            </a:r>
          </a:p>
          <a:p>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temperature anomalies in the tropical</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IO‐WP, </a:t>
            </a:r>
            <a:b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their arrival to the southwestern IO in spring, </a:t>
            </a:r>
            <a:b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and associated modulation of monsoon</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 altLang="ja-JP"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flow.</a:t>
            </a:r>
            <a:endPar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pPr>
              <a:buNone/>
            </a:pPr>
            <a:endParaRPr lang="en" altLang="ja-JP" dirty="0">
              <a:effectLst/>
              <a:latin typeface="Times"/>
            </a:endParaRPr>
          </a:p>
        </p:txBody>
      </p:sp>
      <p:sp>
        <p:nvSpPr>
          <p:cNvPr id="14" name="テキスト ボックス 13">
            <a:extLst>
              <a:ext uri="{FF2B5EF4-FFF2-40B4-BE49-F238E27FC236}">
                <a16:creationId xmlns:a16="http://schemas.microsoft.com/office/drawing/2014/main" id="{2DEC39F3-E2BB-7524-0D96-72C7F253807E}"/>
              </a:ext>
            </a:extLst>
          </p:cNvPr>
          <p:cNvSpPr txBox="1"/>
          <p:nvPr/>
        </p:nvSpPr>
        <p:spPr>
          <a:xfrm>
            <a:off x="9499908" y="6401644"/>
            <a:ext cx="25206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(2020) GRL</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89171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51861-C0F2-BADC-2FA8-9C02AD323E4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E6E1829-45E9-C701-4AE7-CAC56D62D8CB}"/>
              </a:ext>
            </a:extLst>
          </p:cNvPr>
          <p:cNvSpPr>
            <a:spLocks noGrp="1"/>
          </p:cNvSpPr>
          <p:nvPr>
            <p:ph type="title"/>
          </p:nvPr>
        </p:nvSpPr>
        <p:spPr>
          <a:xfrm>
            <a:off x="838200" y="33655"/>
            <a:ext cx="10515600" cy="1325563"/>
          </a:xfrm>
        </p:spPr>
        <p:txBody>
          <a:bodyPr>
            <a:normAutofit/>
          </a:bodyPr>
          <a:lstStyle/>
          <a:p>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Extending the Predictability Horizon</a:t>
            </a:r>
            <a:b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for </a:t>
            </a:r>
            <a:r>
              <a:rPr lang="en-US" altLang="ja-JP" sz="36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a:t>
            </a:r>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US" altLang="ja-JP" sz="36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Baiu</a:t>
            </a:r>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Variability</a:t>
            </a:r>
            <a:endParaRPr kumimoji="1" lang="ja-JP" altLang="en-US" sz="36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0FBECC95-8324-C046-EC54-013DA8FCCA0B}"/>
              </a:ext>
            </a:extLst>
          </p:cNvPr>
          <p:cNvSpPr>
            <a:spLocks noGrp="1"/>
          </p:cNvSpPr>
          <p:nvPr>
            <p:ph idx="1"/>
          </p:nvPr>
        </p:nvSpPr>
        <p:spPr>
          <a:xfrm>
            <a:off x="667718" y="1475185"/>
            <a:ext cx="11188485" cy="5159057"/>
          </a:xfrm>
        </p:spPr>
        <p:txBody>
          <a:bodyPr>
            <a:normAutofit/>
          </a:bodyPr>
          <a:lstStyle/>
          <a:p>
            <a:pPr marL="0" indent="0">
              <a:buNone/>
            </a:pPr>
            <a:r>
              <a:rPr lang="en-US" altLang="ja-JP" sz="2400" dirty="0">
                <a:latin typeface="Verdana" panose="020B0604030504040204" pitchFamily="34" charset="0"/>
                <a:ea typeface="Verdana" panose="020B0604030504040204" pitchFamily="34" charset="0"/>
                <a:cs typeface="Verdana" panose="020B0604030504040204" pitchFamily="34" charset="0"/>
              </a:rPr>
              <a:t>Atmosphere-ocean coupled modes (ENSO, IOD, IPOC) exert influence on the Asian summer monsoon/</a:t>
            </a:r>
            <a:r>
              <a:rPr lang="en-US" altLang="ja-JP" sz="2400" dirty="0" err="1">
                <a:latin typeface="Verdana" panose="020B0604030504040204" pitchFamily="34" charset="0"/>
                <a:ea typeface="Verdana" panose="020B0604030504040204" pitchFamily="34" charset="0"/>
                <a:cs typeface="Verdana" panose="020B0604030504040204" pitchFamily="34" charset="0"/>
              </a:rPr>
              <a:t>Meiyu-Baiu</a:t>
            </a:r>
            <a:r>
              <a:rPr lang="en-US" altLang="ja-JP" sz="2400" dirty="0">
                <a:latin typeface="Verdana" panose="020B0604030504040204" pitchFamily="34" charset="0"/>
                <a:ea typeface="Verdana" panose="020B0604030504040204" pitchFamily="34" charset="0"/>
                <a:cs typeface="Verdana" panose="020B0604030504040204" pitchFamily="34" charset="0"/>
              </a:rPr>
              <a:t> rainfall.</a:t>
            </a:r>
          </a:p>
          <a:p>
            <a:pPr marL="0" indent="0">
              <a:buNone/>
            </a:pPr>
            <a:r>
              <a:rPr lang="en-US" altLang="ja-JP" sz="2400" dirty="0">
                <a:latin typeface="Verdana" panose="020B0604030504040204" pitchFamily="34" charset="0"/>
                <a:ea typeface="Verdana" panose="020B0604030504040204" pitchFamily="34" charset="0"/>
                <a:cs typeface="Verdana" panose="020B0604030504040204" pitchFamily="34" charset="0"/>
              </a:rPr>
              <a:t>Some useful predictability in longer-lead prediction beyond seasons?</a:t>
            </a:r>
            <a:br>
              <a:rPr lang="en-US" altLang="ja-JP" sz="2400" dirty="0">
                <a:latin typeface="Verdana" panose="020B0604030504040204" pitchFamily="34" charset="0"/>
                <a:ea typeface="Verdana" panose="020B0604030504040204" pitchFamily="34" charset="0"/>
                <a:cs typeface="Verdana" panose="020B0604030504040204" pitchFamily="34" charset="0"/>
              </a:rPr>
            </a:b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pic>
        <p:nvPicPr>
          <p:cNvPr id="4" name="図 3">
            <a:extLst>
              <a:ext uri="{FF2B5EF4-FFF2-40B4-BE49-F238E27FC236}">
                <a16:creationId xmlns:a16="http://schemas.microsoft.com/office/drawing/2014/main" id="{453C50A6-B8A1-1B0D-DC3D-52A4BB5C1110}"/>
              </a:ext>
            </a:extLst>
          </p:cNvPr>
          <p:cNvPicPr>
            <a:picLocks noChangeAspect="1"/>
          </p:cNvPicPr>
          <p:nvPr/>
        </p:nvPicPr>
        <p:blipFill>
          <a:blip r:embed="rId2"/>
          <a:srcRect l="1" r="814"/>
          <a:stretch>
            <a:fillRect/>
          </a:stretch>
        </p:blipFill>
        <p:spPr>
          <a:xfrm>
            <a:off x="4228112" y="3274018"/>
            <a:ext cx="7709115" cy="3068876"/>
          </a:xfrm>
          <a:prstGeom prst="rect">
            <a:avLst/>
          </a:prstGeom>
        </p:spPr>
      </p:pic>
      <p:sp>
        <p:nvSpPr>
          <p:cNvPr id="5" name="テキスト ボックス 4">
            <a:extLst>
              <a:ext uri="{FF2B5EF4-FFF2-40B4-BE49-F238E27FC236}">
                <a16:creationId xmlns:a16="http://schemas.microsoft.com/office/drawing/2014/main" id="{DB3BA10A-E5B0-7386-3736-81AF69EFAEEF}"/>
              </a:ext>
            </a:extLst>
          </p:cNvPr>
          <p:cNvSpPr txBox="1"/>
          <p:nvPr/>
        </p:nvSpPr>
        <p:spPr>
          <a:xfrm>
            <a:off x="9062977" y="6401644"/>
            <a:ext cx="2957573"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(2021) NCOMMS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24508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9462241F-9117-788F-19EB-536CC72821BF}"/>
              </a:ext>
            </a:extLst>
          </p:cNvPr>
          <p:cNvSpPr>
            <a:spLocks noGrp="1"/>
          </p:cNvSpPr>
          <p:nvPr>
            <p:ph type="title"/>
          </p:nvPr>
        </p:nvSpPr>
        <p:spPr>
          <a:xfrm>
            <a:off x="838200" y="33655"/>
            <a:ext cx="10515600" cy="1325563"/>
          </a:xfrm>
        </p:spPr>
        <p:txBody>
          <a:bodyPr>
            <a:normAutofit/>
          </a:bodyPr>
          <a:lstStyle/>
          <a:p>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Experimental setting</a:t>
            </a:r>
            <a:endParaRPr kumimoji="1" lang="ja-JP" altLang="en-US" sz="3600">
              <a:solidFill>
                <a:schemeClr val="accent1">
                  <a:lumMod val="50000"/>
                </a:schemeClr>
              </a:solidFill>
              <a:latin typeface="Verdana" panose="020B0604030504040204" pitchFamily="34" charset="0"/>
              <a:cs typeface="Verdana" panose="020B0604030504040204" pitchFamily="34" charset="0"/>
            </a:endParaRPr>
          </a:p>
        </p:txBody>
      </p:sp>
      <p:grpSp>
        <p:nvGrpSpPr>
          <p:cNvPr id="2" name="グループ化 1">
            <a:extLst>
              <a:ext uri="{FF2B5EF4-FFF2-40B4-BE49-F238E27FC236}">
                <a16:creationId xmlns:a16="http://schemas.microsoft.com/office/drawing/2014/main" id="{485AC6BE-C239-0A1C-4DD3-DE29D695297D}"/>
              </a:ext>
            </a:extLst>
          </p:cNvPr>
          <p:cNvGrpSpPr/>
          <p:nvPr/>
        </p:nvGrpSpPr>
        <p:grpSpPr>
          <a:xfrm>
            <a:off x="2153182" y="5564991"/>
            <a:ext cx="5935225" cy="530397"/>
            <a:chOff x="2153182" y="4750226"/>
            <a:chExt cx="5935225" cy="530397"/>
          </a:xfrm>
        </p:grpSpPr>
        <p:grpSp>
          <p:nvGrpSpPr>
            <p:cNvPr id="5" name="グループ化 4">
              <a:extLst>
                <a:ext uri="{FF2B5EF4-FFF2-40B4-BE49-F238E27FC236}">
                  <a16:creationId xmlns:a16="http://schemas.microsoft.com/office/drawing/2014/main" id="{4FD6E6D1-CA80-35D0-75B9-66BDF2AF3E57}"/>
                </a:ext>
              </a:extLst>
            </p:cNvPr>
            <p:cNvGrpSpPr/>
            <p:nvPr/>
          </p:nvGrpSpPr>
          <p:grpSpPr>
            <a:xfrm>
              <a:off x="2153182" y="4750226"/>
              <a:ext cx="5935225" cy="376945"/>
              <a:chOff x="2153182" y="4750226"/>
              <a:chExt cx="5935225" cy="376945"/>
            </a:xfrm>
          </p:grpSpPr>
          <p:sp>
            <p:nvSpPr>
              <p:cNvPr id="7" name="円/楕円 6">
                <a:extLst>
                  <a:ext uri="{FF2B5EF4-FFF2-40B4-BE49-F238E27FC236}">
                    <a16:creationId xmlns:a16="http://schemas.microsoft.com/office/drawing/2014/main" id="{C76F4DC0-12AF-0E9F-3F77-78CF8543D5F9}"/>
                  </a:ext>
                </a:extLst>
              </p:cNvPr>
              <p:cNvSpPr/>
              <p:nvPr/>
            </p:nvSpPr>
            <p:spPr>
              <a:xfrm>
                <a:off x="2589115" y="4837817"/>
                <a:ext cx="5025654" cy="28935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CB0A0AE-C43B-7EA2-A2CA-AD752A107CB5}"/>
                  </a:ext>
                </a:extLst>
              </p:cNvPr>
              <p:cNvSpPr/>
              <p:nvPr/>
            </p:nvSpPr>
            <p:spPr>
              <a:xfrm>
                <a:off x="2153182" y="4750226"/>
                <a:ext cx="5935225" cy="233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正方形/長方形 5">
              <a:extLst>
                <a:ext uri="{FF2B5EF4-FFF2-40B4-BE49-F238E27FC236}">
                  <a16:creationId xmlns:a16="http://schemas.microsoft.com/office/drawing/2014/main" id="{2069CC9A-3587-0F8E-836E-D777B5A2678D}"/>
                </a:ext>
              </a:extLst>
            </p:cNvPr>
            <p:cNvSpPr/>
            <p:nvPr/>
          </p:nvSpPr>
          <p:spPr>
            <a:xfrm>
              <a:off x="4388273" y="4815323"/>
              <a:ext cx="1566527" cy="46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コンテンツ プレースホルダー 2">
            <a:extLst>
              <a:ext uri="{FF2B5EF4-FFF2-40B4-BE49-F238E27FC236}">
                <a16:creationId xmlns:a16="http://schemas.microsoft.com/office/drawing/2014/main" id="{A9DAF7FD-0CCB-28D4-10F6-17284C7D1477}"/>
              </a:ext>
            </a:extLst>
          </p:cNvPr>
          <p:cNvSpPr>
            <a:spLocks noGrp="1"/>
          </p:cNvSpPr>
          <p:nvPr>
            <p:ph idx="1"/>
          </p:nvPr>
        </p:nvSpPr>
        <p:spPr>
          <a:xfrm>
            <a:off x="541870" y="958511"/>
            <a:ext cx="11127622" cy="5510645"/>
          </a:xfrm>
        </p:spPr>
        <p:txBody>
          <a:bodyPr>
            <a:normAutofit lnSpcReduction="10000"/>
          </a:bodyPr>
          <a:lstStyle/>
          <a:p>
            <a:pPr marL="0" indent="0">
              <a:lnSpc>
                <a:spcPct val="110000"/>
              </a:lnSpc>
              <a:buNone/>
            </a:pPr>
            <a:endParaRPr lang="en-US" altLang="ja-JP" sz="2000" dirty="0"/>
          </a:p>
          <a:p>
            <a:pPr marL="0" indent="0">
              <a:lnSpc>
                <a:spcPct val="110000"/>
              </a:lnSpc>
              <a:buNone/>
            </a:pPr>
            <a:r>
              <a:rPr lang="en-US" altLang="ja-JP" sz="2000" b="1" dirty="0"/>
              <a:t>Model</a:t>
            </a:r>
            <a:r>
              <a:rPr lang="ja-JP" altLang="en-US" sz="2000"/>
              <a:t>：</a:t>
            </a:r>
            <a:r>
              <a:rPr lang="en-US" altLang="ja-JP" sz="2000" b="1" dirty="0"/>
              <a:t>JMA/MRI-CPS2 </a:t>
            </a:r>
            <a:r>
              <a:rPr lang="en-US" altLang="ja-JP" sz="2000" dirty="0"/>
              <a:t>(Takaya et al. 2018 </a:t>
            </a:r>
            <a:r>
              <a:rPr lang="en-US" altLang="ja-JP" sz="2000" i="1" dirty="0" err="1"/>
              <a:t>Clim</a:t>
            </a:r>
            <a:r>
              <a:rPr lang="en-US" altLang="ja-JP" sz="2000" i="1" dirty="0"/>
              <a:t>. </a:t>
            </a:r>
            <a:r>
              <a:rPr lang="en-US" altLang="ja-JP" sz="2000" i="1" dirty="0" err="1"/>
              <a:t>Dyn</a:t>
            </a:r>
            <a:r>
              <a:rPr lang="en-US" altLang="ja-JP" sz="2000" i="1" dirty="0"/>
              <a:t>.</a:t>
            </a:r>
            <a:r>
              <a:rPr lang="en-US" altLang="ja-JP" sz="2000" dirty="0"/>
              <a:t>)</a:t>
            </a:r>
          </a:p>
          <a:p>
            <a:pPr marL="0" indent="0">
              <a:lnSpc>
                <a:spcPct val="110000"/>
              </a:lnSpc>
              <a:buNone/>
            </a:pPr>
            <a:r>
              <a:rPr lang="en-US" altLang="ja-JP" sz="2000" b="1" dirty="0"/>
              <a:t>Initial dates</a:t>
            </a:r>
            <a:r>
              <a:rPr lang="ja-JP" altLang="en-US" sz="2000"/>
              <a:t>：</a:t>
            </a:r>
            <a:r>
              <a:rPr lang="en-US" altLang="ja-JP" sz="2000" dirty="0"/>
              <a:t>Four consecutive dates in </a:t>
            </a:r>
            <a:r>
              <a:rPr lang="en-US" altLang="ja-JP" sz="2000" b="1" dirty="0"/>
              <a:t>April</a:t>
            </a:r>
            <a:r>
              <a:rPr lang="en-US" altLang="ja-JP" sz="2000" dirty="0"/>
              <a:t> (11, 16, 21, 26 April) during </a:t>
            </a:r>
            <a:r>
              <a:rPr kumimoji="1" lang="en-US" altLang="ja-JP" sz="2000" b="1" dirty="0"/>
              <a:t>1979-2016</a:t>
            </a:r>
          </a:p>
          <a:p>
            <a:pPr marL="0" indent="0">
              <a:lnSpc>
                <a:spcPct val="110000"/>
              </a:lnSpc>
              <a:buNone/>
            </a:pPr>
            <a:r>
              <a:rPr kumimoji="1" lang="en-US" altLang="ja-JP" sz="2000" b="1" dirty="0"/>
              <a:t>Target period</a:t>
            </a:r>
            <a:r>
              <a:rPr kumimoji="1" lang="ja-JP" altLang="en-US" sz="2000"/>
              <a:t>：</a:t>
            </a:r>
            <a:r>
              <a:rPr kumimoji="1" lang="en-US" altLang="ja-JP" sz="2000" b="1" dirty="0">
                <a:solidFill>
                  <a:prstClr val="black"/>
                </a:solidFill>
              </a:rPr>
              <a:t>Boreal summer (Jun-Aug) with a 13-month lead </a:t>
            </a:r>
            <a:endParaRPr lang="en-US" altLang="ja-JP" sz="2000" b="1" dirty="0">
              <a:solidFill>
                <a:prstClr val="black"/>
              </a:solidFill>
            </a:endParaRPr>
          </a:p>
          <a:p>
            <a:pPr marL="0" indent="0">
              <a:lnSpc>
                <a:spcPct val="110000"/>
              </a:lnSpc>
              <a:buNone/>
            </a:pPr>
            <a:r>
              <a:rPr kumimoji="1" lang="en-US" altLang="ja-JP" sz="2000" b="1" dirty="0">
                <a:solidFill>
                  <a:prstClr val="black"/>
                </a:solidFill>
              </a:rPr>
              <a:t>                          during </a:t>
            </a:r>
            <a:r>
              <a:rPr lang="en-US" altLang="ja-JP" sz="2000" b="1" dirty="0"/>
              <a:t>37 years (1980-2016) </a:t>
            </a:r>
            <a:r>
              <a:rPr lang="en-US" altLang="ja-JP" sz="2000" dirty="0"/>
              <a:t>(The one-month lead prediction was also analyzed.)</a:t>
            </a:r>
            <a:br>
              <a:rPr kumimoji="1" lang="en-US" altLang="ja-JP" sz="2000" b="1" dirty="0"/>
            </a:br>
            <a:r>
              <a:rPr kumimoji="1" lang="en-US" altLang="ja-JP" sz="2000" b="1" dirty="0"/>
              <a:t>Ensemble size</a:t>
            </a:r>
            <a:r>
              <a:rPr kumimoji="1" lang="ja-JP" altLang="en-US" sz="2000"/>
              <a:t>：</a:t>
            </a:r>
            <a:r>
              <a:rPr kumimoji="1" lang="en-US" altLang="ja-JP" sz="2400" b="1" dirty="0"/>
              <a:t>52 </a:t>
            </a:r>
            <a:r>
              <a:rPr kumimoji="1" lang="en-US" altLang="ja-JP" sz="2000" b="1" dirty="0"/>
              <a:t>members</a:t>
            </a:r>
            <a:endParaRPr lang="en-US" altLang="ja-JP" sz="1900" dirty="0"/>
          </a:p>
          <a:p>
            <a:pPr marL="0" indent="0">
              <a:lnSpc>
                <a:spcPct val="110000"/>
              </a:lnSpc>
              <a:buNone/>
            </a:pPr>
            <a:endParaRPr lang="en-US" altLang="ja-JP" sz="1900" dirty="0"/>
          </a:p>
          <a:p>
            <a:pPr marL="0" indent="0">
              <a:lnSpc>
                <a:spcPct val="110000"/>
              </a:lnSpc>
              <a:buNone/>
            </a:pPr>
            <a:endParaRPr lang="en-US" altLang="ja-JP" sz="1900" dirty="0"/>
          </a:p>
          <a:p>
            <a:pPr marL="0" indent="0">
              <a:lnSpc>
                <a:spcPct val="120000"/>
              </a:lnSpc>
              <a:buNone/>
            </a:pPr>
            <a:endParaRPr lang="en-US" altLang="ja-JP" sz="1800" dirty="0"/>
          </a:p>
          <a:p>
            <a:pPr marL="0" indent="0">
              <a:lnSpc>
                <a:spcPct val="120000"/>
              </a:lnSpc>
              <a:buNone/>
            </a:pPr>
            <a:endParaRPr lang="en-US" altLang="ja-JP" sz="1800" dirty="0"/>
          </a:p>
          <a:p>
            <a:pPr marL="0" indent="0">
              <a:lnSpc>
                <a:spcPct val="120000"/>
              </a:lnSpc>
              <a:buNone/>
            </a:pPr>
            <a:br>
              <a:rPr lang="en-US" altLang="ja-JP" sz="1800" dirty="0"/>
            </a:br>
            <a:r>
              <a:rPr lang="en-US" altLang="ja-JP" sz="1800" dirty="0"/>
              <a:t> </a:t>
            </a:r>
            <a:endParaRPr kumimoji="1" lang="en-US" altLang="ja-JP" sz="1700" dirty="0"/>
          </a:p>
          <a:p>
            <a:pPr marL="0" indent="0">
              <a:buNone/>
            </a:pPr>
            <a:endParaRPr kumimoji="1" lang="ja-JP" altLang="en-US" dirty="0"/>
          </a:p>
        </p:txBody>
      </p:sp>
      <p:sp>
        <p:nvSpPr>
          <p:cNvPr id="10" name="正方形/長方形 9">
            <a:extLst>
              <a:ext uri="{FF2B5EF4-FFF2-40B4-BE49-F238E27FC236}">
                <a16:creationId xmlns:a16="http://schemas.microsoft.com/office/drawing/2014/main" id="{81396C9B-3055-0720-DB9E-937500221BCA}"/>
              </a:ext>
            </a:extLst>
          </p:cNvPr>
          <p:cNvSpPr/>
          <p:nvPr/>
        </p:nvSpPr>
        <p:spPr>
          <a:xfrm>
            <a:off x="3081755" y="4377510"/>
            <a:ext cx="1130596" cy="1366874"/>
          </a:xfrm>
          <a:prstGeom prst="rect">
            <a:avLst/>
          </a:prstGeom>
          <a:solidFill>
            <a:srgbClr val="FFC2D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B08314D2-4BE5-A2C3-C8E5-D980E16BB21D}"/>
              </a:ext>
            </a:extLst>
          </p:cNvPr>
          <p:cNvSpPr/>
          <p:nvPr/>
        </p:nvSpPr>
        <p:spPr>
          <a:xfrm>
            <a:off x="7614769" y="4364366"/>
            <a:ext cx="1130596" cy="1366874"/>
          </a:xfrm>
          <a:prstGeom prst="rect">
            <a:avLst/>
          </a:prstGeom>
          <a:solidFill>
            <a:srgbClr val="FFC2D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右矢印 11">
            <a:extLst>
              <a:ext uri="{FF2B5EF4-FFF2-40B4-BE49-F238E27FC236}">
                <a16:creationId xmlns:a16="http://schemas.microsoft.com/office/drawing/2014/main" id="{4D53C601-D92E-CFF1-3C62-1DD63F561D13}"/>
              </a:ext>
            </a:extLst>
          </p:cNvPr>
          <p:cNvSpPr/>
          <p:nvPr/>
        </p:nvSpPr>
        <p:spPr>
          <a:xfrm>
            <a:off x="2153182" y="4653955"/>
            <a:ext cx="6862827" cy="340243"/>
          </a:xfrm>
          <a:prstGeom prst="rightArrow">
            <a:avLst>
              <a:gd name="adj1" fmla="val 42268"/>
              <a:gd name="adj2" fmla="val 50000"/>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右矢印 12">
            <a:extLst>
              <a:ext uri="{FF2B5EF4-FFF2-40B4-BE49-F238E27FC236}">
                <a16:creationId xmlns:a16="http://schemas.microsoft.com/office/drawing/2014/main" id="{FC371A80-E930-3543-01ED-6661EB77A0B6}"/>
              </a:ext>
            </a:extLst>
          </p:cNvPr>
          <p:cNvSpPr/>
          <p:nvPr/>
        </p:nvSpPr>
        <p:spPr>
          <a:xfrm>
            <a:off x="2284317" y="4912680"/>
            <a:ext cx="6862827" cy="340243"/>
          </a:xfrm>
          <a:prstGeom prst="rightArrow">
            <a:avLst>
              <a:gd name="adj1" fmla="val 42268"/>
              <a:gd name="adj2" fmla="val 50000"/>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右矢印 13">
            <a:extLst>
              <a:ext uri="{FF2B5EF4-FFF2-40B4-BE49-F238E27FC236}">
                <a16:creationId xmlns:a16="http://schemas.microsoft.com/office/drawing/2014/main" id="{336BEBED-A131-C754-75E2-BEC49B7FEBB4}"/>
              </a:ext>
            </a:extLst>
          </p:cNvPr>
          <p:cNvSpPr/>
          <p:nvPr/>
        </p:nvSpPr>
        <p:spPr>
          <a:xfrm>
            <a:off x="2411907" y="5146595"/>
            <a:ext cx="6862827" cy="340243"/>
          </a:xfrm>
          <a:prstGeom prst="rightArrow">
            <a:avLst>
              <a:gd name="adj1" fmla="val 42268"/>
              <a:gd name="adj2" fmla="val 50000"/>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右矢印 14">
            <a:extLst>
              <a:ext uri="{FF2B5EF4-FFF2-40B4-BE49-F238E27FC236}">
                <a16:creationId xmlns:a16="http://schemas.microsoft.com/office/drawing/2014/main" id="{1D252343-126C-910D-6A8D-37D198378BE4}"/>
              </a:ext>
            </a:extLst>
          </p:cNvPr>
          <p:cNvSpPr/>
          <p:nvPr/>
        </p:nvSpPr>
        <p:spPr>
          <a:xfrm>
            <a:off x="2539497" y="5384055"/>
            <a:ext cx="6862827" cy="340243"/>
          </a:xfrm>
          <a:prstGeom prst="rightArrow">
            <a:avLst>
              <a:gd name="adj1" fmla="val 42268"/>
              <a:gd name="adj2" fmla="val 50000"/>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コネクタ 15">
            <a:extLst>
              <a:ext uri="{FF2B5EF4-FFF2-40B4-BE49-F238E27FC236}">
                <a16:creationId xmlns:a16="http://schemas.microsoft.com/office/drawing/2014/main" id="{E38F20A1-B579-366D-FF04-7D0D578FA14C}"/>
              </a:ext>
            </a:extLst>
          </p:cNvPr>
          <p:cNvCxnSpPr>
            <a:cxnSpLocks/>
          </p:cNvCxnSpPr>
          <p:nvPr/>
        </p:nvCxnSpPr>
        <p:spPr>
          <a:xfrm>
            <a:off x="2589115" y="4655728"/>
            <a:ext cx="0" cy="982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88BCEFB6-BDE3-9452-6D63-F3FE78A073D5}"/>
              </a:ext>
            </a:extLst>
          </p:cNvPr>
          <p:cNvCxnSpPr>
            <a:cxnSpLocks/>
          </p:cNvCxnSpPr>
          <p:nvPr/>
        </p:nvCxnSpPr>
        <p:spPr>
          <a:xfrm>
            <a:off x="3081755" y="4655728"/>
            <a:ext cx="0" cy="982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BBDB474E-CABF-B8E7-D8A3-5EB691559FB3}"/>
              </a:ext>
            </a:extLst>
          </p:cNvPr>
          <p:cNvCxnSpPr>
            <a:cxnSpLocks/>
          </p:cNvCxnSpPr>
          <p:nvPr/>
        </p:nvCxnSpPr>
        <p:spPr>
          <a:xfrm>
            <a:off x="4212351" y="4655728"/>
            <a:ext cx="0" cy="982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D12DB617-5D0B-6725-D0F4-BA480A32442B}"/>
              </a:ext>
            </a:extLst>
          </p:cNvPr>
          <p:cNvCxnSpPr>
            <a:cxnSpLocks/>
          </p:cNvCxnSpPr>
          <p:nvPr/>
        </p:nvCxnSpPr>
        <p:spPr>
          <a:xfrm>
            <a:off x="5342946" y="4655727"/>
            <a:ext cx="0" cy="982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5A767E81-4100-1086-6D27-CF3C52A84B1A}"/>
              </a:ext>
            </a:extLst>
          </p:cNvPr>
          <p:cNvCxnSpPr>
            <a:cxnSpLocks/>
          </p:cNvCxnSpPr>
          <p:nvPr/>
        </p:nvCxnSpPr>
        <p:spPr>
          <a:xfrm>
            <a:off x="6484818" y="4653956"/>
            <a:ext cx="0" cy="982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52BC9389-2AF9-6480-B223-177400065F8E}"/>
              </a:ext>
            </a:extLst>
          </p:cNvPr>
          <p:cNvCxnSpPr>
            <a:cxnSpLocks/>
          </p:cNvCxnSpPr>
          <p:nvPr/>
        </p:nvCxnSpPr>
        <p:spPr>
          <a:xfrm>
            <a:off x="7618314" y="4653956"/>
            <a:ext cx="0" cy="982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E17744C7-4F29-2AB7-AFF3-637A98BE3A35}"/>
              </a:ext>
            </a:extLst>
          </p:cNvPr>
          <p:cNvCxnSpPr>
            <a:cxnSpLocks/>
          </p:cNvCxnSpPr>
          <p:nvPr/>
        </p:nvCxnSpPr>
        <p:spPr>
          <a:xfrm>
            <a:off x="8745365" y="4653955"/>
            <a:ext cx="0" cy="982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15ECC047-D777-6F45-2E5F-C2CC52799D1F}"/>
              </a:ext>
            </a:extLst>
          </p:cNvPr>
          <p:cNvSpPr txBox="1"/>
          <p:nvPr/>
        </p:nvSpPr>
        <p:spPr>
          <a:xfrm>
            <a:off x="2083585" y="4377510"/>
            <a:ext cx="705642" cy="369332"/>
          </a:xfrm>
          <a:prstGeom prst="rect">
            <a:avLst/>
          </a:prstGeom>
          <a:noFill/>
        </p:spPr>
        <p:txBody>
          <a:bodyPr wrap="none" rtlCol="0">
            <a:spAutoFit/>
          </a:bodyPr>
          <a:lstStyle/>
          <a:p>
            <a:r>
              <a:rPr lang="en-US" altLang="ja-JP" b="1" dirty="0"/>
              <a:t>April</a:t>
            </a:r>
            <a:endParaRPr kumimoji="1" lang="ja-JP" altLang="en-US" b="1"/>
          </a:p>
        </p:txBody>
      </p:sp>
      <p:sp>
        <p:nvSpPr>
          <p:cNvPr id="24" name="テキスト ボックス 23">
            <a:extLst>
              <a:ext uri="{FF2B5EF4-FFF2-40B4-BE49-F238E27FC236}">
                <a16:creationId xmlns:a16="http://schemas.microsoft.com/office/drawing/2014/main" id="{7966F444-650E-9399-F753-7483F2099931}"/>
              </a:ext>
            </a:extLst>
          </p:cNvPr>
          <p:cNvSpPr txBox="1"/>
          <p:nvPr/>
        </p:nvSpPr>
        <p:spPr>
          <a:xfrm>
            <a:off x="2766324" y="3976808"/>
            <a:ext cx="1675459" cy="369332"/>
          </a:xfrm>
          <a:prstGeom prst="rect">
            <a:avLst/>
          </a:prstGeom>
          <a:noFill/>
        </p:spPr>
        <p:txBody>
          <a:bodyPr wrap="none" rtlCol="0">
            <a:spAutoFit/>
          </a:bodyPr>
          <a:lstStyle/>
          <a:p>
            <a:r>
              <a:rPr kumimoji="1" lang="en-US" altLang="ja-JP" b="1" dirty="0"/>
              <a:t>First summer</a:t>
            </a:r>
            <a:endParaRPr kumimoji="1" lang="ja-JP" altLang="en-US" b="1"/>
          </a:p>
        </p:txBody>
      </p:sp>
      <p:sp>
        <p:nvSpPr>
          <p:cNvPr id="25" name="テキスト ボックス 24">
            <a:extLst>
              <a:ext uri="{FF2B5EF4-FFF2-40B4-BE49-F238E27FC236}">
                <a16:creationId xmlns:a16="http://schemas.microsoft.com/office/drawing/2014/main" id="{CC7694FA-DF9A-9B32-8B05-64E60AC2748A}"/>
              </a:ext>
            </a:extLst>
          </p:cNvPr>
          <p:cNvSpPr txBox="1"/>
          <p:nvPr/>
        </p:nvSpPr>
        <p:spPr>
          <a:xfrm>
            <a:off x="7200434" y="3991747"/>
            <a:ext cx="1997663" cy="369332"/>
          </a:xfrm>
          <a:prstGeom prst="rect">
            <a:avLst/>
          </a:prstGeom>
          <a:noFill/>
        </p:spPr>
        <p:txBody>
          <a:bodyPr wrap="none" rtlCol="0">
            <a:spAutoFit/>
          </a:bodyPr>
          <a:lstStyle/>
          <a:p>
            <a:r>
              <a:rPr lang="en-US" altLang="ja-JP" b="1" dirty="0"/>
              <a:t>Second summer</a:t>
            </a:r>
            <a:endParaRPr kumimoji="1" lang="ja-JP" altLang="en-US" b="1"/>
          </a:p>
        </p:txBody>
      </p:sp>
      <p:sp>
        <p:nvSpPr>
          <p:cNvPr id="26" name="テキスト ボックス 25">
            <a:extLst>
              <a:ext uri="{FF2B5EF4-FFF2-40B4-BE49-F238E27FC236}">
                <a16:creationId xmlns:a16="http://schemas.microsoft.com/office/drawing/2014/main" id="{E982D120-B98B-9DA9-7AE7-79C19693F92B}"/>
              </a:ext>
            </a:extLst>
          </p:cNvPr>
          <p:cNvSpPr txBox="1"/>
          <p:nvPr/>
        </p:nvSpPr>
        <p:spPr>
          <a:xfrm>
            <a:off x="4520108" y="5776352"/>
            <a:ext cx="1359668" cy="369332"/>
          </a:xfrm>
          <a:prstGeom prst="rect">
            <a:avLst/>
          </a:prstGeom>
          <a:noFill/>
        </p:spPr>
        <p:txBody>
          <a:bodyPr wrap="none" rtlCol="0">
            <a:spAutoFit/>
          </a:bodyPr>
          <a:lstStyle/>
          <a:p>
            <a:r>
              <a:rPr kumimoji="1" lang="en-US" altLang="ja-JP" b="1" dirty="0">
                <a:latin typeface="+mn-ea"/>
              </a:rPr>
              <a:t>13 months</a:t>
            </a:r>
            <a:endParaRPr kumimoji="1" lang="ja-JP" altLang="en-US" b="1">
              <a:latin typeface="+mn-ea"/>
            </a:endParaRPr>
          </a:p>
        </p:txBody>
      </p:sp>
      <p:sp>
        <p:nvSpPr>
          <p:cNvPr id="3" name="テキスト ボックス 2">
            <a:extLst>
              <a:ext uri="{FF2B5EF4-FFF2-40B4-BE49-F238E27FC236}">
                <a16:creationId xmlns:a16="http://schemas.microsoft.com/office/drawing/2014/main" id="{55884937-F1E0-32AC-33CD-B81777F05982}"/>
              </a:ext>
            </a:extLst>
          </p:cNvPr>
          <p:cNvSpPr txBox="1"/>
          <p:nvPr/>
        </p:nvSpPr>
        <p:spPr>
          <a:xfrm>
            <a:off x="9062977" y="6401644"/>
            <a:ext cx="2957573"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(2021) NCOMMS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6466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170AC-BE93-6CFC-2F85-4BCA4785DF8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14C8DA5-6FAA-8146-1E6A-DFB5936A80AD}"/>
              </a:ext>
            </a:extLst>
          </p:cNvPr>
          <p:cNvSpPr>
            <a:spLocks noGrp="1"/>
          </p:cNvSpPr>
          <p:nvPr>
            <p:ph type="title"/>
          </p:nvPr>
        </p:nvSpPr>
        <p:spPr>
          <a:xfrm>
            <a:off x="838200" y="33655"/>
            <a:ext cx="10515600" cy="1325563"/>
          </a:xfrm>
        </p:spPr>
        <p:txBody>
          <a:bodyPr>
            <a:normAutofit/>
          </a:bodyPr>
          <a:lstStyle/>
          <a:p>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Results (SST indices)</a:t>
            </a:r>
            <a:endParaRPr kumimoji="1" lang="ja-JP" altLang="en-US" sz="3600">
              <a:solidFill>
                <a:schemeClr val="accent1">
                  <a:lumMod val="50000"/>
                </a:schemeClr>
              </a:solidFill>
              <a:latin typeface="Verdana" panose="020B0604030504040204" pitchFamily="34" charset="0"/>
              <a:cs typeface="Verdana" panose="020B0604030504040204" pitchFamily="34" charset="0"/>
            </a:endParaRPr>
          </a:p>
        </p:txBody>
      </p:sp>
      <p:pic>
        <p:nvPicPr>
          <p:cNvPr id="3" name="図 2">
            <a:extLst>
              <a:ext uri="{FF2B5EF4-FFF2-40B4-BE49-F238E27FC236}">
                <a16:creationId xmlns:a16="http://schemas.microsoft.com/office/drawing/2014/main" id="{1A836261-F002-83A8-E7B1-DF0A40F9B40C}"/>
              </a:ext>
            </a:extLst>
          </p:cNvPr>
          <p:cNvPicPr>
            <a:picLocks noChangeAspect="1"/>
          </p:cNvPicPr>
          <p:nvPr/>
        </p:nvPicPr>
        <p:blipFill>
          <a:blip r:embed="rId2"/>
          <a:stretch>
            <a:fillRect/>
          </a:stretch>
        </p:blipFill>
        <p:spPr>
          <a:xfrm>
            <a:off x="2411393" y="1769962"/>
            <a:ext cx="6790480" cy="4753336"/>
          </a:xfrm>
          <a:prstGeom prst="rect">
            <a:avLst/>
          </a:prstGeom>
        </p:spPr>
      </p:pic>
      <p:sp>
        <p:nvSpPr>
          <p:cNvPr id="5" name="テキスト ボックス 4">
            <a:extLst>
              <a:ext uri="{FF2B5EF4-FFF2-40B4-BE49-F238E27FC236}">
                <a16:creationId xmlns:a16="http://schemas.microsoft.com/office/drawing/2014/main" id="{4EE42714-AB24-B9F9-9769-152B0204DC6D}"/>
              </a:ext>
            </a:extLst>
          </p:cNvPr>
          <p:cNvSpPr txBox="1"/>
          <p:nvPr/>
        </p:nvSpPr>
        <p:spPr>
          <a:xfrm>
            <a:off x="1480595" y="1123631"/>
            <a:ext cx="8652076" cy="646331"/>
          </a:xfrm>
          <a:prstGeom prst="rect">
            <a:avLst/>
          </a:prstGeom>
          <a:noFill/>
        </p:spPr>
        <p:txBody>
          <a:bodyPr wrap="square">
            <a:spAutoFit/>
          </a:bodyPr>
          <a:lstStyle/>
          <a:p>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Correlation scores for the NINO3.4 SST, Indian Ocean Basin (IOB) SST </a:t>
            </a:r>
            <a:b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and Dipole Mode Index (DMI) as a function of lead time.</a:t>
            </a:r>
          </a:p>
        </p:txBody>
      </p:sp>
      <p:sp>
        <p:nvSpPr>
          <p:cNvPr id="6" name="テキスト ボックス 5">
            <a:extLst>
              <a:ext uri="{FF2B5EF4-FFF2-40B4-BE49-F238E27FC236}">
                <a16:creationId xmlns:a16="http://schemas.microsoft.com/office/drawing/2014/main" id="{8CEFF789-815F-8293-DDEB-A9BA178F4CB7}"/>
              </a:ext>
            </a:extLst>
          </p:cNvPr>
          <p:cNvSpPr txBox="1"/>
          <p:nvPr/>
        </p:nvSpPr>
        <p:spPr>
          <a:xfrm>
            <a:off x="9062977" y="6401644"/>
            <a:ext cx="2957573"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(2021) NCOMMS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06368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755FEE-FC16-BDD9-42D1-107D3A338AB4}"/>
              </a:ext>
            </a:extLst>
          </p:cNvPr>
          <p:cNvSpPr>
            <a:spLocks noGrp="1"/>
          </p:cNvSpPr>
          <p:nvPr>
            <p:ph type="title"/>
          </p:nvPr>
        </p:nvSpPr>
        <p:spPr>
          <a:xfrm>
            <a:off x="838200" y="33655"/>
            <a:ext cx="10515600" cy="1325563"/>
          </a:xfrm>
        </p:spPr>
        <p:txBody>
          <a:bodyPr>
            <a:normAutofit/>
          </a:bodyPr>
          <a:lstStyle/>
          <a:p>
            <a:r>
              <a:rPr kumimoji="1"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Introduction</a:t>
            </a:r>
            <a:endParaRPr kumimoji="1" lang="ja-JP" altLang="en-US" sz="36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4C9DB2FE-6191-99B6-D84B-00FBA51C00EA}"/>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sp>
        <p:nvSpPr>
          <p:cNvPr id="6" name="テキスト ボックス 5">
            <a:extLst>
              <a:ext uri="{FF2B5EF4-FFF2-40B4-BE49-F238E27FC236}">
                <a16:creationId xmlns:a16="http://schemas.microsoft.com/office/drawing/2014/main" id="{4665FE58-6575-3F9A-0822-47F8ED80F106}"/>
              </a:ext>
            </a:extLst>
          </p:cNvPr>
          <p:cNvSpPr txBox="1"/>
          <p:nvPr/>
        </p:nvSpPr>
        <p:spPr>
          <a:xfrm>
            <a:off x="6453464" y="643097"/>
            <a:ext cx="5112328" cy="369332"/>
          </a:xfrm>
          <a:prstGeom prst="rect">
            <a:avLst/>
          </a:prstGeom>
          <a:noFill/>
        </p:spPr>
        <p:txBody>
          <a:bodyPr wrap="square" rtlCol="0">
            <a:spAutoFit/>
          </a:bodyPr>
          <a:lstStyle/>
          <a:p>
            <a:r>
              <a:rPr kumimoji="1" lang="en-US" altLang="ja-JP" dirty="0" err="1">
                <a:latin typeface="Verdana" panose="020B0604030504040204" pitchFamily="34" charset="0"/>
                <a:ea typeface="Verdana" panose="020B0604030504040204" pitchFamily="34" charset="0"/>
                <a:cs typeface="Verdana" panose="020B0604030504040204" pitchFamily="34" charset="0"/>
              </a:rPr>
              <a:t>Meiyu-Baiu</a:t>
            </a:r>
            <a:r>
              <a:rPr kumimoji="1" lang="en-US" altLang="ja-JP" dirty="0">
                <a:latin typeface="Verdana" panose="020B0604030504040204" pitchFamily="34" charset="0"/>
                <a:ea typeface="Verdana" panose="020B0604030504040204" pitchFamily="34" charset="0"/>
                <a:cs typeface="Verdana" panose="020B0604030504040204" pitchFamily="34" charset="0"/>
              </a:rPr>
              <a:t> condition (June-July 2020)</a:t>
            </a:r>
            <a:endParaRPr kumimoji="1" lang="ja-JP" altLang="en-US">
              <a:latin typeface="Verdana" panose="020B0604030504040204" pitchFamily="34" charset="0"/>
              <a:cs typeface="Verdana" panose="020B0604030504040204" pitchFamily="34" charset="0"/>
            </a:endParaRPr>
          </a:p>
        </p:txBody>
      </p:sp>
      <p:sp>
        <p:nvSpPr>
          <p:cNvPr id="7" name="テキスト ボックス 6">
            <a:extLst>
              <a:ext uri="{FF2B5EF4-FFF2-40B4-BE49-F238E27FC236}">
                <a16:creationId xmlns:a16="http://schemas.microsoft.com/office/drawing/2014/main" id="{4F55F187-FE5E-432A-8737-5FC413E5819B}"/>
              </a:ext>
            </a:extLst>
          </p:cNvPr>
          <p:cNvSpPr txBox="1"/>
          <p:nvPr/>
        </p:nvSpPr>
        <p:spPr>
          <a:xfrm>
            <a:off x="9271000" y="6264472"/>
            <a:ext cx="25206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(2020) GRL</a:t>
            </a:r>
            <a:endParaRPr kumimoji="1" lang="ja-JP" altLang="en-US" sz="1400">
              <a:latin typeface="Verdana" panose="020B0604030504040204" pitchFamily="34" charset="0"/>
              <a:cs typeface="Verdana" panose="020B0604030504040204" pitchFamily="34" charset="0"/>
            </a:endParaRPr>
          </a:p>
        </p:txBody>
      </p:sp>
      <p:sp>
        <p:nvSpPr>
          <p:cNvPr id="12" name="テキスト ボックス 11">
            <a:extLst>
              <a:ext uri="{FF2B5EF4-FFF2-40B4-BE49-F238E27FC236}">
                <a16:creationId xmlns:a16="http://schemas.microsoft.com/office/drawing/2014/main" id="{9F00D6EB-72F2-EE3E-65BA-F7B7C467B25C}"/>
              </a:ext>
            </a:extLst>
          </p:cNvPr>
          <p:cNvSpPr txBox="1"/>
          <p:nvPr/>
        </p:nvSpPr>
        <p:spPr>
          <a:xfrm>
            <a:off x="296545" y="1156037"/>
            <a:ext cx="5393689" cy="4955203"/>
          </a:xfrm>
          <a:prstGeom prst="rect">
            <a:avLst/>
          </a:prstGeom>
          <a:noFill/>
        </p:spPr>
        <p:txBody>
          <a:bodyPr wrap="square">
            <a:spAutoFit/>
          </a:bodyPr>
          <a:lstStyle/>
          <a:p>
            <a:pPr>
              <a:buNone/>
            </a:pPr>
            <a:r>
              <a:rPr lang="en" altLang="ja-JP" sz="2000" dirty="0">
                <a:effectLst/>
                <a:latin typeface="Verdana" panose="020B0604030504040204" pitchFamily="34" charset="0"/>
                <a:ea typeface="Verdana" panose="020B0604030504040204" pitchFamily="34" charset="0"/>
                <a:cs typeface="Verdana" panose="020B0604030504040204" pitchFamily="34" charset="0"/>
              </a:rPr>
              <a:t>In early summer 2020, the </a:t>
            </a:r>
            <a:r>
              <a:rPr lang="en" altLang="ja-JP" sz="2000" dirty="0" err="1">
                <a:effectLst/>
                <a:latin typeface="Verdana" panose="020B0604030504040204" pitchFamily="34" charset="0"/>
                <a:ea typeface="Verdana" panose="020B0604030504040204" pitchFamily="34" charset="0"/>
                <a:cs typeface="Verdana" panose="020B0604030504040204" pitchFamily="34" charset="0"/>
              </a:rPr>
              <a:t>Meiyu</a:t>
            </a:r>
            <a:r>
              <a:rPr lang="en" altLang="ja-JP" sz="2000" dirty="0">
                <a:effectLst/>
                <a:latin typeface="Verdana" panose="020B0604030504040204" pitchFamily="34" charset="0"/>
                <a:ea typeface="Verdana" panose="020B0604030504040204" pitchFamily="34" charset="0"/>
                <a:cs typeface="Verdana" panose="020B0604030504040204" pitchFamily="34" charset="0"/>
              </a:rPr>
              <a:t>–</a:t>
            </a:r>
            <a:r>
              <a:rPr lang="en" altLang="ja-JP" sz="2000" dirty="0" err="1">
                <a:effectLst/>
                <a:latin typeface="Verdana" panose="020B0604030504040204" pitchFamily="34" charset="0"/>
                <a:ea typeface="Verdana" panose="020B0604030504040204" pitchFamily="34" charset="0"/>
                <a:cs typeface="Verdana" panose="020B0604030504040204" pitchFamily="34" charset="0"/>
              </a:rPr>
              <a:t>Baiu</a:t>
            </a:r>
            <a:r>
              <a:rPr lang="en" altLang="ja-JP" sz="2000" dirty="0">
                <a:effectLst/>
                <a:latin typeface="Verdana" panose="020B0604030504040204" pitchFamily="34" charset="0"/>
                <a:ea typeface="Verdana" panose="020B0604030504040204" pitchFamily="34" charset="0"/>
                <a:cs typeface="Verdana" panose="020B0604030504040204" pitchFamily="34" charset="0"/>
              </a:rPr>
              <a:t> rainfall was significantly intensified, leading to devastating floods in central China and Japan.</a:t>
            </a:r>
          </a:p>
          <a:p>
            <a:pPr>
              <a:buNone/>
            </a:pPr>
            <a:endParaRPr lang="en" altLang="ja-JP" sz="2000" dirty="0">
              <a:effectLst/>
              <a:latin typeface="Verdana" panose="020B0604030504040204" pitchFamily="34" charset="0"/>
              <a:ea typeface="Verdana" panose="020B0604030504040204" pitchFamily="34" charset="0"/>
              <a:cs typeface="Verdana" panose="020B0604030504040204" pitchFamily="34" charset="0"/>
            </a:endParaRPr>
          </a:p>
          <a:p>
            <a:pPr>
              <a:buNone/>
            </a:pPr>
            <a:r>
              <a:rPr lang="en" altLang="ja-JP" sz="2000" dirty="0">
                <a:effectLst/>
                <a:latin typeface="Verdana" panose="020B0604030504040204" pitchFamily="34" charset="0"/>
                <a:ea typeface="Verdana" panose="020B0604030504040204" pitchFamily="34" charset="0"/>
                <a:cs typeface="Verdana" panose="020B0604030504040204" pitchFamily="34" charset="0"/>
              </a:rPr>
              <a:t>Severe </a:t>
            </a:r>
            <a:r>
              <a:rPr lang="en" altLang="ja-JP" sz="2000" dirty="0" err="1">
                <a:effectLst/>
                <a:latin typeface="Verdana" panose="020B0604030504040204" pitchFamily="34" charset="0"/>
                <a:ea typeface="Verdana" panose="020B0604030504040204" pitchFamily="34" charset="0"/>
                <a:cs typeface="Verdana" panose="020B0604030504040204" pitchFamily="34" charset="0"/>
              </a:rPr>
              <a:t>Meiyu</a:t>
            </a:r>
            <a:r>
              <a:rPr lang="en" altLang="ja-JP" sz="2000" dirty="0">
                <a:effectLst/>
                <a:latin typeface="Verdana" panose="020B0604030504040204" pitchFamily="34" charset="0"/>
                <a:ea typeface="Verdana" panose="020B0604030504040204" pitchFamily="34" charset="0"/>
                <a:cs typeface="Verdana" panose="020B0604030504040204" pitchFamily="34" charset="0"/>
              </a:rPr>
              <a:t> events recur periodically (e.g., 1998 and 2016), often triggering major flooding along the Yangtze River.</a:t>
            </a:r>
          </a:p>
          <a:p>
            <a:pPr>
              <a:buNone/>
            </a:pPr>
            <a:endParaRPr lang="en" altLang="ja-JP" sz="2000" dirty="0">
              <a:effectLst/>
              <a:latin typeface="Verdana" panose="020B0604030504040204" pitchFamily="34" charset="0"/>
              <a:ea typeface="Verdana" panose="020B0604030504040204" pitchFamily="34" charset="0"/>
              <a:cs typeface="Verdana" panose="020B0604030504040204" pitchFamily="34" charset="0"/>
            </a:endParaRPr>
          </a:p>
          <a:p>
            <a:pPr>
              <a:buNone/>
            </a:pPr>
            <a:r>
              <a:rPr lang="en" altLang="ja-JP" sz="2000" dirty="0">
                <a:effectLst/>
                <a:latin typeface="Verdana" panose="020B0604030504040204" pitchFamily="34" charset="0"/>
                <a:ea typeface="Verdana" panose="020B0604030504040204" pitchFamily="34" charset="0"/>
                <a:cs typeface="Verdana" panose="020B0604030504040204" pitchFamily="34" charset="0"/>
              </a:rPr>
              <a:t>Understanding the underlying mechanisms and improving seasonal predictability of the </a:t>
            </a:r>
            <a:r>
              <a:rPr lang="en" altLang="ja-JP" sz="2000" dirty="0" err="1">
                <a:effectLst/>
                <a:latin typeface="Verdana" panose="020B0604030504040204" pitchFamily="34" charset="0"/>
                <a:ea typeface="Verdana" panose="020B0604030504040204" pitchFamily="34" charset="0"/>
                <a:cs typeface="Verdana" panose="020B0604030504040204" pitchFamily="34" charset="0"/>
              </a:rPr>
              <a:t>Meiyu</a:t>
            </a:r>
            <a:r>
              <a:rPr lang="en" altLang="ja-JP" sz="2000" dirty="0">
                <a:effectLst/>
                <a:latin typeface="Verdana" panose="020B0604030504040204" pitchFamily="34" charset="0"/>
                <a:ea typeface="Verdana" panose="020B0604030504040204" pitchFamily="34" charset="0"/>
                <a:cs typeface="Verdana" panose="020B0604030504040204" pitchFamily="34" charset="0"/>
              </a:rPr>
              <a:t>–</a:t>
            </a:r>
            <a:r>
              <a:rPr lang="en" altLang="ja-JP" sz="2000" dirty="0" err="1">
                <a:effectLst/>
                <a:latin typeface="Verdana" panose="020B0604030504040204" pitchFamily="34" charset="0"/>
                <a:ea typeface="Verdana" panose="020B0604030504040204" pitchFamily="34" charset="0"/>
                <a:cs typeface="Verdana" panose="020B0604030504040204" pitchFamily="34" charset="0"/>
              </a:rPr>
              <a:t>Baiu</a:t>
            </a:r>
            <a:r>
              <a:rPr lang="en" altLang="ja-JP" sz="2000" dirty="0">
                <a:effectLst/>
                <a:latin typeface="Verdana" panose="020B0604030504040204" pitchFamily="34" charset="0"/>
                <a:ea typeface="Verdana" panose="020B0604030504040204" pitchFamily="34" charset="0"/>
                <a:cs typeface="Verdana" panose="020B0604030504040204" pitchFamily="34" charset="0"/>
              </a:rPr>
              <a:t> system remain critical scientific and operational challenges.</a:t>
            </a:r>
          </a:p>
          <a:p>
            <a:endParaRPr lang="en" altLang="ja-JP" dirty="0">
              <a:effectLst/>
              <a:latin typeface="Verdana" panose="020B0604030504040204" pitchFamily="34" charset="0"/>
              <a:ea typeface="Verdana" panose="020B0604030504040204" pitchFamily="34" charset="0"/>
              <a:cs typeface="Verdana" panose="020B0604030504040204" pitchFamily="34" charset="0"/>
            </a:endParaRPr>
          </a:p>
          <a:p>
            <a:pPr>
              <a:buNone/>
            </a:pPr>
            <a:endParaRPr lang="en" altLang="ja-JP" dirty="0">
              <a:effectLst/>
              <a:latin typeface="Verdana" panose="020B0604030504040204" pitchFamily="34" charset="0"/>
              <a:ea typeface="Verdana" panose="020B0604030504040204" pitchFamily="34" charset="0"/>
              <a:cs typeface="Verdana" panose="020B0604030504040204" pitchFamily="34" charset="0"/>
            </a:endParaRPr>
          </a:p>
        </p:txBody>
      </p:sp>
      <p:grpSp>
        <p:nvGrpSpPr>
          <p:cNvPr id="16" name="グループ化 15">
            <a:extLst>
              <a:ext uri="{FF2B5EF4-FFF2-40B4-BE49-F238E27FC236}">
                <a16:creationId xmlns:a16="http://schemas.microsoft.com/office/drawing/2014/main" id="{69665BA0-2CFB-3C19-D6E3-180724A93895}"/>
              </a:ext>
            </a:extLst>
          </p:cNvPr>
          <p:cNvGrpSpPr/>
          <p:nvPr/>
        </p:nvGrpSpPr>
        <p:grpSpPr>
          <a:xfrm>
            <a:off x="5516879" y="1104106"/>
            <a:ext cx="6274763" cy="5314254"/>
            <a:chOff x="5516879" y="1104106"/>
            <a:chExt cx="6274763" cy="5314254"/>
          </a:xfrm>
        </p:grpSpPr>
        <p:grpSp>
          <p:nvGrpSpPr>
            <p:cNvPr id="10" name="グループ化 9">
              <a:extLst>
                <a:ext uri="{FF2B5EF4-FFF2-40B4-BE49-F238E27FC236}">
                  <a16:creationId xmlns:a16="http://schemas.microsoft.com/office/drawing/2014/main" id="{51ECBE10-9D71-DA0F-B785-C48A15469ECE}"/>
                </a:ext>
              </a:extLst>
            </p:cNvPr>
            <p:cNvGrpSpPr/>
            <p:nvPr/>
          </p:nvGrpSpPr>
          <p:grpSpPr>
            <a:xfrm>
              <a:off x="5516879" y="1104106"/>
              <a:ext cx="6274763" cy="5007134"/>
              <a:chOff x="5250179" y="1142206"/>
              <a:chExt cx="6274763" cy="5007134"/>
            </a:xfrm>
          </p:grpSpPr>
          <p:pic>
            <p:nvPicPr>
              <p:cNvPr id="4" name="図 3">
                <a:extLst>
                  <a:ext uri="{FF2B5EF4-FFF2-40B4-BE49-F238E27FC236}">
                    <a16:creationId xmlns:a16="http://schemas.microsoft.com/office/drawing/2014/main" id="{95263C0A-D33F-CEED-F5D7-0D95F05C7B52}"/>
                  </a:ext>
                </a:extLst>
              </p:cNvPr>
              <p:cNvPicPr>
                <a:picLocks noChangeAspect="1"/>
              </p:cNvPicPr>
              <p:nvPr/>
            </p:nvPicPr>
            <p:blipFill>
              <a:blip r:embed="rId2"/>
              <a:stretch>
                <a:fillRect/>
              </a:stretch>
            </p:blipFill>
            <p:spPr>
              <a:xfrm>
                <a:off x="5250179" y="1142206"/>
                <a:ext cx="6274763" cy="5007134"/>
              </a:xfrm>
              <a:prstGeom prst="rect">
                <a:avLst/>
              </a:prstGeom>
            </p:spPr>
          </p:pic>
          <p:sp>
            <p:nvSpPr>
              <p:cNvPr id="5" name="円/楕円 4">
                <a:extLst>
                  <a:ext uri="{FF2B5EF4-FFF2-40B4-BE49-F238E27FC236}">
                    <a16:creationId xmlns:a16="http://schemas.microsoft.com/office/drawing/2014/main" id="{3632349A-D3C4-5720-2D7E-125E85855BDF}"/>
                  </a:ext>
                </a:extLst>
              </p:cNvPr>
              <p:cNvSpPr/>
              <p:nvPr/>
            </p:nvSpPr>
            <p:spPr>
              <a:xfrm>
                <a:off x="9780954" y="2043722"/>
                <a:ext cx="89877" cy="93785"/>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a:extLst>
                  <a:ext uri="{FF2B5EF4-FFF2-40B4-BE49-F238E27FC236}">
                    <a16:creationId xmlns:a16="http://schemas.microsoft.com/office/drawing/2014/main" id="{F9AE8A44-25D2-48D0-5EDF-C1DBFA9F81BC}"/>
                  </a:ext>
                </a:extLst>
              </p:cNvPr>
              <p:cNvSpPr/>
              <p:nvPr/>
            </p:nvSpPr>
            <p:spPr>
              <a:xfrm>
                <a:off x="11254154" y="4278922"/>
                <a:ext cx="89877" cy="93785"/>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 name="グループ化 14">
              <a:extLst>
                <a:ext uri="{FF2B5EF4-FFF2-40B4-BE49-F238E27FC236}">
                  <a16:creationId xmlns:a16="http://schemas.microsoft.com/office/drawing/2014/main" id="{EA514059-7F1D-4D02-092F-20FDAB76CD78}"/>
                </a:ext>
              </a:extLst>
            </p:cNvPr>
            <p:cNvGrpSpPr/>
            <p:nvPr/>
          </p:nvGrpSpPr>
          <p:grpSpPr>
            <a:xfrm>
              <a:off x="5702933" y="3699528"/>
              <a:ext cx="3874096" cy="2718832"/>
              <a:chOff x="5702933" y="3699528"/>
              <a:chExt cx="3874096" cy="2718832"/>
            </a:xfrm>
          </p:grpSpPr>
          <p:sp>
            <p:nvSpPr>
              <p:cNvPr id="13" name="正方形/長方形 12">
                <a:extLst>
                  <a:ext uri="{FF2B5EF4-FFF2-40B4-BE49-F238E27FC236}">
                    <a16:creationId xmlns:a16="http://schemas.microsoft.com/office/drawing/2014/main" id="{9A31A014-0E12-D466-4A6E-58E6BA08546C}"/>
                  </a:ext>
                </a:extLst>
              </p:cNvPr>
              <p:cNvSpPr/>
              <p:nvPr/>
            </p:nvSpPr>
            <p:spPr>
              <a:xfrm>
                <a:off x="5702933" y="3699528"/>
                <a:ext cx="2937511" cy="27188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E4713101-5657-627E-8100-652F01E1B3E1}"/>
                  </a:ext>
                </a:extLst>
              </p:cNvPr>
              <p:cNvSpPr/>
              <p:nvPr/>
            </p:nvSpPr>
            <p:spPr>
              <a:xfrm>
                <a:off x="6639518" y="5695969"/>
                <a:ext cx="2937511" cy="4595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576558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DAA07-D233-9748-8BE9-02759FB04C5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CED30DC-68DA-4B97-51B4-533F3BEA0BB5}"/>
              </a:ext>
            </a:extLst>
          </p:cNvPr>
          <p:cNvSpPr>
            <a:spLocks noGrp="1"/>
          </p:cNvSpPr>
          <p:nvPr>
            <p:ph type="title"/>
          </p:nvPr>
        </p:nvSpPr>
        <p:spPr>
          <a:xfrm>
            <a:off x="838200" y="33655"/>
            <a:ext cx="10515600" cy="1325563"/>
          </a:xfrm>
        </p:spPr>
        <p:txBody>
          <a:bodyPr>
            <a:normAutofit/>
          </a:bodyPr>
          <a:lstStyle/>
          <a:p>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Results (Indices, 2</a:t>
            </a:r>
            <a:r>
              <a:rPr lang="en-US" altLang="ja-JP" sz="3600" baseline="30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nd</a:t>
            </a:r>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summer) </a:t>
            </a:r>
            <a:endParaRPr kumimoji="1" lang="ja-JP" altLang="en-US" sz="3600">
              <a:solidFill>
                <a:schemeClr val="accent1">
                  <a:lumMod val="50000"/>
                </a:schemeClr>
              </a:solidFill>
              <a:latin typeface="Verdana" panose="020B0604030504040204" pitchFamily="34" charset="0"/>
              <a:cs typeface="Verdana" panose="020B0604030504040204" pitchFamily="34" charset="0"/>
            </a:endParaRPr>
          </a:p>
        </p:txBody>
      </p:sp>
      <p:sp>
        <p:nvSpPr>
          <p:cNvPr id="9" name="テキスト ボックス 8">
            <a:extLst>
              <a:ext uri="{FF2B5EF4-FFF2-40B4-BE49-F238E27FC236}">
                <a16:creationId xmlns:a16="http://schemas.microsoft.com/office/drawing/2014/main" id="{4953A9A8-B950-E669-6D78-3A4E6CFE0FA0}"/>
              </a:ext>
            </a:extLst>
          </p:cNvPr>
          <p:cNvSpPr txBox="1"/>
          <p:nvPr/>
        </p:nvSpPr>
        <p:spPr>
          <a:xfrm>
            <a:off x="10827173" y="2736323"/>
            <a:ext cx="1122423" cy="369332"/>
          </a:xfrm>
          <a:prstGeom prst="rect">
            <a:avLst/>
          </a:prstGeom>
          <a:noFill/>
        </p:spPr>
        <p:txBody>
          <a:bodyPr wrap="none" rtlCol="0">
            <a:spAutoFit/>
          </a:bodyPr>
          <a:lstStyle/>
          <a:p>
            <a:r>
              <a:rPr lang="en-US" altLang="ja-JP" b="1" dirty="0">
                <a:solidFill>
                  <a:srgbClr val="E90000"/>
                </a:solidFill>
              </a:rPr>
              <a:t>Analysis</a:t>
            </a:r>
            <a:endParaRPr kumimoji="1" lang="ja-JP" altLang="en-US" b="1">
              <a:solidFill>
                <a:srgbClr val="E90000"/>
              </a:solidFill>
            </a:endParaRPr>
          </a:p>
        </p:txBody>
      </p:sp>
      <p:sp>
        <p:nvSpPr>
          <p:cNvPr id="10" name="テキスト ボックス 9">
            <a:extLst>
              <a:ext uri="{FF2B5EF4-FFF2-40B4-BE49-F238E27FC236}">
                <a16:creationId xmlns:a16="http://schemas.microsoft.com/office/drawing/2014/main" id="{E0CA52C2-D159-12FE-C289-152B535CB273}"/>
              </a:ext>
            </a:extLst>
          </p:cNvPr>
          <p:cNvSpPr txBox="1"/>
          <p:nvPr/>
        </p:nvSpPr>
        <p:spPr>
          <a:xfrm>
            <a:off x="10807295" y="3136416"/>
            <a:ext cx="1337226" cy="369332"/>
          </a:xfrm>
          <a:prstGeom prst="rect">
            <a:avLst/>
          </a:prstGeom>
          <a:noFill/>
        </p:spPr>
        <p:txBody>
          <a:bodyPr wrap="none" rtlCol="0">
            <a:spAutoFit/>
          </a:bodyPr>
          <a:lstStyle/>
          <a:p>
            <a:r>
              <a:rPr lang="en-US" altLang="ja-JP" b="1" dirty="0">
                <a:solidFill>
                  <a:srgbClr val="706FFF"/>
                </a:solidFill>
              </a:rPr>
              <a:t>Prediction</a:t>
            </a:r>
            <a:endParaRPr kumimoji="1" lang="ja-JP" altLang="en-US" b="1">
              <a:solidFill>
                <a:srgbClr val="706FFF"/>
              </a:solidFill>
            </a:endParaRPr>
          </a:p>
        </p:txBody>
      </p:sp>
      <p:pic>
        <p:nvPicPr>
          <p:cNvPr id="11" name="図 10">
            <a:extLst>
              <a:ext uri="{FF2B5EF4-FFF2-40B4-BE49-F238E27FC236}">
                <a16:creationId xmlns:a16="http://schemas.microsoft.com/office/drawing/2014/main" id="{96F73644-691D-794D-81C4-F2BCFB9B701A}"/>
              </a:ext>
            </a:extLst>
          </p:cNvPr>
          <p:cNvPicPr>
            <a:picLocks noChangeAspect="1"/>
          </p:cNvPicPr>
          <p:nvPr/>
        </p:nvPicPr>
        <p:blipFill>
          <a:blip r:embed="rId2"/>
          <a:stretch>
            <a:fillRect/>
          </a:stretch>
        </p:blipFill>
        <p:spPr>
          <a:xfrm>
            <a:off x="1306975" y="1049383"/>
            <a:ext cx="9520198" cy="5112698"/>
          </a:xfrm>
          <a:prstGeom prst="rect">
            <a:avLst/>
          </a:prstGeom>
        </p:spPr>
      </p:pic>
      <p:sp>
        <p:nvSpPr>
          <p:cNvPr id="8" name="テキスト ボックス 7">
            <a:extLst>
              <a:ext uri="{FF2B5EF4-FFF2-40B4-BE49-F238E27FC236}">
                <a16:creationId xmlns:a16="http://schemas.microsoft.com/office/drawing/2014/main" id="{7E053CE0-06BB-1675-A155-3CA156592707}"/>
              </a:ext>
            </a:extLst>
          </p:cNvPr>
          <p:cNvSpPr txBox="1"/>
          <p:nvPr/>
        </p:nvSpPr>
        <p:spPr>
          <a:xfrm>
            <a:off x="8723086" y="6008176"/>
            <a:ext cx="3468914" cy="369332"/>
          </a:xfrm>
          <a:prstGeom prst="rect">
            <a:avLst/>
          </a:prstGeom>
          <a:noFill/>
        </p:spPr>
        <p:txBody>
          <a:bodyPr wrap="square" rtlCol="0">
            <a:spAutoFit/>
          </a:bodyPr>
          <a:lstStyle/>
          <a:p>
            <a:r>
              <a:rPr kumimoji="1" lang="en-US" altLang="ja-JP" dirty="0"/>
              <a:t>*All indices were normalized.</a:t>
            </a:r>
            <a:endParaRPr kumimoji="1" lang="ja-JP" altLang="en-US"/>
          </a:p>
        </p:txBody>
      </p:sp>
      <p:sp>
        <p:nvSpPr>
          <p:cNvPr id="3" name="テキスト ボックス 2">
            <a:extLst>
              <a:ext uri="{FF2B5EF4-FFF2-40B4-BE49-F238E27FC236}">
                <a16:creationId xmlns:a16="http://schemas.microsoft.com/office/drawing/2014/main" id="{86E80484-5D1A-3240-3BA5-3FCF16B75C95}"/>
              </a:ext>
            </a:extLst>
          </p:cNvPr>
          <p:cNvSpPr txBox="1"/>
          <p:nvPr/>
        </p:nvSpPr>
        <p:spPr>
          <a:xfrm>
            <a:off x="9062977" y="6401644"/>
            <a:ext cx="2957573"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(2021) NCOMMS</a:t>
            </a:r>
            <a:endParaRPr kumimoji="1" lang="ja-JP" altLang="en-US" sz="1400">
              <a:latin typeface="Verdana" panose="020B0604030504040204" pitchFamily="34" charset="0"/>
              <a:cs typeface="Verdana" panose="020B0604030504040204" pitchFamily="34" charset="0"/>
            </a:endParaRPr>
          </a:p>
        </p:txBody>
      </p:sp>
      <p:sp>
        <p:nvSpPr>
          <p:cNvPr id="4" name="テキスト ボックス 3">
            <a:extLst>
              <a:ext uri="{FF2B5EF4-FFF2-40B4-BE49-F238E27FC236}">
                <a16:creationId xmlns:a16="http://schemas.microsoft.com/office/drawing/2014/main" id="{3C1CB9C4-2289-BF7E-E40B-815AA7393629}"/>
              </a:ext>
            </a:extLst>
          </p:cNvPr>
          <p:cNvSpPr txBox="1"/>
          <p:nvPr/>
        </p:nvSpPr>
        <p:spPr>
          <a:xfrm>
            <a:off x="780348" y="6085973"/>
            <a:ext cx="7575664" cy="369332"/>
          </a:xfrm>
          <a:prstGeom prst="rect">
            <a:avLst/>
          </a:prstGeom>
          <a:noFill/>
        </p:spPr>
        <p:txBody>
          <a:bodyPr wrap="none" rtlCol="0">
            <a:spAutoFit/>
          </a:bodyPr>
          <a:lstStyle/>
          <a:p>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WNPSH index is predicted </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relatively </a:t>
            </a: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well at 13-month lead.</a:t>
            </a:r>
            <a:endParaRPr kumimoji="1" lang="ja-JP" altLang="en-US">
              <a:solidFill>
                <a:schemeClr val="accent1">
                  <a:lumMod val="50000"/>
                </a:schemeClr>
              </a:solidFill>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97557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9F5A31C-10C8-3D0A-AD1B-FE99AEC300F5}"/>
              </a:ext>
            </a:extLst>
          </p:cNvPr>
          <p:cNvPicPr>
            <a:picLocks noChangeAspect="1"/>
          </p:cNvPicPr>
          <p:nvPr/>
        </p:nvPicPr>
        <p:blipFill>
          <a:blip r:embed="rId2"/>
          <a:srcRect b="44432"/>
          <a:stretch>
            <a:fillRect/>
          </a:stretch>
        </p:blipFill>
        <p:spPr>
          <a:xfrm>
            <a:off x="755644" y="1238488"/>
            <a:ext cx="5340357" cy="3727047"/>
          </a:xfrm>
          <a:prstGeom prst="rect">
            <a:avLst/>
          </a:prstGeom>
        </p:spPr>
      </p:pic>
      <p:pic>
        <p:nvPicPr>
          <p:cNvPr id="6" name="図 5">
            <a:extLst>
              <a:ext uri="{FF2B5EF4-FFF2-40B4-BE49-F238E27FC236}">
                <a16:creationId xmlns:a16="http://schemas.microsoft.com/office/drawing/2014/main" id="{F3D898E9-B6CB-47BB-561C-CF2E68F3B948}"/>
              </a:ext>
            </a:extLst>
          </p:cNvPr>
          <p:cNvPicPr>
            <a:picLocks noChangeAspect="1"/>
          </p:cNvPicPr>
          <p:nvPr/>
        </p:nvPicPr>
        <p:blipFill>
          <a:blip r:embed="rId2"/>
          <a:srcRect t="57081"/>
          <a:stretch>
            <a:fillRect/>
          </a:stretch>
        </p:blipFill>
        <p:spPr>
          <a:xfrm>
            <a:off x="6013443" y="1365812"/>
            <a:ext cx="5340357" cy="2878673"/>
          </a:xfrm>
          <a:prstGeom prst="rect">
            <a:avLst/>
          </a:prstGeom>
        </p:spPr>
      </p:pic>
      <p:sp>
        <p:nvSpPr>
          <p:cNvPr id="7" name="タイトル 1">
            <a:extLst>
              <a:ext uri="{FF2B5EF4-FFF2-40B4-BE49-F238E27FC236}">
                <a16:creationId xmlns:a16="http://schemas.microsoft.com/office/drawing/2014/main" id="{2386D846-DA55-D9AB-D2BA-74C211D448C2}"/>
              </a:ext>
            </a:extLst>
          </p:cNvPr>
          <p:cNvSpPr>
            <a:spLocks noGrp="1"/>
          </p:cNvSpPr>
          <p:nvPr>
            <p:ph type="title"/>
          </p:nvPr>
        </p:nvSpPr>
        <p:spPr>
          <a:xfrm>
            <a:off x="838200" y="33655"/>
            <a:ext cx="10515600" cy="1325563"/>
          </a:xfrm>
        </p:spPr>
        <p:txBody>
          <a:bodyPr>
            <a:normAutofit/>
          </a:bodyPr>
          <a:lstStyle/>
          <a:p>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Results (Correlation skill, 2</a:t>
            </a:r>
            <a:r>
              <a:rPr lang="en-US" altLang="ja-JP" sz="3600" baseline="30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nd</a:t>
            </a:r>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summer) </a:t>
            </a:r>
            <a:endParaRPr kumimoji="1" lang="ja-JP" altLang="en-US" sz="3600">
              <a:solidFill>
                <a:schemeClr val="accent1">
                  <a:lumMod val="50000"/>
                </a:schemeClr>
              </a:solidFill>
              <a:latin typeface="Verdana" panose="020B0604030504040204" pitchFamily="34" charset="0"/>
              <a:cs typeface="Verdana" panose="020B0604030504040204" pitchFamily="34" charset="0"/>
            </a:endParaRPr>
          </a:p>
        </p:txBody>
      </p:sp>
      <p:sp>
        <p:nvSpPr>
          <p:cNvPr id="2" name="テキスト ボックス 1">
            <a:extLst>
              <a:ext uri="{FF2B5EF4-FFF2-40B4-BE49-F238E27FC236}">
                <a16:creationId xmlns:a16="http://schemas.microsoft.com/office/drawing/2014/main" id="{FE5D837C-EEC5-D2D0-9EFF-858383C3EDCF}"/>
              </a:ext>
            </a:extLst>
          </p:cNvPr>
          <p:cNvSpPr txBox="1"/>
          <p:nvPr/>
        </p:nvSpPr>
        <p:spPr>
          <a:xfrm>
            <a:off x="9062977" y="6401644"/>
            <a:ext cx="2957573"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(2021) NCOMMS</a:t>
            </a:r>
            <a:endParaRPr kumimoji="1" lang="ja-JP" altLang="en-US" sz="1400">
              <a:latin typeface="Verdana" panose="020B0604030504040204" pitchFamily="34" charset="0"/>
              <a:cs typeface="Verdana" panose="020B0604030504040204" pitchFamily="34" charset="0"/>
            </a:endParaRPr>
          </a:p>
        </p:txBody>
      </p:sp>
      <p:sp>
        <p:nvSpPr>
          <p:cNvPr id="3" name="テキスト ボックス 2">
            <a:extLst>
              <a:ext uri="{FF2B5EF4-FFF2-40B4-BE49-F238E27FC236}">
                <a16:creationId xmlns:a16="http://schemas.microsoft.com/office/drawing/2014/main" id="{4FD0C43D-22D0-4830-42AF-8E174FBDE648}"/>
              </a:ext>
            </a:extLst>
          </p:cNvPr>
          <p:cNvSpPr txBox="1"/>
          <p:nvPr/>
        </p:nvSpPr>
        <p:spPr>
          <a:xfrm>
            <a:off x="1271920" y="5138245"/>
            <a:ext cx="9483045" cy="707886"/>
          </a:xfrm>
          <a:prstGeom prst="rect">
            <a:avLst/>
          </a:prstGeom>
          <a:noFill/>
        </p:spPr>
        <p:txBody>
          <a:bodyPr wrap="none" rtlCol="0">
            <a:spAutoFit/>
          </a:bodyPr>
          <a:lstStyle/>
          <a:p>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Relatively high correlation scores for SST over </a:t>
            </a:r>
            <a:r>
              <a:rPr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tropical </a:t>
            </a: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IO, WNP, and</a:t>
            </a:r>
            <a:b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precipitation over the WPN, a hint of skill over </a:t>
            </a:r>
            <a:r>
              <a:rPr kumimoji="1" lang="en-US" altLang="ja-JP" sz="20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a:t>
            </a: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region. </a:t>
            </a:r>
            <a:endParaRPr kumimoji="1" lang="ja-JP" altLang="en-US" sz="2000">
              <a:solidFill>
                <a:schemeClr val="accent1">
                  <a:lumMod val="50000"/>
                </a:schemeClr>
              </a:solidFill>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405196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81D82AAC-699F-49ED-2C09-50A3EAFEF4AC}"/>
              </a:ext>
            </a:extLst>
          </p:cNvPr>
          <p:cNvSpPr>
            <a:spLocks noGrp="1"/>
          </p:cNvSpPr>
          <p:nvPr>
            <p:ph type="title"/>
          </p:nvPr>
        </p:nvSpPr>
        <p:spPr>
          <a:xfrm>
            <a:off x="838200" y="33655"/>
            <a:ext cx="10515600" cy="1325563"/>
          </a:xfrm>
        </p:spPr>
        <p:txBody>
          <a:bodyPr>
            <a:normAutofit/>
          </a:bodyPr>
          <a:lstStyle/>
          <a:p>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Representations of WNPSH teleconnection </a:t>
            </a:r>
            <a:b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(2</a:t>
            </a:r>
            <a:r>
              <a:rPr lang="en-US" altLang="ja-JP" sz="3600" baseline="30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nd</a:t>
            </a:r>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summer) </a:t>
            </a:r>
            <a:endParaRPr kumimoji="1" lang="ja-JP" altLang="en-US" sz="3600">
              <a:solidFill>
                <a:schemeClr val="accent1">
                  <a:lumMod val="50000"/>
                </a:schemeClr>
              </a:solidFill>
              <a:latin typeface="Verdana" panose="020B0604030504040204" pitchFamily="34" charset="0"/>
              <a:cs typeface="Verdana" panose="020B0604030504040204" pitchFamily="34" charset="0"/>
            </a:endParaRPr>
          </a:p>
        </p:txBody>
      </p:sp>
      <p:pic>
        <p:nvPicPr>
          <p:cNvPr id="5" name="図 4">
            <a:extLst>
              <a:ext uri="{FF2B5EF4-FFF2-40B4-BE49-F238E27FC236}">
                <a16:creationId xmlns:a16="http://schemas.microsoft.com/office/drawing/2014/main" id="{D29410BB-1694-F7AD-AAEA-AF96F621D20D}"/>
              </a:ext>
            </a:extLst>
          </p:cNvPr>
          <p:cNvPicPr>
            <a:picLocks noChangeAspect="1"/>
          </p:cNvPicPr>
          <p:nvPr/>
        </p:nvPicPr>
        <p:blipFill>
          <a:blip r:embed="rId2"/>
          <a:stretch>
            <a:fillRect/>
          </a:stretch>
        </p:blipFill>
        <p:spPr>
          <a:xfrm>
            <a:off x="635643" y="1359218"/>
            <a:ext cx="8218990" cy="5295456"/>
          </a:xfrm>
          <a:prstGeom prst="rect">
            <a:avLst/>
          </a:prstGeom>
        </p:spPr>
      </p:pic>
      <p:sp>
        <p:nvSpPr>
          <p:cNvPr id="3" name="テキスト ボックス 2">
            <a:extLst>
              <a:ext uri="{FF2B5EF4-FFF2-40B4-BE49-F238E27FC236}">
                <a16:creationId xmlns:a16="http://schemas.microsoft.com/office/drawing/2014/main" id="{8926AD5F-72AA-D821-D9B1-7197356189AE}"/>
              </a:ext>
            </a:extLst>
          </p:cNvPr>
          <p:cNvSpPr txBox="1"/>
          <p:nvPr/>
        </p:nvSpPr>
        <p:spPr>
          <a:xfrm>
            <a:off x="8854633" y="4623349"/>
            <a:ext cx="3335721" cy="2031325"/>
          </a:xfrm>
          <a:prstGeom prst="rect">
            <a:avLst/>
          </a:prstGeom>
          <a:noFill/>
        </p:spPr>
        <p:txBody>
          <a:bodyPr wrap="none" rtlCol="0">
            <a:spAutoFit/>
          </a:bodyPr>
          <a:lstStyle/>
          <a:p>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model well reproduces</a:t>
            </a:r>
            <a:b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observed relationship</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a:t>
            </a:r>
            <a:b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key for the successful </a:t>
            </a:r>
            <a:b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predictions of </a:t>
            </a:r>
            <a:r>
              <a:rPr lang="en-US" altLang="ja-JP"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and</a:t>
            </a:r>
            <a:b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ja-JP"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Baiu</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endParaRPr kumimoji="1"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n-US" altLang="ja-JP" dirty="0">
              <a:latin typeface="Verdana" panose="020B0604030504040204" pitchFamily="34" charset="0"/>
              <a:ea typeface="Verdana" panose="020B0604030504040204" pitchFamily="34" charset="0"/>
              <a:cs typeface="Verdana" panose="020B0604030504040204" pitchFamily="34" charset="0"/>
            </a:endParaRPr>
          </a:p>
          <a:p>
            <a:endParaRPr kumimoji="1" lang="ja-JP" altLang="en-US"/>
          </a:p>
        </p:txBody>
      </p:sp>
      <p:sp>
        <p:nvSpPr>
          <p:cNvPr id="6" name="テキスト ボックス 5">
            <a:extLst>
              <a:ext uri="{FF2B5EF4-FFF2-40B4-BE49-F238E27FC236}">
                <a16:creationId xmlns:a16="http://schemas.microsoft.com/office/drawing/2014/main" id="{5264EE09-AC1E-C31B-E0DE-870AD64C791E}"/>
              </a:ext>
            </a:extLst>
          </p:cNvPr>
          <p:cNvSpPr txBox="1"/>
          <p:nvPr/>
        </p:nvSpPr>
        <p:spPr>
          <a:xfrm>
            <a:off x="9062977" y="6401644"/>
            <a:ext cx="2957573"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(2021) NCOMMS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13642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CC6FD-0660-7E58-D7B0-7727A65AAF6F}"/>
            </a:ext>
          </a:extLst>
        </p:cNvPr>
        <p:cNvGrpSpPr/>
        <p:nvPr/>
      </p:nvGrpSpPr>
      <p:grpSpPr>
        <a:xfrm>
          <a:off x="0" y="0"/>
          <a:ext cx="0" cy="0"/>
          <a:chOff x="0" y="0"/>
          <a:chExt cx="0" cy="0"/>
        </a:xfrm>
      </p:grpSpPr>
      <p:sp>
        <p:nvSpPr>
          <p:cNvPr id="7" name="タイトル 1">
            <a:extLst>
              <a:ext uri="{FF2B5EF4-FFF2-40B4-BE49-F238E27FC236}">
                <a16:creationId xmlns:a16="http://schemas.microsoft.com/office/drawing/2014/main" id="{0DE6C23A-FAD6-B2CF-A78A-D779FF031589}"/>
              </a:ext>
            </a:extLst>
          </p:cNvPr>
          <p:cNvSpPr>
            <a:spLocks noGrp="1"/>
          </p:cNvSpPr>
          <p:nvPr>
            <p:ph type="title"/>
          </p:nvPr>
        </p:nvSpPr>
        <p:spPr>
          <a:xfrm>
            <a:off x="838200" y="33655"/>
            <a:ext cx="10515600" cy="1325563"/>
          </a:xfrm>
        </p:spPr>
        <p:txBody>
          <a:bodyPr>
            <a:normAutofit/>
          </a:bodyPr>
          <a:lstStyle/>
          <a:p>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Summary</a:t>
            </a:r>
            <a:endParaRPr kumimoji="1" lang="ja-JP" altLang="en-US" sz="3600">
              <a:solidFill>
                <a:schemeClr val="accent1">
                  <a:lumMod val="50000"/>
                </a:schemeClr>
              </a:solidFill>
              <a:latin typeface="Verdana" panose="020B0604030504040204" pitchFamily="34" charset="0"/>
              <a:cs typeface="Verdana" panose="020B0604030504040204" pitchFamily="34" charset="0"/>
            </a:endParaRPr>
          </a:p>
        </p:txBody>
      </p:sp>
      <p:sp>
        <p:nvSpPr>
          <p:cNvPr id="12" name="Rectangle 3">
            <a:extLst>
              <a:ext uri="{FF2B5EF4-FFF2-40B4-BE49-F238E27FC236}">
                <a16:creationId xmlns:a16="http://schemas.microsoft.com/office/drawing/2014/main" id="{C9AA0701-371C-D93A-B48D-DBDE00C5FFD4}"/>
              </a:ext>
            </a:extLst>
          </p:cNvPr>
          <p:cNvSpPr>
            <a:spLocks noChangeArrowheads="1"/>
          </p:cNvSpPr>
          <p:nvPr/>
        </p:nvSpPr>
        <p:spPr bwMode="auto">
          <a:xfrm>
            <a:off x="838200" y="1015716"/>
            <a:ext cx="9230850" cy="587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ts val="1200"/>
              </a:spcBef>
              <a:spcAft>
                <a:spcPct val="0"/>
              </a:spcAft>
              <a:buClrTx/>
              <a:buSzTx/>
              <a:buFont typeface="Arial" panose="020B0604020202020204" pitchFamily="34" charset="0"/>
              <a:buChar char="•"/>
              <a:tabLst/>
            </a:pP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State-of-the-art seasonal prediction systems show meaningful skill for </a:t>
            </a:r>
            <a:r>
              <a:rPr kumimoji="0" lang="en" altLang="ja-JP" sz="2200" b="0" i="0" u="none" strike="noStrike" cap="none" normalizeH="0" baseline="0" dirty="0" err="1">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Meiyu</a:t>
            </a: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a:t>
            </a:r>
            <a:r>
              <a:rPr kumimoji="0" lang="en" altLang="ja-JP" sz="2200" b="0" i="0" u="none" strike="noStrike" cap="none" normalizeH="0" baseline="0" dirty="0" err="1">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Baiu</a:t>
            </a: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 rainfall, but limitations remain </a:t>
            </a:r>
          </a:p>
          <a:p>
            <a:pPr marL="342900" indent="-342900" eaLnBrk="0" fontAlgn="base" hangingPunct="0">
              <a:spcBef>
                <a:spcPts val="1200"/>
              </a:spcBef>
              <a:spcAft>
                <a:spcPct val="0"/>
              </a:spcAft>
              <a:buFont typeface="Arial" panose="020B0604020202020204" pitchFamily="34" charset="0"/>
              <a:buChar char="•"/>
            </a:pPr>
            <a:r>
              <a:rPr kumimoji="0" lang="en" altLang="ja-JP" sz="2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(Skill-aware) multi-model ensembles outperform single models, delivering more robust and reliable forecasts </a:t>
            </a:r>
            <a:endPar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endParaRPr>
          </a:p>
          <a:p>
            <a:pPr marL="342900" marR="0" lvl="0" indent="-342900" algn="l" defTabSz="914400" rtl="0" eaLnBrk="0" fontAlgn="base" latinLnBrk="0" hangingPunct="0">
              <a:lnSpc>
                <a:spcPct val="100000"/>
              </a:lnSpc>
              <a:spcBef>
                <a:spcPts val="1200"/>
              </a:spcBef>
              <a:spcAft>
                <a:spcPct val="0"/>
              </a:spcAft>
              <a:buClrTx/>
              <a:buSzTx/>
              <a:buFont typeface="Arial" panose="020B0604020202020204" pitchFamily="34" charset="0"/>
              <a:buChar char="•"/>
              <a:tabLst/>
            </a:pP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ENSO-driven </a:t>
            </a:r>
            <a:r>
              <a:rPr kumimoji="0" lang="en" altLang="ja-JP" sz="2200" b="0" i="0" u="none" strike="noStrike" cap="none" normalizeH="0" baseline="0" dirty="0" err="1">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interbasin</a:t>
            </a: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 interactions and tropical–extratropical teleconnections are central to predictability </a:t>
            </a:r>
          </a:p>
          <a:p>
            <a:pPr marL="342900" marR="0" lvl="0" indent="-342900" algn="l" defTabSz="914400" rtl="0" eaLnBrk="0" fontAlgn="base" latinLnBrk="0" hangingPunct="0">
              <a:lnSpc>
                <a:spcPct val="100000"/>
              </a:lnSpc>
              <a:spcBef>
                <a:spcPts val="1200"/>
              </a:spcBef>
              <a:spcAft>
                <a:spcPct val="0"/>
              </a:spcAft>
              <a:buClrTx/>
              <a:buSzTx/>
              <a:buFont typeface="Arial" panose="020B0604020202020204" pitchFamily="34" charset="0"/>
              <a:buChar char="•"/>
              <a:tabLst/>
            </a:pP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Coupled ocean–atmosphere processes are the key constraint for extending predictability beyond seasonal timescales </a:t>
            </a:r>
          </a:p>
          <a:p>
            <a:pPr marL="342900" marR="0" lvl="0" indent="-342900" algn="l" defTabSz="914400" rtl="0" eaLnBrk="0" fontAlgn="base" latinLnBrk="0" hangingPunct="0">
              <a:lnSpc>
                <a:spcPct val="100000"/>
              </a:lnSpc>
              <a:spcBef>
                <a:spcPts val="1200"/>
              </a:spcBef>
              <a:spcAft>
                <a:spcPct val="0"/>
              </a:spcAft>
              <a:buClrTx/>
              <a:buSzTx/>
              <a:buFont typeface="Arial" panose="020B0604020202020204" pitchFamily="34" charset="0"/>
              <a:buChar char="•"/>
              <a:tabLst/>
            </a:pP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Particularly, Indian Ocean basin-wide and central-western tropical North Pacific responses play a critical bridging role following ENSO </a:t>
            </a:r>
          </a:p>
          <a:p>
            <a:pPr marL="342900" marR="0" lvl="0" indent="-342900" algn="l" defTabSz="914400" rtl="0" eaLnBrk="0" fontAlgn="base" latinLnBrk="0" hangingPunct="0">
              <a:lnSpc>
                <a:spcPct val="100000"/>
              </a:lnSpc>
              <a:spcBef>
                <a:spcPts val="1200"/>
              </a:spcBef>
              <a:spcAft>
                <a:spcPct val="0"/>
              </a:spcAft>
              <a:buClrTx/>
              <a:buSzTx/>
              <a:buFont typeface="Arial" panose="020B0604020202020204" pitchFamily="34" charset="0"/>
              <a:buChar char="•"/>
              <a:tabLst/>
            </a:pP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Further progress requires improvements in representations in atmosphere-ocean </a:t>
            </a:r>
            <a:r>
              <a:rPr kumimoji="0" lang="en" altLang="ja-JP" sz="2200" b="0" i="0" u="none" strike="noStrike" cap="none" normalizeH="0" baseline="0" dirty="0" err="1">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intereactions</a:t>
            </a:r>
            <a:r>
              <a:rPr kumimoji="0" lang="en" altLang="ja-JP" sz="2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and</a:t>
            </a:r>
            <a:r>
              <a:rPr kumimoji="0" lang="en" altLang="ja-JP" sz="2200" b="0" i="0" u="none" strike="noStrike" cap="none" normalizeH="0" baseline="0" dirty="0">
                <a:ln>
                  <a:noFill/>
                </a:ln>
                <a:solidFill>
                  <a:schemeClr val="accent1">
                    <a:lumMod val="50000"/>
                  </a:schemeClr>
                </a:solidFill>
                <a:effectLst/>
                <a:latin typeface="Verdana" panose="020B0604030504040204" pitchFamily="34" charset="0"/>
                <a:ea typeface="Verdana" panose="020B0604030504040204" pitchFamily="34" charset="0"/>
                <a:cs typeface="Verdana" panose="020B0604030504040204" pitchFamily="34" charset="0"/>
              </a:rPr>
              <a:t> teleconnections.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533999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C721E5-9E64-E7CF-6A6F-70FEE8D5D254}"/>
              </a:ext>
            </a:extLst>
          </p:cNvPr>
          <p:cNvSpPr>
            <a:spLocks noGrp="1"/>
          </p:cNvSpPr>
          <p:nvPr>
            <p:ph idx="1"/>
          </p:nvPr>
        </p:nvSpPr>
        <p:spPr>
          <a:xfrm>
            <a:off x="1486076" y="2197768"/>
            <a:ext cx="9478701" cy="2934791"/>
          </a:xfrm>
        </p:spPr>
        <p:txBody>
          <a:bodyPr>
            <a:normAutofit lnSpcReduction="10000"/>
          </a:bodyPr>
          <a:lstStyle/>
          <a:p>
            <a:pPr marL="0" indent="0">
              <a:lnSpc>
                <a:spcPct val="160000"/>
              </a:lnSpc>
              <a:buNone/>
            </a:pPr>
            <a:r>
              <a:rPr lang="en-US" altLang="ja-JP" sz="3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Thank you for your kind attention.</a:t>
            </a:r>
          </a:p>
          <a:p>
            <a:pPr marL="0" indent="0">
              <a:lnSpc>
                <a:spcPct val="160000"/>
              </a:lnSpc>
              <a:buNone/>
            </a:pPr>
            <a:b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ja-JP" altLang="en-US">
                <a:solidFill>
                  <a:schemeClr val="accent1">
                    <a:lumMod val="50000"/>
                  </a:schemeClr>
                </a:solidFill>
                <a:latin typeface="Verdana" panose="020B0604030504040204" pitchFamily="34" charset="0"/>
                <a:cs typeface="Verdana" panose="020B0604030504040204" pitchFamily="34" charset="0"/>
              </a:rPr>
              <a:t>　　　</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Please feel free to contact me at </a:t>
            </a:r>
            <a:b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ja-JP" altLang="en-US">
                <a:solidFill>
                  <a:schemeClr val="accent1">
                    <a:lumMod val="50000"/>
                  </a:schemeClr>
                </a:solidFill>
                <a:latin typeface="Verdana" panose="020B0604030504040204" pitchFamily="34" charset="0"/>
                <a:cs typeface="Verdana" panose="020B0604030504040204" pitchFamily="34" charset="0"/>
              </a:rPr>
              <a:t>　　　</a:t>
            </a:r>
            <a:r>
              <a:rPr lang="en-US" altLang="ja-JP" dirty="0">
                <a:solidFill>
                  <a:schemeClr val="accent1">
                    <a:lumMod val="50000"/>
                  </a:schemeClr>
                </a:solidFill>
                <a:latin typeface="Verdana" panose="020B0604030504040204" pitchFamily="34" charset="0"/>
                <a:cs typeface="Verdana" panose="020B0604030504040204" pitchFamily="34" charset="0"/>
              </a:rPr>
              <a:t> </a:t>
            </a:r>
            <a:r>
              <a:rPr lang="en-US" altLang="ja-JP"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yuhei.takaya@mri-jma.go.jp</a:t>
            </a:r>
            <a:r>
              <a:rPr lang="en-US"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endParaRPr kumimoji="1" lang="ja-JP" altLang="en-US">
              <a:solidFill>
                <a:schemeClr val="accent1">
                  <a:lumMod val="50000"/>
                </a:schemeClr>
              </a:solidFill>
              <a:latin typeface="Verdana" panose="020B0604030504040204" pitchFamily="34" charset="0"/>
              <a:cs typeface="Verdana" panose="020B0604030504040204" pitchFamily="34" charset="0"/>
            </a:endParaRPr>
          </a:p>
        </p:txBody>
      </p:sp>
      <p:pic>
        <p:nvPicPr>
          <p:cNvPr id="5" name="グラフィックス 4" descr="封筒 単色塗りつぶし">
            <a:extLst>
              <a:ext uri="{FF2B5EF4-FFF2-40B4-BE49-F238E27FC236}">
                <a16:creationId xmlns:a16="http://schemas.microsoft.com/office/drawing/2014/main" id="{5F35B924-0470-CEA3-5DFD-6DBC39E39C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99384" y="4562602"/>
            <a:ext cx="622667" cy="622667"/>
          </a:xfrm>
          <a:prstGeom prst="rect">
            <a:avLst/>
          </a:prstGeom>
        </p:spPr>
      </p:pic>
    </p:spTree>
    <p:extLst>
      <p:ext uri="{BB962C8B-B14F-4D97-AF65-F5344CB8AC3E}">
        <p14:creationId xmlns:p14="http://schemas.microsoft.com/office/powerpoint/2010/main" val="796061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FED1BE2-913A-C3A7-ED81-C9AB8AACB649}"/>
              </a:ext>
            </a:extLst>
          </p:cNvPr>
          <p:cNvPicPr>
            <a:picLocks noChangeAspect="1"/>
          </p:cNvPicPr>
          <p:nvPr/>
        </p:nvPicPr>
        <p:blipFill>
          <a:blip r:embed="rId2"/>
          <a:stretch>
            <a:fillRect/>
          </a:stretch>
        </p:blipFill>
        <p:spPr>
          <a:xfrm>
            <a:off x="789251" y="1144542"/>
            <a:ext cx="7772400" cy="3156065"/>
          </a:xfrm>
          <a:prstGeom prst="rect">
            <a:avLst/>
          </a:prstGeom>
        </p:spPr>
      </p:pic>
      <p:sp>
        <p:nvSpPr>
          <p:cNvPr id="27" name="タイトル 1">
            <a:extLst>
              <a:ext uri="{FF2B5EF4-FFF2-40B4-BE49-F238E27FC236}">
                <a16:creationId xmlns:a16="http://schemas.microsoft.com/office/drawing/2014/main" id="{96E60F5D-BBA2-B583-585F-58C098DE62A4}"/>
              </a:ext>
            </a:extLst>
          </p:cNvPr>
          <p:cNvSpPr>
            <a:spLocks noGrp="1"/>
          </p:cNvSpPr>
          <p:nvPr>
            <p:ph type="title"/>
          </p:nvPr>
        </p:nvSpPr>
        <p:spPr>
          <a:xfrm>
            <a:off x="330200" y="33655"/>
            <a:ext cx="11639242" cy="1325563"/>
          </a:xfrm>
        </p:spPr>
        <p:txBody>
          <a:bodyPr>
            <a:normAutofit/>
          </a:bodyPr>
          <a:lstStyle/>
          <a:p>
            <a:r>
              <a:rPr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Seasonal prediction skill for </a:t>
            </a:r>
            <a:r>
              <a:rPr lang="en-US" altLang="ja-JP" sz="32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a:t>
            </a:r>
            <a:r>
              <a:rPr lang="en-US" altLang="ja-JP" sz="24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(June-July)</a:t>
            </a:r>
            <a:endParaRPr kumimoji="1" lang="ja-JP" altLang="en-US" sz="3200">
              <a:solidFill>
                <a:schemeClr val="accent1">
                  <a:lumMod val="50000"/>
                </a:schemeClr>
              </a:solidFill>
              <a:latin typeface="Verdana" panose="020B0604030504040204" pitchFamily="34" charset="0"/>
              <a:cs typeface="Verdana" panose="020B0604030504040204" pitchFamily="34" charset="0"/>
            </a:endParaRPr>
          </a:p>
        </p:txBody>
      </p:sp>
      <p:pic>
        <p:nvPicPr>
          <p:cNvPr id="28" name="図 27">
            <a:extLst>
              <a:ext uri="{FF2B5EF4-FFF2-40B4-BE49-F238E27FC236}">
                <a16:creationId xmlns:a16="http://schemas.microsoft.com/office/drawing/2014/main" id="{8F0ACD1D-7B1C-4E41-ACE7-E6C43BF319CE}"/>
              </a:ext>
            </a:extLst>
          </p:cNvPr>
          <p:cNvPicPr>
            <a:picLocks noChangeAspect="1"/>
          </p:cNvPicPr>
          <p:nvPr/>
        </p:nvPicPr>
        <p:blipFill>
          <a:blip r:embed="rId3"/>
          <a:srcRect l="55842" b="64066"/>
          <a:stretch>
            <a:fillRect/>
          </a:stretch>
        </p:blipFill>
        <p:spPr>
          <a:xfrm>
            <a:off x="9020701" y="1105918"/>
            <a:ext cx="2770941" cy="1799328"/>
          </a:xfrm>
          <a:prstGeom prst="rect">
            <a:avLst/>
          </a:prstGeom>
        </p:spPr>
      </p:pic>
      <p:sp>
        <p:nvSpPr>
          <p:cNvPr id="29" name="テキスト ボックス 28">
            <a:extLst>
              <a:ext uri="{FF2B5EF4-FFF2-40B4-BE49-F238E27FC236}">
                <a16:creationId xmlns:a16="http://schemas.microsoft.com/office/drawing/2014/main" id="{0F1C9D31-E2BD-DAD6-1BC5-ACF32A511C49}"/>
              </a:ext>
            </a:extLst>
          </p:cNvPr>
          <p:cNvSpPr txBox="1"/>
          <p:nvPr/>
        </p:nvSpPr>
        <p:spPr>
          <a:xfrm>
            <a:off x="9271000" y="6264472"/>
            <a:ext cx="25206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Takaya et al. (2020) GRL</a:t>
            </a:r>
            <a:endParaRPr kumimoji="1" lang="ja-JP" altLang="en-US" sz="1400">
              <a:latin typeface="Verdana" panose="020B0604030504040204" pitchFamily="34" charset="0"/>
              <a:cs typeface="Verdana" panose="020B0604030504040204" pitchFamily="34" charset="0"/>
            </a:endParaRPr>
          </a:p>
        </p:txBody>
      </p:sp>
      <p:sp>
        <p:nvSpPr>
          <p:cNvPr id="30" name="テキスト ボックス 29">
            <a:extLst>
              <a:ext uri="{FF2B5EF4-FFF2-40B4-BE49-F238E27FC236}">
                <a16:creationId xmlns:a16="http://schemas.microsoft.com/office/drawing/2014/main" id="{A13A7904-D598-2E39-53D0-1E0087E73210}"/>
              </a:ext>
            </a:extLst>
          </p:cNvPr>
          <p:cNvSpPr txBox="1"/>
          <p:nvPr/>
        </p:nvSpPr>
        <p:spPr>
          <a:xfrm>
            <a:off x="5104435" y="1051942"/>
            <a:ext cx="3178434" cy="369332"/>
          </a:xfrm>
          <a:prstGeom prst="rect">
            <a:avLst/>
          </a:prstGeom>
          <a:noFill/>
        </p:spPr>
        <p:txBody>
          <a:bodyPr wrap="none" rtlCol="0">
            <a:spAutoFit/>
          </a:bodyPr>
          <a:lstStyle/>
          <a:p>
            <a:r>
              <a:rPr kumimoji="1" lang="en-US" altLang="ja-JP" dirty="0">
                <a:latin typeface="Verdana" panose="020B0604030504040204" pitchFamily="34" charset="0"/>
                <a:ea typeface="Verdana" panose="020B0604030504040204" pitchFamily="34" charset="0"/>
                <a:cs typeface="Verdana" panose="020B0604030504040204" pitchFamily="34" charset="0"/>
              </a:rPr>
              <a:t>(June-July, 1-month lead)</a:t>
            </a:r>
            <a:endParaRPr kumimoji="1" lang="ja-JP" altLang="en-US">
              <a:latin typeface="Verdana" panose="020B0604030504040204" pitchFamily="34" charset="0"/>
              <a:cs typeface="Verdana" panose="020B0604030504040204" pitchFamily="34" charset="0"/>
            </a:endParaRPr>
          </a:p>
        </p:txBody>
      </p:sp>
      <p:sp>
        <p:nvSpPr>
          <p:cNvPr id="32" name="テキスト ボックス 31">
            <a:extLst>
              <a:ext uri="{FF2B5EF4-FFF2-40B4-BE49-F238E27FC236}">
                <a16:creationId xmlns:a16="http://schemas.microsoft.com/office/drawing/2014/main" id="{E00ABC49-D071-BBB5-FA06-0B37A4AB6661}"/>
              </a:ext>
            </a:extLst>
          </p:cNvPr>
          <p:cNvSpPr txBox="1"/>
          <p:nvPr/>
        </p:nvSpPr>
        <p:spPr>
          <a:xfrm>
            <a:off x="1114061" y="4393207"/>
            <a:ext cx="8967487" cy="707886"/>
          </a:xfrm>
          <a:prstGeom prst="rect">
            <a:avLst/>
          </a:prstGeom>
          <a:noFill/>
        </p:spPr>
        <p:txBody>
          <a:bodyPr wrap="square">
            <a:spAutoFit/>
          </a:bodyPr>
          <a:lstStyle/>
          <a:p>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state-of-the art model demonstrates moderate yet robust skill for </a:t>
            </a:r>
            <a:r>
              <a:rPr lang="en" altLang="ja-JP" sz="20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(CC ~ 0.5 with </a:t>
            </a:r>
            <a:r>
              <a:rPr lang="en" altLang="ja-JP" sz="2000" u="sng"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10-member</a:t>
            </a:r>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ensemble). </a:t>
            </a:r>
            <a:endParaRPr lang="ja-JP" altLang="en-US" sz="2000"/>
          </a:p>
        </p:txBody>
      </p:sp>
      <p:sp>
        <p:nvSpPr>
          <p:cNvPr id="4" name="テキスト ボックス 3">
            <a:extLst>
              <a:ext uri="{FF2B5EF4-FFF2-40B4-BE49-F238E27FC236}">
                <a16:creationId xmlns:a16="http://schemas.microsoft.com/office/drawing/2014/main" id="{121BC226-4CEB-2AE1-D46A-6D43D9F08F1F}"/>
              </a:ext>
            </a:extLst>
          </p:cNvPr>
          <p:cNvSpPr txBox="1"/>
          <p:nvPr/>
        </p:nvSpPr>
        <p:spPr>
          <a:xfrm>
            <a:off x="2529068" y="5128784"/>
            <a:ext cx="7552480" cy="369332"/>
          </a:xfrm>
          <a:prstGeom prst="rect">
            <a:avLst/>
          </a:prstGeom>
          <a:noFill/>
        </p:spPr>
        <p:txBody>
          <a:bodyPr wrap="square">
            <a:spAutoFit/>
          </a:bodyPr>
          <a:lstStyle/>
          <a:p>
            <a:r>
              <a:rPr lang="en" altLang="ja-JP" sz="1800"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rPr>
              <a:t>(e.g., C. Li et al., 2016; Martin et al., 2020; Ying et al., 2022)</a:t>
            </a:r>
          </a:p>
        </p:txBody>
      </p:sp>
    </p:spTree>
    <p:extLst>
      <p:ext uri="{BB962C8B-B14F-4D97-AF65-F5344CB8AC3E}">
        <p14:creationId xmlns:p14="http://schemas.microsoft.com/office/powerpoint/2010/main" val="406190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52CB9-560B-FD35-7977-FD84746D38D2}"/>
            </a:ext>
          </a:extLst>
        </p:cNvPr>
        <p:cNvGrpSpPr/>
        <p:nvPr/>
      </p:nvGrpSpPr>
      <p:grpSpPr>
        <a:xfrm>
          <a:off x="0" y="0"/>
          <a:ext cx="0" cy="0"/>
          <a:chOff x="0" y="0"/>
          <a:chExt cx="0" cy="0"/>
        </a:xfrm>
      </p:grpSpPr>
      <p:sp>
        <p:nvSpPr>
          <p:cNvPr id="4" name="タイトル 1">
            <a:extLst>
              <a:ext uri="{FF2B5EF4-FFF2-40B4-BE49-F238E27FC236}">
                <a16:creationId xmlns:a16="http://schemas.microsoft.com/office/drawing/2014/main" id="{8265BE7F-6108-3753-C1A4-AF12B45683A2}"/>
              </a:ext>
            </a:extLst>
          </p:cNvPr>
          <p:cNvSpPr>
            <a:spLocks noGrp="1"/>
          </p:cNvSpPr>
          <p:nvPr>
            <p:ph type="title"/>
          </p:nvPr>
        </p:nvSpPr>
        <p:spPr>
          <a:xfrm>
            <a:off x="330200" y="33655"/>
            <a:ext cx="11639242" cy="1325563"/>
          </a:xfrm>
        </p:spPr>
        <p:txBody>
          <a:bodyPr>
            <a:normAutofit/>
          </a:bodyPr>
          <a:lstStyle/>
          <a:p>
            <a:r>
              <a:rPr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Seasonal prediction skill for </a:t>
            </a:r>
            <a:r>
              <a:rPr lang="en-US" altLang="ja-JP" sz="32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a:t>
            </a:r>
            <a:r>
              <a:rPr lang="en-US" altLang="ja-JP" sz="24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(June-July)</a:t>
            </a:r>
            <a:endParaRPr kumimoji="1" lang="ja-JP" altLang="en-US" sz="3200">
              <a:solidFill>
                <a:schemeClr val="accent1">
                  <a:lumMod val="50000"/>
                </a:schemeClr>
              </a:solidFill>
              <a:latin typeface="Verdana" panose="020B0604030504040204" pitchFamily="34" charset="0"/>
              <a:cs typeface="Verdana" panose="020B0604030504040204" pitchFamily="34" charset="0"/>
            </a:endParaRPr>
          </a:p>
        </p:txBody>
      </p:sp>
      <p:sp>
        <p:nvSpPr>
          <p:cNvPr id="8" name="テキスト ボックス 7">
            <a:extLst>
              <a:ext uri="{FF2B5EF4-FFF2-40B4-BE49-F238E27FC236}">
                <a16:creationId xmlns:a16="http://schemas.microsoft.com/office/drawing/2014/main" id="{7F7FE108-004F-A6E9-26FE-0EEC07A92D77}"/>
              </a:ext>
            </a:extLst>
          </p:cNvPr>
          <p:cNvSpPr txBox="1"/>
          <p:nvPr/>
        </p:nvSpPr>
        <p:spPr>
          <a:xfrm>
            <a:off x="8801100" y="6289498"/>
            <a:ext cx="31683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endParaRPr kumimoji="1" lang="ja-JP" altLang="en-US" sz="1400">
              <a:latin typeface="Verdana" panose="020B0604030504040204" pitchFamily="34" charset="0"/>
              <a:cs typeface="Verdana" panose="020B0604030504040204" pitchFamily="34" charset="0"/>
            </a:endParaRPr>
          </a:p>
        </p:txBody>
      </p:sp>
      <p:grpSp>
        <p:nvGrpSpPr>
          <p:cNvPr id="11" name="グループ化 10">
            <a:extLst>
              <a:ext uri="{FF2B5EF4-FFF2-40B4-BE49-F238E27FC236}">
                <a16:creationId xmlns:a16="http://schemas.microsoft.com/office/drawing/2014/main" id="{D63A409B-BB87-832B-29A2-31E89F1CD320}"/>
              </a:ext>
            </a:extLst>
          </p:cNvPr>
          <p:cNvGrpSpPr/>
          <p:nvPr/>
        </p:nvGrpSpPr>
        <p:grpSpPr>
          <a:xfrm>
            <a:off x="482600" y="975836"/>
            <a:ext cx="8318500" cy="5467551"/>
            <a:chOff x="482600" y="975836"/>
            <a:chExt cx="8318500" cy="5467551"/>
          </a:xfrm>
        </p:grpSpPr>
        <p:grpSp>
          <p:nvGrpSpPr>
            <p:cNvPr id="7" name="グループ化 6">
              <a:extLst>
                <a:ext uri="{FF2B5EF4-FFF2-40B4-BE49-F238E27FC236}">
                  <a16:creationId xmlns:a16="http://schemas.microsoft.com/office/drawing/2014/main" id="{41A69793-EC30-CCFE-EB88-7360CABA4232}"/>
                </a:ext>
              </a:extLst>
            </p:cNvPr>
            <p:cNvGrpSpPr/>
            <p:nvPr/>
          </p:nvGrpSpPr>
          <p:grpSpPr>
            <a:xfrm>
              <a:off x="482600" y="975836"/>
              <a:ext cx="8318500" cy="5467551"/>
              <a:chOff x="1739900" y="975836"/>
              <a:chExt cx="8318500" cy="5467551"/>
            </a:xfrm>
          </p:grpSpPr>
          <p:pic>
            <p:nvPicPr>
              <p:cNvPr id="5" name="図 4">
                <a:extLst>
                  <a:ext uri="{FF2B5EF4-FFF2-40B4-BE49-F238E27FC236}">
                    <a16:creationId xmlns:a16="http://schemas.microsoft.com/office/drawing/2014/main" id="{039123D3-4720-E72B-733A-B6919D655802}"/>
                  </a:ext>
                </a:extLst>
              </p:cNvPr>
              <p:cNvPicPr>
                <a:picLocks noChangeAspect="1"/>
              </p:cNvPicPr>
              <p:nvPr/>
            </p:nvPicPr>
            <p:blipFill>
              <a:blip r:embed="rId2"/>
              <a:srcRect r="50004"/>
              <a:stretch>
                <a:fillRect/>
              </a:stretch>
            </p:blipFill>
            <p:spPr>
              <a:xfrm>
                <a:off x="1739900" y="975836"/>
                <a:ext cx="4057342" cy="5467551"/>
              </a:xfrm>
              <a:prstGeom prst="rect">
                <a:avLst/>
              </a:prstGeom>
            </p:spPr>
          </p:pic>
          <p:sp>
            <p:nvSpPr>
              <p:cNvPr id="6" name="正方形/長方形 5">
                <a:extLst>
                  <a:ext uri="{FF2B5EF4-FFF2-40B4-BE49-F238E27FC236}">
                    <a16:creationId xmlns:a16="http://schemas.microsoft.com/office/drawing/2014/main" id="{B1A9AA34-A371-C7AC-2787-10A68764F8F1}"/>
                  </a:ext>
                </a:extLst>
              </p:cNvPr>
              <p:cNvSpPr/>
              <p:nvPr/>
            </p:nvSpPr>
            <p:spPr>
              <a:xfrm>
                <a:off x="6096000" y="3724555"/>
                <a:ext cx="3962400" cy="27188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FB8C964F-56C8-E2E6-A181-2360759E5DFC}"/>
                </a:ext>
              </a:extLst>
            </p:cNvPr>
            <p:cNvSpPr/>
            <p:nvPr/>
          </p:nvSpPr>
          <p:spPr>
            <a:xfrm>
              <a:off x="2120900" y="2057400"/>
              <a:ext cx="698500" cy="596900"/>
            </a:xfrm>
            <a:prstGeom prst="rect">
              <a:avLst/>
            </a:prstGeom>
            <a:noFill/>
            <a:ln w="2222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テキスト ボックス 12">
            <a:extLst>
              <a:ext uri="{FF2B5EF4-FFF2-40B4-BE49-F238E27FC236}">
                <a16:creationId xmlns:a16="http://schemas.microsoft.com/office/drawing/2014/main" id="{E19DFB99-E8FA-549B-7790-D6EC6F60F6DE}"/>
              </a:ext>
            </a:extLst>
          </p:cNvPr>
          <p:cNvSpPr txBox="1"/>
          <p:nvPr/>
        </p:nvSpPr>
        <p:spPr>
          <a:xfrm>
            <a:off x="10033000" y="973772"/>
            <a:ext cx="2159000" cy="461665"/>
          </a:xfrm>
          <a:prstGeom prst="rect">
            <a:avLst/>
          </a:prstGeom>
          <a:noFill/>
        </p:spPr>
        <p:txBody>
          <a:bodyPr wrap="square">
            <a:spAutoFit/>
          </a:bodyPr>
          <a:lstStyle/>
          <a:p>
            <a:r>
              <a:rPr lang="en-US" altLang="ja-JP" sz="24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1993-2016</a:t>
            </a:r>
            <a:endParaRPr lang="ja-JP" altLang="en-US" sz="2400"/>
          </a:p>
        </p:txBody>
      </p:sp>
      <p:sp>
        <p:nvSpPr>
          <p:cNvPr id="3" name="テキスト ボックス 2">
            <a:extLst>
              <a:ext uri="{FF2B5EF4-FFF2-40B4-BE49-F238E27FC236}">
                <a16:creationId xmlns:a16="http://schemas.microsoft.com/office/drawing/2014/main" id="{F13097DA-0F0D-41D3-9B98-29394A883E47}"/>
              </a:ext>
            </a:extLst>
          </p:cNvPr>
          <p:cNvSpPr txBox="1"/>
          <p:nvPr/>
        </p:nvSpPr>
        <p:spPr>
          <a:xfrm>
            <a:off x="4930140" y="3924161"/>
            <a:ext cx="6523037" cy="2523768"/>
          </a:xfrm>
          <a:prstGeom prst="rect">
            <a:avLst/>
          </a:prstGeom>
          <a:noFill/>
        </p:spPr>
        <p:txBody>
          <a:bodyPr wrap="square">
            <a:spAutoFit/>
          </a:bodyPr>
          <a:lstStyle/>
          <a:p>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Several state-of-the art models demonstrate moderate yet robust skill for </a:t>
            </a:r>
            <a:r>
              <a:rPr lang="en" altLang="ja-JP"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(CC&gt; 0.5). </a:t>
            </a:r>
          </a:p>
          <a:p>
            <a:r>
              <a:rPr lang="en" altLang="ja-JP" sz="1600"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rPr>
              <a:t>(e.g., C. Li et al., 2016; Martin et al., 2020; Takaya, Kosaka, et al., 2021; Ying et al., 2022)</a:t>
            </a:r>
          </a:p>
          <a:p>
            <a:endParaRPr lang="en" altLang="ja-JP"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endParaRPr>
          </a:p>
          <a:p>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Mozt C3S models consistently demonstrate relatively high skill over the Yangtze River Basin, with particularly high skill over the middle‐lower Yangtze River Basin.</a:t>
            </a:r>
            <a:endParaRPr lang="en" altLang="ja-JP" sz="2000"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テキスト ボックス 11">
            <a:extLst>
              <a:ext uri="{FF2B5EF4-FFF2-40B4-BE49-F238E27FC236}">
                <a16:creationId xmlns:a16="http://schemas.microsoft.com/office/drawing/2014/main" id="{F9F8B2E8-E1F5-86E1-1432-36D8D8C719E7}"/>
              </a:ext>
            </a:extLst>
          </p:cNvPr>
          <p:cNvSpPr txBox="1"/>
          <p:nvPr/>
        </p:nvSpPr>
        <p:spPr>
          <a:xfrm>
            <a:off x="868680" y="868412"/>
            <a:ext cx="3551934" cy="369332"/>
          </a:xfrm>
          <a:prstGeom prst="rect">
            <a:avLst/>
          </a:prstGeom>
          <a:solidFill>
            <a:schemeClr val="bg1"/>
          </a:solidFill>
        </p:spPr>
        <p:txBody>
          <a:bodyPr wrap="none" rtlCol="0">
            <a:spAutoFit/>
          </a:bodyPr>
          <a:lstStyle/>
          <a:p>
            <a:r>
              <a:rPr kumimoji="1" lang="en-US" altLang="ja-JP" dirty="0">
                <a:latin typeface="Verdana" panose="020B0604030504040204" pitchFamily="34" charset="0"/>
                <a:ea typeface="Verdana" panose="020B0604030504040204" pitchFamily="34" charset="0"/>
                <a:cs typeface="Verdana" panose="020B0604030504040204" pitchFamily="34" charset="0"/>
              </a:rPr>
              <a:t>Cor. skill of MME (all models)</a:t>
            </a:r>
            <a:endParaRPr kumimoji="1" lang="ja-JP" altLang="en-US">
              <a:latin typeface="Verdana" panose="020B0604030504040204" pitchFamily="34" charset="0"/>
              <a:cs typeface="Verdana" panose="020B0604030504040204" pitchFamily="34" charset="0"/>
            </a:endParaRPr>
          </a:p>
        </p:txBody>
      </p:sp>
      <p:sp>
        <p:nvSpPr>
          <p:cNvPr id="2" name="正方形/長方形 1">
            <a:extLst>
              <a:ext uri="{FF2B5EF4-FFF2-40B4-BE49-F238E27FC236}">
                <a16:creationId xmlns:a16="http://schemas.microsoft.com/office/drawing/2014/main" id="{94B159CB-24B9-7767-FE94-C823C7F5F94C}"/>
              </a:ext>
            </a:extLst>
          </p:cNvPr>
          <p:cNvSpPr/>
          <p:nvPr/>
        </p:nvSpPr>
        <p:spPr>
          <a:xfrm>
            <a:off x="3991429" y="4136571"/>
            <a:ext cx="203200" cy="17562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80425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15372-A8B6-1F95-7190-07EE2E1EFB11}"/>
            </a:ext>
          </a:extLst>
        </p:cNvPr>
        <p:cNvGrpSpPr/>
        <p:nvPr/>
      </p:nvGrpSpPr>
      <p:grpSpPr>
        <a:xfrm>
          <a:off x="0" y="0"/>
          <a:ext cx="0" cy="0"/>
          <a:chOff x="0" y="0"/>
          <a:chExt cx="0" cy="0"/>
        </a:xfrm>
      </p:grpSpPr>
      <p:sp>
        <p:nvSpPr>
          <p:cNvPr id="4" name="タイトル 1">
            <a:extLst>
              <a:ext uri="{FF2B5EF4-FFF2-40B4-BE49-F238E27FC236}">
                <a16:creationId xmlns:a16="http://schemas.microsoft.com/office/drawing/2014/main" id="{E6E0846C-D08B-5738-031C-78E1DA1EE21E}"/>
              </a:ext>
            </a:extLst>
          </p:cNvPr>
          <p:cNvSpPr>
            <a:spLocks noGrp="1"/>
          </p:cNvSpPr>
          <p:nvPr>
            <p:ph type="title"/>
          </p:nvPr>
        </p:nvSpPr>
        <p:spPr>
          <a:xfrm>
            <a:off x="330200" y="33655"/>
            <a:ext cx="11639242" cy="1325563"/>
          </a:xfrm>
        </p:spPr>
        <p:txBody>
          <a:bodyPr>
            <a:normAutofit/>
          </a:bodyPr>
          <a:lstStyle/>
          <a:p>
            <a:r>
              <a:rPr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Seasonal prediction skill for </a:t>
            </a:r>
            <a:r>
              <a:rPr lang="en-US" altLang="ja-JP" sz="32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a:t>
            </a:r>
            <a:r>
              <a:rPr lang="en-US" altLang="ja-JP" sz="24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(June-July)</a:t>
            </a:r>
            <a:endParaRPr kumimoji="1" lang="ja-JP" altLang="en-US" sz="3200">
              <a:solidFill>
                <a:schemeClr val="accent1">
                  <a:lumMod val="50000"/>
                </a:schemeClr>
              </a:solidFill>
              <a:latin typeface="Verdana" panose="020B0604030504040204" pitchFamily="34" charset="0"/>
              <a:cs typeface="Verdana" panose="020B0604030504040204" pitchFamily="34" charset="0"/>
            </a:endParaRPr>
          </a:p>
        </p:txBody>
      </p:sp>
      <p:sp>
        <p:nvSpPr>
          <p:cNvPr id="8" name="テキスト ボックス 7">
            <a:extLst>
              <a:ext uri="{FF2B5EF4-FFF2-40B4-BE49-F238E27FC236}">
                <a16:creationId xmlns:a16="http://schemas.microsoft.com/office/drawing/2014/main" id="{0A23B46A-8F51-5414-EC6D-4B1D4D357298}"/>
              </a:ext>
            </a:extLst>
          </p:cNvPr>
          <p:cNvSpPr txBox="1"/>
          <p:nvPr/>
        </p:nvSpPr>
        <p:spPr>
          <a:xfrm>
            <a:off x="8801100" y="6289498"/>
            <a:ext cx="31683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endParaRPr kumimoji="1" lang="ja-JP" altLang="en-US" sz="1400">
              <a:latin typeface="Verdana" panose="020B0604030504040204" pitchFamily="34" charset="0"/>
              <a:cs typeface="Verdana" panose="020B0604030504040204" pitchFamily="34" charset="0"/>
            </a:endParaRPr>
          </a:p>
        </p:txBody>
      </p:sp>
      <p:grpSp>
        <p:nvGrpSpPr>
          <p:cNvPr id="11" name="グループ化 10">
            <a:extLst>
              <a:ext uri="{FF2B5EF4-FFF2-40B4-BE49-F238E27FC236}">
                <a16:creationId xmlns:a16="http://schemas.microsoft.com/office/drawing/2014/main" id="{3EC7F1ED-0DFB-9A1F-8BD8-99D9C7AA90F0}"/>
              </a:ext>
            </a:extLst>
          </p:cNvPr>
          <p:cNvGrpSpPr/>
          <p:nvPr/>
        </p:nvGrpSpPr>
        <p:grpSpPr>
          <a:xfrm>
            <a:off x="482600" y="975836"/>
            <a:ext cx="8318500" cy="5467551"/>
            <a:chOff x="482600" y="975836"/>
            <a:chExt cx="8318500" cy="5467551"/>
          </a:xfrm>
        </p:grpSpPr>
        <p:grpSp>
          <p:nvGrpSpPr>
            <p:cNvPr id="7" name="グループ化 6">
              <a:extLst>
                <a:ext uri="{FF2B5EF4-FFF2-40B4-BE49-F238E27FC236}">
                  <a16:creationId xmlns:a16="http://schemas.microsoft.com/office/drawing/2014/main" id="{D1727758-ABA2-828A-D3DC-C5A1FB865BE0}"/>
                </a:ext>
              </a:extLst>
            </p:cNvPr>
            <p:cNvGrpSpPr/>
            <p:nvPr/>
          </p:nvGrpSpPr>
          <p:grpSpPr>
            <a:xfrm>
              <a:off x="482600" y="975836"/>
              <a:ext cx="8318500" cy="5467551"/>
              <a:chOff x="1739900" y="975836"/>
              <a:chExt cx="8318500" cy="5467551"/>
            </a:xfrm>
          </p:grpSpPr>
          <p:pic>
            <p:nvPicPr>
              <p:cNvPr id="5" name="図 4">
                <a:extLst>
                  <a:ext uri="{FF2B5EF4-FFF2-40B4-BE49-F238E27FC236}">
                    <a16:creationId xmlns:a16="http://schemas.microsoft.com/office/drawing/2014/main" id="{2D3F3114-9AD7-9B09-6ABB-25EF98DE9396}"/>
                  </a:ext>
                </a:extLst>
              </p:cNvPr>
              <p:cNvPicPr>
                <a:picLocks noChangeAspect="1"/>
              </p:cNvPicPr>
              <p:nvPr/>
            </p:nvPicPr>
            <p:blipFill>
              <a:blip r:embed="rId2"/>
              <a:stretch>
                <a:fillRect/>
              </a:stretch>
            </p:blipFill>
            <p:spPr>
              <a:xfrm>
                <a:off x="1739900" y="975836"/>
                <a:ext cx="8115300" cy="5467551"/>
              </a:xfrm>
              <a:prstGeom prst="rect">
                <a:avLst/>
              </a:prstGeom>
            </p:spPr>
          </p:pic>
          <p:sp>
            <p:nvSpPr>
              <p:cNvPr id="6" name="正方形/長方形 5">
                <a:extLst>
                  <a:ext uri="{FF2B5EF4-FFF2-40B4-BE49-F238E27FC236}">
                    <a16:creationId xmlns:a16="http://schemas.microsoft.com/office/drawing/2014/main" id="{0E7B01C0-4F3A-157F-C821-F4BE3CD71074}"/>
                  </a:ext>
                </a:extLst>
              </p:cNvPr>
              <p:cNvSpPr/>
              <p:nvPr/>
            </p:nvSpPr>
            <p:spPr>
              <a:xfrm>
                <a:off x="6096000" y="3724555"/>
                <a:ext cx="3962400" cy="27188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A847B34D-BC4C-1528-0A7C-6F4E91E2D5FB}"/>
                </a:ext>
              </a:extLst>
            </p:cNvPr>
            <p:cNvSpPr/>
            <p:nvPr/>
          </p:nvSpPr>
          <p:spPr>
            <a:xfrm>
              <a:off x="2120900" y="2057400"/>
              <a:ext cx="698500" cy="596900"/>
            </a:xfrm>
            <a:prstGeom prst="rect">
              <a:avLst/>
            </a:prstGeom>
            <a:noFill/>
            <a:ln w="2222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D792ADCF-3091-8D2F-B937-A2B684207099}"/>
                </a:ext>
              </a:extLst>
            </p:cNvPr>
            <p:cNvSpPr/>
            <p:nvPr/>
          </p:nvSpPr>
          <p:spPr>
            <a:xfrm>
              <a:off x="6248400" y="2057400"/>
              <a:ext cx="698500" cy="596900"/>
            </a:xfrm>
            <a:prstGeom prst="rect">
              <a:avLst/>
            </a:prstGeom>
            <a:noFill/>
            <a:ln w="22225">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テキスト ボックス 12">
            <a:extLst>
              <a:ext uri="{FF2B5EF4-FFF2-40B4-BE49-F238E27FC236}">
                <a16:creationId xmlns:a16="http://schemas.microsoft.com/office/drawing/2014/main" id="{7F2F02E6-C92B-8F2B-7E18-BEA69328320F}"/>
              </a:ext>
            </a:extLst>
          </p:cNvPr>
          <p:cNvSpPr txBox="1"/>
          <p:nvPr/>
        </p:nvSpPr>
        <p:spPr>
          <a:xfrm>
            <a:off x="10033000" y="973772"/>
            <a:ext cx="2159000" cy="461665"/>
          </a:xfrm>
          <a:prstGeom prst="rect">
            <a:avLst/>
          </a:prstGeom>
          <a:noFill/>
        </p:spPr>
        <p:txBody>
          <a:bodyPr wrap="square">
            <a:spAutoFit/>
          </a:bodyPr>
          <a:lstStyle/>
          <a:p>
            <a:r>
              <a:rPr lang="en-US" altLang="ja-JP" sz="24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1993-2016</a:t>
            </a:r>
            <a:endParaRPr lang="ja-JP" altLang="en-US" sz="2400"/>
          </a:p>
        </p:txBody>
      </p:sp>
      <p:sp>
        <p:nvSpPr>
          <p:cNvPr id="3" name="テキスト ボックス 2">
            <a:extLst>
              <a:ext uri="{FF2B5EF4-FFF2-40B4-BE49-F238E27FC236}">
                <a16:creationId xmlns:a16="http://schemas.microsoft.com/office/drawing/2014/main" id="{36EA4E54-7430-9340-6333-12AA55872D70}"/>
              </a:ext>
            </a:extLst>
          </p:cNvPr>
          <p:cNvSpPr txBox="1"/>
          <p:nvPr/>
        </p:nvSpPr>
        <p:spPr>
          <a:xfrm>
            <a:off x="4930140" y="3924161"/>
            <a:ext cx="6523037" cy="2523768"/>
          </a:xfrm>
          <a:prstGeom prst="rect">
            <a:avLst/>
          </a:prstGeom>
          <a:noFill/>
        </p:spPr>
        <p:txBody>
          <a:bodyPr wrap="square">
            <a:spAutoFit/>
          </a:bodyPr>
          <a:lstStyle/>
          <a:p>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Several state-of-the art models demonstrate moderate yet robust skill for </a:t>
            </a:r>
            <a:r>
              <a:rPr lang="en" altLang="ja-JP"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Meiyu-Baiu</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rainfall (CC&gt; 0.5). </a:t>
            </a:r>
          </a:p>
          <a:p>
            <a:r>
              <a:rPr lang="en" altLang="ja-JP" sz="1600"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rPr>
              <a:t>(e.g., C. Li et al., 2016; Martin et al., 2020; Takaya, Kosaka, et al., 2021; Ying et al., 2022)</a:t>
            </a:r>
          </a:p>
          <a:p>
            <a:endParaRPr lang="en" altLang="ja-JP"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endParaRPr>
          </a:p>
          <a:p>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Mozt C3S models consistently demonstrate relatively high skill over the Yangtze River Basin, with particularly high skill over the middle‐lower Yangtze River Basin.</a:t>
            </a:r>
            <a:endParaRPr lang="en" altLang="ja-JP" sz="2000"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テキスト ボックス 11">
            <a:extLst>
              <a:ext uri="{FF2B5EF4-FFF2-40B4-BE49-F238E27FC236}">
                <a16:creationId xmlns:a16="http://schemas.microsoft.com/office/drawing/2014/main" id="{265089A1-A08D-002A-3755-DD8E004CF678}"/>
              </a:ext>
            </a:extLst>
          </p:cNvPr>
          <p:cNvSpPr txBox="1"/>
          <p:nvPr/>
        </p:nvSpPr>
        <p:spPr>
          <a:xfrm>
            <a:off x="868680" y="868412"/>
            <a:ext cx="3551934" cy="369332"/>
          </a:xfrm>
          <a:prstGeom prst="rect">
            <a:avLst/>
          </a:prstGeom>
          <a:solidFill>
            <a:schemeClr val="bg1"/>
          </a:solidFill>
        </p:spPr>
        <p:txBody>
          <a:bodyPr wrap="none" rtlCol="0">
            <a:spAutoFit/>
          </a:bodyPr>
          <a:lstStyle/>
          <a:p>
            <a:r>
              <a:rPr kumimoji="1" lang="en-US" altLang="ja-JP" dirty="0">
                <a:latin typeface="Verdana" panose="020B0604030504040204" pitchFamily="34" charset="0"/>
                <a:ea typeface="Verdana" panose="020B0604030504040204" pitchFamily="34" charset="0"/>
                <a:cs typeface="Verdana" panose="020B0604030504040204" pitchFamily="34" charset="0"/>
              </a:rPr>
              <a:t>Cor. skill of MME (all models)</a:t>
            </a:r>
            <a:endParaRPr kumimoji="1" lang="ja-JP" altLang="en-US">
              <a:latin typeface="Verdana" panose="020B0604030504040204" pitchFamily="34" charset="0"/>
              <a:cs typeface="Verdana" panose="020B0604030504040204" pitchFamily="34" charset="0"/>
            </a:endParaRPr>
          </a:p>
        </p:txBody>
      </p:sp>
      <p:sp>
        <p:nvSpPr>
          <p:cNvPr id="14" name="テキスト ボックス 13">
            <a:extLst>
              <a:ext uri="{FF2B5EF4-FFF2-40B4-BE49-F238E27FC236}">
                <a16:creationId xmlns:a16="http://schemas.microsoft.com/office/drawing/2014/main" id="{2E6AE5EE-ACED-8A65-8800-846A44DFE157}"/>
              </a:ext>
            </a:extLst>
          </p:cNvPr>
          <p:cNvSpPr txBox="1"/>
          <p:nvPr/>
        </p:nvSpPr>
        <p:spPr>
          <a:xfrm>
            <a:off x="5147566" y="889282"/>
            <a:ext cx="4468852" cy="369332"/>
          </a:xfrm>
          <a:prstGeom prst="rect">
            <a:avLst/>
          </a:prstGeom>
          <a:solidFill>
            <a:schemeClr val="bg1"/>
          </a:solidFill>
        </p:spPr>
        <p:txBody>
          <a:bodyPr wrap="none" rtlCol="0">
            <a:spAutoFit/>
          </a:bodyPr>
          <a:lstStyle/>
          <a:p>
            <a:r>
              <a:rPr kumimoji="1" lang="en-US" altLang="ja-JP" dirty="0">
                <a:latin typeface="Verdana" panose="020B0604030504040204" pitchFamily="34" charset="0"/>
                <a:ea typeface="Verdana" panose="020B0604030504040204" pitchFamily="34" charset="0"/>
                <a:cs typeface="Verdana" panose="020B0604030504040204" pitchFamily="34" charset="0"/>
              </a:rPr>
              <a:t>Cor. skill of MME (3 selected models)</a:t>
            </a:r>
            <a:endParaRPr kumimoji="1" lang="ja-JP" altLang="en-US">
              <a:latin typeface="Verdana" panose="020B0604030504040204" pitchFamily="34" charset="0"/>
              <a:cs typeface="Verdana" panose="020B0604030504040204" pitchFamily="34" charset="0"/>
            </a:endParaRPr>
          </a:p>
        </p:txBody>
      </p:sp>
      <p:sp>
        <p:nvSpPr>
          <p:cNvPr id="16" name="テキスト ボックス 15">
            <a:extLst>
              <a:ext uri="{FF2B5EF4-FFF2-40B4-BE49-F238E27FC236}">
                <a16:creationId xmlns:a16="http://schemas.microsoft.com/office/drawing/2014/main" id="{D1D9EE73-E3BA-C784-CC78-1E9A209E9C90}"/>
              </a:ext>
            </a:extLst>
          </p:cNvPr>
          <p:cNvSpPr txBox="1"/>
          <p:nvPr/>
        </p:nvSpPr>
        <p:spPr>
          <a:xfrm>
            <a:off x="8655358" y="2341569"/>
            <a:ext cx="3371542" cy="1323439"/>
          </a:xfrm>
          <a:prstGeom prst="rect">
            <a:avLst/>
          </a:prstGeom>
          <a:noFill/>
        </p:spPr>
        <p:txBody>
          <a:bodyPr wrap="square">
            <a:spAutoFit/>
          </a:bodyPr>
          <a:lstStyle/>
          <a:p>
            <a:pPr>
              <a:buNone/>
            </a:pPr>
            <a: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Models with high </a:t>
            </a:r>
            <a:r>
              <a:rPr lang="en" altLang="ja-JP" sz="1600" i="1"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rPr>
              <a:t>c</a:t>
            </a:r>
            <a: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or. skill </a:t>
            </a:r>
            <a:b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br>
            <a: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for </a:t>
            </a:r>
            <a:r>
              <a:rPr lang="en" altLang="ja-JP" sz="1600" i="1" dirty="0" err="1">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precip</a:t>
            </a:r>
            <a: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 over MBC region:</a:t>
            </a:r>
          </a:p>
          <a:p>
            <a:pPr>
              <a:buNone/>
            </a:pPr>
            <a: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NCEP CFSv2, </a:t>
            </a:r>
            <a:b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br>
            <a:r>
              <a:rPr lang="en" altLang="ja-JP" sz="1600" i="1" dirty="0" err="1">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Meteo</a:t>
            </a:r>
            <a: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‐France System 8</a:t>
            </a:r>
            <a:br>
              <a:rPr lang="en" altLang="ja-JP" sz="1600" i="1" dirty="0">
                <a:solidFill>
                  <a:schemeClr val="bg2">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sz="1600" i="1"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rPr>
              <a:t>Met Office GloSea6</a:t>
            </a:r>
            <a:endParaRPr lang="en" altLang="ja-JP" sz="1600" dirty="0">
              <a:solidFill>
                <a:schemeClr val="bg2">
                  <a:lumMod val="50000"/>
                </a:schemeClr>
              </a:solidFill>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77055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6D78E-F0BB-2388-D2B2-750EAF0047B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91A0BF7-AEEC-C0CC-F8D2-712882DD4211}"/>
              </a:ext>
            </a:extLst>
          </p:cNvPr>
          <p:cNvSpPr>
            <a:spLocks noGrp="1"/>
          </p:cNvSpPr>
          <p:nvPr>
            <p:ph type="title"/>
          </p:nvPr>
        </p:nvSpPr>
        <p:spPr>
          <a:xfrm>
            <a:off x="495300" y="33655"/>
            <a:ext cx="11353800" cy="1325563"/>
          </a:xfrm>
        </p:spPr>
        <p:txBody>
          <a:bodyPr>
            <a:normAutofit/>
          </a:bodyPr>
          <a:lstStyle/>
          <a:p>
            <a:r>
              <a:rPr kumimoji="1"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Two pathways of the</a:t>
            </a:r>
            <a:r>
              <a:rPr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kumimoji="1" lang="en-US" altLang="ja-JP" sz="32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typical delayed ENSO influence </a:t>
            </a:r>
            <a:endParaRPr kumimoji="1" lang="ja-JP" altLang="en-US" sz="32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EE33D93E-C3DF-A137-3C31-E0575F676C30}"/>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grpSp>
        <p:nvGrpSpPr>
          <p:cNvPr id="12" name="グループ化 11">
            <a:extLst>
              <a:ext uri="{FF2B5EF4-FFF2-40B4-BE49-F238E27FC236}">
                <a16:creationId xmlns:a16="http://schemas.microsoft.com/office/drawing/2014/main" id="{C5D0369C-F221-FADC-1E7D-D2340057A6DF}"/>
              </a:ext>
            </a:extLst>
          </p:cNvPr>
          <p:cNvGrpSpPr/>
          <p:nvPr/>
        </p:nvGrpSpPr>
        <p:grpSpPr>
          <a:xfrm>
            <a:off x="393699" y="1202172"/>
            <a:ext cx="11455343" cy="5966795"/>
            <a:chOff x="393699" y="1413192"/>
            <a:chExt cx="11455343" cy="5966795"/>
          </a:xfrm>
        </p:grpSpPr>
        <p:pic>
          <p:nvPicPr>
            <p:cNvPr id="10" name="図 9">
              <a:extLst>
                <a:ext uri="{FF2B5EF4-FFF2-40B4-BE49-F238E27FC236}">
                  <a16:creationId xmlns:a16="http://schemas.microsoft.com/office/drawing/2014/main" id="{082C2A67-E64E-A100-628E-C37E8ED5605A}"/>
                </a:ext>
              </a:extLst>
            </p:cNvPr>
            <p:cNvPicPr>
              <a:picLocks noChangeAspect="1"/>
            </p:cNvPicPr>
            <p:nvPr/>
          </p:nvPicPr>
          <p:blipFill>
            <a:blip r:embed="rId2"/>
            <a:stretch>
              <a:fillRect/>
            </a:stretch>
          </p:blipFill>
          <p:spPr>
            <a:xfrm>
              <a:off x="393699" y="1413192"/>
              <a:ext cx="11455343" cy="4263708"/>
            </a:xfrm>
            <a:prstGeom prst="rect">
              <a:avLst/>
            </a:prstGeom>
          </p:spPr>
        </p:pic>
        <p:sp>
          <p:nvSpPr>
            <p:cNvPr id="11" name="正方形/長方形 10">
              <a:extLst>
                <a:ext uri="{FF2B5EF4-FFF2-40B4-BE49-F238E27FC236}">
                  <a16:creationId xmlns:a16="http://schemas.microsoft.com/office/drawing/2014/main" id="{5893516D-1F77-297D-CF9F-A27229724168}"/>
                </a:ext>
              </a:extLst>
            </p:cNvPr>
            <p:cNvSpPr/>
            <p:nvPr/>
          </p:nvSpPr>
          <p:spPr>
            <a:xfrm>
              <a:off x="547198" y="5271787"/>
              <a:ext cx="10783246" cy="2108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dirty="0">
                  <a:solidFill>
                    <a:srgbClr val="002060"/>
                  </a:solidFill>
                  <a:latin typeface="Verdana" panose="020B0604030504040204" pitchFamily="34" charset="0"/>
                  <a:ea typeface="Verdana" panose="020B0604030504040204" pitchFamily="34" charset="0"/>
                  <a:cs typeface="Verdana" panose="020B0604030504040204" pitchFamily="34" charset="0"/>
                </a:rPr>
                <a:t>Preceding El Niño induces (1) Indian Ocean warming and </a:t>
              </a:r>
              <a:br>
                <a:rPr lang="en-US" altLang="ja-JP" dirty="0">
                  <a:solidFill>
                    <a:srgbClr val="002060"/>
                  </a:solidFill>
                  <a:latin typeface="Verdana" panose="020B0604030504040204" pitchFamily="34" charset="0"/>
                  <a:ea typeface="Verdana" panose="020B0604030504040204" pitchFamily="34" charset="0"/>
                  <a:cs typeface="Verdana" panose="020B0604030504040204" pitchFamily="34" charset="0"/>
                </a:rPr>
              </a:br>
              <a:r>
                <a:rPr lang="en-US" altLang="ja-JP" dirty="0">
                  <a:solidFill>
                    <a:srgbClr val="002060"/>
                  </a:solidFill>
                  <a:latin typeface="Verdana" panose="020B0604030504040204" pitchFamily="34" charset="0"/>
                  <a:ea typeface="Verdana" panose="020B0604030504040204" pitchFamily="34" charset="0"/>
                  <a:cs typeface="Verdana" panose="020B0604030504040204" pitchFamily="34" charset="0"/>
                </a:rPr>
                <a:t>(2) central–western tropical North Pacific cooling during </a:t>
              </a:r>
              <a:br>
                <a:rPr lang="en-US" altLang="ja-JP" dirty="0">
                  <a:solidFill>
                    <a:srgbClr val="002060"/>
                  </a:solidFill>
                  <a:latin typeface="Verdana" panose="020B0604030504040204" pitchFamily="34" charset="0"/>
                  <a:ea typeface="Verdana" panose="020B0604030504040204" pitchFamily="34" charset="0"/>
                  <a:cs typeface="Verdana" panose="020B0604030504040204" pitchFamily="34" charset="0"/>
                </a:rPr>
              </a:br>
              <a:r>
                <a:rPr lang="en-US" altLang="ja-JP" dirty="0">
                  <a:solidFill>
                    <a:srgbClr val="002060"/>
                  </a:solidFill>
                  <a:latin typeface="Verdana" panose="020B0604030504040204" pitchFamily="34" charset="0"/>
                  <a:ea typeface="Verdana" panose="020B0604030504040204" pitchFamily="34" charset="0"/>
                  <a:cs typeface="Verdana" panose="020B0604030504040204" pitchFamily="34" charset="0"/>
                </a:rPr>
                <a:t>the subsequent spring and summer. These SST anomalies </a:t>
              </a:r>
              <a:br>
                <a:rPr lang="en-US" altLang="ja-JP" dirty="0">
                  <a:solidFill>
                    <a:srgbClr val="002060"/>
                  </a:solidFill>
                  <a:latin typeface="Verdana" panose="020B0604030504040204" pitchFamily="34" charset="0"/>
                  <a:ea typeface="Verdana" panose="020B0604030504040204" pitchFamily="34" charset="0"/>
                  <a:cs typeface="Verdana" panose="020B0604030504040204" pitchFamily="34" charset="0"/>
                </a:rPr>
              </a:br>
              <a:r>
                <a:rPr lang="en-US" altLang="ja-JP" dirty="0">
                  <a:solidFill>
                    <a:srgbClr val="002060"/>
                  </a:solidFill>
                  <a:latin typeface="Verdana" panose="020B0604030504040204" pitchFamily="34" charset="0"/>
                  <a:ea typeface="Verdana" panose="020B0604030504040204" pitchFamily="34" charset="0"/>
                  <a:cs typeface="Verdana" panose="020B0604030504040204" pitchFamily="34" charset="0"/>
                </a:rPr>
                <a:t>reinforce the WNP anticyclonic circulation anomaly in summer.</a:t>
              </a:r>
              <a:endParaRPr lang="en" altLang="ja-JP"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grpSp>
      <p:sp>
        <p:nvSpPr>
          <p:cNvPr id="15" name="テキスト ボックス 14">
            <a:extLst>
              <a:ext uri="{FF2B5EF4-FFF2-40B4-BE49-F238E27FC236}">
                <a16:creationId xmlns:a16="http://schemas.microsoft.com/office/drawing/2014/main" id="{825B7DCA-A0EE-84F1-739D-8D8DD9FAAD5F}"/>
              </a:ext>
            </a:extLst>
          </p:cNvPr>
          <p:cNvSpPr txBox="1"/>
          <p:nvPr/>
        </p:nvSpPr>
        <p:spPr>
          <a:xfrm>
            <a:off x="8819887" y="6134835"/>
            <a:ext cx="3168342" cy="523220"/>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br>
              <a:rPr kumimoji="1" lang="en-US" altLang="ja-JP" sz="1400" dirty="0">
                <a:latin typeface="Verdana" panose="020B0604030504040204" pitchFamily="34" charset="0"/>
                <a:ea typeface="Verdana" panose="020B0604030504040204" pitchFamily="34" charset="0"/>
                <a:cs typeface="Verdana" panose="020B0604030504040204" pitchFamily="34" charset="0"/>
              </a:rPr>
            </a:br>
            <a:r>
              <a:rPr kumimoji="1" lang="en-US" altLang="ja-JP" sz="1400" dirty="0">
                <a:latin typeface="Verdana" panose="020B0604030504040204" pitchFamily="34" charset="0"/>
                <a:ea typeface="Verdana" panose="020B0604030504040204" pitchFamily="34" charset="0"/>
                <a:cs typeface="Verdana" panose="020B0604030504040204" pitchFamily="34" charset="0"/>
              </a:rPr>
              <a:t>and references therein</a:t>
            </a:r>
            <a:endParaRPr kumimoji="1" lang="ja-JP" altLang="en-US" sz="1400">
              <a:latin typeface="Verdana" panose="020B0604030504040204" pitchFamily="34" charset="0"/>
              <a:cs typeface="Verdana" panose="020B0604030504040204" pitchFamily="34" charset="0"/>
            </a:endParaRPr>
          </a:p>
        </p:txBody>
      </p:sp>
      <p:grpSp>
        <p:nvGrpSpPr>
          <p:cNvPr id="21" name="グループ化 20">
            <a:extLst>
              <a:ext uri="{FF2B5EF4-FFF2-40B4-BE49-F238E27FC236}">
                <a16:creationId xmlns:a16="http://schemas.microsoft.com/office/drawing/2014/main" id="{34797CE0-0AF8-1970-4127-3C4EE451768D}"/>
              </a:ext>
            </a:extLst>
          </p:cNvPr>
          <p:cNvGrpSpPr/>
          <p:nvPr/>
        </p:nvGrpSpPr>
        <p:grpSpPr>
          <a:xfrm>
            <a:off x="6001750" y="2232299"/>
            <a:ext cx="495242" cy="376332"/>
            <a:chOff x="7211118" y="3628106"/>
            <a:chExt cx="495242" cy="376332"/>
          </a:xfrm>
        </p:grpSpPr>
        <p:sp>
          <p:nvSpPr>
            <p:cNvPr id="18" name="フリーフォーム 17">
              <a:extLst>
                <a:ext uri="{FF2B5EF4-FFF2-40B4-BE49-F238E27FC236}">
                  <a16:creationId xmlns:a16="http://schemas.microsoft.com/office/drawing/2014/main" id="{C1D5BBBB-61CB-06F7-3659-725DD57136E3}"/>
                </a:ext>
              </a:extLst>
            </p:cNvPr>
            <p:cNvSpPr/>
            <p:nvPr/>
          </p:nvSpPr>
          <p:spPr>
            <a:xfrm rot="5400000">
              <a:off x="7124662" y="3714562"/>
              <a:ext cx="376331" cy="203420"/>
            </a:xfrm>
            <a:custGeom>
              <a:avLst/>
              <a:gdLst>
                <a:gd name="csX0" fmla="*/ 0 w 627219"/>
                <a:gd name="csY0" fmla="*/ 339034 h 339034"/>
                <a:gd name="csX1" fmla="*/ 308761 w 627219"/>
                <a:gd name="csY1" fmla="*/ 0 h 339034"/>
                <a:gd name="csX2" fmla="*/ 627219 w 627219"/>
                <a:gd name="csY2" fmla="*/ 339034 h 339034"/>
                <a:gd name="csX3" fmla="*/ 530542 w 627219"/>
                <a:gd name="csY3" fmla="*/ 339034 h 339034"/>
                <a:gd name="csX4" fmla="*/ 311284 w 627219"/>
                <a:gd name="csY4" fmla="*/ 105610 h 339034"/>
                <a:gd name="csX5" fmla="*/ 98703 w 627219"/>
                <a:gd name="csY5" fmla="*/ 339034 h 339034"/>
              </a:gdLst>
              <a:ahLst/>
              <a:cxnLst>
                <a:cxn ang="0">
                  <a:pos x="csX0" y="csY0"/>
                </a:cxn>
                <a:cxn ang="0">
                  <a:pos x="csX1" y="csY1"/>
                </a:cxn>
                <a:cxn ang="0">
                  <a:pos x="csX2" y="csY2"/>
                </a:cxn>
                <a:cxn ang="0">
                  <a:pos x="csX3" y="csY3"/>
                </a:cxn>
                <a:cxn ang="0">
                  <a:pos x="csX4" y="csY4"/>
                </a:cxn>
                <a:cxn ang="0">
                  <a:pos x="csX5" y="csY5"/>
                </a:cxn>
              </a:cxnLst>
              <a:rect l="l" t="t" r="r" b="b"/>
              <a:pathLst>
                <a:path w="627219" h="339034">
                  <a:moveTo>
                    <a:pt x="0" y="339034"/>
                  </a:moveTo>
                  <a:lnTo>
                    <a:pt x="308761" y="0"/>
                  </a:lnTo>
                  <a:lnTo>
                    <a:pt x="627219" y="339034"/>
                  </a:lnTo>
                  <a:lnTo>
                    <a:pt x="530542" y="339034"/>
                  </a:lnTo>
                  <a:lnTo>
                    <a:pt x="311284" y="105610"/>
                  </a:lnTo>
                  <a:lnTo>
                    <a:pt x="98703" y="339034"/>
                  </a:lnTo>
                  <a:close/>
                </a:path>
              </a:pathLst>
            </a:cu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フリーフォーム 18">
              <a:extLst>
                <a:ext uri="{FF2B5EF4-FFF2-40B4-BE49-F238E27FC236}">
                  <a16:creationId xmlns:a16="http://schemas.microsoft.com/office/drawing/2014/main" id="{1809D46E-D676-06E3-0C60-827504E50EA4}"/>
                </a:ext>
              </a:extLst>
            </p:cNvPr>
            <p:cNvSpPr/>
            <p:nvPr/>
          </p:nvSpPr>
          <p:spPr>
            <a:xfrm rot="5400000">
              <a:off x="7270573" y="3714563"/>
              <a:ext cx="376331" cy="203420"/>
            </a:xfrm>
            <a:custGeom>
              <a:avLst/>
              <a:gdLst>
                <a:gd name="csX0" fmla="*/ 0 w 627219"/>
                <a:gd name="csY0" fmla="*/ 339034 h 339034"/>
                <a:gd name="csX1" fmla="*/ 308761 w 627219"/>
                <a:gd name="csY1" fmla="*/ 0 h 339034"/>
                <a:gd name="csX2" fmla="*/ 627219 w 627219"/>
                <a:gd name="csY2" fmla="*/ 339034 h 339034"/>
                <a:gd name="csX3" fmla="*/ 530542 w 627219"/>
                <a:gd name="csY3" fmla="*/ 339034 h 339034"/>
                <a:gd name="csX4" fmla="*/ 311284 w 627219"/>
                <a:gd name="csY4" fmla="*/ 105610 h 339034"/>
                <a:gd name="csX5" fmla="*/ 98703 w 627219"/>
                <a:gd name="csY5" fmla="*/ 339034 h 339034"/>
              </a:gdLst>
              <a:ahLst/>
              <a:cxnLst>
                <a:cxn ang="0">
                  <a:pos x="csX0" y="csY0"/>
                </a:cxn>
                <a:cxn ang="0">
                  <a:pos x="csX1" y="csY1"/>
                </a:cxn>
                <a:cxn ang="0">
                  <a:pos x="csX2" y="csY2"/>
                </a:cxn>
                <a:cxn ang="0">
                  <a:pos x="csX3" y="csY3"/>
                </a:cxn>
                <a:cxn ang="0">
                  <a:pos x="csX4" y="csY4"/>
                </a:cxn>
                <a:cxn ang="0">
                  <a:pos x="csX5" y="csY5"/>
                </a:cxn>
              </a:cxnLst>
              <a:rect l="l" t="t" r="r" b="b"/>
              <a:pathLst>
                <a:path w="627219" h="339034">
                  <a:moveTo>
                    <a:pt x="0" y="339034"/>
                  </a:moveTo>
                  <a:lnTo>
                    <a:pt x="308761" y="0"/>
                  </a:lnTo>
                  <a:lnTo>
                    <a:pt x="627219" y="339034"/>
                  </a:lnTo>
                  <a:lnTo>
                    <a:pt x="530542" y="339034"/>
                  </a:lnTo>
                  <a:lnTo>
                    <a:pt x="311284" y="105610"/>
                  </a:lnTo>
                  <a:lnTo>
                    <a:pt x="98703" y="339034"/>
                  </a:lnTo>
                  <a:close/>
                </a:path>
              </a:pathLst>
            </a:cu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0" name="フリーフォーム 19">
              <a:extLst>
                <a:ext uri="{FF2B5EF4-FFF2-40B4-BE49-F238E27FC236}">
                  <a16:creationId xmlns:a16="http://schemas.microsoft.com/office/drawing/2014/main" id="{825AF175-4A9D-6BB1-4C09-38911473B968}"/>
                </a:ext>
              </a:extLst>
            </p:cNvPr>
            <p:cNvSpPr/>
            <p:nvPr/>
          </p:nvSpPr>
          <p:spPr>
            <a:xfrm rot="5400000">
              <a:off x="7416484" y="3714563"/>
              <a:ext cx="376331" cy="203420"/>
            </a:xfrm>
            <a:custGeom>
              <a:avLst/>
              <a:gdLst>
                <a:gd name="csX0" fmla="*/ 0 w 627219"/>
                <a:gd name="csY0" fmla="*/ 339034 h 339034"/>
                <a:gd name="csX1" fmla="*/ 308761 w 627219"/>
                <a:gd name="csY1" fmla="*/ 0 h 339034"/>
                <a:gd name="csX2" fmla="*/ 627219 w 627219"/>
                <a:gd name="csY2" fmla="*/ 339034 h 339034"/>
                <a:gd name="csX3" fmla="*/ 530542 w 627219"/>
                <a:gd name="csY3" fmla="*/ 339034 h 339034"/>
                <a:gd name="csX4" fmla="*/ 311284 w 627219"/>
                <a:gd name="csY4" fmla="*/ 105610 h 339034"/>
                <a:gd name="csX5" fmla="*/ 98703 w 627219"/>
                <a:gd name="csY5" fmla="*/ 339034 h 339034"/>
              </a:gdLst>
              <a:ahLst/>
              <a:cxnLst>
                <a:cxn ang="0">
                  <a:pos x="csX0" y="csY0"/>
                </a:cxn>
                <a:cxn ang="0">
                  <a:pos x="csX1" y="csY1"/>
                </a:cxn>
                <a:cxn ang="0">
                  <a:pos x="csX2" y="csY2"/>
                </a:cxn>
                <a:cxn ang="0">
                  <a:pos x="csX3" y="csY3"/>
                </a:cxn>
                <a:cxn ang="0">
                  <a:pos x="csX4" y="csY4"/>
                </a:cxn>
                <a:cxn ang="0">
                  <a:pos x="csX5" y="csY5"/>
                </a:cxn>
              </a:cxnLst>
              <a:rect l="l" t="t" r="r" b="b"/>
              <a:pathLst>
                <a:path w="627219" h="339034">
                  <a:moveTo>
                    <a:pt x="0" y="339034"/>
                  </a:moveTo>
                  <a:lnTo>
                    <a:pt x="308761" y="0"/>
                  </a:lnTo>
                  <a:lnTo>
                    <a:pt x="627219" y="339034"/>
                  </a:lnTo>
                  <a:lnTo>
                    <a:pt x="530542" y="339034"/>
                  </a:lnTo>
                  <a:lnTo>
                    <a:pt x="311284" y="105610"/>
                  </a:lnTo>
                  <a:lnTo>
                    <a:pt x="98703" y="339034"/>
                  </a:lnTo>
                  <a:close/>
                </a:path>
              </a:pathLst>
            </a:cu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grpSp>
        <p:nvGrpSpPr>
          <p:cNvPr id="22" name="グループ化 21">
            <a:extLst>
              <a:ext uri="{FF2B5EF4-FFF2-40B4-BE49-F238E27FC236}">
                <a16:creationId xmlns:a16="http://schemas.microsoft.com/office/drawing/2014/main" id="{7942A396-12D0-867D-5BD3-ED3A3214028E}"/>
              </a:ext>
            </a:extLst>
          </p:cNvPr>
          <p:cNvGrpSpPr/>
          <p:nvPr/>
        </p:nvGrpSpPr>
        <p:grpSpPr>
          <a:xfrm rot="8752169">
            <a:off x="6001748" y="3528392"/>
            <a:ext cx="495242" cy="376332"/>
            <a:chOff x="7211118" y="3628106"/>
            <a:chExt cx="495242" cy="376332"/>
          </a:xfrm>
        </p:grpSpPr>
        <p:sp>
          <p:nvSpPr>
            <p:cNvPr id="23" name="フリーフォーム 22">
              <a:extLst>
                <a:ext uri="{FF2B5EF4-FFF2-40B4-BE49-F238E27FC236}">
                  <a16:creationId xmlns:a16="http://schemas.microsoft.com/office/drawing/2014/main" id="{4566F8D8-AA04-FEC5-9995-A4C23EEF8174}"/>
                </a:ext>
              </a:extLst>
            </p:cNvPr>
            <p:cNvSpPr/>
            <p:nvPr/>
          </p:nvSpPr>
          <p:spPr>
            <a:xfrm rot="5400000">
              <a:off x="7124662" y="3714562"/>
              <a:ext cx="376331" cy="203420"/>
            </a:xfrm>
            <a:custGeom>
              <a:avLst/>
              <a:gdLst>
                <a:gd name="csX0" fmla="*/ 0 w 627219"/>
                <a:gd name="csY0" fmla="*/ 339034 h 339034"/>
                <a:gd name="csX1" fmla="*/ 308761 w 627219"/>
                <a:gd name="csY1" fmla="*/ 0 h 339034"/>
                <a:gd name="csX2" fmla="*/ 627219 w 627219"/>
                <a:gd name="csY2" fmla="*/ 339034 h 339034"/>
                <a:gd name="csX3" fmla="*/ 530542 w 627219"/>
                <a:gd name="csY3" fmla="*/ 339034 h 339034"/>
                <a:gd name="csX4" fmla="*/ 311284 w 627219"/>
                <a:gd name="csY4" fmla="*/ 105610 h 339034"/>
                <a:gd name="csX5" fmla="*/ 98703 w 627219"/>
                <a:gd name="csY5" fmla="*/ 339034 h 339034"/>
              </a:gdLst>
              <a:ahLst/>
              <a:cxnLst>
                <a:cxn ang="0">
                  <a:pos x="csX0" y="csY0"/>
                </a:cxn>
                <a:cxn ang="0">
                  <a:pos x="csX1" y="csY1"/>
                </a:cxn>
                <a:cxn ang="0">
                  <a:pos x="csX2" y="csY2"/>
                </a:cxn>
                <a:cxn ang="0">
                  <a:pos x="csX3" y="csY3"/>
                </a:cxn>
                <a:cxn ang="0">
                  <a:pos x="csX4" y="csY4"/>
                </a:cxn>
                <a:cxn ang="0">
                  <a:pos x="csX5" y="csY5"/>
                </a:cxn>
              </a:cxnLst>
              <a:rect l="l" t="t" r="r" b="b"/>
              <a:pathLst>
                <a:path w="627219" h="339034">
                  <a:moveTo>
                    <a:pt x="0" y="339034"/>
                  </a:moveTo>
                  <a:lnTo>
                    <a:pt x="308761" y="0"/>
                  </a:lnTo>
                  <a:lnTo>
                    <a:pt x="627219" y="339034"/>
                  </a:lnTo>
                  <a:lnTo>
                    <a:pt x="530542" y="339034"/>
                  </a:lnTo>
                  <a:lnTo>
                    <a:pt x="311284" y="105610"/>
                  </a:lnTo>
                  <a:lnTo>
                    <a:pt x="98703" y="339034"/>
                  </a:lnTo>
                  <a:close/>
                </a:path>
              </a:pathLst>
            </a:cu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4" name="フリーフォーム 23">
              <a:extLst>
                <a:ext uri="{FF2B5EF4-FFF2-40B4-BE49-F238E27FC236}">
                  <a16:creationId xmlns:a16="http://schemas.microsoft.com/office/drawing/2014/main" id="{FE783072-8011-FB16-9EE6-94B2AE9DA78B}"/>
                </a:ext>
              </a:extLst>
            </p:cNvPr>
            <p:cNvSpPr/>
            <p:nvPr/>
          </p:nvSpPr>
          <p:spPr>
            <a:xfrm rot="5400000">
              <a:off x="7270573" y="3714563"/>
              <a:ext cx="376331" cy="203420"/>
            </a:xfrm>
            <a:custGeom>
              <a:avLst/>
              <a:gdLst>
                <a:gd name="csX0" fmla="*/ 0 w 627219"/>
                <a:gd name="csY0" fmla="*/ 339034 h 339034"/>
                <a:gd name="csX1" fmla="*/ 308761 w 627219"/>
                <a:gd name="csY1" fmla="*/ 0 h 339034"/>
                <a:gd name="csX2" fmla="*/ 627219 w 627219"/>
                <a:gd name="csY2" fmla="*/ 339034 h 339034"/>
                <a:gd name="csX3" fmla="*/ 530542 w 627219"/>
                <a:gd name="csY3" fmla="*/ 339034 h 339034"/>
                <a:gd name="csX4" fmla="*/ 311284 w 627219"/>
                <a:gd name="csY4" fmla="*/ 105610 h 339034"/>
                <a:gd name="csX5" fmla="*/ 98703 w 627219"/>
                <a:gd name="csY5" fmla="*/ 339034 h 339034"/>
              </a:gdLst>
              <a:ahLst/>
              <a:cxnLst>
                <a:cxn ang="0">
                  <a:pos x="csX0" y="csY0"/>
                </a:cxn>
                <a:cxn ang="0">
                  <a:pos x="csX1" y="csY1"/>
                </a:cxn>
                <a:cxn ang="0">
                  <a:pos x="csX2" y="csY2"/>
                </a:cxn>
                <a:cxn ang="0">
                  <a:pos x="csX3" y="csY3"/>
                </a:cxn>
                <a:cxn ang="0">
                  <a:pos x="csX4" y="csY4"/>
                </a:cxn>
                <a:cxn ang="0">
                  <a:pos x="csX5" y="csY5"/>
                </a:cxn>
              </a:cxnLst>
              <a:rect l="l" t="t" r="r" b="b"/>
              <a:pathLst>
                <a:path w="627219" h="339034">
                  <a:moveTo>
                    <a:pt x="0" y="339034"/>
                  </a:moveTo>
                  <a:lnTo>
                    <a:pt x="308761" y="0"/>
                  </a:lnTo>
                  <a:lnTo>
                    <a:pt x="627219" y="339034"/>
                  </a:lnTo>
                  <a:lnTo>
                    <a:pt x="530542" y="339034"/>
                  </a:lnTo>
                  <a:lnTo>
                    <a:pt x="311284" y="105610"/>
                  </a:lnTo>
                  <a:lnTo>
                    <a:pt x="98703" y="339034"/>
                  </a:lnTo>
                  <a:close/>
                </a:path>
              </a:pathLst>
            </a:cu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5" name="フリーフォーム 24">
              <a:extLst>
                <a:ext uri="{FF2B5EF4-FFF2-40B4-BE49-F238E27FC236}">
                  <a16:creationId xmlns:a16="http://schemas.microsoft.com/office/drawing/2014/main" id="{6C943929-AC23-A026-0291-FEEC4ACA94E0}"/>
                </a:ext>
              </a:extLst>
            </p:cNvPr>
            <p:cNvSpPr/>
            <p:nvPr/>
          </p:nvSpPr>
          <p:spPr>
            <a:xfrm rot="5400000">
              <a:off x="7416484" y="3714563"/>
              <a:ext cx="376331" cy="203420"/>
            </a:xfrm>
            <a:custGeom>
              <a:avLst/>
              <a:gdLst>
                <a:gd name="csX0" fmla="*/ 0 w 627219"/>
                <a:gd name="csY0" fmla="*/ 339034 h 339034"/>
                <a:gd name="csX1" fmla="*/ 308761 w 627219"/>
                <a:gd name="csY1" fmla="*/ 0 h 339034"/>
                <a:gd name="csX2" fmla="*/ 627219 w 627219"/>
                <a:gd name="csY2" fmla="*/ 339034 h 339034"/>
                <a:gd name="csX3" fmla="*/ 530542 w 627219"/>
                <a:gd name="csY3" fmla="*/ 339034 h 339034"/>
                <a:gd name="csX4" fmla="*/ 311284 w 627219"/>
                <a:gd name="csY4" fmla="*/ 105610 h 339034"/>
                <a:gd name="csX5" fmla="*/ 98703 w 627219"/>
                <a:gd name="csY5" fmla="*/ 339034 h 339034"/>
              </a:gdLst>
              <a:ahLst/>
              <a:cxnLst>
                <a:cxn ang="0">
                  <a:pos x="csX0" y="csY0"/>
                </a:cxn>
                <a:cxn ang="0">
                  <a:pos x="csX1" y="csY1"/>
                </a:cxn>
                <a:cxn ang="0">
                  <a:pos x="csX2" y="csY2"/>
                </a:cxn>
                <a:cxn ang="0">
                  <a:pos x="csX3" y="csY3"/>
                </a:cxn>
                <a:cxn ang="0">
                  <a:pos x="csX4" y="csY4"/>
                </a:cxn>
                <a:cxn ang="0">
                  <a:pos x="csX5" y="csY5"/>
                </a:cxn>
              </a:cxnLst>
              <a:rect l="l" t="t" r="r" b="b"/>
              <a:pathLst>
                <a:path w="627219" h="339034">
                  <a:moveTo>
                    <a:pt x="0" y="339034"/>
                  </a:moveTo>
                  <a:lnTo>
                    <a:pt x="308761" y="0"/>
                  </a:lnTo>
                  <a:lnTo>
                    <a:pt x="627219" y="339034"/>
                  </a:lnTo>
                  <a:lnTo>
                    <a:pt x="530542" y="339034"/>
                  </a:lnTo>
                  <a:lnTo>
                    <a:pt x="311284" y="105610"/>
                  </a:lnTo>
                  <a:lnTo>
                    <a:pt x="98703" y="339034"/>
                  </a:lnTo>
                  <a:close/>
                </a:path>
              </a:pathLst>
            </a:cu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4" name="円/楕円 3">
            <a:extLst>
              <a:ext uri="{FF2B5EF4-FFF2-40B4-BE49-F238E27FC236}">
                <a16:creationId xmlns:a16="http://schemas.microsoft.com/office/drawing/2014/main" id="{0140AAA8-00D2-1F58-D0E0-29DA317BF4AF}"/>
              </a:ext>
            </a:extLst>
          </p:cNvPr>
          <p:cNvSpPr/>
          <p:nvPr/>
        </p:nvSpPr>
        <p:spPr>
          <a:xfrm rot="20733343">
            <a:off x="8496711" y="2284550"/>
            <a:ext cx="716692" cy="343679"/>
          </a:xfrm>
          <a:prstGeom prst="ellipse">
            <a:avLst/>
          </a:prstGeom>
          <a:solidFill>
            <a:schemeClr val="accent5">
              <a:lumMod val="75000"/>
              <a:alpha val="4350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a:extLst>
              <a:ext uri="{FF2B5EF4-FFF2-40B4-BE49-F238E27FC236}">
                <a16:creationId xmlns:a16="http://schemas.microsoft.com/office/drawing/2014/main" id="{C39DA702-5D40-5AE9-DD31-C873C556DA45}"/>
              </a:ext>
            </a:extLst>
          </p:cNvPr>
          <p:cNvSpPr/>
          <p:nvPr/>
        </p:nvSpPr>
        <p:spPr>
          <a:xfrm rot="20733343">
            <a:off x="2740679" y="4475765"/>
            <a:ext cx="716692" cy="343679"/>
          </a:xfrm>
          <a:prstGeom prst="ellipse">
            <a:avLst/>
          </a:prstGeom>
          <a:solidFill>
            <a:schemeClr val="accent5">
              <a:lumMod val="75000"/>
              <a:alpha val="4350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75098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1FBBB-7334-B2C0-BC9A-17FF468F104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5AC8C8B-2225-0BEA-B1F2-21A874D58611}"/>
              </a:ext>
            </a:extLst>
          </p:cNvPr>
          <p:cNvSpPr>
            <a:spLocks noGrp="1"/>
          </p:cNvSpPr>
          <p:nvPr>
            <p:ph type="title"/>
          </p:nvPr>
        </p:nvSpPr>
        <p:spPr>
          <a:xfrm>
            <a:off x="228600" y="33655"/>
            <a:ext cx="11791950" cy="1325563"/>
          </a:xfrm>
        </p:spPr>
        <p:txBody>
          <a:bodyPr>
            <a:noAutofit/>
          </a:bodyPr>
          <a:lstStyle/>
          <a:p>
            <a:r>
              <a:rPr kumimoji="1"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(1) ENSO‐induced SST anomalies in the tropical IO and Pacific</a:t>
            </a:r>
            <a:endParaRPr kumimoji="1" lang="ja-JP" altLang="en-US" sz="28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962386ED-DC89-BD3A-220C-0BDAA1896E17}"/>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pic>
        <p:nvPicPr>
          <p:cNvPr id="5" name="図 4">
            <a:extLst>
              <a:ext uri="{FF2B5EF4-FFF2-40B4-BE49-F238E27FC236}">
                <a16:creationId xmlns:a16="http://schemas.microsoft.com/office/drawing/2014/main" id="{CE772A23-7698-2B1B-FBC5-AD99C23C3F45}"/>
              </a:ext>
            </a:extLst>
          </p:cNvPr>
          <p:cNvPicPr>
            <a:picLocks noChangeAspect="1"/>
          </p:cNvPicPr>
          <p:nvPr/>
        </p:nvPicPr>
        <p:blipFill>
          <a:blip r:embed="rId2"/>
          <a:srcRect b="37822"/>
          <a:stretch>
            <a:fillRect/>
          </a:stretch>
        </p:blipFill>
        <p:spPr>
          <a:xfrm>
            <a:off x="685875" y="961238"/>
            <a:ext cx="4823810" cy="5454175"/>
          </a:xfrm>
          <a:prstGeom prst="rect">
            <a:avLst/>
          </a:prstGeom>
        </p:spPr>
      </p:pic>
      <p:pic>
        <p:nvPicPr>
          <p:cNvPr id="6" name="図 5">
            <a:extLst>
              <a:ext uri="{FF2B5EF4-FFF2-40B4-BE49-F238E27FC236}">
                <a16:creationId xmlns:a16="http://schemas.microsoft.com/office/drawing/2014/main" id="{D9C65FC3-4551-1F4D-466D-03186E3972FD}"/>
              </a:ext>
            </a:extLst>
          </p:cNvPr>
          <p:cNvPicPr>
            <a:picLocks noChangeAspect="1"/>
          </p:cNvPicPr>
          <p:nvPr/>
        </p:nvPicPr>
        <p:blipFill>
          <a:blip r:embed="rId2"/>
          <a:srcRect t="62516"/>
          <a:stretch>
            <a:fillRect/>
          </a:stretch>
        </p:blipFill>
        <p:spPr>
          <a:xfrm>
            <a:off x="5662010" y="961238"/>
            <a:ext cx="4823810" cy="3288042"/>
          </a:xfrm>
          <a:prstGeom prst="rect">
            <a:avLst/>
          </a:prstGeom>
        </p:spPr>
      </p:pic>
      <p:sp>
        <p:nvSpPr>
          <p:cNvPr id="8" name="テキスト ボックス 7">
            <a:extLst>
              <a:ext uri="{FF2B5EF4-FFF2-40B4-BE49-F238E27FC236}">
                <a16:creationId xmlns:a16="http://schemas.microsoft.com/office/drawing/2014/main" id="{C4C9D22D-AEDB-FDD7-41A0-9901ED2B0628}"/>
              </a:ext>
            </a:extLst>
          </p:cNvPr>
          <p:cNvSpPr txBox="1"/>
          <p:nvPr/>
        </p:nvSpPr>
        <p:spPr>
          <a:xfrm>
            <a:off x="5793339" y="4303254"/>
            <a:ext cx="6099858" cy="2831544"/>
          </a:xfrm>
          <a:prstGeom prst="rect">
            <a:avLst/>
          </a:prstGeom>
          <a:noFill/>
        </p:spPr>
        <p:txBody>
          <a:bodyPr wrap="square">
            <a:spAutoFit/>
          </a:bodyPr>
          <a:lstStyle/>
          <a:p>
            <a:r>
              <a:rPr lang="en" altLang="ja-JP"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Most CMIP6 models reproduce the Indian</a:t>
            </a:r>
          </a:p>
          <a:p>
            <a:r>
              <a:rPr lang="en" altLang="ja-JP"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Ocean SST warming following El Nino events.</a:t>
            </a:r>
            <a:br>
              <a:rPr lang="en" altLang="ja-JP"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Models with stronger (weaker) ENSO tend to produce stronger (weaker) Indian Ocean warming (e.g., Tao et al. 2016).</a:t>
            </a:r>
          </a:p>
          <a:p>
            <a:endParaRPr lang="en" altLang="ja-JP"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r>
              <a:rPr lang="en" altLang="ja-JP" sz="1600"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Some models fail to replicate the cold SST anomalies in the WNP coupled</a:t>
            </a:r>
            <a:r>
              <a:rPr lang="en" altLang="ja-JP"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 altLang="ja-JP" sz="1600"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with the anomalous WNPAC, represented by lower‐tropospheric wind, during subsequent seasons after El Nino</a:t>
            </a:r>
            <a:r>
              <a:rPr lang="en" altLang="ja-JP"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 altLang="ja-JP" sz="1600" i="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winters.</a:t>
            </a:r>
            <a:endParaRPr lang="en" altLang="ja-JP"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n" altLang="ja-JP" dirty="0"/>
          </a:p>
        </p:txBody>
      </p:sp>
      <p:sp>
        <p:nvSpPr>
          <p:cNvPr id="10" name="正方形/長方形 9">
            <a:extLst>
              <a:ext uri="{FF2B5EF4-FFF2-40B4-BE49-F238E27FC236}">
                <a16:creationId xmlns:a16="http://schemas.microsoft.com/office/drawing/2014/main" id="{EC55C266-9CBB-2C26-0EDB-D3F407B37AFB}"/>
              </a:ext>
            </a:extLst>
          </p:cNvPr>
          <p:cNvSpPr/>
          <p:nvPr/>
        </p:nvSpPr>
        <p:spPr>
          <a:xfrm>
            <a:off x="567159" y="3657600"/>
            <a:ext cx="5094851" cy="27578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171E9659-B6BA-EAB9-5647-3D6244C704CE}"/>
              </a:ext>
            </a:extLst>
          </p:cNvPr>
          <p:cNvSpPr txBox="1"/>
          <p:nvPr/>
        </p:nvSpPr>
        <p:spPr>
          <a:xfrm>
            <a:off x="147428" y="6439358"/>
            <a:ext cx="31683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92105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64A03-0F21-C292-2100-15B8BA3EB92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4A2F7EC-5BC8-2B05-0E74-E58D5C0990D8}"/>
              </a:ext>
            </a:extLst>
          </p:cNvPr>
          <p:cNvSpPr>
            <a:spLocks noGrp="1"/>
          </p:cNvSpPr>
          <p:nvPr>
            <p:ph type="title"/>
          </p:nvPr>
        </p:nvSpPr>
        <p:spPr>
          <a:xfrm>
            <a:off x="228600" y="33655"/>
            <a:ext cx="11791950" cy="1325563"/>
          </a:xfrm>
        </p:spPr>
        <p:txBody>
          <a:bodyPr>
            <a:noAutofit/>
          </a:bodyPr>
          <a:lstStyle/>
          <a:p>
            <a:r>
              <a:rPr kumimoji="1"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(1) ENSO‐induced SST anomalies in the tropical IO and Pacific</a:t>
            </a:r>
            <a:endParaRPr kumimoji="1" lang="ja-JP" altLang="en-US" sz="28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F31BAA79-8A46-175A-94B0-95654D32222A}"/>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pic>
        <p:nvPicPr>
          <p:cNvPr id="5" name="図 4">
            <a:extLst>
              <a:ext uri="{FF2B5EF4-FFF2-40B4-BE49-F238E27FC236}">
                <a16:creationId xmlns:a16="http://schemas.microsoft.com/office/drawing/2014/main" id="{37BC64E9-48F7-6554-E291-DDA64B550127}"/>
              </a:ext>
            </a:extLst>
          </p:cNvPr>
          <p:cNvPicPr>
            <a:picLocks noChangeAspect="1"/>
          </p:cNvPicPr>
          <p:nvPr/>
        </p:nvPicPr>
        <p:blipFill>
          <a:blip r:embed="rId2"/>
          <a:srcRect b="37822"/>
          <a:stretch>
            <a:fillRect/>
          </a:stretch>
        </p:blipFill>
        <p:spPr>
          <a:xfrm>
            <a:off x="685875" y="961238"/>
            <a:ext cx="4823810" cy="5454175"/>
          </a:xfrm>
          <a:prstGeom prst="rect">
            <a:avLst/>
          </a:prstGeom>
        </p:spPr>
      </p:pic>
      <p:pic>
        <p:nvPicPr>
          <p:cNvPr id="6" name="図 5">
            <a:extLst>
              <a:ext uri="{FF2B5EF4-FFF2-40B4-BE49-F238E27FC236}">
                <a16:creationId xmlns:a16="http://schemas.microsoft.com/office/drawing/2014/main" id="{28DA5FBF-19EC-285F-4DFA-7DD6D93F3827}"/>
              </a:ext>
            </a:extLst>
          </p:cNvPr>
          <p:cNvPicPr>
            <a:picLocks noChangeAspect="1"/>
          </p:cNvPicPr>
          <p:nvPr/>
        </p:nvPicPr>
        <p:blipFill>
          <a:blip r:embed="rId2"/>
          <a:srcRect t="62516"/>
          <a:stretch>
            <a:fillRect/>
          </a:stretch>
        </p:blipFill>
        <p:spPr>
          <a:xfrm>
            <a:off x="5662010" y="961238"/>
            <a:ext cx="4823810" cy="3288042"/>
          </a:xfrm>
          <a:prstGeom prst="rect">
            <a:avLst/>
          </a:prstGeom>
        </p:spPr>
      </p:pic>
      <p:sp>
        <p:nvSpPr>
          <p:cNvPr id="8" name="テキスト ボックス 7">
            <a:extLst>
              <a:ext uri="{FF2B5EF4-FFF2-40B4-BE49-F238E27FC236}">
                <a16:creationId xmlns:a16="http://schemas.microsoft.com/office/drawing/2014/main" id="{2A66096C-D557-9BEA-F4E2-49EBE2B63AF5}"/>
              </a:ext>
            </a:extLst>
          </p:cNvPr>
          <p:cNvSpPr txBox="1"/>
          <p:nvPr/>
        </p:nvSpPr>
        <p:spPr>
          <a:xfrm>
            <a:off x="5793339" y="4303254"/>
            <a:ext cx="6099858" cy="1015663"/>
          </a:xfrm>
          <a:prstGeom prst="rect">
            <a:avLst/>
          </a:prstGeom>
          <a:noFill/>
        </p:spPr>
        <p:txBody>
          <a:bodyPr wrap="square">
            <a:spAutoFit/>
          </a:bodyPr>
          <a:lstStyle/>
          <a:p>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selected CMIP6 models reasonably reproduce the observed features associated with preceding ENSO.</a:t>
            </a:r>
            <a:r>
              <a:rPr lang="en" altLang="ja-JP"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p>
        </p:txBody>
      </p:sp>
      <p:sp>
        <p:nvSpPr>
          <p:cNvPr id="4" name="テキスト ボックス 3">
            <a:extLst>
              <a:ext uri="{FF2B5EF4-FFF2-40B4-BE49-F238E27FC236}">
                <a16:creationId xmlns:a16="http://schemas.microsoft.com/office/drawing/2014/main" id="{D5D11E56-C1A4-C2FC-801F-0AC1C6727C7E}"/>
              </a:ext>
            </a:extLst>
          </p:cNvPr>
          <p:cNvSpPr txBox="1"/>
          <p:nvPr/>
        </p:nvSpPr>
        <p:spPr>
          <a:xfrm>
            <a:off x="10514147" y="2605259"/>
            <a:ext cx="1459260" cy="646331"/>
          </a:xfrm>
          <a:prstGeom prst="rect">
            <a:avLst/>
          </a:prstGeom>
          <a:noFill/>
        </p:spPr>
        <p:txBody>
          <a:bodyPr wrap="square">
            <a:spAutoFit/>
          </a:bodyPr>
          <a:lstStyle/>
          <a:p>
            <a:r>
              <a:rPr lang="en-US" altLang="ja-JP" dirty="0">
                <a:latin typeface="Verdana" panose="020B0604030504040204" pitchFamily="34" charset="0"/>
                <a:ea typeface="Verdana" panose="020B0604030504040204" pitchFamily="34" charset="0"/>
                <a:cs typeface="Verdana" panose="020B0604030504040204" pitchFamily="34" charset="0"/>
                <a:sym typeface="Wingdings" pitchFamily="2" charset="2"/>
              </a:rPr>
              <a:t></a:t>
            </a:r>
            <a:r>
              <a:rPr lang="en-US" altLang="ja-JP" dirty="0">
                <a:latin typeface="Verdana" panose="020B0604030504040204" pitchFamily="34" charset="0"/>
                <a:ea typeface="Verdana" panose="020B0604030504040204" pitchFamily="34" charset="0"/>
                <a:cs typeface="Verdana" panose="020B0604030504040204" pitchFamily="34" charset="0"/>
              </a:rPr>
              <a:t> </a:t>
            </a:r>
            <a:r>
              <a:rPr lang="en" altLang="ja-JP" dirty="0">
                <a:latin typeface="Verdana" panose="020B0604030504040204" pitchFamily="34" charset="0"/>
                <a:ea typeface="Verdana" panose="020B0604030504040204" pitchFamily="34" charset="0"/>
                <a:cs typeface="Verdana" panose="020B0604030504040204" pitchFamily="34" charset="0"/>
              </a:rPr>
              <a:t>selected </a:t>
            </a:r>
            <a:br>
              <a:rPr lang="en" altLang="ja-JP" dirty="0">
                <a:latin typeface="Verdana" panose="020B0604030504040204" pitchFamily="34" charset="0"/>
                <a:ea typeface="Verdana" panose="020B0604030504040204" pitchFamily="34" charset="0"/>
                <a:cs typeface="Verdana" panose="020B0604030504040204" pitchFamily="34" charset="0"/>
              </a:rPr>
            </a:br>
            <a:r>
              <a:rPr lang="en" altLang="ja-JP" dirty="0">
                <a:latin typeface="Verdana" panose="020B0604030504040204" pitchFamily="34" charset="0"/>
                <a:ea typeface="Verdana" panose="020B0604030504040204" pitchFamily="34" charset="0"/>
                <a:cs typeface="Verdana" panose="020B0604030504040204" pitchFamily="34" charset="0"/>
              </a:rPr>
              <a:t>    model</a:t>
            </a:r>
          </a:p>
        </p:txBody>
      </p:sp>
      <p:sp>
        <p:nvSpPr>
          <p:cNvPr id="7" name="テキスト ボックス 6">
            <a:extLst>
              <a:ext uri="{FF2B5EF4-FFF2-40B4-BE49-F238E27FC236}">
                <a16:creationId xmlns:a16="http://schemas.microsoft.com/office/drawing/2014/main" id="{E41CBACB-638A-2777-0974-1FB1608B6C41}"/>
              </a:ext>
            </a:extLst>
          </p:cNvPr>
          <p:cNvSpPr txBox="1"/>
          <p:nvPr/>
        </p:nvSpPr>
        <p:spPr>
          <a:xfrm>
            <a:off x="147428" y="6439358"/>
            <a:ext cx="31683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649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1D57F-D3B3-71AE-6E44-8D8C4BB1ACF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5208DA9-214F-99C1-44D7-BA1BD3E31C10}"/>
              </a:ext>
            </a:extLst>
          </p:cNvPr>
          <p:cNvSpPr>
            <a:spLocks noGrp="1"/>
          </p:cNvSpPr>
          <p:nvPr>
            <p:ph type="title"/>
          </p:nvPr>
        </p:nvSpPr>
        <p:spPr>
          <a:xfrm>
            <a:off x="228600" y="33655"/>
            <a:ext cx="11791950" cy="1325563"/>
          </a:xfrm>
        </p:spPr>
        <p:txBody>
          <a:bodyPr>
            <a:noAutofit/>
          </a:bodyPr>
          <a:lstStyle/>
          <a:p>
            <a:r>
              <a:rPr kumimoji="1" lang="en-US" altLang="ja-JP" sz="28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(2) WNPSH response to SSTs in the Indian and Pacific Oceans</a:t>
            </a:r>
            <a:endParaRPr kumimoji="1" lang="ja-JP" altLang="en-US" sz="2800">
              <a:solidFill>
                <a:schemeClr val="accent1">
                  <a:lumMod val="50000"/>
                </a:schemeClr>
              </a:solidFill>
              <a:latin typeface="Verdana" panose="020B0604030504040204" pitchFamily="34" charset="0"/>
              <a:cs typeface="Verdana" panose="020B0604030504040204" pitchFamily="34" charset="0"/>
            </a:endParaRPr>
          </a:p>
        </p:txBody>
      </p:sp>
      <p:sp>
        <p:nvSpPr>
          <p:cNvPr id="3" name="コンテンツ プレースホルダー 2">
            <a:extLst>
              <a:ext uri="{FF2B5EF4-FFF2-40B4-BE49-F238E27FC236}">
                <a16:creationId xmlns:a16="http://schemas.microsoft.com/office/drawing/2014/main" id="{47EC1B8D-4620-3846-33EA-40657085165A}"/>
              </a:ext>
            </a:extLst>
          </p:cNvPr>
          <p:cNvSpPr>
            <a:spLocks noGrp="1"/>
          </p:cNvSpPr>
          <p:nvPr>
            <p:ph idx="1"/>
          </p:nvPr>
        </p:nvSpPr>
        <p:spPr>
          <a:xfrm>
            <a:off x="838200" y="1413192"/>
            <a:ext cx="10515600" cy="5159057"/>
          </a:xfrm>
        </p:spPr>
        <p:txBody>
          <a:bodyPr>
            <a:normAutofit/>
          </a:bodyPr>
          <a:lstStyle/>
          <a:p>
            <a:pPr marL="0" indent="0">
              <a:buNone/>
            </a:pPr>
            <a:endParaRPr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en-US" altLang="ja-JP"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kumimoji="1" lang="ja-JP" altLang="en-US" sz="2400">
              <a:latin typeface="Verdana" panose="020B0604030504040204" pitchFamily="34" charset="0"/>
              <a:cs typeface="Verdana" panose="020B0604030504040204" pitchFamily="34" charset="0"/>
            </a:endParaRPr>
          </a:p>
        </p:txBody>
      </p:sp>
      <p:grpSp>
        <p:nvGrpSpPr>
          <p:cNvPr id="8" name="グループ化 7">
            <a:extLst>
              <a:ext uri="{FF2B5EF4-FFF2-40B4-BE49-F238E27FC236}">
                <a16:creationId xmlns:a16="http://schemas.microsoft.com/office/drawing/2014/main" id="{2E39768D-AA58-423F-5C8A-702A9E28A223}"/>
              </a:ext>
            </a:extLst>
          </p:cNvPr>
          <p:cNvGrpSpPr/>
          <p:nvPr/>
        </p:nvGrpSpPr>
        <p:grpSpPr>
          <a:xfrm>
            <a:off x="569011" y="902237"/>
            <a:ext cx="4758970" cy="3380367"/>
            <a:chOff x="6179398" y="1041721"/>
            <a:chExt cx="4758970" cy="3380367"/>
          </a:xfrm>
        </p:grpSpPr>
        <p:pic>
          <p:nvPicPr>
            <p:cNvPr id="5" name="図 4">
              <a:extLst>
                <a:ext uri="{FF2B5EF4-FFF2-40B4-BE49-F238E27FC236}">
                  <a16:creationId xmlns:a16="http://schemas.microsoft.com/office/drawing/2014/main" id="{D4FCE5A6-E2C6-3F15-B708-BB638D391D84}"/>
                </a:ext>
              </a:extLst>
            </p:cNvPr>
            <p:cNvPicPr>
              <a:picLocks noChangeAspect="1"/>
            </p:cNvPicPr>
            <p:nvPr/>
          </p:nvPicPr>
          <p:blipFill>
            <a:blip r:embed="rId2"/>
            <a:srcRect t="61266"/>
            <a:stretch>
              <a:fillRect/>
            </a:stretch>
          </p:blipFill>
          <p:spPr>
            <a:xfrm>
              <a:off x="6179398" y="1041721"/>
              <a:ext cx="4758970" cy="3380367"/>
            </a:xfrm>
            <a:prstGeom prst="rect">
              <a:avLst/>
            </a:prstGeom>
          </p:spPr>
        </p:pic>
        <p:sp>
          <p:nvSpPr>
            <p:cNvPr id="6" name="左大かっこ 5">
              <a:extLst>
                <a:ext uri="{FF2B5EF4-FFF2-40B4-BE49-F238E27FC236}">
                  <a16:creationId xmlns:a16="http://schemas.microsoft.com/office/drawing/2014/main" id="{5A9FC658-1047-6E3D-E7B1-D13E63862AB5}"/>
                </a:ext>
              </a:extLst>
            </p:cNvPr>
            <p:cNvSpPr/>
            <p:nvPr/>
          </p:nvSpPr>
          <p:spPr>
            <a:xfrm rot="16200000">
              <a:off x="8479363" y="4058621"/>
              <a:ext cx="45720" cy="663629"/>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 name="左大かっこ 6">
              <a:extLst>
                <a:ext uri="{FF2B5EF4-FFF2-40B4-BE49-F238E27FC236}">
                  <a16:creationId xmlns:a16="http://schemas.microsoft.com/office/drawing/2014/main" id="{ABC5C199-E84C-FAD8-6D06-5FA0426FCF72}"/>
                </a:ext>
              </a:extLst>
            </p:cNvPr>
            <p:cNvSpPr/>
            <p:nvPr/>
          </p:nvSpPr>
          <p:spPr>
            <a:xfrm rot="16200000">
              <a:off x="6966988" y="4251061"/>
              <a:ext cx="45720" cy="247754"/>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11" name="テキスト ボックス 10">
            <a:extLst>
              <a:ext uri="{FF2B5EF4-FFF2-40B4-BE49-F238E27FC236}">
                <a16:creationId xmlns:a16="http://schemas.microsoft.com/office/drawing/2014/main" id="{B147FABD-8308-2630-7B45-A60D8715CAD5}"/>
              </a:ext>
            </a:extLst>
          </p:cNvPr>
          <p:cNvSpPr txBox="1"/>
          <p:nvPr/>
        </p:nvSpPr>
        <p:spPr>
          <a:xfrm>
            <a:off x="795519" y="4540744"/>
            <a:ext cx="10658111" cy="707886"/>
          </a:xfrm>
          <a:prstGeom prst="rect">
            <a:avLst/>
          </a:prstGeom>
          <a:noFill/>
        </p:spPr>
        <p:txBody>
          <a:bodyPr wrap="none" rtlCol="0">
            <a:spAutoFit/>
          </a:bodyPr>
          <a:lstStyle/>
          <a:p>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The selected models capture the IOB SST-WNPSH relationship with a reasonable </a:t>
            </a:r>
            <a:b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amplitude, the while unselected models generally underestimate the </a:t>
            </a:r>
            <a:r>
              <a:rPr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relationship</a:t>
            </a:r>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endParaRPr kumimoji="1" lang="ja-JP" altLang="en-US" sz="2000">
              <a:solidFill>
                <a:schemeClr val="accent1">
                  <a:lumMod val="50000"/>
                </a:schemeClr>
              </a:solidFill>
              <a:latin typeface="Verdana" panose="020B0604030504040204" pitchFamily="34" charset="0"/>
              <a:cs typeface="Verdana" panose="020B0604030504040204" pitchFamily="34" charset="0"/>
            </a:endParaRPr>
          </a:p>
        </p:txBody>
      </p:sp>
      <p:sp>
        <p:nvSpPr>
          <p:cNvPr id="12" name="テキスト ボックス 11">
            <a:extLst>
              <a:ext uri="{FF2B5EF4-FFF2-40B4-BE49-F238E27FC236}">
                <a16:creationId xmlns:a16="http://schemas.microsoft.com/office/drawing/2014/main" id="{9711D322-A548-BD22-9BB2-D17A5F4F93DB}"/>
              </a:ext>
            </a:extLst>
          </p:cNvPr>
          <p:cNvSpPr txBox="1"/>
          <p:nvPr/>
        </p:nvSpPr>
        <p:spPr>
          <a:xfrm>
            <a:off x="5887783" y="1500875"/>
            <a:ext cx="4906215" cy="3139321"/>
          </a:xfrm>
          <a:prstGeom prst="rect">
            <a:avLst/>
          </a:prstGeom>
          <a:noFill/>
        </p:spPr>
        <p:txBody>
          <a:bodyPr wrap="none" rtlCol="0">
            <a:spAutoFit/>
          </a:bodyPr>
          <a:lstStyle/>
          <a:p>
            <a: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WNPSH index:</a:t>
            </a:r>
            <a:br>
              <a:rPr kumimoji="1" lang="en-US"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850 </a:t>
            </a:r>
            <a:r>
              <a:rPr lang="en" altLang="ja-JP" sz="2000" dirty="0" err="1">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hPa</a:t>
            </a:r>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relative vorticity averaged </a:t>
            </a:r>
            <a:b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over 15°N–30°N and 120°E–150°E, </a:t>
            </a:r>
          </a:p>
          <a:p>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sign is reverted(R. Lu, 2002)</a:t>
            </a:r>
          </a:p>
          <a:p>
            <a:endPar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IOB index: </a:t>
            </a:r>
          </a:p>
          <a:p>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SST averaged over the tropical IO</a:t>
            </a:r>
            <a:b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br>
            <a:r>
              <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(20°N-20°S, 40°E–110°E)</a:t>
            </a:r>
          </a:p>
          <a:p>
            <a:endParaRPr lang="en" altLang="ja-JP" sz="20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kumimoji="1" lang="ja-JP" altLang="en-US"/>
          </a:p>
        </p:txBody>
      </p:sp>
      <p:sp>
        <p:nvSpPr>
          <p:cNvPr id="15" name="テキスト ボックス 14">
            <a:extLst>
              <a:ext uri="{FF2B5EF4-FFF2-40B4-BE49-F238E27FC236}">
                <a16:creationId xmlns:a16="http://schemas.microsoft.com/office/drawing/2014/main" id="{3FD49DF6-3EA0-8B6D-425F-D001323B733D}"/>
              </a:ext>
            </a:extLst>
          </p:cNvPr>
          <p:cNvSpPr txBox="1"/>
          <p:nvPr/>
        </p:nvSpPr>
        <p:spPr>
          <a:xfrm>
            <a:off x="8801100" y="6459976"/>
            <a:ext cx="3168342" cy="307777"/>
          </a:xfrm>
          <a:prstGeom prst="rect">
            <a:avLst/>
          </a:prstGeom>
          <a:noFill/>
        </p:spPr>
        <p:txBody>
          <a:bodyPr wrap="square" rtlCol="0">
            <a:spAutoFit/>
          </a:bodyPr>
          <a:lstStyle/>
          <a:p>
            <a:r>
              <a:rPr kumimoji="1" lang="en-US" altLang="ja-JP" sz="1400" dirty="0">
                <a:latin typeface="Verdana" panose="020B0604030504040204" pitchFamily="34" charset="0"/>
                <a:ea typeface="Verdana" panose="020B0604030504040204" pitchFamily="34" charset="0"/>
                <a:cs typeface="Verdana" panose="020B0604030504040204" pitchFamily="34" charset="0"/>
              </a:rPr>
              <a:t>Sun et al. (2025) Rev. Geophys.</a:t>
            </a:r>
            <a:endParaRPr kumimoji="1" lang="ja-JP" altLang="en-US" sz="1400">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9567333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611</TotalTime>
  <Words>1639</Words>
  <Application>Microsoft Macintosh PowerPoint</Application>
  <PresentationFormat>ワイド画面</PresentationFormat>
  <Paragraphs>151</Paragraphs>
  <Slides>24</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24</vt:i4>
      </vt:variant>
    </vt:vector>
  </HeadingPairs>
  <TitlesOfParts>
    <vt:vector size="31" baseType="lpstr">
      <vt:lpstr>Microsoft YaHei UI</vt:lpstr>
      <vt:lpstr>Times</vt:lpstr>
      <vt:lpstr>游ゴシック</vt:lpstr>
      <vt:lpstr>游ゴシック Light</vt:lpstr>
      <vt:lpstr>Arial</vt:lpstr>
      <vt:lpstr>Verdana</vt:lpstr>
      <vt:lpstr>Office テーマ</vt:lpstr>
      <vt:lpstr>Extending the Predictability Horizon for Meiyu–Baiu Variability</vt:lpstr>
      <vt:lpstr>Introduction</vt:lpstr>
      <vt:lpstr>Seasonal prediction skill for Meiyu-Baiu rainfall (June-July)</vt:lpstr>
      <vt:lpstr>Seasonal prediction skill for Meiyu-Baiu rainfall (June-July)</vt:lpstr>
      <vt:lpstr>Seasonal prediction skill for Meiyu-Baiu rainfall (June-July)</vt:lpstr>
      <vt:lpstr>Two pathways of the typical delayed ENSO influence </vt:lpstr>
      <vt:lpstr>(1) ENSO‐induced SST anomalies in the tropical IO and Pacific</vt:lpstr>
      <vt:lpstr>(1) ENSO‐induced SST anomalies in the tropical IO and Pacific</vt:lpstr>
      <vt:lpstr>(2) WNPSH response to SSTs in the Indian and Pacific Oceans</vt:lpstr>
      <vt:lpstr>(2) WNPSH response to SSTs in the Indian and Pacific Oceans</vt:lpstr>
      <vt:lpstr>(2) WNPSH response to SSTs in the Indian and Pacific Oceans</vt:lpstr>
      <vt:lpstr>(3) Teleconnection between WNPSH and local Meiyu-Baiu rainfall</vt:lpstr>
      <vt:lpstr>Summary of preceding ENSO influence on Meiyu-Baiu rainfall</vt:lpstr>
      <vt:lpstr>IOD-induced IPOC influence on Meiyu-Baiu rainfall</vt:lpstr>
      <vt:lpstr>PowerPoint プレゼンテーション</vt:lpstr>
      <vt:lpstr>PowerPoint プレゼンテーション</vt:lpstr>
      <vt:lpstr>Extending the Predictability Horizon for Meiyu–Baiu Variability</vt:lpstr>
      <vt:lpstr>Experimental setting</vt:lpstr>
      <vt:lpstr>Results (SST indices)</vt:lpstr>
      <vt:lpstr>Results (Indices, 2nd summer) </vt:lpstr>
      <vt:lpstr>Results (Correlation skill, 2nd summer) </vt:lpstr>
      <vt:lpstr>Representations of WNPSH teleconnection  (2nd summer) </vt:lpstr>
      <vt:lpstr>Summary</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Extending the Predictability Horizon for Meiyu–Baiu Variability</dc:title>
  <dc:creator>Yuhei Takaya</dc:creator>
  <cp:lastModifiedBy>Yuhei Takaya</cp:lastModifiedBy>
  <cp:revision>68</cp:revision>
  <dcterms:created xsi:type="dcterms:W3CDTF">2026-04-15T07:29:47Z</dcterms:created>
  <dcterms:modified xsi:type="dcterms:W3CDTF">2026-05-13T01:12:35Z</dcterms:modified>
</cp:coreProperties>
</file>