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64" r:id="rId4"/>
    <p:sldId id="265" r:id="rId5"/>
    <p:sldId id="267" r:id="rId6"/>
    <p:sldId id="268" r:id="rId7"/>
    <p:sldId id="271" r:id="rId8"/>
    <p:sldId id="272" r:id="rId9"/>
    <p:sldId id="273" r:id="rId10"/>
    <p:sldId id="274" r:id="rId11"/>
    <p:sldId id="275" r:id="rId12"/>
    <p:sldId id="301" r:id="rId13"/>
    <p:sldId id="277" r:id="rId14"/>
    <p:sldId id="278" r:id="rId15"/>
    <p:sldId id="311" r:id="rId16"/>
    <p:sldId id="312" r:id="rId17"/>
    <p:sldId id="313" r:id="rId18"/>
    <p:sldId id="298" r:id="rId19"/>
    <p:sldId id="314" r:id="rId20"/>
    <p:sldId id="297" r:id="rId21"/>
    <p:sldId id="279" r:id="rId22"/>
    <p:sldId id="282" r:id="rId23"/>
    <p:sldId id="283" r:id="rId24"/>
    <p:sldId id="302" r:id="rId25"/>
    <p:sldId id="303" r:id="rId26"/>
    <p:sldId id="315" r:id="rId27"/>
    <p:sldId id="316" r:id="rId28"/>
    <p:sldId id="317" r:id="rId29"/>
    <p:sldId id="31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 Chen" initials="LC" lastIdx="1" clrIdx="0">
    <p:extLst>
      <p:ext uri="{19B8F6BF-5375-455C-9EA6-DF929625EA0E}">
        <p15:presenceInfo xmlns:p15="http://schemas.microsoft.com/office/powerpoint/2012/main" userId="150ac5bc31da3c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0000FF"/>
    <a:srgbClr val="D95F0E"/>
    <a:srgbClr val="FAE8DE"/>
    <a:srgbClr val="33A86B"/>
    <a:srgbClr val="0065B0"/>
    <a:srgbClr val="3AAB71"/>
    <a:srgbClr val="72C399"/>
    <a:srgbClr val="3182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7" autoAdjust="0"/>
    <p:restoredTop sz="88863" autoAdjust="0"/>
  </p:normalViewPr>
  <p:slideViewPr>
    <p:cSldViewPr snapToGrid="0" showGuides="1">
      <p:cViewPr varScale="1">
        <p:scale>
          <a:sx n="73" d="100"/>
          <a:sy n="73" d="100"/>
        </p:scale>
        <p:origin x="835" y="29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272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AAC40-0F81-4844-9E6F-9C02A7902402}" type="datetimeFigureOut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83F60-6C51-4CB3-96BC-EE6AB57F2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96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50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880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113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929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3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574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947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972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44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33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131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83F60-6C51-4CB3-96BC-EE6AB57F2D2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353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7E27E-3FD1-4A0B-89DD-AE7AA317EE49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53273-09AB-40A1-B694-6C2FBA762B50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31F8-03BE-4149-8506-D7A480199F6B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8C415-5E48-4EAB-A904-C9320551CC57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14868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0E54-4936-4820-883E-62BC38287678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82468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88C0-7D17-4E56-A3D4-88F2E796418A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67986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984C9-075F-442D-84ED-968FA74BAB29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6715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3EBA8-4605-42FA-9F1E-023577595D84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533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B07C-622E-4A0B-8595-42F8FB94ED51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32438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37B4-0C5E-44A9-9589-2AD93B268B79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7226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0502-0F2F-4E30-B51D-EA8C281A3C34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3430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ECD62-F126-4FCB-A4ED-495DABA4F3F8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922DB-88C7-4981-B017-FDD970642FAC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3083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1D4D7-C660-42F6-90EF-E629FB74BBA6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06478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C231-1FDE-4615-BE9A-4D3F576517D0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42268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279FD-4D0E-4317-AF10-405980140818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B609-7206-44C0-86F1-EFC81133CC4C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2254-9A33-4707-B542-9D2CD5C885EF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BDE00-188C-41C5-BA8A-5DFC051F1401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337D-6141-4AB7-9EFF-74A4879F101F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ED833-F723-4878-8882-30A0D4F92A0F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57E22-29F9-4C2E-BDB0-9BD5B1046394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9889F-A370-4E33-A471-546EDA1ABAEC}" type="datetime1">
              <a:rPr lang="zh-CN" altLang="en-US" smtClean="0"/>
              <a:t>2026/5/15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64532-2C46-48D6-8915-6DB4CF38F4DF}" type="datetime1">
              <a:rPr kumimoji="1" lang="zh-CN" altLang="en-US" smtClean="0"/>
              <a:t>2026/5/15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C9B6D-65B9-0641-A6B8-4E0CD99C35A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06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B17EDFAE-33D3-8B16-5BF8-54CA59BB92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240" y="-28100"/>
            <a:ext cx="1123950" cy="78319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761F278-5F77-E032-37A5-1806D6F26B08}"/>
              </a:ext>
            </a:extLst>
          </p:cNvPr>
          <p:cNvSpPr/>
          <p:nvPr/>
        </p:nvSpPr>
        <p:spPr>
          <a:xfrm>
            <a:off x="0" y="2124447"/>
            <a:ext cx="12192000" cy="21328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1A0997-5AEB-8224-6A16-2620648C24DF}"/>
              </a:ext>
            </a:extLst>
          </p:cNvPr>
          <p:cNvSpPr txBox="1"/>
          <p:nvPr/>
        </p:nvSpPr>
        <p:spPr>
          <a:xfrm>
            <a:off x="238125" y="2437848"/>
            <a:ext cx="11744325" cy="1596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20000"/>
              </a:lnSpc>
              <a:defRPr/>
            </a:pPr>
            <a:r>
              <a:rPr kumimoji="1" lang="en-US" altLang="zh-CN" sz="2800" b="1" spc="300" dirty="0">
                <a:solidFill>
                  <a:srgbClr val="FFFF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Development and ENSO Prediction Skill of a Short-Term Climate Forecast System Based on CAS FGOALS-g3 </a:t>
            </a:r>
            <a:r>
              <a:rPr kumimoji="1" lang="en-US" altLang="zh-CN" sz="2800" b="1" spc="300" dirty="0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(FGOALS-g3 CFS v1) </a:t>
            </a:r>
            <a:endParaRPr kumimoji="1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03238C0-3AB1-4374-AB3B-155B0F3B0509}"/>
              </a:ext>
            </a:extLst>
          </p:cNvPr>
          <p:cNvSpPr txBox="1"/>
          <p:nvPr/>
        </p:nvSpPr>
        <p:spPr>
          <a:xfrm>
            <a:off x="3274010" y="4568024"/>
            <a:ext cx="5885281" cy="672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dirty="0">
                <a:solidFill>
                  <a:srgbClr val="185DA9"/>
                </a:solidFill>
                <a:cs typeface="+mn-ea"/>
                <a:sym typeface="+mn-lt"/>
              </a:rPr>
              <a:t>Speaker: Lin Chen</a:t>
            </a:r>
            <a:endParaRPr lang="zh-CN" altLang="en-US" sz="3600" b="1" baseline="30000" dirty="0">
              <a:solidFill>
                <a:srgbClr val="185DA9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E0455C9-C164-4F83-84A4-CFB3D23D706D}"/>
              </a:ext>
            </a:extLst>
          </p:cNvPr>
          <p:cNvSpPr txBox="1"/>
          <p:nvPr/>
        </p:nvSpPr>
        <p:spPr>
          <a:xfrm>
            <a:off x="1003300" y="5395371"/>
            <a:ext cx="10426700" cy="478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1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Coauthors: </a:t>
            </a:r>
            <a:r>
              <a:rPr lang="en-US" altLang="zh-CN" sz="2400" dirty="0" err="1">
                <a:cs typeface="+mn-ea"/>
                <a:sym typeface="+mn-lt"/>
              </a:rPr>
              <a:t>Haoqian</a:t>
            </a:r>
            <a:r>
              <a:rPr lang="en-US" altLang="zh-CN" sz="2400" dirty="0">
                <a:cs typeface="+mn-ea"/>
                <a:sym typeface="+mn-lt"/>
              </a:rPr>
              <a:t> Li, Ming Sun, Lijuan Li, </a:t>
            </a:r>
            <a:r>
              <a:rPr lang="en-US" altLang="zh-CN" sz="2400" dirty="0" err="1">
                <a:cs typeface="+mn-ea"/>
                <a:sym typeface="+mn-lt"/>
              </a:rPr>
              <a:t>Yongqiang</a:t>
            </a:r>
            <a:r>
              <a:rPr lang="en-US" altLang="zh-CN" sz="2400" dirty="0">
                <a:cs typeface="+mn-ea"/>
                <a:sym typeface="+mn-lt"/>
              </a:rPr>
              <a:t> Yu, </a:t>
            </a:r>
            <a:r>
              <a:rPr lang="en-US" altLang="zh-CN" sz="2400" dirty="0" err="1">
                <a:cs typeface="+mn-ea"/>
                <a:sym typeface="+mn-lt"/>
              </a:rPr>
              <a:t>Pengfei</a:t>
            </a:r>
            <a:r>
              <a:rPr lang="en-US" altLang="zh-CN" sz="2400" dirty="0">
                <a:cs typeface="+mn-ea"/>
                <a:sym typeface="+mn-lt"/>
              </a:rPr>
              <a:t> Lin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79AF7E1-AFE9-1D11-055E-85C17266A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97383" y="-400"/>
            <a:ext cx="1944793" cy="725487"/>
          </a:xfrm>
          <a:prstGeom prst="rect">
            <a:avLst/>
          </a:prstGeom>
        </p:spPr>
      </p:pic>
      <p:pic>
        <p:nvPicPr>
          <p:cNvPr id="7" name="图片 6" descr="FOCRAII标">
            <a:extLst>
              <a:ext uri="{FF2B5EF4-FFF2-40B4-BE49-F238E27FC236}">
                <a16:creationId xmlns:a16="http://schemas.microsoft.com/office/drawing/2014/main" id="{3A74D17D-39B6-A142-2FA3-1EBF546DFF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11" y="25785"/>
            <a:ext cx="646430" cy="563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BCC北京气候中心标">
            <a:extLst>
              <a:ext uri="{FF2B5EF4-FFF2-40B4-BE49-F238E27FC236}">
                <a16:creationId xmlns:a16="http://schemas.microsoft.com/office/drawing/2014/main" id="{022D083C-44A3-4A6E-B234-F6C6CFC0B94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" y="30041"/>
            <a:ext cx="584835" cy="58483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5904EEE-8A05-600C-7FF2-5E7796725487}"/>
              </a:ext>
            </a:extLst>
          </p:cNvPr>
          <p:cNvSpPr txBox="1"/>
          <p:nvPr/>
        </p:nvSpPr>
        <p:spPr>
          <a:xfrm>
            <a:off x="4463526" y="6122432"/>
            <a:ext cx="353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2026.05.15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8C1E004-4D91-498F-B47B-C5038182EBC1}"/>
              </a:ext>
            </a:extLst>
          </p:cNvPr>
          <p:cNvSpPr txBox="1"/>
          <p:nvPr/>
        </p:nvSpPr>
        <p:spPr>
          <a:xfrm>
            <a:off x="39719" y="1125929"/>
            <a:ext cx="12192000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800"/>
              </a:spcAft>
              <a:buNone/>
            </a:pPr>
            <a:r>
              <a:rPr lang="en-GB" altLang="zh-CN" sz="2000" dirty="0"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The Twenty Second Session of the Forum on Regional Climate Monitoring, Assessment and Prediction for Asia</a:t>
            </a:r>
            <a:endParaRPr lang="zh-CN" altLang="zh-CN" sz="1100" dirty="0">
              <a:effectLst/>
              <a:latin typeface="ADLaM Display" panose="02010000000000000000" pitchFamily="2" charset="0"/>
              <a:ea typeface="等线" panose="02010600030101010101" pitchFamily="2" charset="-122"/>
              <a:cs typeface="ADLaM Display" panose="0201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2226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FF9AA-201D-1D26-38AD-502EC92D1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43B22A7-D59C-21E9-E9EA-572F301599CA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CD73A0-3DBF-FC62-9112-3336DE46F979}"/>
              </a:ext>
            </a:extLst>
          </p:cNvPr>
          <p:cNvSpPr txBox="1"/>
          <p:nvPr/>
        </p:nvSpPr>
        <p:spPr>
          <a:xfrm>
            <a:off x="163729" y="120378"/>
            <a:ext cx="11931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03 | Design of the FGOALS-g3 Short-Term Climate Prediction System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776F97-5A69-04B8-43C2-E72381D55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10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84742CA-57CC-2603-72BA-1867E0C32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428" y="1187630"/>
            <a:ext cx="7165231" cy="529572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47989B82-AA5B-3987-961F-2DC4496E827A}"/>
              </a:ext>
            </a:extLst>
          </p:cNvPr>
          <p:cNvSpPr txBox="1"/>
          <p:nvPr/>
        </p:nvSpPr>
        <p:spPr>
          <a:xfrm>
            <a:off x="2114550" y="849851"/>
            <a:ext cx="7410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workflow of the FGOALS-g3 climate forecast system (FGOALS-g3 CFS v1)</a:t>
            </a:r>
            <a:endParaRPr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17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FF9AA-201D-1D26-38AD-502EC92D1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43B22A7-D59C-21E9-E9EA-572F301599CA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CD73A0-3DBF-FC62-9112-3336DE46F979}"/>
              </a:ext>
            </a:extLst>
          </p:cNvPr>
          <p:cNvSpPr txBox="1"/>
          <p:nvPr/>
        </p:nvSpPr>
        <p:spPr>
          <a:xfrm>
            <a:off x="163730" y="120378"/>
            <a:ext cx="11852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03 | Design of the FGOALS-g3 Short-Term Climate Prediction System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776F97-5A69-04B8-43C2-E72381D55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11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98FB5D9-0468-53CF-948D-29B730AC9F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949" y="4388349"/>
            <a:ext cx="5990343" cy="2521222"/>
          </a:xfrm>
          <a:prstGeom prst="rect">
            <a:avLst/>
          </a:prstGeom>
          <a:noFill/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32A12B9-3DEB-D1D3-A26F-3778816A76A5}"/>
              </a:ext>
            </a:extLst>
          </p:cNvPr>
          <p:cNvSpPr txBox="1"/>
          <p:nvPr/>
        </p:nvSpPr>
        <p:spPr>
          <a:xfrm>
            <a:off x="1101337" y="4565457"/>
            <a:ext cx="3975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Configuration of the 10 ensemble members for FGOALS-g3 CFS v1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0A1EDE9-AE0D-4773-A7D3-34DA215D296D}"/>
              </a:ext>
            </a:extLst>
          </p:cNvPr>
          <p:cNvSpPr/>
          <p:nvPr/>
        </p:nvSpPr>
        <p:spPr>
          <a:xfrm>
            <a:off x="464014" y="846779"/>
            <a:ext cx="1059451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Short-term climate forecast system: </a:t>
            </a:r>
            <a:r>
              <a:rPr lang="en-US" altLang="zh-CN" sz="2600" dirty="0">
                <a:solidFill>
                  <a:srgbClr val="C0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FGOALS-g3 CFS v1</a:t>
            </a:r>
            <a:endParaRPr lang="zh-CN" altLang="zh-CN" sz="2600" dirty="0">
              <a:solidFill>
                <a:srgbClr val="C00000"/>
              </a:solidFill>
              <a:latin typeface="ADLaM Display" panose="02010000000000000000" pitchFamily="2" charset="0"/>
              <a:ea typeface="微软雅黑" panose="020B0503020204020204" pitchFamily="34" charset="-122"/>
              <a:cs typeface="ADLaM Display" panose="02010000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3AD452-5552-4971-B0CC-511102A96DF4}"/>
              </a:ext>
            </a:extLst>
          </p:cNvPr>
          <p:cNvSpPr txBox="1"/>
          <p:nvPr/>
        </p:nvSpPr>
        <p:spPr>
          <a:xfrm>
            <a:off x="530348" y="1355864"/>
            <a:ext cx="11100068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Initialization: 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Two SST-Nudging schemes [ Full-field (Full-Init) and Anomaly (</a:t>
            </a:r>
            <a:r>
              <a:rPr lang="en-US" altLang="zh-CN" sz="2000" dirty="0" err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Anom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-Init) ] are employed. SST nudging starts in 1971, with the first 10 years as spin-up; monthly restart files are generated from January 1982 onward.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Ensemble: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10 members (time-lag method combined with parameter perturbations)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Forecast: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Monthly hindcasts are initialized from 1982 onward, with each forecast extending up to 13 months ahead.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928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528D8-694A-D722-2031-AB900CF45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AC25707-31C5-B266-4017-3D06F98CDB44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B59BC4-2970-751D-75A0-A314222D7E06}"/>
              </a:ext>
            </a:extLst>
          </p:cNvPr>
          <p:cNvSpPr txBox="1"/>
          <p:nvPr/>
        </p:nvSpPr>
        <p:spPr>
          <a:xfrm>
            <a:off x="163729" y="120378"/>
            <a:ext cx="97898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04 | Deterministic Prediction Skill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1C4CEA8-932A-B626-70E7-5E0C97003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12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直线连接符 13">
            <a:extLst>
              <a:ext uri="{FF2B5EF4-FFF2-40B4-BE49-F238E27FC236}">
                <a16:creationId xmlns:a16="http://schemas.microsoft.com/office/drawing/2014/main" id="{4CE2BC6B-BFF6-CCF6-4BC4-AE34526FF4AD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645F7CD-1F49-A9BC-4B85-DA2D46309A36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FGOALS-g3 CFS v1 shows high deterministic prediction skill for ENSO.</a:t>
            </a:r>
            <a:endParaRPr kumimoji="1" lang="zh-CN" altLang="en-US" sz="2000" b="1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FE3D63A-AEDD-AABB-D846-2CF7C32A0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076" y="1759633"/>
            <a:ext cx="6971540" cy="4279458"/>
          </a:xfrm>
          <a:prstGeom prst="rect">
            <a:avLst/>
          </a:prstGeom>
          <a:noFill/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7EB9D90-B8B2-6E40-5184-8B140523DBBF}"/>
              </a:ext>
            </a:extLst>
          </p:cNvPr>
          <p:cNvSpPr txBox="1"/>
          <p:nvPr/>
        </p:nvSpPr>
        <p:spPr>
          <a:xfrm>
            <a:off x="4242332" y="1486065"/>
            <a:ext cx="5355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ACC &amp; RMSE of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Niño3.4 index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F81BC2-F149-C7B8-8FB1-AF168B1D2DE1}"/>
              </a:ext>
            </a:extLst>
          </p:cNvPr>
          <p:cNvSpPr txBox="1"/>
          <p:nvPr/>
        </p:nvSpPr>
        <p:spPr>
          <a:xfrm>
            <a:off x="838201" y="6088658"/>
            <a:ext cx="10934700" cy="537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2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FGOALS-g3 CFS v1 skillfully predicts ENSO at 10-month lead (ACC &gt; 0.6)</a:t>
            </a:r>
            <a:endParaRPr lang="zh-CN" altLang="en-US" sz="22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6BF28A-B1FA-EB53-F0D8-B8A85DD67749}"/>
              </a:ext>
            </a:extLst>
          </p:cNvPr>
          <p:cNvSpPr txBox="1"/>
          <p:nvPr/>
        </p:nvSpPr>
        <p:spPr>
          <a:xfrm>
            <a:off x="4015895" y="4313260"/>
            <a:ext cx="1438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FG3 6/11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4696E96-B2B6-F6A0-A269-FE0DBD9D9D6F}"/>
              </a:ext>
            </a:extLst>
          </p:cNvPr>
          <p:cNvSpPr txBox="1"/>
          <p:nvPr/>
        </p:nvSpPr>
        <p:spPr>
          <a:xfrm>
            <a:off x="9288689" y="4313260"/>
            <a:ext cx="1438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FG3 4/11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FB4FF5-C561-4B90-1CCE-F4762EE092AD}"/>
              </a:ext>
            </a:extLst>
          </p:cNvPr>
          <p:cNvSpPr txBox="1"/>
          <p:nvPr/>
        </p:nvSpPr>
        <p:spPr>
          <a:xfrm>
            <a:off x="135155" y="2994233"/>
            <a:ext cx="4148746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At 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8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-month lead, ACC=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0.71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At 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-month lead, ACC=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0.62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76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575A0-3B4C-C180-804B-57BE4BA5A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71929D-3995-40CB-BBC0-21175200D0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26"/>
          <a:stretch>
            <a:fillRect/>
          </a:stretch>
        </p:blipFill>
        <p:spPr bwMode="auto">
          <a:xfrm>
            <a:off x="725570" y="1798319"/>
            <a:ext cx="5086042" cy="2785623"/>
          </a:xfrm>
          <a:prstGeom prst="rect">
            <a:avLst/>
          </a:prstGeom>
          <a:noFill/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5DD2C0A-1A4F-74F7-8AF0-F4969BD29A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00"/>
          <a:stretch>
            <a:fillRect/>
          </a:stretch>
        </p:blipFill>
        <p:spPr bwMode="auto">
          <a:xfrm>
            <a:off x="6188560" y="1884044"/>
            <a:ext cx="5086043" cy="2792725"/>
          </a:xfrm>
          <a:prstGeom prst="rect">
            <a:avLst/>
          </a:prstGeom>
          <a:noFill/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EEBCFC5-BA10-BC64-1702-F9FF7C45E432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4AE555-32DF-F9FA-8A24-94DC21559253}"/>
              </a:ext>
            </a:extLst>
          </p:cNvPr>
          <p:cNvSpPr txBox="1"/>
          <p:nvPr/>
        </p:nvSpPr>
        <p:spPr>
          <a:xfrm>
            <a:off x="163729" y="120378"/>
            <a:ext cx="114025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04 | Deterministic Prediction Skill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5EFA5B-1058-7A13-4B9A-F258524DB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13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直线连接符 13">
            <a:extLst>
              <a:ext uri="{FF2B5EF4-FFF2-40B4-BE49-F238E27FC236}">
                <a16:creationId xmlns:a16="http://schemas.microsoft.com/office/drawing/2014/main" id="{B8851F91-96A8-36FF-5A0A-21D5BD53CD8D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4703E15-FBD5-F477-B85D-449A43A34E55}"/>
              </a:ext>
            </a:extLst>
          </p:cNvPr>
          <p:cNvSpPr txBox="1"/>
          <p:nvPr/>
        </p:nvSpPr>
        <p:spPr>
          <a:xfrm>
            <a:off x="559666" y="896853"/>
            <a:ext cx="110521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Prediction skill for some strong El </a:t>
            </a:r>
            <a:r>
              <a:rPr kumimoji="1" lang="en-US" altLang="zh-CN" sz="2000" b="1" spc="130" dirty="0" err="1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Niños</a:t>
            </a: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and multi-year La </a:t>
            </a:r>
            <a:r>
              <a:rPr kumimoji="1" lang="en-US" altLang="zh-CN" sz="2000" b="1" spc="130" dirty="0" err="1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Niñas</a:t>
            </a:r>
            <a:endParaRPr kumimoji="1" lang="zh-CN" altLang="en-US" sz="2000" b="1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44D9C4-3047-F773-B79F-933457ADEC4C}"/>
              </a:ext>
            </a:extLst>
          </p:cNvPr>
          <p:cNvSpPr txBox="1"/>
          <p:nvPr/>
        </p:nvSpPr>
        <p:spPr>
          <a:xfrm>
            <a:off x="1009650" y="1455746"/>
            <a:ext cx="10380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Time series of the Niño3.4 index predicted by FGOALS-g3 CFS v1 at 2-, 5-, 8-, and 11-month lead time.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065303D-1FD0-70CD-E5EC-B1DF1BA50D0E}"/>
              </a:ext>
            </a:extLst>
          </p:cNvPr>
          <p:cNvSpPr/>
          <p:nvPr/>
        </p:nvSpPr>
        <p:spPr>
          <a:xfrm>
            <a:off x="2705100" y="2095501"/>
            <a:ext cx="200025" cy="914400"/>
          </a:xfrm>
          <a:prstGeom prst="rect">
            <a:avLst/>
          </a:prstGeom>
          <a:solidFill>
            <a:srgbClr val="00B050">
              <a:alpha val="10000"/>
            </a:srgbClr>
          </a:solidFill>
          <a:ln w="127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0E79DF9-BADC-EEAA-AA59-2CEB5C591D08}"/>
              </a:ext>
            </a:extLst>
          </p:cNvPr>
          <p:cNvSpPr/>
          <p:nvPr/>
        </p:nvSpPr>
        <p:spPr>
          <a:xfrm>
            <a:off x="2705099" y="3457576"/>
            <a:ext cx="200025" cy="914400"/>
          </a:xfrm>
          <a:prstGeom prst="rect">
            <a:avLst/>
          </a:prstGeom>
          <a:solidFill>
            <a:srgbClr val="00B050">
              <a:alpha val="10000"/>
            </a:srgbClr>
          </a:solidFill>
          <a:ln w="127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2D0AEE1-CF94-4F84-9DB4-A1F9D0FEE05B}"/>
              </a:ext>
            </a:extLst>
          </p:cNvPr>
          <p:cNvSpPr/>
          <p:nvPr/>
        </p:nvSpPr>
        <p:spPr>
          <a:xfrm>
            <a:off x="8162925" y="2095501"/>
            <a:ext cx="200025" cy="914400"/>
          </a:xfrm>
          <a:prstGeom prst="rect">
            <a:avLst/>
          </a:prstGeom>
          <a:solidFill>
            <a:srgbClr val="00B050">
              <a:alpha val="10000"/>
            </a:srgbClr>
          </a:solidFill>
          <a:ln w="127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AA8CB51-9E72-7088-D142-1B3A333A0F6B}"/>
              </a:ext>
            </a:extLst>
          </p:cNvPr>
          <p:cNvSpPr/>
          <p:nvPr/>
        </p:nvSpPr>
        <p:spPr>
          <a:xfrm>
            <a:off x="4615765" y="2095501"/>
            <a:ext cx="200025" cy="914400"/>
          </a:xfrm>
          <a:prstGeom prst="rect">
            <a:avLst/>
          </a:prstGeom>
          <a:solidFill>
            <a:srgbClr val="7030A0">
              <a:alpha val="10000"/>
            </a:srgbClr>
          </a:solidFill>
          <a:ln w="12700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95BE7C5-1B72-29D7-602D-F3145FB2C32D}"/>
              </a:ext>
            </a:extLst>
          </p:cNvPr>
          <p:cNvSpPr/>
          <p:nvPr/>
        </p:nvSpPr>
        <p:spPr>
          <a:xfrm>
            <a:off x="4615764" y="3457576"/>
            <a:ext cx="200025" cy="914400"/>
          </a:xfrm>
          <a:prstGeom prst="rect">
            <a:avLst/>
          </a:prstGeom>
          <a:solidFill>
            <a:srgbClr val="7030A0">
              <a:alpha val="10000"/>
            </a:srgbClr>
          </a:solidFill>
          <a:ln w="12700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B4FEDFC-72CB-F062-9A9A-FE024469D9EE}"/>
              </a:ext>
            </a:extLst>
          </p:cNvPr>
          <p:cNvSpPr/>
          <p:nvPr/>
        </p:nvSpPr>
        <p:spPr>
          <a:xfrm>
            <a:off x="5444440" y="2095501"/>
            <a:ext cx="200025" cy="914400"/>
          </a:xfrm>
          <a:prstGeom prst="rect">
            <a:avLst/>
          </a:prstGeom>
          <a:solidFill>
            <a:schemeClr val="accent2">
              <a:alpha val="10000"/>
            </a:schemeClr>
          </a:solidFill>
          <a:ln w="1270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C16114-F50E-6A58-A716-4397B4C79890}"/>
              </a:ext>
            </a:extLst>
          </p:cNvPr>
          <p:cNvSpPr/>
          <p:nvPr/>
        </p:nvSpPr>
        <p:spPr>
          <a:xfrm>
            <a:off x="5444439" y="3457576"/>
            <a:ext cx="200025" cy="914400"/>
          </a:xfrm>
          <a:prstGeom prst="rect">
            <a:avLst/>
          </a:prstGeom>
          <a:solidFill>
            <a:schemeClr val="accent2">
              <a:alpha val="10000"/>
            </a:schemeClr>
          </a:solidFill>
          <a:ln w="1270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D9E9EB4-0FE2-7AFB-555A-64E28ECE052E}"/>
              </a:ext>
            </a:extLst>
          </p:cNvPr>
          <p:cNvSpPr/>
          <p:nvPr/>
        </p:nvSpPr>
        <p:spPr>
          <a:xfrm>
            <a:off x="10933797" y="2095501"/>
            <a:ext cx="200025" cy="914400"/>
          </a:xfrm>
          <a:prstGeom prst="rect">
            <a:avLst/>
          </a:prstGeom>
          <a:solidFill>
            <a:schemeClr val="accent2">
              <a:alpha val="10000"/>
            </a:schemeClr>
          </a:solidFill>
          <a:ln w="1270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D2560ED-DDEF-B787-3F4C-BC89EBF8C2A9}"/>
              </a:ext>
            </a:extLst>
          </p:cNvPr>
          <p:cNvSpPr/>
          <p:nvPr/>
        </p:nvSpPr>
        <p:spPr>
          <a:xfrm>
            <a:off x="10933797" y="3457576"/>
            <a:ext cx="200025" cy="914400"/>
          </a:xfrm>
          <a:prstGeom prst="rect">
            <a:avLst/>
          </a:prstGeom>
          <a:solidFill>
            <a:schemeClr val="accent2">
              <a:alpha val="10000"/>
            </a:schemeClr>
          </a:solidFill>
          <a:ln w="1270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5AD8374-F2BA-0ED5-EC0E-25C258A0CF24}"/>
              </a:ext>
            </a:extLst>
          </p:cNvPr>
          <p:cNvSpPr txBox="1"/>
          <p:nvPr/>
        </p:nvSpPr>
        <p:spPr>
          <a:xfrm>
            <a:off x="2115630" y="4579590"/>
            <a:ext cx="1378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1997/98</a:t>
            </a:r>
            <a:endParaRPr lang="zh-CN" altLang="en-US" sz="1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DA8C4A-D26D-9EA1-DC5D-53EF56DA3D6B}"/>
              </a:ext>
            </a:extLst>
          </p:cNvPr>
          <p:cNvSpPr txBox="1"/>
          <p:nvPr/>
        </p:nvSpPr>
        <p:spPr>
          <a:xfrm>
            <a:off x="4026295" y="4579590"/>
            <a:ext cx="1378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2015/16</a:t>
            </a:r>
            <a:endParaRPr lang="zh-CN" altLang="en-US" sz="16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2D8926-71BF-B9B8-A899-4C6EDEDF20B5}"/>
              </a:ext>
            </a:extLst>
          </p:cNvPr>
          <p:cNvSpPr txBox="1"/>
          <p:nvPr/>
        </p:nvSpPr>
        <p:spPr>
          <a:xfrm>
            <a:off x="4884651" y="4575571"/>
            <a:ext cx="1378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2023/24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C36058E-9BDE-1464-1632-F228D3056EB1}"/>
              </a:ext>
            </a:extLst>
          </p:cNvPr>
          <p:cNvSpPr txBox="1"/>
          <p:nvPr/>
        </p:nvSpPr>
        <p:spPr>
          <a:xfrm>
            <a:off x="10298859" y="4583942"/>
            <a:ext cx="1378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2023/24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01750DB-39AA-7567-2948-EB2383146D0A}"/>
              </a:ext>
            </a:extLst>
          </p:cNvPr>
          <p:cNvSpPr txBox="1"/>
          <p:nvPr/>
        </p:nvSpPr>
        <p:spPr>
          <a:xfrm>
            <a:off x="865909" y="5646548"/>
            <a:ext cx="10360319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1997/98 &amp; 2023/24 strong El </a:t>
            </a:r>
            <a:r>
              <a:rPr lang="en-US" altLang="zh-CN" sz="2000" dirty="0" err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Niños</a:t>
            </a: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can be predicted at least 8-month in advance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1988/89 &amp; 1998/99–2000/01 La </a:t>
            </a:r>
            <a:r>
              <a:rPr lang="en-US" altLang="zh-CN" sz="2000" dirty="0" err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Niñas</a:t>
            </a:r>
            <a:r>
              <a:rPr lang="en-US" altLang="zh-CN" sz="20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can be predicted at least 8-month ahead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AF1B854-0172-38C7-383A-76F97908CF26}"/>
              </a:ext>
            </a:extLst>
          </p:cNvPr>
          <p:cNvSpPr/>
          <p:nvPr/>
        </p:nvSpPr>
        <p:spPr>
          <a:xfrm>
            <a:off x="1749767" y="3457576"/>
            <a:ext cx="200025" cy="914400"/>
          </a:xfrm>
          <a:prstGeom prst="rect">
            <a:avLst/>
          </a:prstGeom>
          <a:solidFill>
            <a:srgbClr val="00B0F0">
              <a:alpha val="10000"/>
            </a:srgbClr>
          </a:solidFill>
          <a:ln w="12700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2EF721D-7C78-0F4C-A574-4A4FFD601A07}"/>
              </a:ext>
            </a:extLst>
          </p:cNvPr>
          <p:cNvSpPr/>
          <p:nvPr/>
        </p:nvSpPr>
        <p:spPr>
          <a:xfrm>
            <a:off x="1749767" y="2083967"/>
            <a:ext cx="200025" cy="914400"/>
          </a:xfrm>
          <a:prstGeom prst="rect">
            <a:avLst/>
          </a:prstGeom>
          <a:solidFill>
            <a:srgbClr val="00B0F0">
              <a:alpha val="10000"/>
            </a:srgbClr>
          </a:solidFill>
          <a:ln w="12700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E684F13-733B-689E-DD77-5EED53A25F4F}"/>
              </a:ext>
            </a:extLst>
          </p:cNvPr>
          <p:cNvSpPr/>
          <p:nvPr/>
        </p:nvSpPr>
        <p:spPr>
          <a:xfrm>
            <a:off x="7196597" y="2083967"/>
            <a:ext cx="200025" cy="914400"/>
          </a:xfrm>
          <a:prstGeom prst="rect">
            <a:avLst/>
          </a:prstGeom>
          <a:solidFill>
            <a:srgbClr val="00B0F0">
              <a:alpha val="10000"/>
            </a:srgbClr>
          </a:solidFill>
          <a:ln w="12700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C3DD31B-20C5-D2AB-CFF4-7F8A4759603C}"/>
              </a:ext>
            </a:extLst>
          </p:cNvPr>
          <p:cNvSpPr/>
          <p:nvPr/>
        </p:nvSpPr>
        <p:spPr>
          <a:xfrm>
            <a:off x="7196597" y="3457576"/>
            <a:ext cx="200025" cy="914400"/>
          </a:xfrm>
          <a:prstGeom prst="rect">
            <a:avLst/>
          </a:prstGeom>
          <a:solidFill>
            <a:srgbClr val="00B0F0">
              <a:alpha val="10000"/>
            </a:srgbClr>
          </a:solidFill>
          <a:ln w="12700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1265160-8CC2-8A63-1CEC-83C4543072DC}"/>
              </a:ext>
            </a:extLst>
          </p:cNvPr>
          <p:cNvSpPr/>
          <p:nvPr/>
        </p:nvSpPr>
        <p:spPr>
          <a:xfrm>
            <a:off x="8374058" y="2093492"/>
            <a:ext cx="284167" cy="914400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06657200-9368-8B4E-0901-FACF2A0BF92A}"/>
              </a:ext>
            </a:extLst>
          </p:cNvPr>
          <p:cNvSpPr/>
          <p:nvPr/>
        </p:nvSpPr>
        <p:spPr>
          <a:xfrm>
            <a:off x="2905124" y="3457462"/>
            <a:ext cx="284167" cy="914400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EB464E3-C058-E2A4-8D98-3273022CE063}"/>
              </a:ext>
            </a:extLst>
          </p:cNvPr>
          <p:cNvSpPr/>
          <p:nvPr/>
        </p:nvSpPr>
        <p:spPr>
          <a:xfrm>
            <a:off x="2916233" y="2093492"/>
            <a:ext cx="284167" cy="914400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7C53BC6-F6B9-A1E4-AF14-EBD2DD6CA87A}"/>
              </a:ext>
            </a:extLst>
          </p:cNvPr>
          <p:cNvSpPr txBox="1"/>
          <p:nvPr/>
        </p:nvSpPr>
        <p:spPr>
          <a:xfrm>
            <a:off x="1160298" y="4905964"/>
            <a:ext cx="1378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1988/89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31AD922-66CF-DB2F-7189-62930BA8B296}"/>
              </a:ext>
            </a:extLst>
          </p:cNvPr>
          <p:cNvSpPr txBox="1"/>
          <p:nvPr/>
        </p:nvSpPr>
        <p:spPr>
          <a:xfrm>
            <a:off x="6607128" y="4905964"/>
            <a:ext cx="1378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1988/89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4BCC7A6-CD95-5F53-D689-3674C8BD4800}"/>
              </a:ext>
            </a:extLst>
          </p:cNvPr>
          <p:cNvSpPr txBox="1"/>
          <p:nvPr/>
        </p:nvSpPr>
        <p:spPr>
          <a:xfrm>
            <a:off x="2199423" y="4910316"/>
            <a:ext cx="1979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1998/99~2000/01</a:t>
            </a:r>
            <a:endParaRPr lang="zh-CN" altLang="en-US" sz="160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54ECE10-7201-8BAF-8099-4B1B82BA41FB}"/>
              </a:ext>
            </a:extLst>
          </p:cNvPr>
          <p:cNvSpPr txBox="1"/>
          <p:nvPr/>
        </p:nvSpPr>
        <p:spPr>
          <a:xfrm>
            <a:off x="194681" y="4583942"/>
            <a:ext cx="1177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El Niño</a:t>
            </a:r>
            <a:endParaRPr lang="zh-CN" altLang="en-US" sz="1600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1D48047-38CF-8E37-7123-6E2EDA97496C}"/>
              </a:ext>
            </a:extLst>
          </p:cNvPr>
          <p:cNvSpPr txBox="1"/>
          <p:nvPr/>
        </p:nvSpPr>
        <p:spPr>
          <a:xfrm>
            <a:off x="194681" y="4918144"/>
            <a:ext cx="1177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La Niña</a:t>
            </a:r>
            <a:endParaRPr lang="zh-CN" altLang="en-US" sz="160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DAC7F26-05C0-1C96-38FB-64CA603C0D0A}"/>
              </a:ext>
            </a:extLst>
          </p:cNvPr>
          <p:cNvSpPr txBox="1"/>
          <p:nvPr/>
        </p:nvSpPr>
        <p:spPr>
          <a:xfrm>
            <a:off x="7607999" y="4575238"/>
            <a:ext cx="1378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1997/98</a:t>
            </a:r>
            <a:endParaRPr lang="zh-CN" altLang="en-US" sz="1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07446E1-7C14-476F-55C7-20F1F7628EDE}"/>
              </a:ext>
            </a:extLst>
          </p:cNvPr>
          <p:cNvSpPr txBox="1"/>
          <p:nvPr/>
        </p:nvSpPr>
        <p:spPr>
          <a:xfrm>
            <a:off x="7691792" y="4905964"/>
            <a:ext cx="1979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1998/99~2000/01</a:t>
            </a:r>
            <a:endParaRPr lang="zh-CN" altLang="en-US" sz="160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98C5FF-575E-493B-ACD4-DA90E70BB59F}"/>
              </a:ext>
            </a:extLst>
          </p:cNvPr>
          <p:cNvSpPr txBox="1"/>
          <p:nvPr/>
        </p:nvSpPr>
        <p:spPr>
          <a:xfrm>
            <a:off x="2616465" y="1813422"/>
            <a:ext cx="227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2-month-lead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CAA00F8-3F89-44DA-AFA2-1B54C1FE5673}"/>
              </a:ext>
            </a:extLst>
          </p:cNvPr>
          <p:cNvSpPr txBox="1"/>
          <p:nvPr/>
        </p:nvSpPr>
        <p:spPr>
          <a:xfrm>
            <a:off x="2606632" y="3191130"/>
            <a:ext cx="227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5-month-lead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31D3E3E-AC2C-46E4-9E67-6CAAE73E46A0}"/>
              </a:ext>
            </a:extLst>
          </p:cNvPr>
          <p:cNvSpPr txBox="1"/>
          <p:nvPr/>
        </p:nvSpPr>
        <p:spPr>
          <a:xfrm>
            <a:off x="8262937" y="1809030"/>
            <a:ext cx="227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8-month-lead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9B095FB-21B2-4903-9BA7-AAC9D39DED84}"/>
              </a:ext>
            </a:extLst>
          </p:cNvPr>
          <p:cNvSpPr txBox="1"/>
          <p:nvPr/>
        </p:nvSpPr>
        <p:spPr>
          <a:xfrm>
            <a:off x="8261622" y="3179413"/>
            <a:ext cx="227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11-month-lead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873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A86-C9D7-0730-96E7-6355B6729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E1B6D52-3A63-EA2A-3B42-B5558161006F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182AD6-3DD1-65AE-217C-4ECA657D62AE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FGOALS-g3 CFS v1 reliably captures the ENSO spatial pattern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88FE08-E73E-64AB-1A96-7CB8B437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14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B714EC-4E95-6A68-AE51-93645CED7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509" y="1500000"/>
            <a:ext cx="7717731" cy="4000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0DED8B2-3A53-4F8C-2A54-6D0963904BD8}"/>
              </a:ext>
            </a:extLst>
          </p:cNvPr>
          <p:cNvSpPr txBox="1"/>
          <p:nvPr/>
        </p:nvSpPr>
        <p:spPr>
          <a:xfrm>
            <a:off x="1790596" y="5503440"/>
            <a:ext cx="10922696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ACC&gt;0.5 over tropical Pacific extends to 11-month lead;</a:t>
            </a:r>
            <a:endParaRPr lang="en-US" altLang="zh-CN" sz="20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skillful prediction also in tropical N. Atlantic &amp; western Indian Ocean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9E433C-C910-7AD8-F4CD-2F5B367211D9}"/>
              </a:ext>
            </a:extLst>
          </p:cNvPr>
          <p:cNvSpPr txBox="1"/>
          <p:nvPr/>
        </p:nvSpPr>
        <p:spPr>
          <a:xfrm>
            <a:off x="9516922" y="3136046"/>
            <a:ext cx="1949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1982–2024 hindcast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B83740-0F7D-452F-A20E-54516DC2F6C7}"/>
              </a:ext>
            </a:extLst>
          </p:cNvPr>
          <p:cNvSpPr txBox="1"/>
          <p:nvPr/>
        </p:nvSpPr>
        <p:spPr>
          <a:xfrm>
            <a:off x="163729" y="120378"/>
            <a:ext cx="114025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04 | Deterministic Prediction Skill</a:t>
            </a:r>
          </a:p>
        </p:txBody>
      </p:sp>
    </p:spTree>
    <p:extLst>
      <p:ext uri="{BB962C8B-B14F-4D97-AF65-F5344CB8AC3E}">
        <p14:creationId xmlns:p14="http://schemas.microsoft.com/office/powerpoint/2010/main" val="949307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A86-C9D7-0730-96E7-6355B6729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E1B6D52-3A63-EA2A-3B42-B5558161006F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182AD6-3DD1-65AE-217C-4ECA657D62AE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Subsurface ocean memory underpins predictability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082D77-DE50-A90D-C309-B9174A8EF713}"/>
              </a:ext>
            </a:extLst>
          </p:cNvPr>
          <p:cNvSpPr txBox="1"/>
          <p:nvPr/>
        </p:nvSpPr>
        <p:spPr>
          <a:xfrm>
            <a:off x="163730" y="120378"/>
            <a:ext cx="8310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04 | 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Deterministic Prediction Skill</a:t>
            </a:r>
            <a:endParaRPr kumimoji="1" lang="en-US" altLang="zh-CN" sz="2400" b="1" spc="130" dirty="0">
              <a:solidFill>
                <a:schemeClr val="accent1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88FE08-E73E-64AB-1A96-7CB8B437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15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B714EC-4E95-6A68-AE51-93645CED7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989" y="1403600"/>
            <a:ext cx="7717731" cy="4000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0DED8B2-3A53-4F8C-2A54-6D0963904BD8}"/>
              </a:ext>
            </a:extLst>
          </p:cNvPr>
          <p:cNvSpPr txBox="1"/>
          <p:nvPr/>
        </p:nvSpPr>
        <p:spPr>
          <a:xfrm>
            <a:off x="1511456" y="5510237"/>
            <a:ext cx="9163150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Temperature anomalies above the thermocline retain ACC&gt;0.5 at 8-month lead</a:t>
            </a:r>
            <a:endParaRPr lang="en-US" altLang="zh-CN" sz="20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ocean memory is the key source of ENSO predictability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05C249-A821-4899-9E0C-E50ACB3FC00C}"/>
              </a:ext>
            </a:extLst>
          </p:cNvPr>
          <p:cNvSpPr txBox="1"/>
          <p:nvPr/>
        </p:nvSpPr>
        <p:spPr>
          <a:xfrm>
            <a:off x="9339122" y="2993806"/>
            <a:ext cx="1949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1982–2024 hindcast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4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A86-C9D7-0730-96E7-6355B6729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E1B6D52-3A63-EA2A-3B42-B5558161006F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182AD6-3DD1-65AE-217C-4ECA657D62AE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ENSO </a:t>
            </a: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Spring Predictability Barrier(SPB) is present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082D77-DE50-A90D-C309-B9174A8EF713}"/>
              </a:ext>
            </a:extLst>
          </p:cNvPr>
          <p:cNvSpPr txBox="1"/>
          <p:nvPr/>
        </p:nvSpPr>
        <p:spPr>
          <a:xfrm>
            <a:off x="163730" y="120378"/>
            <a:ext cx="8310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04 | 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Deterministic Prediction Skill</a:t>
            </a:r>
            <a:endParaRPr kumimoji="1" lang="en-US" altLang="zh-CN" sz="2400" b="1" spc="130" dirty="0">
              <a:solidFill>
                <a:schemeClr val="accent1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88FE08-E73E-64AB-1A96-7CB8B437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16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B714EC-4E95-6A68-AE51-93645CED7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678" y="1520000"/>
            <a:ext cx="7717731" cy="4000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0DED8B2-3A53-4F8C-2A54-6D0963904BD8}"/>
              </a:ext>
            </a:extLst>
          </p:cNvPr>
          <p:cNvSpPr txBox="1"/>
          <p:nvPr/>
        </p:nvSpPr>
        <p:spPr>
          <a:xfrm>
            <a:off x="469726" y="5520000"/>
            <a:ext cx="11248373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ACC drops sharply across boreal spring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5286BC-20A9-4F16-BA48-779766098460}"/>
              </a:ext>
            </a:extLst>
          </p:cNvPr>
          <p:cNvSpPr txBox="1"/>
          <p:nvPr/>
        </p:nvSpPr>
        <p:spPr>
          <a:xfrm>
            <a:off x="9339122" y="2993806"/>
            <a:ext cx="1949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1982–2024 hindcast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835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901E1-7998-F57A-1329-AB3C60529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7182B46-A3A0-F931-BDB1-0F42704156A5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D8A4A8-A12D-ADC4-383D-0EE7DC614E91}"/>
              </a:ext>
            </a:extLst>
          </p:cNvPr>
          <p:cNvSpPr txBox="1"/>
          <p:nvPr/>
        </p:nvSpPr>
        <p:spPr>
          <a:xfrm>
            <a:off x="163729" y="120378"/>
            <a:ext cx="113027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04 | Deterministic Prediction Skill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CBDA9C-CBCE-7CCF-DB7E-BBF503651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17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直线连接符 13">
            <a:extLst>
              <a:ext uri="{FF2B5EF4-FFF2-40B4-BE49-F238E27FC236}">
                <a16:creationId xmlns:a16="http://schemas.microsoft.com/office/drawing/2014/main" id="{F0765BE3-C2C3-C868-9812-BB9B937B9F8F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0C901CB-5D04-451A-856F-14471FB4C885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FGOALS-g3 </a:t>
            </a: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CFS v1 — Asymmetric ENSO prediction skill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5C33AF-9CC3-76B7-115D-7786C045C674}"/>
              </a:ext>
            </a:extLst>
          </p:cNvPr>
          <p:cNvSpPr txBox="1"/>
          <p:nvPr/>
        </p:nvSpPr>
        <p:spPr>
          <a:xfrm>
            <a:off x="392695" y="1600551"/>
            <a:ext cx="2469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ENSO</a:t>
            </a:r>
            <a:r>
              <a:rPr lang="zh-CN" altLang="en-US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onset timing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B305A5F-57BB-8FFB-5125-BB9ED2851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38"/>
          <a:stretch>
            <a:fillRect/>
          </a:stretch>
        </p:blipFill>
        <p:spPr bwMode="auto">
          <a:xfrm>
            <a:off x="221245" y="1967196"/>
            <a:ext cx="5774512" cy="2668015"/>
          </a:xfrm>
          <a:prstGeom prst="rect">
            <a:avLst/>
          </a:prstGeom>
          <a:noFill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027A7E1-5C72-8FA9-88E5-D7FB77A77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39"/>
          <a:stretch>
            <a:fillRect/>
          </a:stretch>
        </p:blipFill>
        <p:spPr bwMode="auto">
          <a:xfrm>
            <a:off x="6093031" y="2009775"/>
            <a:ext cx="5865178" cy="2743200"/>
          </a:xfrm>
          <a:prstGeom prst="rect">
            <a:avLst/>
          </a:prstGeom>
          <a:noFill/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89CC052-0F22-EB14-D0A1-38FB5A2DF6F0}"/>
              </a:ext>
            </a:extLst>
          </p:cNvPr>
          <p:cNvSpPr txBox="1"/>
          <p:nvPr/>
        </p:nvSpPr>
        <p:spPr>
          <a:xfrm>
            <a:off x="3171826" y="1600551"/>
            <a:ext cx="28742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ENSO </a:t>
            </a:r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peak-phase intensity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3E35917-5112-C58E-848E-63732CEF371C}"/>
              </a:ext>
            </a:extLst>
          </p:cNvPr>
          <p:cNvSpPr txBox="1"/>
          <p:nvPr/>
        </p:nvSpPr>
        <p:spPr>
          <a:xfrm>
            <a:off x="6046069" y="1608887"/>
            <a:ext cx="31576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Super</a:t>
            </a:r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vs. </a:t>
            </a:r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Normal</a:t>
            </a:r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El Niño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571CCE-0B04-80C3-E2E0-363963ED9160}"/>
              </a:ext>
            </a:extLst>
          </p:cNvPr>
          <p:cNvSpPr txBox="1"/>
          <p:nvPr/>
        </p:nvSpPr>
        <p:spPr>
          <a:xfrm>
            <a:off x="8982075" y="1600551"/>
            <a:ext cx="3113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First-year</a:t>
            </a:r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vs</a:t>
            </a:r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Follow-up La </a:t>
            </a:r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Niña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C73BB01-32FE-4799-8F0B-55A9D9262976}"/>
              </a:ext>
            </a:extLst>
          </p:cNvPr>
          <p:cNvSpPr txBox="1"/>
          <p:nvPr/>
        </p:nvSpPr>
        <p:spPr>
          <a:xfrm>
            <a:off x="1261997" y="5072550"/>
            <a:ext cx="8688896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Onset timing &amp; Peak-phase intensity: </a:t>
            </a: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Niño &gt; La Niña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El Niño 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Peak-phase intensity: </a:t>
            </a: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 El Niño &gt; Normal El Niño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La Niña </a:t>
            </a: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Peak-phase intensity: </a:t>
            </a: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First-year La Niña &gt; Follow-up La Niña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7729E4F-1CDA-BD01-E088-A1532D78500A}"/>
              </a:ext>
            </a:extLst>
          </p:cNvPr>
          <p:cNvSpPr txBox="1"/>
          <p:nvPr/>
        </p:nvSpPr>
        <p:spPr>
          <a:xfrm>
            <a:off x="3171826" y="4634135"/>
            <a:ext cx="5618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Y-axis: NRMSE 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(lower is better)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817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A86-C9D7-0730-96E7-6355B6729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E1B6D52-3A63-EA2A-3B42-B5558161006F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182AD6-3DD1-65AE-217C-4ECA657D62AE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FGOALS-g3 CFS v1 reasonably captures ENSO-related precipitation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082D77-DE50-A90D-C309-B9174A8EF713}"/>
              </a:ext>
            </a:extLst>
          </p:cNvPr>
          <p:cNvSpPr txBox="1"/>
          <p:nvPr/>
        </p:nvSpPr>
        <p:spPr>
          <a:xfrm>
            <a:off x="163730" y="120378"/>
            <a:ext cx="8310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04 | 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Deterministic Prediction Skill</a:t>
            </a:r>
            <a:endParaRPr kumimoji="1" lang="en-US" altLang="zh-CN" sz="2400" b="1" spc="130" dirty="0">
              <a:solidFill>
                <a:schemeClr val="accent1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88FE08-E73E-64AB-1A96-7CB8B437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18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B714EC-4E95-6A68-AE51-93645CED7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949" y="1486065"/>
            <a:ext cx="7717731" cy="4000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0DED8B2-3A53-4F8C-2A54-6D0963904BD8}"/>
              </a:ext>
            </a:extLst>
          </p:cNvPr>
          <p:cNvSpPr txBox="1"/>
          <p:nvPr/>
        </p:nvSpPr>
        <p:spPr>
          <a:xfrm>
            <a:off x="1632560" y="5486065"/>
            <a:ext cx="10234120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Main spatial features captured;</a:t>
            </a:r>
            <a:endParaRPr lang="en-US" altLang="zh-CN" sz="20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however,</a:t>
            </a:r>
            <a:r>
              <a: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long-standing double-ITCZ bias calls for further model improvement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85F870B-08DA-48A4-83C9-E3F6CB771F52}"/>
              </a:ext>
            </a:extLst>
          </p:cNvPr>
          <p:cNvSpPr txBox="1"/>
          <p:nvPr/>
        </p:nvSpPr>
        <p:spPr>
          <a:xfrm>
            <a:off x="9339122" y="2993806"/>
            <a:ext cx="1949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1982–2024 hindcast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486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7E0FD-E530-E42D-0450-18CB9996B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1804CD1-3B9F-F4CE-1FAE-EB4DC016E6BE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2BAE07-AF71-64FA-E33F-1442B0AB4FBE}"/>
              </a:ext>
            </a:extLst>
          </p:cNvPr>
          <p:cNvSpPr txBox="1"/>
          <p:nvPr/>
        </p:nvSpPr>
        <p:spPr>
          <a:xfrm>
            <a:off x="163730" y="12037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04 | Deterministic Prediction Skill: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PNA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pattern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9922F6-A6E5-C73B-34BA-6A609DF0B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19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直线连接符 13">
            <a:extLst>
              <a:ext uri="{FF2B5EF4-FFF2-40B4-BE49-F238E27FC236}">
                <a16:creationId xmlns:a16="http://schemas.microsoft.com/office/drawing/2014/main" id="{F45AF5D1-D632-FC4E-8FC4-9A907EAE7381}"/>
              </a:ext>
            </a:extLst>
          </p:cNvPr>
          <p:cNvCxnSpPr>
            <a:cxnSpLocks/>
          </p:cNvCxnSpPr>
          <p:nvPr/>
        </p:nvCxnSpPr>
        <p:spPr>
          <a:xfrm>
            <a:off x="446517" y="1601278"/>
            <a:ext cx="11019914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696469BD-2216-D952-B5E9-59A42A5FA8B1}"/>
              </a:ext>
            </a:extLst>
          </p:cNvPr>
          <p:cNvSpPr txBox="1"/>
          <p:nvPr/>
        </p:nvSpPr>
        <p:spPr>
          <a:xfrm>
            <a:off x="3550661" y="1703396"/>
            <a:ext cx="5355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hPa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HGT predicted by the FGOALS-g3 CFS v1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643B8C-44ED-B3BB-0863-38A5011934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8" t="4013" r="30023" b="69323"/>
          <a:stretch>
            <a:fillRect/>
          </a:stretch>
        </p:blipFill>
        <p:spPr bwMode="auto">
          <a:xfrm>
            <a:off x="2476499" y="2040562"/>
            <a:ext cx="7525410" cy="18272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A7AAB5F-AFEC-91C1-2BDF-7B6FE24B02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8" t="60014" r="30023" b="2591"/>
          <a:stretch>
            <a:fillRect/>
          </a:stretch>
        </p:blipFill>
        <p:spPr bwMode="auto">
          <a:xfrm>
            <a:off x="2476499" y="4018844"/>
            <a:ext cx="7525410" cy="25626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0D206FDE-4126-20E3-ED43-06609BDBB834}"/>
              </a:ext>
            </a:extLst>
          </p:cNvPr>
          <p:cNvSpPr txBox="1"/>
          <p:nvPr/>
        </p:nvSpPr>
        <p:spPr>
          <a:xfrm>
            <a:off x="288989" y="2783436"/>
            <a:ext cx="2105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PNA: 1997/98 DJF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C762166-5E67-BD0D-F639-D382B85A9658}"/>
              </a:ext>
            </a:extLst>
          </p:cNvPr>
          <p:cNvSpPr txBox="1"/>
          <p:nvPr/>
        </p:nvSpPr>
        <p:spPr>
          <a:xfrm>
            <a:off x="272414" y="4865323"/>
            <a:ext cx="2105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PNA: 2023/24 DJF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77DF2D8-67FD-CAC3-711F-CD09D229D82B}"/>
              </a:ext>
            </a:extLst>
          </p:cNvPr>
          <p:cNvSpPr txBox="1"/>
          <p:nvPr/>
        </p:nvSpPr>
        <p:spPr>
          <a:xfrm>
            <a:off x="4524374" y="5838825"/>
            <a:ext cx="16668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2-month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-lead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543A4CD-24D9-DA98-8705-DF3D3B427E2C}"/>
              </a:ext>
            </a:extLst>
          </p:cNvPr>
          <p:cNvSpPr txBox="1"/>
          <p:nvPr/>
        </p:nvSpPr>
        <p:spPr>
          <a:xfrm>
            <a:off x="6470014" y="5838825"/>
            <a:ext cx="16668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5-month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-lead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5910E3E-92C3-8D87-4A37-5A865F816882}"/>
              </a:ext>
            </a:extLst>
          </p:cNvPr>
          <p:cNvSpPr txBox="1"/>
          <p:nvPr/>
        </p:nvSpPr>
        <p:spPr>
          <a:xfrm>
            <a:off x="8387092" y="5818773"/>
            <a:ext cx="16668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8-month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-lead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D2C8874-67B4-5C9E-3448-460E46BF58FE}"/>
              </a:ext>
            </a:extLst>
          </p:cNvPr>
          <p:cNvSpPr txBox="1"/>
          <p:nvPr/>
        </p:nvSpPr>
        <p:spPr>
          <a:xfrm>
            <a:off x="2990849" y="5838825"/>
            <a:ext cx="13573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ERA5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600BCA-897E-1308-9246-9BE524059197}"/>
              </a:ext>
            </a:extLst>
          </p:cNvPr>
          <p:cNvSpPr txBox="1"/>
          <p:nvPr/>
        </p:nvSpPr>
        <p:spPr>
          <a:xfrm>
            <a:off x="206374" y="966703"/>
            <a:ext cx="11990705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19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FGOALS-g3 CFS v1 can capture the ENSO-related PNA teleconnection to some extent</a:t>
            </a:r>
            <a:endParaRPr kumimoji="1" lang="zh-CN" altLang="en-US" sz="1900" b="1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504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94F4E9A-4067-9160-9C96-88AD699532AE}"/>
              </a:ext>
            </a:extLst>
          </p:cNvPr>
          <p:cNvSpPr/>
          <p:nvPr/>
        </p:nvSpPr>
        <p:spPr>
          <a:xfrm>
            <a:off x="441509" y="980900"/>
            <a:ext cx="11308979" cy="142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38100" dist="25400" dir="27000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065CF3A-C435-8F62-B583-59258E47F398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72C8356-7F9C-40E9-78FC-1DB13319D634}"/>
              </a:ext>
            </a:extLst>
          </p:cNvPr>
          <p:cNvSpPr txBox="1"/>
          <p:nvPr/>
        </p:nvSpPr>
        <p:spPr>
          <a:xfrm>
            <a:off x="625707" y="1018153"/>
            <a:ext cx="11124782" cy="1287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</a:pPr>
            <a:r>
              <a:rPr kumimoji="1" lang="en-US" altLang="zh-CN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ENSO </a:t>
            </a:r>
            <a:r>
              <a:rPr kumimoji="1" lang="en-US" altLang="zh-CN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is the dominant mode of interannual variability in the Earth’s climate system and the major source of short-term climate predictability.</a:t>
            </a: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Skillful ENSO prediction is of great scientific and societal significance.</a:t>
            </a:r>
            <a:endParaRPr kumimoji="1" lang="en-US" altLang="zh-CN" spc="130" dirty="0">
              <a:solidFill>
                <a:srgbClr val="FF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0E9B5B-76B3-46DB-890A-E5A3E7A39964}"/>
              </a:ext>
            </a:extLst>
          </p:cNvPr>
          <p:cNvSpPr txBox="1"/>
          <p:nvPr/>
        </p:nvSpPr>
        <p:spPr>
          <a:xfrm>
            <a:off x="163730" y="120378"/>
            <a:ext cx="8310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01 | Background &amp; Motivation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E84CE9-8597-FDD2-5C25-8EB99E787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8C4FD35-ACF4-1647-1829-6B45ACDDD4DC}"/>
              </a:ext>
            </a:extLst>
          </p:cNvPr>
          <p:cNvSpPr/>
          <p:nvPr/>
        </p:nvSpPr>
        <p:spPr>
          <a:xfrm>
            <a:off x="441511" y="2854960"/>
            <a:ext cx="5227115" cy="3607737"/>
          </a:xfrm>
          <a:prstGeom prst="rect">
            <a:avLst/>
          </a:prstGeom>
          <a:solidFill>
            <a:schemeClr val="accent5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027AE9E-7602-08AF-7EA4-5F4610D56DF4}"/>
              </a:ext>
            </a:extLst>
          </p:cNvPr>
          <p:cNvGrpSpPr/>
          <p:nvPr/>
        </p:nvGrpSpPr>
        <p:grpSpPr>
          <a:xfrm>
            <a:off x="829805" y="3046887"/>
            <a:ext cx="4646855" cy="1692384"/>
            <a:chOff x="993316" y="2143159"/>
            <a:chExt cx="4646855" cy="169238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620B0AD-ECC0-7A1C-6D63-06D5FA6F633C}"/>
                </a:ext>
              </a:extLst>
            </p:cNvPr>
            <p:cNvGrpSpPr/>
            <p:nvPr/>
          </p:nvGrpSpPr>
          <p:grpSpPr>
            <a:xfrm>
              <a:off x="993316" y="2567780"/>
              <a:ext cx="4646855" cy="1267763"/>
              <a:chOff x="2418789" y="2211129"/>
              <a:chExt cx="5469649" cy="1442529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EC26D289-B1A4-B133-4379-3506BAB94C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8789" y="2251556"/>
                <a:ext cx="2352044" cy="1402102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BA59305E-036F-79DE-B002-87DF79DD76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36394" y="2211129"/>
                <a:ext cx="2352044" cy="1402104"/>
              </a:xfrm>
              <a:prstGeom prst="rect">
                <a:avLst/>
              </a:prstGeom>
            </p:spPr>
          </p:pic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2D161ED-065A-72FD-1D1C-D4D03923D3B0}"/>
                </a:ext>
              </a:extLst>
            </p:cNvPr>
            <p:cNvSpPr txBox="1"/>
            <p:nvPr/>
          </p:nvSpPr>
          <p:spPr>
            <a:xfrm>
              <a:off x="1561861" y="2143312"/>
              <a:ext cx="10780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 Niño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8A59484-8214-DEFA-83BE-F3EB1F959DA7}"/>
                </a:ext>
              </a:extLst>
            </p:cNvPr>
            <p:cNvSpPr txBox="1"/>
            <p:nvPr/>
          </p:nvSpPr>
          <p:spPr>
            <a:xfrm>
              <a:off x="4179611" y="2143159"/>
              <a:ext cx="10780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La Niña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3C9E304A-F20D-B3B2-11FF-B6BE9E25C435}"/>
              </a:ext>
            </a:extLst>
          </p:cNvPr>
          <p:cNvSpPr txBox="1"/>
          <p:nvPr/>
        </p:nvSpPr>
        <p:spPr>
          <a:xfrm>
            <a:off x="4953989" y="6194288"/>
            <a:ext cx="632808" cy="22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(NOAA)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2" descr="Walker Circulation El Nino conditions">
            <a:extLst>
              <a:ext uri="{FF2B5EF4-FFF2-40B4-BE49-F238E27FC236}">
                <a16:creationId xmlns:a16="http://schemas.microsoft.com/office/drawing/2014/main" id="{11C05BC0-8B03-BBB7-A8D3-C4E23D066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16" y="4866640"/>
            <a:ext cx="2367074" cy="136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Walker Circulation La Nina conditions">
            <a:extLst>
              <a:ext uri="{FF2B5EF4-FFF2-40B4-BE49-F238E27FC236}">
                <a16:creationId xmlns:a16="http://schemas.microsoft.com/office/drawing/2014/main" id="{AF979857-7B5D-4B8E-1253-254688142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415" y="4942472"/>
            <a:ext cx="2332382" cy="127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8ED62619-A980-3FB4-A7B2-A0C3A114277D}"/>
              </a:ext>
            </a:extLst>
          </p:cNvPr>
          <p:cNvSpPr/>
          <p:nvPr/>
        </p:nvSpPr>
        <p:spPr>
          <a:xfrm>
            <a:off x="6313963" y="2854960"/>
            <a:ext cx="5227115" cy="3607738"/>
          </a:xfrm>
          <a:prstGeom prst="rect">
            <a:avLst/>
          </a:prstGeom>
          <a:solidFill>
            <a:srgbClr val="0B316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98D7F2E-9ED9-EC9C-C158-BE6D586BC5BD}"/>
              </a:ext>
            </a:extLst>
          </p:cNvPr>
          <p:cNvGrpSpPr/>
          <p:nvPr/>
        </p:nvGrpSpPr>
        <p:grpSpPr>
          <a:xfrm>
            <a:off x="6475888" y="5175924"/>
            <a:ext cx="4895851" cy="1096721"/>
            <a:chOff x="5800725" y="1365153"/>
            <a:chExt cx="4895851" cy="1096721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D068FA6-E407-75FB-DED9-30388A750593}"/>
                </a:ext>
              </a:extLst>
            </p:cNvPr>
            <p:cNvGrpSpPr/>
            <p:nvPr/>
          </p:nvGrpSpPr>
          <p:grpSpPr>
            <a:xfrm>
              <a:off x="5800726" y="1645893"/>
              <a:ext cx="4895850" cy="815981"/>
              <a:chOff x="6105526" y="1531593"/>
              <a:chExt cx="4895850" cy="815981"/>
            </a:xfrm>
          </p:grpSpPr>
          <p:pic>
            <p:nvPicPr>
              <p:cNvPr id="45" name="图片 44" descr="臺灣氣候變遷推估資訊與調適知識平台">
                <a:extLst>
                  <a:ext uri="{FF2B5EF4-FFF2-40B4-BE49-F238E27FC236}">
                    <a16:creationId xmlns:a16="http://schemas.microsoft.com/office/drawing/2014/main" id="{5AFDBBFA-C565-3398-9B1D-415BA79094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18"/>
              <a:stretch>
                <a:fillRect/>
              </a:stretch>
            </p:blipFill>
            <p:spPr bwMode="auto">
              <a:xfrm>
                <a:off x="6105526" y="1548374"/>
                <a:ext cx="1244322" cy="799200"/>
              </a:xfrm>
              <a:custGeom>
                <a:avLst/>
                <a:gdLst>
                  <a:gd name="connsiteX0" fmla="*/ 0 w 1224164"/>
                  <a:gd name="connsiteY0" fmla="*/ 0 h 786253"/>
                  <a:gd name="connsiteX1" fmla="*/ 1224164 w 1224164"/>
                  <a:gd name="connsiteY1" fmla="*/ 0 h 786253"/>
                  <a:gd name="connsiteX2" fmla="*/ 1039833 w 1224164"/>
                  <a:gd name="connsiteY2" fmla="*/ 786253 h 786253"/>
                  <a:gd name="connsiteX3" fmla="*/ 0 w 1224164"/>
                  <a:gd name="connsiteY3" fmla="*/ 786253 h 786253"/>
                  <a:gd name="connsiteX4" fmla="*/ 0 w 1224164"/>
                  <a:gd name="connsiteY4" fmla="*/ 0 h 7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164" h="786253">
                    <a:moveTo>
                      <a:pt x="0" y="0"/>
                    </a:moveTo>
                    <a:lnTo>
                      <a:pt x="1224164" y="0"/>
                    </a:lnTo>
                    <a:lnTo>
                      <a:pt x="1039833" y="786253"/>
                    </a:lnTo>
                    <a:lnTo>
                      <a:pt x="0" y="786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  <a:prstDash val="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E2383848-A63E-6C47-C712-CDEA220F1F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5000" r="10379"/>
              <a:stretch>
                <a:fillRect/>
              </a:stretch>
            </p:blipFill>
            <p:spPr>
              <a:xfrm>
                <a:off x="7250633" y="1533434"/>
                <a:ext cx="1387250" cy="797359"/>
              </a:xfrm>
              <a:custGeom>
                <a:avLst/>
                <a:gdLst>
                  <a:gd name="connsiteX0" fmla="*/ 186934 w 1387250"/>
                  <a:gd name="connsiteY0" fmla="*/ 0 h 797359"/>
                  <a:gd name="connsiteX1" fmla="*/ 1387250 w 1387250"/>
                  <a:gd name="connsiteY1" fmla="*/ 0 h 797359"/>
                  <a:gd name="connsiteX2" fmla="*/ 1200315 w 1387250"/>
                  <a:gd name="connsiteY2" fmla="*/ 797359 h 797359"/>
                  <a:gd name="connsiteX3" fmla="*/ 0 w 1387250"/>
                  <a:gd name="connsiteY3" fmla="*/ 797359 h 797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7250" h="797359">
                    <a:moveTo>
                      <a:pt x="186934" y="0"/>
                    </a:moveTo>
                    <a:lnTo>
                      <a:pt x="1387250" y="0"/>
                    </a:lnTo>
                    <a:lnTo>
                      <a:pt x="1200315" y="797359"/>
                    </a:lnTo>
                    <a:lnTo>
                      <a:pt x="0" y="797359"/>
                    </a:lnTo>
                    <a:close/>
                  </a:path>
                </a:pathLst>
              </a:custGeom>
              <a:noFill/>
              <a:ln>
                <a:noFill/>
                <a:prstDash val="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</p:pic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id="{46B767C1-B3B1-A20A-FEA6-0F64432003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9344" r="7756"/>
              <a:stretch>
                <a:fillRect/>
              </a:stretch>
            </p:blipFill>
            <p:spPr>
              <a:xfrm>
                <a:off x="8505277" y="1532513"/>
                <a:ext cx="1400724" cy="799200"/>
              </a:xfrm>
              <a:custGeom>
                <a:avLst/>
                <a:gdLst>
                  <a:gd name="connsiteX0" fmla="*/ 182944 w 1382708"/>
                  <a:gd name="connsiteY0" fmla="*/ 0 h 780342"/>
                  <a:gd name="connsiteX1" fmla="*/ 1382708 w 1382708"/>
                  <a:gd name="connsiteY1" fmla="*/ 0 h 780342"/>
                  <a:gd name="connsiteX2" fmla="*/ 1199762 w 1382708"/>
                  <a:gd name="connsiteY2" fmla="*/ 780342 h 780342"/>
                  <a:gd name="connsiteX3" fmla="*/ 0 w 1382708"/>
                  <a:gd name="connsiteY3" fmla="*/ 780342 h 78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2708" h="780342">
                    <a:moveTo>
                      <a:pt x="182944" y="0"/>
                    </a:moveTo>
                    <a:lnTo>
                      <a:pt x="1382708" y="0"/>
                    </a:lnTo>
                    <a:lnTo>
                      <a:pt x="1199762" y="780342"/>
                    </a:lnTo>
                    <a:lnTo>
                      <a:pt x="0" y="780342"/>
                    </a:lnTo>
                    <a:close/>
                  </a:path>
                </a:pathLst>
              </a:custGeom>
              <a:noFill/>
              <a:ln>
                <a:noFill/>
                <a:prstDash val="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</p:pic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E0AFCF6A-BF81-14BC-393F-0F00E7B4ED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13358"/>
              <a:stretch>
                <a:fillRect/>
              </a:stretch>
            </p:blipFill>
            <p:spPr>
              <a:xfrm>
                <a:off x="9781632" y="1531593"/>
                <a:ext cx="1219744" cy="799200"/>
              </a:xfrm>
              <a:custGeom>
                <a:avLst/>
                <a:gdLst>
                  <a:gd name="connsiteX0" fmla="*/ 187366 w 1219744"/>
                  <a:gd name="connsiteY0" fmla="*/ 0 h 799200"/>
                  <a:gd name="connsiteX1" fmla="*/ 1219744 w 1219744"/>
                  <a:gd name="connsiteY1" fmla="*/ 0 h 799200"/>
                  <a:gd name="connsiteX2" fmla="*/ 1219744 w 1219744"/>
                  <a:gd name="connsiteY2" fmla="*/ 799200 h 799200"/>
                  <a:gd name="connsiteX3" fmla="*/ 0 w 1219744"/>
                  <a:gd name="connsiteY3" fmla="*/ 799200 h 79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744" h="799200">
                    <a:moveTo>
                      <a:pt x="187366" y="0"/>
                    </a:moveTo>
                    <a:lnTo>
                      <a:pt x="1219744" y="0"/>
                    </a:lnTo>
                    <a:lnTo>
                      <a:pt x="1219744" y="799200"/>
                    </a:lnTo>
                    <a:lnTo>
                      <a:pt x="0" y="799200"/>
                    </a:lnTo>
                    <a:close/>
                  </a:path>
                </a:pathLst>
              </a:cu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</p:pic>
        </p:grp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3A6790C-B064-5806-CE86-9B34CC18D133}"/>
                </a:ext>
              </a:extLst>
            </p:cNvPr>
            <p:cNvSpPr/>
            <p:nvPr/>
          </p:nvSpPr>
          <p:spPr>
            <a:xfrm>
              <a:off x="5800725" y="1365153"/>
              <a:ext cx="2706313" cy="276999"/>
            </a:xfrm>
            <a:prstGeom prst="rect">
              <a:avLst/>
            </a:prstGeom>
            <a:solidFill>
              <a:srgbClr val="0B316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tIns="0" rIns="36000" bIns="0" anchor="ctr">
              <a:spAutoFit/>
            </a:bodyPr>
            <a:lstStyle/>
            <a:p>
              <a:r>
                <a:rPr lang="en-US" altLang="zh-CN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Meteorological disaster</a:t>
              </a:r>
              <a:endParaRPr lang="zh-CN" alt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8F442B8-A7B8-EBA1-2BA5-0EE5FB1CFE7A}"/>
              </a:ext>
            </a:extLst>
          </p:cNvPr>
          <p:cNvGrpSpPr/>
          <p:nvPr/>
        </p:nvGrpSpPr>
        <p:grpSpPr>
          <a:xfrm>
            <a:off x="6478160" y="3262451"/>
            <a:ext cx="4895056" cy="1551920"/>
            <a:chOff x="4415178" y="1183633"/>
            <a:chExt cx="7462497" cy="2533857"/>
          </a:xfrm>
        </p:grpSpPr>
        <p:pic>
          <p:nvPicPr>
            <p:cNvPr id="50" name="Picture 8" descr="Why Do We Care So Much About El Niño? | Climate Central">
              <a:extLst>
                <a:ext uri="{FF2B5EF4-FFF2-40B4-BE49-F238E27FC236}">
                  <a16:creationId xmlns:a16="http://schemas.microsoft.com/office/drawing/2014/main" id="{C30DFF90-2EC3-0FFA-FED4-FC5E5D4AF7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0603" y="1183634"/>
              <a:ext cx="3976347" cy="2533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6" descr="Explained: how El Niño impacts health | News | Wellcome">
              <a:extLst>
                <a:ext uri="{FF2B5EF4-FFF2-40B4-BE49-F238E27FC236}">
                  <a16:creationId xmlns:a16="http://schemas.microsoft.com/office/drawing/2014/main" id="{80B9D7B1-B7F2-46E2-7D50-5C800D37DB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7939" y="1183633"/>
              <a:ext cx="2009736" cy="2533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20" descr="How El Niño Affects Kenya: Floods, Farming, and Infrastructure Risks ...">
              <a:extLst>
                <a:ext uri="{FF2B5EF4-FFF2-40B4-BE49-F238E27FC236}">
                  <a16:creationId xmlns:a16="http://schemas.microsoft.com/office/drawing/2014/main" id="{0C49F486-3C0B-1CB7-D9AC-6631057D81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5178" y="1183633"/>
              <a:ext cx="1496879" cy="25338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42EE51DF-9FC0-B084-DF7F-4FB9D7CDF61C}"/>
              </a:ext>
            </a:extLst>
          </p:cNvPr>
          <p:cNvSpPr/>
          <p:nvPr/>
        </p:nvSpPr>
        <p:spPr>
          <a:xfrm>
            <a:off x="6475888" y="2909175"/>
            <a:ext cx="1770160" cy="276999"/>
          </a:xfrm>
          <a:prstGeom prst="rect">
            <a:avLst/>
          </a:prstGeom>
          <a:solidFill>
            <a:srgbClr val="0B316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rIns="36000" bIns="0" anchor="ctr">
            <a:spAutoFit/>
          </a:bodyPr>
          <a:lstStyle/>
          <a:p>
            <a:r>
              <a:rPr lang="en-US" altLang="zh-CN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Climate impact</a:t>
            </a:r>
            <a:endParaRPr lang="zh-CN" altLang="en-US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C307737-DD0A-8A55-F562-45062DD6B3B2}"/>
              </a:ext>
            </a:extLst>
          </p:cNvPr>
          <p:cNvSpPr txBox="1"/>
          <p:nvPr/>
        </p:nvSpPr>
        <p:spPr>
          <a:xfrm>
            <a:off x="10821520" y="4811666"/>
            <a:ext cx="632808" cy="22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(NOAA)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518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C680-35EF-4F94-BC2D-7F1D4897F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3B59FEA-1F5A-36F5-5F3E-DF6E76CE865A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30C4D8-74D5-00BB-2BE4-A27A1F34FEFC}"/>
              </a:ext>
            </a:extLst>
          </p:cNvPr>
          <p:cNvSpPr txBox="1"/>
          <p:nvPr/>
        </p:nvSpPr>
        <p:spPr>
          <a:xfrm>
            <a:off x="163730" y="12037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05 | Probabilistic Prediction Skill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FF7434-3718-EF8F-3647-4721F930D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46230" y="6484937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20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直线连接符 13">
            <a:extLst>
              <a:ext uri="{FF2B5EF4-FFF2-40B4-BE49-F238E27FC236}">
                <a16:creationId xmlns:a16="http://schemas.microsoft.com/office/drawing/2014/main" id="{AC4E7AEB-F851-8A81-06D4-8E00BFFE8B2D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7F40EEBF-FFB8-692C-4B80-29C4200C4511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FGOALS-g3 CFS v1 </a:t>
            </a: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— overall probabilistic skill (RPSS)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F32B95A-9A62-2EEC-3DD0-594C29F8DBEB}"/>
              </a:ext>
            </a:extLst>
          </p:cNvPr>
          <p:cNvSpPr txBox="1"/>
          <p:nvPr/>
        </p:nvSpPr>
        <p:spPr>
          <a:xfrm>
            <a:off x="30381" y="1531761"/>
            <a:ext cx="4408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RPSS</a:t>
            </a:r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of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Niño3.4 index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0FCAA3D-8BA8-5F8A-70D3-9FEE01AE8F0F}"/>
              </a:ext>
            </a:extLst>
          </p:cNvPr>
          <p:cNvSpPr txBox="1"/>
          <p:nvPr/>
        </p:nvSpPr>
        <p:spPr>
          <a:xfrm>
            <a:off x="232410" y="5754229"/>
            <a:ext cx="11563350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RPSS remains above 0.2 at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at </a:t>
            </a:r>
            <a:r>
              <a:rPr lang="zh-CN" alt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11-month lead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[</a:t>
            </a:r>
            <a:r>
              <a:rPr lang="zh-CN" alt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high probabilistic skill sustained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(RPSS&gt;0.2)]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BSS results: Cold events (most predictable) &gt; Warm events (moderate) &gt; Neutral events (least)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9210B73-0066-C4DA-538F-E69E41E11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29" y="1922429"/>
            <a:ext cx="5182114" cy="309266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D9157EF-F7CA-D4D5-C305-6455AEF52B0B}"/>
              </a:ext>
            </a:extLst>
          </p:cNvPr>
          <p:cNvSpPr txBox="1"/>
          <p:nvPr/>
        </p:nvSpPr>
        <p:spPr>
          <a:xfrm>
            <a:off x="436963" y="4987998"/>
            <a:ext cx="4468412" cy="62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Ranked Probability Skill Score (RPSS) is a comprehensive metric for evaluating probabilistic prediction skill.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2FB9B13-DD05-F27B-5AEC-92607B72C8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7523"/>
          <a:stretch>
            <a:fillRect/>
          </a:stretch>
        </p:blipFill>
        <p:spPr>
          <a:xfrm>
            <a:off x="6673059" y="1870001"/>
            <a:ext cx="3273155" cy="311799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F6F3ACD-3AEE-38E0-2060-6BD7731B5262}"/>
              </a:ext>
            </a:extLst>
          </p:cNvPr>
          <p:cNvSpPr txBox="1"/>
          <p:nvPr/>
        </p:nvSpPr>
        <p:spPr>
          <a:xfrm>
            <a:off x="5632029" y="1531447"/>
            <a:ext cx="5355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BSS</a:t>
            </a:r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of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Niño3.4 index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201B0A1-00B7-897C-A6C7-D4EDCF0BD3AA}"/>
              </a:ext>
            </a:extLst>
          </p:cNvPr>
          <p:cNvSpPr txBox="1"/>
          <p:nvPr/>
        </p:nvSpPr>
        <p:spPr>
          <a:xfrm>
            <a:off x="6673059" y="5015091"/>
            <a:ext cx="4100476" cy="62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Brier Skill Score (BSS) is a comprehensive measure of probabilistic prediction skill for three-category events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55E101-E3E5-ADB9-FF99-CE516461F3E4}"/>
              </a:ext>
            </a:extLst>
          </p:cNvPr>
          <p:cNvSpPr txBox="1"/>
          <p:nvPr/>
        </p:nvSpPr>
        <p:spPr>
          <a:xfrm>
            <a:off x="9946214" y="2108914"/>
            <a:ext cx="1929468" cy="102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182B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Blue: cold events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3A86B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Green: Neutral events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D95F0E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Orange: warm events</a:t>
            </a:r>
            <a:endParaRPr lang="zh-CN" altLang="en-US" sz="1400" dirty="0">
              <a:solidFill>
                <a:srgbClr val="D95F0E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209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C828C-AE32-5B0E-0D85-4A30DA88A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5AF193D-D692-560D-C79F-C589F10A8AC0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EB9C85-B806-3E52-B386-765A803B4B83}"/>
              </a:ext>
            </a:extLst>
          </p:cNvPr>
          <p:cNvSpPr txBox="1"/>
          <p:nvPr/>
        </p:nvSpPr>
        <p:spPr>
          <a:xfrm>
            <a:off x="163730" y="12037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05 | Probabilistic Prediction Skill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239B68-D5CE-1359-AFEE-CDFE0094D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21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直线连接符 13">
            <a:extLst>
              <a:ext uri="{FF2B5EF4-FFF2-40B4-BE49-F238E27FC236}">
                <a16:creationId xmlns:a16="http://schemas.microsoft.com/office/drawing/2014/main" id="{C9CE1756-DED5-7741-A8CA-D2BF89848C83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50AE62C-8627-250E-E8E0-4A80001EB069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Can FGOALS-g3 </a:t>
            </a: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CFS v1 resolve different ENSO event categories?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D3CC038-1091-E114-6EB9-976A439964CB}"/>
              </a:ext>
            </a:extLst>
          </p:cNvPr>
          <p:cNvSpPr txBox="1"/>
          <p:nvPr/>
        </p:nvSpPr>
        <p:spPr>
          <a:xfrm>
            <a:off x="-175064" y="1597223"/>
            <a:ext cx="5355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ROC of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Niño3.4 index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91A19AC-7539-0888-5929-65CEBF3C2780}"/>
              </a:ext>
            </a:extLst>
          </p:cNvPr>
          <p:cNvSpPr txBox="1"/>
          <p:nvPr/>
        </p:nvSpPr>
        <p:spPr>
          <a:xfrm>
            <a:off x="1125404" y="5864253"/>
            <a:ext cx="10067851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Cold events have highest resolution, warm events next, neutral events lowest</a:t>
            </a:r>
            <a:endParaRPr lang="en-US" altLang="zh-CN" sz="20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Upper-middle level among NMME models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6033D44-5C1E-D461-431B-98CBC08B08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05" y="2041876"/>
            <a:ext cx="3737928" cy="377961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5D060CC-6411-C400-9913-CCE892DBD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241" y="2317996"/>
            <a:ext cx="6807641" cy="262079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27612024-2D6F-E1AF-1655-3E50AE5FDAF1}"/>
              </a:ext>
            </a:extLst>
          </p:cNvPr>
          <p:cNvSpPr txBox="1"/>
          <p:nvPr/>
        </p:nvSpPr>
        <p:spPr>
          <a:xfrm>
            <a:off x="5590454" y="1928871"/>
            <a:ext cx="5355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ROC area of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Niño3.4 index</a:t>
            </a:r>
            <a:endParaRPr lang="zh-CN" altLang="en-US" sz="1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ECF7DD-DE88-951D-A065-B373B680EED9}"/>
              </a:ext>
            </a:extLst>
          </p:cNvPr>
          <p:cNvSpPr txBox="1"/>
          <p:nvPr/>
        </p:nvSpPr>
        <p:spPr>
          <a:xfrm>
            <a:off x="10338207" y="4909850"/>
            <a:ext cx="1929468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3182B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Blue: cold events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33A86B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Green: Neutral events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D95F0E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Orange: warm events</a:t>
            </a:r>
            <a:endParaRPr lang="zh-CN" altLang="en-US" sz="1400" dirty="0">
              <a:solidFill>
                <a:srgbClr val="D95F0E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937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85EC7-8292-D957-CEEA-F00ADA3E1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22BC111A-E610-6480-3A03-2342A596579B}"/>
              </a:ext>
            </a:extLst>
          </p:cNvPr>
          <p:cNvSpPr/>
          <p:nvPr/>
        </p:nvSpPr>
        <p:spPr>
          <a:xfrm>
            <a:off x="1160172" y="3699105"/>
            <a:ext cx="5034887" cy="2879678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C268C6F-F058-9C21-0429-2537DFDB77A5}"/>
              </a:ext>
            </a:extLst>
          </p:cNvPr>
          <p:cNvSpPr/>
          <p:nvPr/>
        </p:nvSpPr>
        <p:spPr>
          <a:xfrm>
            <a:off x="-5938" y="1"/>
            <a:ext cx="12197938" cy="531146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7BE77C-38E6-A69F-71E6-67973A8B6CC9}"/>
              </a:ext>
            </a:extLst>
          </p:cNvPr>
          <p:cNvSpPr txBox="1"/>
          <p:nvPr/>
        </p:nvSpPr>
        <p:spPr>
          <a:xfrm>
            <a:off x="163730" y="2512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05 | Summary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BACC7A-5AEF-1BF7-26B1-4D45731BB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22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1EF5373-163F-9D70-7E93-F249679253CD}"/>
              </a:ext>
            </a:extLst>
          </p:cNvPr>
          <p:cNvSpPr/>
          <p:nvPr/>
        </p:nvSpPr>
        <p:spPr>
          <a:xfrm>
            <a:off x="1051560" y="1192549"/>
            <a:ext cx="10523220" cy="1678408"/>
          </a:xfrm>
          <a:prstGeom prst="roundRect">
            <a:avLst>
              <a:gd name="adj" fmla="val 1221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4B16F3F-E459-1442-C0E2-08D8C4EA5091}"/>
              </a:ext>
            </a:extLst>
          </p:cNvPr>
          <p:cNvGrpSpPr/>
          <p:nvPr/>
        </p:nvGrpSpPr>
        <p:grpSpPr>
          <a:xfrm>
            <a:off x="1331092" y="1286462"/>
            <a:ext cx="1474468" cy="1490582"/>
            <a:chOff x="4318000" y="3136900"/>
            <a:chExt cx="2324100" cy="23495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E933341-2740-749D-3953-BAE50BF28E52}"/>
                </a:ext>
              </a:extLst>
            </p:cNvPr>
            <p:cNvSpPr/>
            <p:nvPr/>
          </p:nvSpPr>
          <p:spPr>
            <a:xfrm>
              <a:off x="4318000" y="3136900"/>
              <a:ext cx="2324100" cy="2349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C6E9BC1C-C1A6-B4F5-12C8-FA8E40099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40919" y="3292302"/>
              <a:ext cx="2072992" cy="2080684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1946532-7A4A-3340-0DBA-B734A6A3B17F}"/>
              </a:ext>
            </a:extLst>
          </p:cNvPr>
          <p:cNvSpPr txBox="1"/>
          <p:nvPr/>
        </p:nvSpPr>
        <p:spPr>
          <a:xfrm>
            <a:off x="1160172" y="3701378"/>
            <a:ext cx="5034887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Deterministic prediction skill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99B2842-880F-D8DD-DC1C-68C3EC0E2A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11" b="24403"/>
          <a:stretch>
            <a:fillRect/>
          </a:stretch>
        </p:blipFill>
        <p:spPr bwMode="auto">
          <a:xfrm>
            <a:off x="1652011" y="4133667"/>
            <a:ext cx="2213818" cy="1713884"/>
          </a:xfrm>
          <a:prstGeom prst="rect">
            <a:avLst/>
          </a:prstGeom>
          <a:noFill/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2FB73825-7387-75F4-1117-250B13F7D1F9}"/>
              </a:ext>
            </a:extLst>
          </p:cNvPr>
          <p:cNvSpPr txBox="1"/>
          <p:nvPr/>
        </p:nvSpPr>
        <p:spPr>
          <a:xfrm>
            <a:off x="1191897" y="5858807"/>
            <a:ext cx="4904104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Skillful prediction at lead time of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10 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months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ENSO 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(ACC&gt;0.6)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20AD72D-62C1-7DF2-B870-86DFFD1F60C1}"/>
              </a:ext>
            </a:extLst>
          </p:cNvPr>
          <p:cNvSpPr/>
          <p:nvPr/>
        </p:nvSpPr>
        <p:spPr>
          <a:xfrm>
            <a:off x="6437512" y="3699105"/>
            <a:ext cx="4966749" cy="287967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98FAB16-0EB2-054E-D396-452B475A4484}"/>
              </a:ext>
            </a:extLst>
          </p:cNvPr>
          <p:cNvSpPr txBox="1"/>
          <p:nvPr/>
        </p:nvSpPr>
        <p:spPr>
          <a:xfrm>
            <a:off x="6437512" y="3701378"/>
            <a:ext cx="4966749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Probabilistic prediction skill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4344A25-67AA-DD2C-CC37-1773AE787371}"/>
              </a:ext>
            </a:extLst>
          </p:cNvPr>
          <p:cNvSpPr txBox="1"/>
          <p:nvPr/>
        </p:nvSpPr>
        <p:spPr>
          <a:xfrm>
            <a:off x="6529030" y="5843260"/>
            <a:ext cx="4826676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Good ENSO 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probabilistic skill (RPSS&gt;0.2) 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at 11-month-lead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950AB8A-6FB7-A5D7-FD01-8A713B69EC3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66" r="625" b="7910"/>
          <a:stretch>
            <a:fillRect/>
          </a:stretch>
        </p:blipFill>
        <p:spPr>
          <a:xfrm>
            <a:off x="7206408" y="4133667"/>
            <a:ext cx="2969070" cy="171388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69B08AE-4593-7898-6DC3-FBFE4BD97A33}"/>
              </a:ext>
            </a:extLst>
          </p:cNvPr>
          <p:cNvSpPr txBox="1"/>
          <p:nvPr/>
        </p:nvSpPr>
        <p:spPr>
          <a:xfrm>
            <a:off x="2978833" y="584586"/>
            <a:ext cx="6234335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Construction of the CAS FGOALS-g3 CFS v1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BD4DA2E-FB31-9CED-9133-FE9DAE0CB4CF}"/>
              </a:ext>
            </a:extLst>
          </p:cNvPr>
          <p:cNvSpPr txBox="1"/>
          <p:nvPr/>
        </p:nvSpPr>
        <p:spPr>
          <a:xfrm>
            <a:off x="4708788" y="2902945"/>
            <a:ext cx="3294550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Preliminary Analysis of ENSO Prediction Skill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箭头: 燕尾形 32">
            <a:extLst>
              <a:ext uri="{FF2B5EF4-FFF2-40B4-BE49-F238E27FC236}">
                <a16:creationId xmlns:a16="http://schemas.microsoft.com/office/drawing/2014/main" id="{B006089B-CC10-6317-D722-C2BD9AEBFFE1}"/>
              </a:ext>
            </a:extLst>
          </p:cNvPr>
          <p:cNvSpPr/>
          <p:nvPr/>
        </p:nvSpPr>
        <p:spPr>
          <a:xfrm rot="5400000">
            <a:off x="8653447" y="3050534"/>
            <a:ext cx="572227" cy="490231"/>
          </a:xfrm>
          <a:prstGeom prst="notchedRightArrow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  <a:alpha val="50000"/>
                </a:schemeClr>
              </a:gs>
              <a:gs pos="50000">
                <a:schemeClr val="bg1">
                  <a:lumMod val="85000"/>
                  <a:shade val="67500"/>
                  <a:satMod val="115000"/>
                  <a:alpha val="50000"/>
                </a:schemeClr>
              </a:gs>
              <a:gs pos="100000">
                <a:schemeClr val="bg1">
                  <a:lumMod val="85000"/>
                  <a:shade val="100000"/>
                  <a:satMod val="115000"/>
                  <a:alpha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箭头: 燕尾形 33">
            <a:extLst>
              <a:ext uri="{FF2B5EF4-FFF2-40B4-BE49-F238E27FC236}">
                <a16:creationId xmlns:a16="http://schemas.microsoft.com/office/drawing/2014/main" id="{A7DB1084-B8A4-A365-8D62-C308C034865D}"/>
              </a:ext>
            </a:extLst>
          </p:cNvPr>
          <p:cNvSpPr/>
          <p:nvPr/>
        </p:nvSpPr>
        <p:spPr>
          <a:xfrm rot="5400000">
            <a:off x="3266050" y="3032257"/>
            <a:ext cx="572227" cy="490231"/>
          </a:xfrm>
          <a:prstGeom prst="notchedRightArrow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  <a:alpha val="50000"/>
                </a:schemeClr>
              </a:gs>
              <a:gs pos="50000">
                <a:schemeClr val="bg1">
                  <a:lumMod val="85000"/>
                  <a:shade val="67500"/>
                  <a:satMod val="115000"/>
                  <a:alpha val="50000"/>
                </a:schemeClr>
              </a:gs>
              <a:gs pos="100000">
                <a:schemeClr val="bg1">
                  <a:lumMod val="85000"/>
                  <a:shade val="100000"/>
                  <a:satMod val="115000"/>
                  <a:alpha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ACCBCE9-61A9-847A-DC62-5630103B8D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6" t="75324" r="34938" b="2661"/>
          <a:stretch>
            <a:fillRect/>
          </a:stretch>
        </p:blipFill>
        <p:spPr bwMode="auto">
          <a:xfrm>
            <a:off x="3853009" y="4757070"/>
            <a:ext cx="975802" cy="447659"/>
          </a:xfrm>
          <a:prstGeom prst="rect">
            <a:avLst/>
          </a:prstGeom>
          <a:noFill/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0D706BA-2D2B-1DF5-BBEF-CA861D9AAE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0" t="75324" r="10362" b="2661"/>
          <a:stretch>
            <a:fillRect/>
          </a:stretch>
        </p:blipFill>
        <p:spPr bwMode="auto">
          <a:xfrm>
            <a:off x="3869669" y="5142263"/>
            <a:ext cx="839119" cy="447659"/>
          </a:xfrm>
          <a:prstGeom prst="rect">
            <a:avLst/>
          </a:prstGeom>
          <a:noFill/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5DED26F-621F-1A65-AD0E-35D17F6710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1" t="75324" r="61634" b="2407"/>
          <a:stretch>
            <a:fillRect/>
          </a:stretch>
        </p:blipFill>
        <p:spPr bwMode="auto">
          <a:xfrm>
            <a:off x="3827810" y="4361777"/>
            <a:ext cx="1051014" cy="452812"/>
          </a:xfrm>
          <a:prstGeom prst="rect">
            <a:avLst/>
          </a:prstGeom>
          <a:noFill/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6E6E541B-D363-4F82-B236-CD31E5F7C341}"/>
              </a:ext>
            </a:extLst>
          </p:cNvPr>
          <p:cNvSpPr txBox="1"/>
          <p:nvPr/>
        </p:nvSpPr>
        <p:spPr>
          <a:xfrm>
            <a:off x="2923752" y="1201123"/>
            <a:ext cx="8791101" cy="1599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Model: CAS FGOALS-g3 (highly independent &amp; controllable)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Initialization: Full-field + anomaly SST-Nudging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Ensemble: 10 members (time-lag + parameter perturbation)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Prediction: Monthly from 1982 to present, 13-month lead</a:t>
            </a: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2482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217B0-6497-8BFF-DB3D-C5D77EFC8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603859D-3D91-3707-B278-447866D5C4A5}"/>
              </a:ext>
            </a:extLst>
          </p:cNvPr>
          <p:cNvSpPr/>
          <p:nvPr/>
        </p:nvSpPr>
        <p:spPr>
          <a:xfrm>
            <a:off x="-5938" y="1"/>
            <a:ext cx="12197938" cy="531146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FBE08-B261-7C42-6FEC-D155300B5D2A}"/>
              </a:ext>
            </a:extLst>
          </p:cNvPr>
          <p:cNvSpPr txBox="1"/>
          <p:nvPr/>
        </p:nvSpPr>
        <p:spPr>
          <a:xfrm>
            <a:off x="163730" y="2512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06 | Ongoing work 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FD092-C52A-921F-6122-4C71654A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23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图形 36">
            <a:extLst>
              <a:ext uri="{FF2B5EF4-FFF2-40B4-BE49-F238E27FC236}">
                <a16:creationId xmlns:a16="http://schemas.microsoft.com/office/drawing/2014/main" id="{57EA9DA1-6FAC-077C-42E8-FF9DC45692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34480" y="2268028"/>
            <a:ext cx="3114463" cy="1617690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A0E2E4DC-DCCF-9146-8F2D-9B25470C6253}"/>
              </a:ext>
            </a:extLst>
          </p:cNvPr>
          <p:cNvGrpSpPr/>
          <p:nvPr/>
        </p:nvGrpSpPr>
        <p:grpSpPr>
          <a:xfrm>
            <a:off x="6914775" y="2109821"/>
            <a:ext cx="3799603" cy="2346392"/>
            <a:chOff x="6339461" y="1916568"/>
            <a:chExt cx="5573283" cy="3818863"/>
          </a:xfrm>
        </p:grpSpPr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55558D6E-0AA4-B92B-740A-F3E35A0F5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39461" y="1916568"/>
              <a:ext cx="5573283" cy="1618973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63A8B445-6167-4DB4-E6C4-A2A7AF1C7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646464"/>
                </a:clrFrom>
                <a:clrTo>
                  <a:srgbClr val="64646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4466" y="3406004"/>
              <a:ext cx="3817333" cy="2329427"/>
            </a:xfrm>
            <a:prstGeom prst="rect">
              <a:avLst/>
            </a:prstGeom>
          </p:spPr>
        </p:pic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FB2EE9F2-9F61-0B55-55C9-9217C1CCE322}"/>
                </a:ext>
              </a:extLst>
            </p:cNvPr>
            <p:cNvCxnSpPr>
              <a:cxnSpLocks/>
            </p:cNvCxnSpPr>
            <p:nvPr/>
          </p:nvCxnSpPr>
          <p:spPr>
            <a:xfrm>
              <a:off x="11772900" y="1916568"/>
              <a:ext cx="0" cy="195924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1AEF44F0-9097-C4E9-415B-13E7FFB49B7F}"/>
                </a:ext>
              </a:extLst>
            </p:cNvPr>
            <p:cNvCxnSpPr/>
            <p:nvPr/>
          </p:nvCxnSpPr>
          <p:spPr>
            <a:xfrm flipV="1">
              <a:off x="10131136" y="3875811"/>
              <a:ext cx="1641764" cy="14962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D6536AA8-68F3-7D20-7EF9-F0C8892FF858}"/>
              </a:ext>
            </a:extLst>
          </p:cNvPr>
          <p:cNvSpPr txBox="1"/>
          <p:nvPr/>
        </p:nvSpPr>
        <p:spPr>
          <a:xfrm>
            <a:off x="7207626" y="1449473"/>
            <a:ext cx="38184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EnOI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-IAU </a:t>
            </a:r>
            <a:r>
              <a:rPr lang="en-US" altLang="zh-CN" sz="2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Initialization</a:t>
            </a:r>
            <a:endParaRPr lang="zh-CN" altLang="en-US" sz="20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E6FE8E7-FCAA-A5D0-2583-ED15B2F57427}"/>
              </a:ext>
            </a:extLst>
          </p:cNvPr>
          <p:cNvSpPr txBox="1"/>
          <p:nvPr/>
        </p:nvSpPr>
        <p:spPr>
          <a:xfrm>
            <a:off x="1342305" y="1449473"/>
            <a:ext cx="36420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SST-Nudging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Initialization</a:t>
            </a:r>
            <a:endParaRPr lang="zh-CN" alt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55E5A78-F85A-5521-A1B4-5A35AA35238E}"/>
              </a:ext>
            </a:extLst>
          </p:cNvPr>
          <p:cNvSpPr txBox="1"/>
          <p:nvPr/>
        </p:nvSpPr>
        <p:spPr>
          <a:xfrm>
            <a:off x="6441200" y="4822913"/>
            <a:ext cx="5225247" cy="1391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Advantages of 3D </a:t>
            </a:r>
            <a:r>
              <a:rPr lang="en-US" altLang="zh-CN" b="1" dirty="0" err="1">
                <a:latin typeface="Arial" panose="020B0604020202020204" pitchFamily="34" charset="0"/>
                <a:cs typeface="Arial" panose="020B0604020202020204" pitchFamily="34" charset="0"/>
              </a:rPr>
              <a:t>EnOI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-IAU: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Adds analysis field as a smooth, gentle forcing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Suppresses high-frequency assimilation noise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Partially overcomes SST-Nudging limitations</a:t>
            </a:r>
          </a:p>
        </p:txBody>
      </p:sp>
      <p:sp>
        <p:nvSpPr>
          <p:cNvPr id="58" name="箭头: 燕尾形 57">
            <a:extLst>
              <a:ext uri="{FF2B5EF4-FFF2-40B4-BE49-F238E27FC236}">
                <a16:creationId xmlns:a16="http://schemas.microsoft.com/office/drawing/2014/main" id="{ABFA66E9-0A3E-2384-23A2-B67BFDEF66C7}"/>
              </a:ext>
            </a:extLst>
          </p:cNvPr>
          <p:cNvSpPr/>
          <p:nvPr/>
        </p:nvSpPr>
        <p:spPr>
          <a:xfrm>
            <a:off x="4618861" y="3222227"/>
            <a:ext cx="1519654" cy="764843"/>
          </a:xfrm>
          <a:prstGeom prst="notchedRightArrow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  <a:alpha val="50000"/>
                </a:schemeClr>
              </a:gs>
              <a:gs pos="50000">
                <a:schemeClr val="bg1">
                  <a:lumMod val="85000"/>
                  <a:shade val="67500"/>
                  <a:satMod val="115000"/>
                  <a:alpha val="50000"/>
                </a:schemeClr>
              </a:gs>
              <a:gs pos="100000">
                <a:schemeClr val="bg1">
                  <a:lumMod val="85000"/>
                  <a:shade val="100000"/>
                  <a:satMod val="115000"/>
                  <a:alpha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燕尾形 15">
            <a:extLst>
              <a:ext uri="{FF2B5EF4-FFF2-40B4-BE49-F238E27FC236}">
                <a16:creationId xmlns:a16="http://schemas.microsoft.com/office/drawing/2014/main" id="{172BDDA7-DEE8-7E69-D67E-1313656D40A2}"/>
              </a:ext>
            </a:extLst>
          </p:cNvPr>
          <p:cNvSpPr/>
          <p:nvPr/>
        </p:nvSpPr>
        <p:spPr bwMode="auto">
          <a:xfrm>
            <a:off x="6138515" y="697020"/>
            <a:ext cx="5153346" cy="583198"/>
          </a:xfrm>
          <a:prstGeom prst="chevron">
            <a:avLst/>
          </a:prstGeom>
          <a:solidFill>
            <a:srgbClr val="006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63" name="五边形 16">
            <a:extLst>
              <a:ext uri="{FF2B5EF4-FFF2-40B4-BE49-F238E27FC236}">
                <a16:creationId xmlns:a16="http://schemas.microsoft.com/office/drawing/2014/main" id="{ED509FCB-C6E7-7C0B-8EE0-0CD1B7AF57B0}"/>
              </a:ext>
            </a:extLst>
          </p:cNvPr>
          <p:cNvSpPr/>
          <p:nvPr/>
        </p:nvSpPr>
        <p:spPr bwMode="auto">
          <a:xfrm>
            <a:off x="711501" y="689075"/>
            <a:ext cx="5337012" cy="583198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EB657C7-671B-6ADD-AB24-1DC1017D53CB}"/>
              </a:ext>
            </a:extLst>
          </p:cNvPr>
          <p:cNvSpPr txBox="1"/>
          <p:nvPr/>
        </p:nvSpPr>
        <p:spPr>
          <a:xfrm>
            <a:off x="1552389" y="718738"/>
            <a:ext cx="6228926" cy="482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FGOALS-g3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CFS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v1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16D292D-7EDC-9821-CB87-346EFEC58522}"/>
              </a:ext>
            </a:extLst>
          </p:cNvPr>
          <p:cNvSpPr txBox="1"/>
          <p:nvPr/>
        </p:nvSpPr>
        <p:spPr>
          <a:xfrm>
            <a:off x="7121363" y="742243"/>
            <a:ext cx="3266624" cy="4768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FGOALS-g3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CFS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v2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13E303F-8A4D-4EB7-A58D-65B0061D059D}"/>
              </a:ext>
            </a:extLst>
          </p:cNvPr>
          <p:cNvSpPr txBox="1"/>
          <p:nvPr/>
        </p:nvSpPr>
        <p:spPr>
          <a:xfrm>
            <a:off x="525555" y="4712823"/>
            <a:ext cx="5225247" cy="1723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Limitation of 2D SST Nudging: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Cannot restore subsurface temperature toward observations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Subsurface assimilation errors exist  (even using 3D temperature Nudging)</a:t>
            </a:r>
          </a:p>
        </p:txBody>
      </p:sp>
    </p:spTree>
    <p:extLst>
      <p:ext uri="{BB962C8B-B14F-4D97-AF65-F5344CB8AC3E}">
        <p14:creationId xmlns:p14="http://schemas.microsoft.com/office/powerpoint/2010/main" val="31433873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BFC98-EA78-D778-4E64-6DC87003B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390AED5D-7D32-AD2F-F788-D95EB845B500}"/>
              </a:ext>
            </a:extLst>
          </p:cNvPr>
          <p:cNvSpPr/>
          <p:nvPr/>
        </p:nvSpPr>
        <p:spPr>
          <a:xfrm>
            <a:off x="0" y="2124447"/>
            <a:ext cx="12192000" cy="21328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94279A-6137-46CC-C018-9759107F8206}"/>
              </a:ext>
            </a:extLst>
          </p:cNvPr>
          <p:cNvSpPr txBox="1"/>
          <p:nvPr/>
        </p:nvSpPr>
        <p:spPr>
          <a:xfrm>
            <a:off x="1233182" y="2371173"/>
            <a:ext cx="9991288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20000"/>
              </a:lnSpc>
              <a:defRPr/>
            </a:pPr>
            <a:r>
              <a:rPr kumimoji="1" lang="en-US" altLang="zh-CN" sz="5400" b="1" spc="300" dirty="0">
                <a:solidFill>
                  <a:srgbClr val="FFFF00"/>
                </a:solidFill>
                <a:latin typeface="Segoe Print" panose="02000600000000000000" pitchFamily="2" charset="0"/>
                <a:ea typeface="Microsoft YaHei" panose="020B0503020204020204" pitchFamily="34" charset="-122"/>
                <a:cs typeface="Arial" panose="020B0604020202020204" pitchFamily="34" charset="0"/>
              </a:rPr>
              <a:t>Thanks!</a:t>
            </a:r>
            <a:endParaRPr kumimoji="1" lang="zh-CN" altLang="en-US" sz="5400" b="1" i="0" u="none" strike="noStrike" kern="1200" cap="none" spc="3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39DDBC9-228F-6B54-E459-33ED0E501C48}"/>
              </a:ext>
            </a:extLst>
          </p:cNvPr>
          <p:cNvSpPr txBox="1"/>
          <p:nvPr/>
        </p:nvSpPr>
        <p:spPr>
          <a:xfrm>
            <a:off x="3274010" y="4568024"/>
            <a:ext cx="5885281" cy="672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dirty="0">
                <a:solidFill>
                  <a:srgbClr val="185DA9"/>
                </a:solidFill>
                <a:cs typeface="+mn-ea"/>
                <a:sym typeface="+mn-lt"/>
              </a:rPr>
              <a:t>Speaker: Lin Chen</a:t>
            </a:r>
            <a:endParaRPr lang="zh-CN" altLang="en-US" sz="3600" b="1" baseline="30000" dirty="0">
              <a:solidFill>
                <a:srgbClr val="185DA9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84D8CA2-1038-585B-FF87-F5419B2A6339}"/>
              </a:ext>
            </a:extLst>
          </p:cNvPr>
          <p:cNvSpPr txBox="1"/>
          <p:nvPr/>
        </p:nvSpPr>
        <p:spPr>
          <a:xfrm>
            <a:off x="1003300" y="5395371"/>
            <a:ext cx="10426700" cy="478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10000"/>
              </a:lnSpc>
              <a:defRPr/>
            </a:pPr>
            <a:r>
              <a:rPr lang="en-US" altLang="zh-CN" sz="2400" b="1" dirty="0">
                <a:cs typeface="+mn-ea"/>
                <a:sym typeface="+mn-lt"/>
              </a:rPr>
              <a:t>Coauthors: </a:t>
            </a:r>
            <a:r>
              <a:rPr lang="en-US" altLang="zh-CN" sz="2400" b="1" dirty="0" err="1">
                <a:cs typeface="+mn-ea"/>
                <a:sym typeface="+mn-lt"/>
              </a:rPr>
              <a:t>Haoqian</a:t>
            </a:r>
            <a:r>
              <a:rPr lang="en-US" altLang="zh-CN" sz="2400" b="1" dirty="0">
                <a:cs typeface="+mn-ea"/>
                <a:sym typeface="+mn-lt"/>
              </a:rPr>
              <a:t> Li, Ming Sun, Lijuan Li, </a:t>
            </a:r>
            <a:r>
              <a:rPr lang="en-US" altLang="zh-CN" sz="2400" b="1" dirty="0" err="1">
                <a:cs typeface="+mn-ea"/>
                <a:sym typeface="+mn-lt"/>
              </a:rPr>
              <a:t>Yongqiang</a:t>
            </a:r>
            <a:r>
              <a:rPr lang="en-US" altLang="zh-CN" sz="2400" b="1" dirty="0">
                <a:cs typeface="+mn-ea"/>
                <a:sym typeface="+mn-lt"/>
              </a:rPr>
              <a:t> Yu, Pengfei Lin, et al.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ABE633C-9136-8B06-2D04-9AB331182498}"/>
              </a:ext>
            </a:extLst>
          </p:cNvPr>
          <p:cNvSpPr txBox="1"/>
          <p:nvPr/>
        </p:nvSpPr>
        <p:spPr>
          <a:xfrm>
            <a:off x="1120140" y="1365268"/>
            <a:ext cx="12580620" cy="402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  <a:buNone/>
            </a:pPr>
            <a:r>
              <a:rPr lang="en-GB" altLang="zh-CN" sz="1800" dirty="0"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The Twenty Second Session of the Forum on Regional Climate Monitoring, Assessment and Prediction for Asia</a:t>
            </a:r>
            <a:endParaRPr lang="zh-CN" altLang="zh-CN" sz="1050" dirty="0">
              <a:effectLst/>
              <a:latin typeface="ADLaM Display" panose="02010000000000000000" pitchFamily="2" charset="0"/>
              <a:ea typeface="等线" panose="02010600030101010101" pitchFamily="2" charset="-122"/>
              <a:cs typeface="ADLaM Display" panose="02010000000000000000" pitchFamily="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906D7E-B83B-4835-0E6F-CC1A6613ADAC}"/>
              </a:ext>
            </a:extLst>
          </p:cNvPr>
          <p:cNvSpPr txBox="1"/>
          <p:nvPr/>
        </p:nvSpPr>
        <p:spPr>
          <a:xfrm>
            <a:off x="4463526" y="6122432"/>
            <a:ext cx="353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2026.05.15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6F3F58-8DB5-0935-2F56-E9F8484D2BE4}"/>
              </a:ext>
            </a:extLst>
          </p:cNvPr>
          <p:cNvSpPr txBox="1"/>
          <p:nvPr/>
        </p:nvSpPr>
        <p:spPr>
          <a:xfrm>
            <a:off x="584173" y="3453290"/>
            <a:ext cx="11287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Chen, L., H. Li, L. Li, M. Sun, Y. Yu, P. Lin, et al., Development and ENSO Prediction Skill of a Short-Term Climate Forecast System Based on CAS FGOALS-g3 (FGOALS-g3 CFS v1), </a:t>
            </a:r>
            <a:r>
              <a:rPr lang="en-US" altLang="zh-CN" i="1" dirty="0">
                <a:solidFill>
                  <a:schemeClr val="bg1"/>
                </a:solidFill>
              </a:rPr>
              <a:t>Submitted</a:t>
            </a:r>
            <a:r>
              <a:rPr lang="en-US" altLang="zh-CN" dirty="0">
                <a:solidFill>
                  <a:schemeClr val="bg1"/>
                </a:solidFill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07B5EE-6D02-B4B4-257B-134BA532137B}"/>
              </a:ext>
            </a:extLst>
          </p:cNvPr>
          <p:cNvSpPr txBox="1"/>
          <p:nvPr/>
        </p:nvSpPr>
        <p:spPr>
          <a:xfrm>
            <a:off x="8080619" y="4755997"/>
            <a:ext cx="3573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(chenlin@nuist.edu.cn)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6503CF1-1B6D-424D-C021-8E5D823877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75" y="0"/>
            <a:ext cx="1123950" cy="78319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C026B4C-4C4B-A344-7C49-481E27407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5096" y="40996"/>
            <a:ext cx="1944793" cy="725487"/>
          </a:xfrm>
          <a:prstGeom prst="rect">
            <a:avLst/>
          </a:prstGeom>
        </p:spPr>
      </p:pic>
      <p:pic>
        <p:nvPicPr>
          <p:cNvPr id="16" name="图片 15" descr="FOCRAII标">
            <a:extLst>
              <a:ext uri="{FF2B5EF4-FFF2-40B4-BE49-F238E27FC236}">
                <a16:creationId xmlns:a16="http://schemas.microsoft.com/office/drawing/2014/main" id="{ACB2E9F5-84B6-97E6-2448-93B00060DD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11" y="176672"/>
            <a:ext cx="646430" cy="563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 descr="BCC北京气候中心标">
            <a:extLst>
              <a:ext uri="{FF2B5EF4-FFF2-40B4-BE49-F238E27FC236}">
                <a16:creationId xmlns:a16="http://schemas.microsoft.com/office/drawing/2014/main" id="{3ED939A4-06AE-AF4B-85E3-508D422877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87" y="145016"/>
            <a:ext cx="584835" cy="5848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7033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217B0-6497-8BFF-DB3D-C5D77EFC8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41660BD-7977-4A28-B2E2-AEACCEE72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13" y="1379215"/>
            <a:ext cx="6614167" cy="47244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CE5A172-EDAC-4849-8195-552877698156}"/>
              </a:ext>
            </a:extLst>
          </p:cNvPr>
          <p:cNvSpPr txBox="1"/>
          <p:nvPr/>
        </p:nvSpPr>
        <p:spPr>
          <a:xfrm>
            <a:off x="6801356" y="3298785"/>
            <a:ext cx="2604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A false alarm in 2014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04BD60D-39CB-432F-A78C-72C0EBCD771E}"/>
              </a:ext>
            </a:extLst>
          </p:cNvPr>
          <p:cNvSpPr/>
          <p:nvPr/>
        </p:nvSpPr>
        <p:spPr>
          <a:xfrm>
            <a:off x="6668247" y="1831169"/>
            <a:ext cx="23519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Missed forecast in 2015</a:t>
            </a:r>
            <a:endParaRPr lang="zh-CN" altLang="en-US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603859D-3D91-3707-B278-447866D5C4A5}"/>
              </a:ext>
            </a:extLst>
          </p:cNvPr>
          <p:cNvSpPr/>
          <p:nvPr/>
        </p:nvSpPr>
        <p:spPr>
          <a:xfrm>
            <a:off x="-5938" y="1"/>
            <a:ext cx="12197938" cy="531146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FBE08-B261-7C42-6FEC-D155300B5D2A}"/>
              </a:ext>
            </a:extLst>
          </p:cNvPr>
          <p:cNvSpPr txBox="1"/>
          <p:nvPr/>
        </p:nvSpPr>
        <p:spPr>
          <a:xfrm>
            <a:off x="163730" y="2512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07 | Is a super El Nino on the way?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FD092-C52A-921F-6122-4C71654A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25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8589DA-B7DB-427E-873C-633C17A430AA}"/>
              </a:ext>
            </a:extLst>
          </p:cNvPr>
          <p:cNvGrpSpPr/>
          <p:nvPr/>
        </p:nvGrpSpPr>
        <p:grpSpPr>
          <a:xfrm>
            <a:off x="4983905" y="1520199"/>
            <a:ext cx="4036268" cy="3311525"/>
            <a:chOff x="5023912" y="1512580"/>
            <a:chExt cx="4036268" cy="3311525"/>
          </a:xfrm>
        </p:grpSpPr>
        <p:sp>
          <p:nvSpPr>
            <p:cNvPr id="22" name="矩形 8">
              <a:extLst>
                <a:ext uri="{FF2B5EF4-FFF2-40B4-BE49-F238E27FC236}">
                  <a16:creationId xmlns:a16="http://schemas.microsoft.com/office/drawing/2014/main" id="{E7A850B3-5A9B-418E-AB47-FAA479541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3912" y="1512580"/>
              <a:ext cx="4036268" cy="33115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defRPr/>
              </a:pPr>
              <a:endParaRPr kumimoji="0" lang="zh-TW" altLang="en-US" sz="2400">
                <a:latin typeface="Times" panose="02020603050405020304" pitchFamily="18" charset="0"/>
              </a:endParaRPr>
            </a:p>
          </p:txBody>
        </p:sp>
        <p:sp>
          <p:nvSpPr>
            <p:cNvPr id="23" name="文字方塊 2">
              <a:extLst>
                <a:ext uri="{FF2B5EF4-FFF2-40B4-BE49-F238E27FC236}">
                  <a16:creationId xmlns:a16="http://schemas.microsoft.com/office/drawing/2014/main" id="{0380A82B-4E43-4A64-969D-734FA2AD28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3133" y="2105561"/>
              <a:ext cx="1051669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eaLnBrk="0" hangingPunct="0">
                <a:buFont typeface="Wingdings" pitchFamily="2" charset="2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eaLnBrk="0" hangingPunct="0">
                <a:buFont typeface="Wingdings" pitchFamily="2" charset="2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eaLnBrk="0" hangingPunct="0">
                <a:buFont typeface="Wingdings" pitchFamily="2" charset="2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eaLnBrk="0" hangingPunct="0">
                <a:buFont typeface="Wingdings" pitchFamily="2" charset="2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r>
                <a:rPr lang="en-US" altLang="zh-TW" sz="8000" dirty="0"/>
                <a:t>?</a:t>
              </a:r>
              <a:endParaRPr lang="zh-TW" altLang="en-US" sz="8000" dirty="0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20EFF10-81FF-40A3-8CA6-4B6C8D047D19}"/>
              </a:ext>
            </a:extLst>
          </p:cNvPr>
          <p:cNvSpPr txBox="1"/>
          <p:nvPr/>
        </p:nvSpPr>
        <p:spPr>
          <a:xfrm>
            <a:off x="4631330" y="3130242"/>
            <a:ext cx="2604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20000"/>
                </a:solidFill>
              </a:rPr>
              <a:t>2026</a:t>
            </a:r>
            <a:endParaRPr lang="zh-CN" altLang="en-US" b="1" dirty="0">
              <a:solidFill>
                <a:srgbClr val="E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1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217B0-6497-8BFF-DB3D-C5D77EFC8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603859D-3D91-3707-B278-447866D5C4A5}"/>
              </a:ext>
            </a:extLst>
          </p:cNvPr>
          <p:cNvSpPr/>
          <p:nvPr/>
        </p:nvSpPr>
        <p:spPr>
          <a:xfrm>
            <a:off x="-5938" y="1"/>
            <a:ext cx="12197938" cy="531146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FBE08-B261-7C42-6FEC-D155300B5D2A}"/>
              </a:ext>
            </a:extLst>
          </p:cNvPr>
          <p:cNvSpPr txBox="1"/>
          <p:nvPr/>
        </p:nvSpPr>
        <p:spPr>
          <a:xfrm>
            <a:off x="163730" y="2512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07 | Is a super El Nino on the way?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FD092-C52A-921F-6122-4C71654A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26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1DA3DA-4D67-4662-A364-3D40534A1F8C}"/>
              </a:ext>
            </a:extLst>
          </p:cNvPr>
          <p:cNvSpPr txBox="1"/>
          <p:nvPr/>
        </p:nvSpPr>
        <p:spPr>
          <a:xfrm>
            <a:off x="286151" y="1112410"/>
            <a:ext cx="117855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Limitation of ENSO prediction may be associated with high-frequency wind events 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1E08C43-D719-44D9-A161-40460D5408CF}"/>
              </a:ext>
            </a:extLst>
          </p:cNvPr>
          <p:cNvGrpSpPr/>
          <p:nvPr/>
        </p:nvGrpSpPr>
        <p:grpSpPr>
          <a:xfrm>
            <a:off x="674919" y="4051696"/>
            <a:ext cx="2877529" cy="2360612"/>
            <a:chOff x="3145838" y="4150501"/>
            <a:chExt cx="2708534" cy="2360612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590EEF3-A309-41A7-AB75-13F06AC38A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7" t="4757" r="2806" b="5585"/>
            <a:stretch/>
          </p:blipFill>
          <p:spPr>
            <a:xfrm>
              <a:off x="3145838" y="4339470"/>
              <a:ext cx="2708534" cy="2171643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95CC39E-7F02-4936-8709-63BFCDC8E319}"/>
                </a:ext>
              </a:extLst>
            </p:cNvPr>
            <p:cNvSpPr/>
            <p:nvPr/>
          </p:nvSpPr>
          <p:spPr>
            <a:xfrm>
              <a:off x="3213143" y="4150501"/>
              <a:ext cx="2500771" cy="371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5000"/>
                </a:lnSpc>
              </a:pPr>
              <a:r>
                <a:rPr lang="en-US" altLang="zh-CN" sz="1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2015/16 EN forecast</a:t>
              </a:r>
              <a:endParaRPr lang="zh-CN" altLang="en-US" sz="1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2CFA825-CC2F-44D6-B939-84A752A55FF2}"/>
                </a:ext>
              </a:extLst>
            </p:cNvPr>
            <p:cNvSpPr txBox="1"/>
            <p:nvPr/>
          </p:nvSpPr>
          <p:spPr>
            <a:xfrm>
              <a:off x="3576483" y="5702576"/>
              <a:ext cx="2198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Failure to capture</a:t>
              </a:r>
              <a:endPara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46B98C4-72CB-4ECA-9409-BFCDB5067690}"/>
              </a:ext>
            </a:extLst>
          </p:cNvPr>
          <p:cNvSpPr txBox="1"/>
          <p:nvPr/>
        </p:nvSpPr>
        <p:spPr>
          <a:xfrm>
            <a:off x="2348703" y="6459580"/>
            <a:ext cx="152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From IRI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AC57D6C-E6A0-4857-94D9-B29D6ED0F709}"/>
              </a:ext>
            </a:extLst>
          </p:cNvPr>
          <p:cNvGrpSpPr/>
          <p:nvPr/>
        </p:nvGrpSpPr>
        <p:grpSpPr>
          <a:xfrm>
            <a:off x="795425" y="1578167"/>
            <a:ext cx="2702310" cy="2418229"/>
            <a:chOff x="212084" y="4065220"/>
            <a:chExt cx="2702310" cy="2418229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46B55DC9-D021-446B-9979-3D772D7A68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9" t="4831" r="2996" b="5951"/>
            <a:stretch/>
          </p:blipFill>
          <p:spPr>
            <a:xfrm>
              <a:off x="212084" y="4311786"/>
              <a:ext cx="2702310" cy="2171663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8A0702F-343E-4EC8-B3E6-15936B3FB3CC}"/>
                </a:ext>
              </a:extLst>
            </p:cNvPr>
            <p:cNvSpPr/>
            <p:nvPr/>
          </p:nvSpPr>
          <p:spPr>
            <a:xfrm>
              <a:off x="269139" y="4065220"/>
              <a:ext cx="2489962" cy="371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5000"/>
                </a:lnSpc>
              </a:pPr>
              <a:r>
                <a:rPr lang="en-US" altLang="zh-CN" sz="1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2014/15</a:t>
              </a:r>
              <a:r>
                <a:rPr lang="zh-CN" altLang="en-US" sz="1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EN forecast</a:t>
              </a:r>
              <a:endParaRPr lang="zh-CN" altLang="en-US" sz="1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2880847-F1C0-404A-B73A-319E0E7936FD}"/>
                </a:ext>
              </a:extLst>
            </p:cNvPr>
            <p:cNvSpPr txBox="1"/>
            <p:nvPr/>
          </p:nvSpPr>
          <p:spPr>
            <a:xfrm>
              <a:off x="785617" y="5686812"/>
              <a:ext cx="1740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False alarm</a:t>
              </a:r>
              <a:endPara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09EF87F-C8D9-4397-B120-630500C31075}"/>
              </a:ext>
            </a:extLst>
          </p:cNvPr>
          <p:cNvSpPr txBox="1"/>
          <p:nvPr/>
        </p:nvSpPr>
        <p:spPr>
          <a:xfrm>
            <a:off x="5082401" y="1738931"/>
            <a:ext cx="6254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200" dirty="0"/>
              <a:t> Lack of westerly wind events since </a:t>
            </a:r>
            <a:r>
              <a:rPr lang="en-US" altLang="zh-CN" sz="2200" dirty="0" err="1"/>
              <a:t>Apil</a:t>
            </a:r>
            <a:r>
              <a:rPr lang="en-US" altLang="zh-CN" sz="2200" dirty="0"/>
              <a:t> 2014</a:t>
            </a:r>
          </a:p>
          <a:p>
            <a:r>
              <a:rPr lang="en-US" altLang="zh-CN" sz="2200" dirty="0">
                <a:sym typeface="Wingdings" panose="05000000000000000000" pitchFamily="2" charset="2"/>
              </a:rPr>
              <a:t>      </a:t>
            </a:r>
            <a:r>
              <a:rPr lang="en-US" altLang="zh-CN" sz="2200" dirty="0"/>
              <a:t> Unmaterialized extreme EN in </a:t>
            </a:r>
            <a:r>
              <a:rPr lang="en-US" altLang="zh-CN" sz="2200" dirty="0">
                <a:sym typeface="Wingdings" panose="05000000000000000000" pitchFamily="2" charset="2"/>
              </a:rPr>
              <a:t>2014/15  </a:t>
            </a:r>
            <a:endParaRPr lang="zh-CN" altLang="en-US" sz="2200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A86B388-7C10-49FE-849C-D1E509EF2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9242" y="2763677"/>
            <a:ext cx="2271251" cy="252361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13F6965-CC49-4986-9C02-40A3BF31B3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9715" y="2763677"/>
            <a:ext cx="2271250" cy="298690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C14F1126-7FE9-4318-A67C-A8CBBA898C4E}"/>
              </a:ext>
            </a:extLst>
          </p:cNvPr>
          <p:cNvSpPr txBox="1"/>
          <p:nvPr/>
        </p:nvSpPr>
        <p:spPr>
          <a:xfrm>
            <a:off x="7820493" y="6005883"/>
            <a:ext cx="2835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Segoe Print" panose="02000600000000000000" pitchFamily="2" charset="0"/>
              </a:rPr>
              <a:t>Menkes et al., 2015, GRL</a:t>
            </a:r>
            <a:endParaRPr lang="zh-CN" altLang="en-US" sz="14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877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217B0-6497-8BFF-DB3D-C5D77EFC8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603859D-3D91-3707-B278-447866D5C4A5}"/>
              </a:ext>
            </a:extLst>
          </p:cNvPr>
          <p:cNvSpPr/>
          <p:nvPr/>
        </p:nvSpPr>
        <p:spPr>
          <a:xfrm>
            <a:off x="-5938" y="1"/>
            <a:ext cx="12197938" cy="531146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FBE08-B261-7C42-6FEC-D155300B5D2A}"/>
              </a:ext>
            </a:extLst>
          </p:cNvPr>
          <p:cNvSpPr txBox="1"/>
          <p:nvPr/>
        </p:nvSpPr>
        <p:spPr>
          <a:xfrm>
            <a:off x="163730" y="2512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07 | Is a super El Nino on the way?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FD092-C52A-921F-6122-4C71654A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27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DF6A5FE-E138-4F48-BA02-B7DCE03A312D}"/>
              </a:ext>
            </a:extLst>
          </p:cNvPr>
          <p:cNvSpPr txBox="1"/>
          <p:nvPr/>
        </p:nvSpPr>
        <p:spPr>
          <a:xfrm>
            <a:off x="4233418" y="1672709"/>
            <a:ext cx="76816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200" dirty="0"/>
              <a:t> Exceptionally strong and consecutive occurrence of WWEs</a:t>
            </a:r>
          </a:p>
          <a:p>
            <a:r>
              <a:rPr lang="en-US" altLang="zh-CN" sz="2200" dirty="0">
                <a:sym typeface="Wingdings" panose="05000000000000000000" pitchFamily="2" charset="2"/>
              </a:rPr>
              <a:t>       </a:t>
            </a:r>
            <a:r>
              <a:rPr lang="en-US" altLang="zh-CN" sz="2200" dirty="0"/>
              <a:t>2015/16 super El Nino</a:t>
            </a:r>
            <a:endParaRPr lang="zh-CN" altLang="en-US" sz="2200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561A5D8-104F-4290-AC46-ADA26ABF6CFB}"/>
              </a:ext>
            </a:extLst>
          </p:cNvPr>
          <p:cNvSpPr txBox="1"/>
          <p:nvPr/>
        </p:nvSpPr>
        <p:spPr>
          <a:xfrm>
            <a:off x="6522734" y="6550222"/>
            <a:ext cx="2835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Segoe Print" panose="02000600000000000000" pitchFamily="2" charset="0"/>
              </a:rPr>
              <a:t>Chen et al., 2017, Sci. Rep.</a:t>
            </a:r>
            <a:endParaRPr lang="zh-CN" altLang="en-US" sz="1400" dirty="0">
              <a:latin typeface="Segoe Print" panose="02000600000000000000" pitchFamily="2" charset="0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91DC3EB3-0957-4011-99C0-B45C8DFAD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038" y="2433814"/>
            <a:ext cx="3725767" cy="392979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FB270423-A9EE-4587-AE6C-2D3798691B90}"/>
              </a:ext>
            </a:extLst>
          </p:cNvPr>
          <p:cNvSpPr/>
          <p:nvPr/>
        </p:nvSpPr>
        <p:spPr bwMode="auto">
          <a:xfrm>
            <a:off x="8326340" y="2355204"/>
            <a:ext cx="3847785" cy="37431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385" b="1" dirty="0"/>
              <a:t>Developing routine for 2015 Super El Niño</a:t>
            </a:r>
            <a:endParaRPr lang="zh-CN" altLang="en-US" sz="1385" b="1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3CA7FBC-D243-4B8D-B11E-4C1B67D2581C}"/>
              </a:ext>
            </a:extLst>
          </p:cNvPr>
          <p:cNvSpPr/>
          <p:nvPr/>
        </p:nvSpPr>
        <p:spPr bwMode="auto">
          <a:xfrm>
            <a:off x="9540357" y="4836247"/>
            <a:ext cx="561246" cy="1278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sz="923" dirty="0">
              <a:solidFill>
                <a:srgbClr val="0066FF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D0E8B6B-29CA-4951-824A-B946049503FF}"/>
              </a:ext>
            </a:extLst>
          </p:cNvPr>
          <p:cNvSpPr/>
          <p:nvPr/>
        </p:nvSpPr>
        <p:spPr bwMode="auto">
          <a:xfrm>
            <a:off x="8420100" y="2746722"/>
            <a:ext cx="1478280" cy="497568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385" b="1" dirty="0">
                <a:solidFill>
                  <a:srgbClr val="C00000"/>
                </a:solidFill>
              </a:rPr>
              <a:t>Unfavorable</a:t>
            </a:r>
            <a:r>
              <a:rPr lang="en-US" altLang="zh-CN" sz="1385" dirty="0">
                <a:solidFill>
                  <a:srgbClr val="C00000"/>
                </a:solidFill>
              </a:rPr>
              <a:t> precondition of </a:t>
            </a:r>
            <a:r>
              <a:rPr lang="en-US" altLang="zh-CN" sz="1385" i="1" dirty="0">
                <a:solidFill>
                  <a:srgbClr val="C00000"/>
                </a:solidFill>
              </a:rPr>
              <a:t>D’</a:t>
            </a:r>
            <a:endParaRPr lang="zh-CN" altLang="en-US" sz="1385" b="1" dirty="0">
              <a:solidFill>
                <a:srgbClr val="C00000"/>
              </a:solidFill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9F20D2D-8E5D-42A0-A29B-644A1751B3B6}"/>
              </a:ext>
            </a:extLst>
          </p:cNvPr>
          <p:cNvSpPr/>
          <p:nvPr/>
        </p:nvSpPr>
        <p:spPr bwMode="auto">
          <a:xfrm>
            <a:off x="8530235" y="3628956"/>
            <a:ext cx="2978869" cy="3404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385" b="1" dirty="0"/>
              <a:t>Sudden increase of </a:t>
            </a:r>
            <a:r>
              <a:rPr lang="en-US" altLang="zh-CN" sz="1385" b="1" i="1" dirty="0"/>
              <a:t>D’</a:t>
            </a:r>
            <a:r>
              <a:rPr lang="en-US" altLang="zh-CN" sz="1385" b="1" dirty="0"/>
              <a:t> over CEP</a:t>
            </a:r>
            <a:endParaRPr lang="zh-CN" altLang="en-US" sz="1385" b="1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7148E9E-A8B6-4A94-BE81-E0DE84859F7E}"/>
              </a:ext>
            </a:extLst>
          </p:cNvPr>
          <p:cNvSpPr/>
          <p:nvPr/>
        </p:nvSpPr>
        <p:spPr bwMode="auto">
          <a:xfrm>
            <a:off x="8475284" y="4398288"/>
            <a:ext cx="2564535" cy="44368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385" dirty="0">
                <a:solidFill>
                  <a:srgbClr val="C00000"/>
                </a:solidFill>
              </a:rPr>
              <a:t>Positive zonal and vertical advection anomalies</a:t>
            </a:r>
            <a:endParaRPr lang="zh-CN" altLang="en-US" sz="1385" dirty="0">
              <a:solidFill>
                <a:srgbClr val="C00000"/>
              </a:solidFill>
            </a:endParaRPr>
          </a:p>
        </p:txBody>
      </p: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A1004D73-CD05-4F34-BD8F-1DB965BD4270}"/>
              </a:ext>
            </a:extLst>
          </p:cNvPr>
          <p:cNvCxnSpPr/>
          <p:nvPr/>
        </p:nvCxnSpPr>
        <p:spPr bwMode="auto">
          <a:xfrm rot="2700000">
            <a:off x="9088386" y="3407452"/>
            <a:ext cx="382154" cy="122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id="{7064F4DE-175F-4CD4-8BF7-9729E0E0FE90}"/>
              </a:ext>
            </a:extLst>
          </p:cNvPr>
          <p:cNvSpPr/>
          <p:nvPr/>
        </p:nvSpPr>
        <p:spPr bwMode="auto">
          <a:xfrm>
            <a:off x="8475284" y="5274894"/>
            <a:ext cx="2658757" cy="33234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385" dirty="0"/>
              <a:t>Warming over EP</a:t>
            </a:r>
            <a:endParaRPr lang="zh-CN" altLang="en-US" sz="1385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0A8C56C-8D7B-401D-A2BB-D3C85B75F128}"/>
              </a:ext>
            </a:extLst>
          </p:cNvPr>
          <p:cNvSpPr/>
          <p:nvPr/>
        </p:nvSpPr>
        <p:spPr bwMode="auto">
          <a:xfrm>
            <a:off x="8752237" y="5621555"/>
            <a:ext cx="2104849" cy="37633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385" dirty="0"/>
              <a:t>Positive air-sea feedbacks</a:t>
            </a:r>
            <a:endParaRPr lang="zh-CN" altLang="en-US" sz="1385" dirty="0"/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D613CFC6-359E-494F-8D46-D5049FD646AD}"/>
              </a:ext>
            </a:extLst>
          </p:cNvPr>
          <p:cNvCxnSpPr/>
          <p:nvPr/>
        </p:nvCxnSpPr>
        <p:spPr bwMode="auto">
          <a:xfrm rot="5400000">
            <a:off x="9514297" y="4145340"/>
            <a:ext cx="382154" cy="122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DF8EDACE-763B-4733-BA2E-B957974E59EA}"/>
              </a:ext>
            </a:extLst>
          </p:cNvPr>
          <p:cNvCxnSpPr/>
          <p:nvPr/>
        </p:nvCxnSpPr>
        <p:spPr bwMode="auto">
          <a:xfrm rot="5400000">
            <a:off x="9505393" y="5060271"/>
            <a:ext cx="382154" cy="122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4930FD5A-09F5-4ACA-8923-AB923C8F2726}"/>
              </a:ext>
            </a:extLst>
          </p:cNvPr>
          <p:cNvSpPr/>
          <p:nvPr/>
        </p:nvSpPr>
        <p:spPr bwMode="auto">
          <a:xfrm>
            <a:off x="9074516" y="6040165"/>
            <a:ext cx="1291997" cy="32344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385" b="1" dirty="0"/>
              <a:t>2015 super EN</a:t>
            </a:r>
            <a:endParaRPr lang="zh-CN" altLang="en-US" sz="1385" b="1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09FE0FE-6323-4C3C-81AD-5EEFC0BDBF5A}"/>
              </a:ext>
            </a:extLst>
          </p:cNvPr>
          <p:cNvSpPr/>
          <p:nvPr/>
        </p:nvSpPr>
        <p:spPr bwMode="auto">
          <a:xfrm>
            <a:off x="9958996" y="2749719"/>
            <a:ext cx="2139204" cy="494572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0338" tIns="35169" rIns="70338" bIns="35169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1385" dirty="0"/>
              <a:t>a series of </a:t>
            </a:r>
            <a:r>
              <a:rPr lang="en-US" altLang="zh-CN" sz="1385" b="1" dirty="0">
                <a:solidFill>
                  <a:srgbClr val="0033CC"/>
                </a:solidFill>
              </a:rPr>
              <a:t>exceptionally</a:t>
            </a:r>
          </a:p>
          <a:p>
            <a:r>
              <a:rPr lang="en-US" altLang="zh-CN" sz="1385" b="1" dirty="0">
                <a:solidFill>
                  <a:srgbClr val="0033CC"/>
                </a:solidFill>
              </a:rPr>
              <a:t> strong WWEs</a:t>
            </a:r>
            <a:r>
              <a:rPr lang="en-US" altLang="zh-CN" sz="1385" b="1" dirty="0"/>
              <a:t> in early 2015</a:t>
            </a:r>
            <a:endParaRPr lang="zh-CN" altLang="en-US" sz="1385" b="1" dirty="0"/>
          </a:p>
        </p:txBody>
      </p:sp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id="{2C3FBDFD-A5B4-4AFB-B6B4-C6769766CE65}"/>
              </a:ext>
            </a:extLst>
          </p:cNvPr>
          <p:cNvCxnSpPr/>
          <p:nvPr/>
        </p:nvCxnSpPr>
        <p:spPr bwMode="auto">
          <a:xfrm rot="8100000">
            <a:off x="9974638" y="3424671"/>
            <a:ext cx="382154" cy="122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2F228179-C5CB-40EE-A688-192C909E468B}"/>
              </a:ext>
            </a:extLst>
          </p:cNvPr>
          <p:cNvCxnSpPr/>
          <p:nvPr/>
        </p:nvCxnSpPr>
        <p:spPr bwMode="auto">
          <a:xfrm rot="5400000">
            <a:off x="9504171" y="5789067"/>
            <a:ext cx="382154" cy="122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9EDC5518-B07C-498A-B19A-BB4C02CE6875}"/>
              </a:ext>
            </a:extLst>
          </p:cNvPr>
          <p:cNvSpPr/>
          <p:nvPr/>
        </p:nvSpPr>
        <p:spPr>
          <a:xfrm>
            <a:off x="8359140" y="2386258"/>
            <a:ext cx="3754025" cy="4010967"/>
          </a:xfrm>
          <a:prstGeom prst="roundRect">
            <a:avLst>
              <a:gd name="adj" fmla="val 368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475B6C4-8E44-46CC-BB01-A692D6CCC49F}"/>
              </a:ext>
            </a:extLst>
          </p:cNvPr>
          <p:cNvSpPr txBox="1"/>
          <p:nvPr/>
        </p:nvSpPr>
        <p:spPr>
          <a:xfrm>
            <a:off x="286151" y="1112410"/>
            <a:ext cx="117855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Limitation of ENSO prediction may be associated with high-frequency wind events 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2D49237-75D9-4844-B1C4-5302CDD2EF12}"/>
              </a:ext>
            </a:extLst>
          </p:cNvPr>
          <p:cNvGrpSpPr/>
          <p:nvPr/>
        </p:nvGrpSpPr>
        <p:grpSpPr>
          <a:xfrm>
            <a:off x="674919" y="4051696"/>
            <a:ext cx="2877529" cy="2360612"/>
            <a:chOff x="3145838" y="4150501"/>
            <a:chExt cx="2708534" cy="2360612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59138C79-6491-4B96-980C-0EE31E593B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7" t="4757" r="2806" b="5585"/>
            <a:stretch/>
          </p:blipFill>
          <p:spPr>
            <a:xfrm>
              <a:off x="3145838" y="4339470"/>
              <a:ext cx="2708534" cy="2171643"/>
            </a:xfrm>
            <a:prstGeom prst="rect">
              <a:avLst/>
            </a:prstGeom>
          </p:spPr>
        </p:pic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F277A931-0EB7-4FC5-ADD4-6315C2DAAEA3}"/>
                </a:ext>
              </a:extLst>
            </p:cNvPr>
            <p:cNvSpPr/>
            <p:nvPr/>
          </p:nvSpPr>
          <p:spPr>
            <a:xfrm>
              <a:off x="3213143" y="4150501"/>
              <a:ext cx="2500771" cy="371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5000"/>
                </a:lnSpc>
              </a:pPr>
              <a:r>
                <a:rPr lang="en-US" altLang="zh-CN" sz="1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2015/16 EN forecast</a:t>
              </a:r>
              <a:endParaRPr lang="zh-CN" altLang="en-US" sz="1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FAD6296-6D98-4D05-A620-28476205DA79}"/>
                </a:ext>
              </a:extLst>
            </p:cNvPr>
            <p:cNvSpPr txBox="1"/>
            <p:nvPr/>
          </p:nvSpPr>
          <p:spPr>
            <a:xfrm>
              <a:off x="3576483" y="5702576"/>
              <a:ext cx="2198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Failure to capture</a:t>
              </a:r>
              <a:endPara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235613B2-D005-476E-B0D9-C5826D7770A5}"/>
              </a:ext>
            </a:extLst>
          </p:cNvPr>
          <p:cNvSpPr txBox="1"/>
          <p:nvPr/>
        </p:nvSpPr>
        <p:spPr>
          <a:xfrm>
            <a:off x="2348703" y="6459580"/>
            <a:ext cx="152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From IRI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4632113-FF7D-48AB-B9F3-7300D95F4A9F}"/>
              </a:ext>
            </a:extLst>
          </p:cNvPr>
          <p:cNvGrpSpPr/>
          <p:nvPr/>
        </p:nvGrpSpPr>
        <p:grpSpPr>
          <a:xfrm>
            <a:off x="795425" y="1578167"/>
            <a:ext cx="2702310" cy="2418229"/>
            <a:chOff x="212084" y="4065220"/>
            <a:chExt cx="2702310" cy="2418229"/>
          </a:xfrm>
        </p:grpSpPr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5CF5C199-8720-4424-BCB9-758C4F96B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9" t="4831" r="2996" b="5951"/>
            <a:stretch/>
          </p:blipFill>
          <p:spPr>
            <a:xfrm>
              <a:off x="212084" y="4311786"/>
              <a:ext cx="2702310" cy="2171663"/>
            </a:xfrm>
            <a:prstGeom prst="rect">
              <a:avLst/>
            </a:prstGeom>
          </p:spPr>
        </p:pic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61533B4F-852B-4965-BC01-73E5E80787CF}"/>
                </a:ext>
              </a:extLst>
            </p:cNvPr>
            <p:cNvSpPr/>
            <p:nvPr/>
          </p:nvSpPr>
          <p:spPr>
            <a:xfrm>
              <a:off x="269139" y="4065220"/>
              <a:ext cx="2489962" cy="371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>
                <a:lnSpc>
                  <a:spcPct val="125000"/>
                </a:lnSpc>
              </a:pPr>
              <a:r>
                <a:rPr lang="en-US" altLang="zh-CN" sz="1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2014/15</a:t>
              </a:r>
              <a:r>
                <a:rPr lang="zh-CN" altLang="en-US" sz="1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EN forecast</a:t>
              </a:r>
              <a:endParaRPr lang="zh-CN" altLang="en-US" sz="1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BEC5152-BD95-43FD-B268-2A6CBA3AE161}"/>
                </a:ext>
              </a:extLst>
            </p:cNvPr>
            <p:cNvSpPr txBox="1"/>
            <p:nvPr/>
          </p:nvSpPr>
          <p:spPr>
            <a:xfrm>
              <a:off x="785617" y="5686812"/>
              <a:ext cx="1740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False alarm</a:t>
              </a:r>
              <a:endPara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1720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217B0-6497-8BFF-DB3D-C5D77EFC8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56B49BE1-4F14-44DC-B9C2-85FDFE29EF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0" r="6887" b="19791"/>
          <a:stretch/>
        </p:blipFill>
        <p:spPr>
          <a:xfrm>
            <a:off x="6167029" y="2128662"/>
            <a:ext cx="5837006" cy="28340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603859D-3D91-3707-B278-447866D5C4A5}"/>
              </a:ext>
            </a:extLst>
          </p:cNvPr>
          <p:cNvSpPr/>
          <p:nvPr/>
        </p:nvSpPr>
        <p:spPr>
          <a:xfrm>
            <a:off x="-5938" y="1"/>
            <a:ext cx="12197938" cy="531146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FBE08-B261-7C42-6FEC-D155300B5D2A}"/>
              </a:ext>
            </a:extLst>
          </p:cNvPr>
          <p:cNvSpPr txBox="1"/>
          <p:nvPr/>
        </p:nvSpPr>
        <p:spPr>
          <a:xfrm>
            <a:off x="163730" y="2512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07 | Is a super El Nino on the way?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FD092-C52A-921F-6122-4C71654A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28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561A5D8-104F-4290-AC46-ADA26ABF6CFB}"/>
              </a:ext>
            </a:extLst>
          </p:cNvPr>
          <p:cNvSpPr txBox="1"/>
          <p:nvPr/>
        </p:nvSpPr>
        <p:spPr>
          <a:xfrm>
            <a:off x="221980" y="1549863"/>
            <a:ext cx="5213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Results from our previous study </a:t>
            </a:r>
            <a:r>
              <a:rPr lang="en-US" altLang="zh-CN" sz="1200" dirty="0"/>
              <a:t>( </a:t>
            </a:r>
            <a:r>
              <a:rPr lang="en-US" altLang="zh-CN" sz="1200" dirty="0">
                <a:latin typeface="Segoe Print" panose="02000600000000000000" pitchFamily="2" charset="0"/>
              </a:rPr>
              <a:t>Chen et al., 2017, Sci. Rep.</a:t>
            </a:r>
            <a:r>
              <a:rPr lang="en-US" altLang="zh-CN" sz="1200" dirty="0"/>
              <a:t> )</a:t>
            </a:r>
            <a:endParaRPr lang="zh-CN" altLang="en-US" sz="1400" dirty="0">
              <a:latin typeface="Segoe Print" panose="02000600000000000000" pitchFamily="2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475B6C4-8E44-46CC-BB01-A692D6CCC49F}"/>
              </a:ext>
            </a:extLst>
          </p:cNvPr>
          <p:cNvSpPr txBox="1"/>
          <p:nvPr/>
        </p:nvSpPr>
        <p:spPr>
          <a:xfrm>
            <a:off x="327574" y="797578"/>
            <a:ext cx="117855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4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Precursory thermocline anomaly (</a:t>
            </a:r>
            <a:r>
              <a:rPr lang="en-US" altLang="zh-CN" sz="2200" i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20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signal  +  Accumulated Westerly Wind Index</a:t>
            </a:r>
            <a:endParaRPr lang="zh-CN" altLang="en-US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5439FC-C756-4381-A787-DBD6ACDE776E}"/>
              </a:ext>
            </a:extLst>
          </p:cNvPr>
          <p:cNvSpPr txBox="1"/>
          <p:nvPr/>
        </p:nvSpPr>
        <p:spPr>
          <a:xfrm>
            <a:off x="6494689" y="5362441"/>
            <a:ext cx="7879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X-axis: precursory </a:t>
            </a:r>
            <a:r>
              <a:rPr lang="en-US" altLang="zh-CN" b="1" i="1" dirty="0"/>
              <a:t>D’</a:t>
            </a:r>
            <a:r>
              <a:rPr lang="en-US" altLang="zh-CN" dirty="0"/>
              <a:t> over 130E-180, 10S-10N (ASON[-1])</a:t>
            </a:r>
          </a:p>
          <a:p>
            <a:r>
              <a:rPr lang="en-US" altLang="zh-CN" dirty="0"/>
              <a:t>Y-axis: Accumulated WWE (</a:t>
            </a:r>
            <a:r>
              <a:rPr lang="en-US" altLang="zh-CN" b="1" i="1" dirty="0"/>
              <a:t>10m-u’</a:t>
            </a:r>
            <a:r>
              <a:rPr lang="en-US" altLang="zh-CN" dirty="0"/>
              <a:t>) index (Jan[0]~Apr[0])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E3813AF-2C0A-4D23-9DE9-42FE76B8B6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5" r="3682" b="10436"/>
          <a:stretch/>
        </p:blipFill>
        <p:spPr>
          <a:xfrm>
            <a:off x="258994" y="2151684"/>
            <a:ext cx="4702712" cy="3007364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id="{C4532B42-0DFF-4FE7-9B37-72C7F7F1972F}"/>
              </a:ext>
            </a:extLst>
          </p:cNvPr>
          <p:cNvSpPr txBox="1"/>
          <p:nvPr/>
        </p:nvSpPr>
        <p:spPr>
          <a:xfrm>
            <a:off x="99060" y="5347345"/>
            <a:ext cx="7879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X-axis: precursory</a:t>
            </a:r>
            <a:r>
              <a:rPr lang="en-US" altLang="zh-CN" b="1" i="1" dirty="0"/>
              <a:t> D’ </a:t>
            </a:r>
            <a:r>
              <a:rPr lang="en-US" altLang="zh-CN" dirty="0"/>
              <a:t>over 130E-180, 10S-10N (ASON[-1])</a:t>
            </a:r>
          </a:p>
          <a:p>
            <a:r>
              <a:rPr lang="en-US" altLang="zh-CN" dirty="0"/>
              <a:t>Y-axis: Accumulated WWE (</a:t>
            </a:r>
            <a:r>
              <a:rPr lang="en-US" altLang="zh-CN" b="1" i="1" dirty="0" err="1"/>
              <a:t>Taux</a:t>
            </a:r>
            <a:r>
              <a:rPr lang="en-US" altLang="zh-CN" b="1" i="1" dirty="0"/>
              <a:t>’</a:t>
            </a:r>
            <a:r>
              <a:rPr lang="en-US" altLang="zh-CN" dirty="0"/>
              <a:t>) index (Jan[0]~Jul[0])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1E4FAAD-D9A2-4329-A819-4FD1ECDBBA7B}"/>
              </a:ext>
            </a:extLst>
          </p:cNvPr>
          <p:cNvSpPr txBox="1"/>
          <p:nvPr/>
        </p:nvSpPr>
        <p:spPr>
          <a:xfrm>
            <a:off x="-1723483" y="7680960"/>
            <a:ext cx="6753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Results from our previous study ( )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FF99E0F-D723-4ABF-A136-5189C2770C49}"/>
              </a:ext>
            </a:extLst>
          </p:cNvPr>
          <p:cNvSpPr/>
          <p:nvPr/>
        </p:nvSpPr>
        <p:spPr>
          <a:xfrm>
            <a:off x="163730" y="1932127"/>
            <a:ext cx="575410" cy="439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BFC7F6B-D7B8-4D82-AB4F-87B501E776B1}"/>
              </a:ext>
            </a:extLst>
          </p:cNvPr>
          <p:cNvSpPr txBox="1"/>
          <p:nvPr/>
        </p:nvSpPr>
        <p:spPr>
          <a:xfrm>
            <a:off x="8042810" y="1601014"/>
            <a:ext cx="259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Updated results</a:t>
            </a:r>
            <a:endParaRPr lang="zh-CN" altLang="en-US" b="1" dirty="0">
              <a:latin typeface="Segoe Print" panose="02000600000000000000" pitchFamily="2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4C6328B-BC8E-4C2B-AFC2-36189BF9FC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3130" y="5044029"/>
            <a:ext cx="4860000" cy="148358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A1CE99C3-60AB-4560-A0CB-59DD5FB9D5F2}"/>
              </a:ext>
            </a:extLst>
          </p:cNvPr>
          <p:cNvSpPr txBox="1"/>
          <p:nvPr/>
        </p:nvSpPr>
        <p:spPr>
          <a:xfrm>
            <a:off x="876214" y="6049058"/>
            <a:ext cx="10919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Both the precursory </a:t>
            </a:r>
            <a:r>
              <a:rPr lang="en-US" altLang="zh-CN" sz="2000" b="1" i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D’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and the accumulated westerly wind index during Jan–Apr[0] favor the occurrence of a strong El Niño event by late 2026.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C0B7A21-0BBE-49F0-904E-A23D5FAD45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0279" y="2919580"/>
            <a:ext cx="6372765" cy="312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30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069A7-4D0B-F63C-D4AD-E38C32EAE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C5AAEF5-4473-7E96-74BA-2AABE9AD9784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A746B42D-69B2-26C8-A88F-75476E5DB2F2}"/>
              </a:ext>
            </a:extLst>
          </p:cNvPr>
          <p:cNvCxnSpPr>
            <a:cxnSpLocks/>
          </p:cNvCxnSpPr>
          <p:nvPr/>
        </p:nvCxnSpPr>
        <p:spPr>
          <a:xfrm>
            <a:off x="599440" y="1336040"/>
            <a:ext cx="11252200" cy="36638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CDE4B2C8-BF1D-33AB-E44C-BFE7F737F292}"/>
              </a:ext>
            </a:extLst>
          </p:cNvPr>
          <p:cNvSpPr txBox="1"/>
          <p:nvPr/>
        </p:nvSpPr>
        <p:spPr>
          <a:xfrm>
            <a:off x="163730" y="896853"/>
            <a:ext cx="1196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Scientists have developed various ENSO prediction methods over the past four decades.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C833F8-D4E4-EF84-C310-9CCE677F20E2}"/>
              </a:ext>
            </a:extLst>
          </p:cNvPr>
          <p:cNvSpPr txBox="1"/>
          <p:nvPr/>
        </p:nvSpPr>
        <p:spPr>
          <a:xfrm>
            <a:off x="163730" y="120378"/>
            <a:ext cx="8310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01 | Background &amp; Motivation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0686AB-45A6-0A2B-AF3D-2D6980A83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3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763595-E15D-09CA-3F37-B64B0016703C}"/>
              </a:ext>
            </a:extLst>
          </p:cNvPr>
          <p:cNvGrpSpPr/>
          <p:nvPr/>
        </p:nvGrpSpPr>
        <p:grpSpPr>
          <a:xfrm>
            <a:off x="4117134" y="1603746"/>
            <a:ext cx="1574539" cy="1767511"/>
            <a:chOff x="3436000" y="2042288"/>
            <a:chExt cx="1387925" cy="1558026"/>
          </a:xfrm>
        </p:grpSpPr>
        <p:sp>
          <p:nvSpPr>
            <p:cNvPr id="3" name="六边形 2">
              <a:extLst>
                <a:ext uri="{FF2B5EF4-FFF2-40B4-BE49-F238E27FC236}">
                  <a16:creationId xmlns:a16="http://schemas.microsoft.com/office/drawing/2014/main" id="{D3592B53-C76C-E342-104B-3EF5B73504A8}"/>
                </a:ext>
              </a:extLst>
            </p:cNvPr>
            <p:cNvSpPr/>
            <p:nvPr/>
          </p:nvSpPr>
          <p:spPr>
            <a:xfrm rot="16200000" flipH="1">
              <a:off x="3350950" y="2127338"/>
              <a:ext cx="1558026" cy="1387925"/>
            </a:xfrm>
            <a:prstGeom prst="hexagon">
              <a:avLst>
                <a:gd name="adj" fmla="val 28552"/>
                <a:gd name="vf" fmla="val 115470"/>
              </a:avLst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AE83E39C-A76F-F7E2-524D-12C19FEFFD7F}"/>
                </a:ext>
              </a:extLst>
            </p:cNvPr>
            <p:cNvSpPr/>
            <p:nvPr/>
          </p:nvSpPr>
          <p:spPr>
            <a:xfrm rot="16200000" flipH="1">
              <a:off x="3421366" y="2187682"/>
              <a:ext cx="1426282" cy="1270565"/>
            </a:xfrm>
            <a:prstGeom prst="hexagon">
              <a:avLst>
                <a:gd name="adj" fmla="val 28552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8EDF450-62D2-A622-2897-C83463AA51F1}"/>
              </a:ext>
            </a:extLst>
          </p:cNvPr>
          <p:cNvSpPr txBox="1"/>
          <p:nvPr/>
        </p:nvSpPr>
        <p:spPr>
          <a:xfrm>
            <a:off x="4159372" y="2164335"/>
            <a:ext cx="1518643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SzPct val="80000"/>
            </a:pPr>
            <a:r>
              <a:rPr kumimoji="1" lang="en-US" altLang="zh-CN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Statistical models</a:t>
            </a:r>
            <a:endParaRPr kumimoji="1" lang="zh-CN" altLang="en-US" b="1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92D3EE-E4DD-65C4-5508-98CFB5B3B102}"/>
              </a:ext>
            </a:extLst>
          </p:cNvPr>
          <p:cNvGrpSpPr/>
          <p:nvPr/>
        </p:nvGrpSpPr>
        <p:grpSpPr>
          <a:xfrm>
            <a:off x="5761472" y="1603746"/>
            <a:ext cx="1574539" cy="1767511"/>
            <a:chOff x="3436000" y="2042288"/>
            <a:chExt cx="1387925" cy="1558026"/>
          </a:xfrm>
        </p:grpSpPr>
        <p:sp>
          <p:nvSpPr>
            <p:cNvPr id="18" name="六边形 17">
              <a:extLst>
                <a:ext uri="{FF2B5EF4-FFF2-40B4-BE49-F238E27FC236}">
                  <a16:creationId xmlns:a16="http://schemas.microsoft.com/office/drawing/2014/main" id="{67F4B7B7-F5D9-1EB4-664B-3B435708B103}"/>
                </a:ext>
              </a:extLst>
            </p:cNvPr>
            <p:cNvSpPr/>
            <p:nvPr/>
          </p:nvSpPr>
          <p:spPr>
            <a:xfrm rot="16200000" flipH="1">
              <a:off x="3350950" y="2127338"/>
              <a:ext cx="1558026" cy="1387925"/>
            </a:xfrm>
            <a:prstGeom prst="hexagon">
              <a:avLst>
                <a:gd name="adj" fmla="val 28552"/>
                <a:gd name="vf" fmla="val 115470"/>
              </a:avLst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六边形 18">
              <a:extLst>
                <a:ext uri="{FF2B5EF4-FFF2-40B4-BE49-F238E27FC236}">
                  <a16:creationId xmlns:a16="http://schemas.microsoft.com/office/drawing/2014/main" id="{9CD106DB-5E11-A766-7EF5-F396217B605C}"/>
                </a:ext>
              </a:extLst>
            </p:cNvPr>
            <p:cNvSpPr/>
            <p:nvPr/>
          </p:nvSpPr>
          <p:spPr>
            <a:xfrm rot="16200000" flipH="1">
              <a:off x="3421366" y="2187682"/>
              <a:ext cx="1426282" cy="1270565"/>
            </a:xfrm>
            <a:prstGeom prst="hexagon">
              <a:avLst>
                <a:gd name="adj" fmla="val 28552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D87E83E-14D9-0CA3-39E9-E7B2BD43757F}"/>
              </a:ext>
            </a:extLst>
          </p:cNvPr>
          <p:cNvGrpSpPr/>
          <p:nvPr/>
        </p:nvGrpSpPr>
        <p:grpSpPr>
          <a:xfrm>
            <a:off x="4932656" y="2971797"/>
            <a:ext cx="1574539" cy="1767511"/>
            <a:chOff x="3436000" y="2042288"/>
            <a:chExt cx="1387925" cy="1558026"/>
          </a:xfrm>
        </p:grpSpPr>
        <p:sp>
          <p:nvSpPr>
            <p:cNvPr id="30" name="六边形 29">
              <a:extLst>
                <a:ext uri="{FF2B5EF4-FFF2-40B4-BE49-F238E27FC236}">
                  <a16:creationId xmlns:a16="http://schemas.microsoft.com/office/drawing/2014/main" id="{62CA49E9-8D87-C1D0-28B5-DE54F12B49CA}"/>
                </a:ext>
              </a:extLst>
            </p:cNvPr>
            <p:cNvSpPr/>
            <p:nvPr/>
          </p:nvSpPr>
          <p:spPr>
            <a:xfrm rot="16200000" flipH="1">
              <a:off x="3350950" y="2127338"/>
              <a:ext cx="1558026" cy="1387925"/>
            </a:xfrm>
            <a:prstGeom prst="hexagon">
              <a:avLst>
                <a:gd name="adj" fmla="val 28552"/>
                <a:gd name="vf" fmla="val 115470"/>
              </a:avLst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六边形 30">
              <a:extLst>
                <a:ext uri="{FF2B5EF4-FFF2-40B4-BE49-F238E27FC236}">
                  <a16:creationId xmlns:a16="http://schemas.microsoft.com/office/drawing/2014/main" id="{3CBD6342-3B59-6D1A-C031-81263A679FC9}"/>
                </a:ext>
              </a:extLst>
            </p:cNvPr>
            <p:cNvSpPr/>
            <p:nvPr/>
          </p:nvSpPr>
          <p:spPr>
            <a:xfrm rot="16200000" flipH="1">
              <a:off x="3421366" y="2187682"/>
              <a:ext cx="1426282" cy="1270565"/>
            </a:xfrm>
            <a:prstGeom prst="hexagon">
              <a:avLst>
                <a:gd name="adj" fmla="val 28552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2B1E79D7-3DCD-3BDF-2481-B5B127D35C65}"/>
              </a:ext>
            </a:extLst>
          </p:cNvPr>
          <p:cNvSpPr txBox="1"/>
          <p:nvPr/>
        </p:nvSpPr>
        <p:spPr>
          <a:xfrm>
            <a:off x="5931754" y="2172425"/>
            <a:ext cx="1341317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SzPct val="80000"/>
            </a:pPr>
            <a:r>
              <a:rPr kumimoji="1" lang="en-US" altLang="zh-CN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Deep learning</a:t>
            </a:r>
            <a:endParaRPr kumimoji="1" lang="zh-CN" altLang="en-US" b="1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2A2CF2C-64F1-7F29-0DBF-B509B73FAA97}"/>
              </a:ext>
            </a:extLst>
          </p:cNvPr>
          <p:cNvSpPr/>
          <p:nvPr/>
        </p:nvSpPr>
        <p:spPr>
          <a:xfrm>
            <a:off x="974292" y="1844063"/>
            <a:ext cx="2419649" cy="1126664"/>
          </a:xfrm>
          <a:prstGeom prst="rect">
            <a:avLst/>
          </a:prstGeom>
          <a:noFill/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BCC RZDM (BCC)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 CA (NOAA CPC)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NTU CODA (CODA Lab)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XRO </a:t>
            </a: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(University of Hawaii) ……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标注: 弯曲线形 36">
            <a:extLst>
              <a:ext uri="{FF2B5EF4-FFF2-40B4-BE49-F238E27FC236}">
                <a16:creationId xmlns:a16="http://schemas.microsoft.com/office/drawing/2014/main" id="{4A0E9ABF-FEAA-C296-14AD-E78BC195951C}"/>
              </a:ext>
            </a:extLst>
          </p:cNvPr>
          <p:cNvSpPr/>
          <p:nvPr/>
        </p:nvSpPr>
        <p:spPr>
          <a:xfrm flipH="1">
            <a:off x="895743" y="1678392"/>
            <a:ext cx="2498196" cy="152200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2251"/>
              <a:gd name="adj6" fmla="val -24327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标注: 弯曲线形 37">
            <a:extLst>
              <a:ext uri="{FF2B5EF4-FFF2-40B4-BE49-F238E27FC236}">
                <a16:creationId xmlns:a16="http://schemas.microsoft.com/office/drawing/2014/main" id="{FE9E4FBF-BCFF-3620-DB2C-9115F1A02C25}"/>
              </a:ext>
            </a:extLst>
          </p:cNvPr>
          <p:cNvSpPr/>
          <p:nvPr/>
        </p:nvSpPr>
        <p:spPr>
          <a:xfrm>
            <a:off x="8143185" y="1678392"/>
            <a:ext cx="3045012" cy="152200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3477"/>
              <a:gd name="adj6" fmla="val -22919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F67BD1C0-13FE-422B-5874-C68554DC70B9}"/>
              </a:ext>
            </a:extLst>
          </p:cNvPr>
          <p:cNvSpPr/>
          <p:nvPr/>
        </p:nvSpPr>
        <p:spPr>
          <a:xfrm>
            <a:off x="8254363" y="1586745"/>
            <a:ext cx="3045012" cy="1459696"/>
          </a:xfrm>
          <a:prstGeom prst="rect">
            <a:avLst/>
          </a:prstGeom>
          <a:noFill/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3D-Geoformer (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NUIST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CNN-CD (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NUIST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ENSO-ASC &amp; ENSO-</a:t>
            </a:r>
            <a:r>
              <a:rPr lang="en-US" altLang="zh-CN" sz="1200" dirty="0" err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PhyNet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&amp; ENSO-</a:t>
            </a:r>
            <a:r>
              <a:rPr lang="en-US" altLang="zh-CN" sz="1200" dirty="0" err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CausalNet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(TONGJI)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JAMSTEC CNN (JAMESTEC) ……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C62A268-264D-27FC-2F3A-E9DD731FE28C}"/>
              </a:ext>
            </a:extLst>
          </p:cNvPr>
          <p:cNvSpPr/>
          <p:nvPr/>
        </p:nvSpPr>
        <p:spPr>
          <a:xfrm>
            <a:off x="1586208" y="5174282"/>
            <a:ext cx="8020993" cy="1437454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50A60382-867A-A23C-A9A2-201A2DDF28CD}"/>
              </a:ext>
            </a:extLst>
          </p:cNvPr>
          <p:cNvSpPr/>
          <p:nvPr/>
        </p:nvSpPr>
        <p:spPr>
          <a:xfrm>
            <a:off x="1840099" y="5403954"/>
            <a:ext cx="2567292" cy="1069736"/>
          </a:xfrm>
          <a:prstGeom prst="rect">
            <a:avLst/>
          </a:prstGeom>
          <a:noFill/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NUIST CFS1.0 (NUIST)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IOCAS ICM (IOCAS)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BCC_CSM11m (BCC)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NCEP CFSv2 (NOAA)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708F11E-6472-5E7E-C679-326C41721C6D}"/>
              </a:ext>
            </a:extLst>
          </p:cNvPr>
          <p:cNvSpPr txBox="1"/>
          <p:nvPr/>
        </p:nvSpPr>
        <p:spPr>
          <a:xfrm>
            <a:off x="7336761" y="5303339"/>
            <a:ext cx="2270440" cy="116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AUS-ACCESS (CSIRO)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ECMWF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GFDL Spear (NOAA)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JMA (Tokyo) ……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62B2B3E-C286-D4E2-5E7B-531674E57783}"/>
              </a:ext>
            </a:extLst>
          </p:cNvPr>
          <p:cNvSpPr txBox="1"/>
          <p:nvPr/>
        </p:nvSpPr>
        <p:spPr>
          <a:xfrm>
            <a:off x="4948785" y="3446660"/>
            <a:ext cx="1574539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SzPct val="80000"/>
            </a:pPr>
            <a:r>
              <a:rPr kumimoji="1" lang="en-US" altLang="zh-CN" b="1" spc="13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Dynamical models</a:t>
            </a:r>
          </a:p>
          <a:p>
            <a:pPr algn="ctr">
              <a:buSzPct val="80000"/>
            </a:pPr>
            <a:r>
              <a:rPr kumimoji="1" lang="en-US" altLang="zh-CN" b="1" spc="13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(DYNs)</a:t>
            </a:r>
            <a:endParaRPr kumimoji="1" lang="zh-CN" altLang="en-US" b="1" spc="130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53B91883-5E14-5936-BD52-F69A7BB3C79C}"/>
              </a:ext>
            </a:extLst>
          </p:cNvPr>
          <p:cNvCxnSpPr>
            <a:cxnSpLocks/>
          </p:cNvCxnSpPr>
          <p:nvPr/>
        </p:nvCxnSpPr>
        <p:spPr>
          <a:xfrm>
            <a:off x="5707096" y="4820661"/>
            <a:ext cx="0" cy="236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565B6707-190E-2C9D-B645-91D64E86B1FD}"/>
              </a:ext>
            </a:extLst>
          </p:cNvPr>
          <p:cNvSpPr txBox="1"/>
          <p:nvPr/>
        </p:nvSpPr>
        <p:spPr>
          <a:xfrm>
            <a:off x="4796534" y="5303338"/>
            <a:ext cx="2270440" cy="116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MetFRANCE (France)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NASA GMAO (NASA)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SINTEX-F (Japan)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UKMO (UK Met Office)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DB1C272-72AA-00FD-05A3-1DEF05D49EA5}"/>
              </a:ext>
            </a:extLst>
          </p:cNvPr>
          <p:cNvSpPr txBox="1"/>
          <p:nvPr/>
        </p:nvSpPr>
        <p:spPr>
          <a:xfrm>
            <a:off x="6034904" y="4684812"/>
            <a:ext cx="6030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Dynamical models remain the mainstream of ENSO prediction.</a:t>
            </a:r>
          </a:p>
        </p:txBody>
      </p:sp>
    </p:spTree>
    <p:extLst>
      <p:ext uri="{BB962C8B-B14F-4D97-AF65-F5344CB8AC3E}">
        <p14:creationId xmlns:p14="http://schemas.microsoft.com/office/powerpoint/2010/main" val="3584931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A86-C9D7-0730-96E7-6355B6729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E1B6D52-3A63-EA2A-3B42-B5558161006F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2C3FD559-60ED-95DC-038A-B03E7E80408A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3E182AD6-3DD1-65AE-217C-4ECA657D62AE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ENSO prediction using DYNs still faces many challenges!</a:t>
            </a:r>
            <a:endParaRPr kumimoji="1" lang="zh-CN" altLang="en-US" sz="2000" b="1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082D77-DE50-A90D-C309-B9174A8EF713}"/>
              </a:ext>
            </a:extLst>
          </p:cNvPr>
          <p:cNvSpPr txBox="1"/>
          <p:nvPr/>
        </p:nvSpPr>
        <p:spPr>
          <a:xfrm>
            <a:off x="163730" y="120378"/>
            <a:ext cx="8310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01 | Background &amp; Motivation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88FE08-E73E-64AB-1A96-7CB8B437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4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B714EC-4E95-6A68-AE51-93645CED7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349" y="2132655"/>
            <a:ext cx="7717731" cy="3979996"/>
          </a:xfrm>
          <a:prstGeom prst="rect">
            <a:avLst/>
          </a:prstGeom>
        </p:spPr>
      </p:pic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E15287FA-10D7-CA52-A8A4-7809C45ACB98}"/>
              </a:ext>
            </a:extLst>
          </p:cNvPr>
          <p:cNvCxnSpPr/>
          <p:nvPr/>
        </p:nvCxnSpPr>
        <p:spPr>
          <a:xfrm>
            <a:off x="6703392" y="3392768"/>
            <a:ext cx="1366575" cy="1085222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A21987E-01BB-7EC5-43F3-78492F4E451F}"/>
              </a:ext>
            </a:extLst>
          </p:cNvPr>
          <p:cNvSpPr txBox="1"/>
          <p:nvPr/>
        </p:nvSpPr>
        <p:spPr>
          <a:xfrm>
            <a:off x="5232166" y="3891820"/>
            <a:ext cx="2361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Prediction skill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DED8B2-3A53-4F8C-2A54-6D0963904BD8}"/>
              </a:ext>
            </a:extLst>
          </p:cNvPr>
          <p:cNvSpPr txBox="1"/>
          <p:nvPr/>
        </p:nvSpPr>
        <p:spPr>
          <a:xfrm>
            <a:off x="1754393" y="1504169"/>
            <a:ext cx="8677275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ENSO prediction skill shows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 notable decline </a:t>
            </a: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since 2000.</a:t>
            </a:r>
            <a:endParaRPr lang="zh-CN" altLang="en-US" sz="20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9E433C-C910-7AD8-F4CD-2F5B367211D9}"/>
              </a:ext>
            </a:extLst>
          </p:cNvPr>
          <p:cNvSpPr txBox="1"/>
          <p:nvPr/>
        </p:nvSpPr>
        <p:spPr>
          <a:xfrm>
            <a:off x="6309380" y="6164697"/>
            <a:ext cx="25684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(Barnston et al., 2012)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66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E6580-DB97-DB51-5F7C-F25CB4195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622F0EC-1C14-9A33-C1AB-6984820CAF7C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721D3306-A16C-A3DF-54F1-55159DD1897D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4A46C879-113E-E177-2311-1FA6DB3F9E45}"/>
              </a:ext>
            </a:extLst>
          </p:cNvPr>
          <p:cNvSpPr txBox="1"/>
          <p:nvPr/>
        </p:nvSpPr>
        <p:spPr>
          <a:xfrm>
            <a:off x="625707" y="896853"/>
            <a:ext cx="10840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Dynamical</a:t>
            </a: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ENSO </a:t>
            </a: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prediction faces ongoing challenges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DCB025-D722-E6A4-F6BE-2023DF7C4E78}"/>
              </a:ext>
            </a:extLst>
          </p:cNvPr>
          <p:cNvSpPr txBox="1"/>
          <p:nvPr/>
        </p:nvSpPr>
        <p:spPr>
          <a:xfrm>
            <a:off x="163730" y="120378"/>
            <a:ext cx="8310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01 | Background &amp; Motivation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E8EE34-5EB7-AAE6-217E-EF9836429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5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966E8B-1D37-CEDD-1B0A-AC085177C6F0}"/>
              </a:ext>
            </a:extLst>
          </p:cNvPr>
          <p:cNvSpPr txBox="1"/>
          <p:nvPr/>
        </p:nvSpPr>
        <p:spPr>
          <a:xfrm>
            <a:off x="371064" y="1381296"/>
            <a:ext cx="1169501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Current DYN models show limited real-time ENSO prediction skills in terms of recent ENSO events.</a:t>
            </a:r>
            <a:endParaRPr lang="zh-CN" altLang="en-US" sz="2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59C5BA-A65F-5217-0AF0-1A0F30DF1736}"/>
              </a:ext>
            </a:extLst>
          </p:cNvPr>
          <p:cNvSpPr txBox="1"/>
          <p:nvPr/>
        </p:nvSpPr>
        <p:spPr>
          <a:xfrm>
            <a:off x="3439504" y="5412825"/>
            <a:ext cx="25684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(From IRI)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238CFFE-FE3C-5165-781B-D988A86A62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054"/>
          <a:stretch/>
        </p:blipFill>
        <p:spPr>
          <a:xfrm>
            <a:off x="10735203" y="2642969"/>
            <a:ext cx="883176" cy="313235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4A201EB-B470-9EF6-B48E-473DA8D05B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96" r="60512"/>
          <a:stretch>
            <a:fillRect/>
          </a:stretch>
        </p:blipFill>
        <p:spPr>
          <a:xfrm>
            <a:off x="7203317" y="2637198"/>
            <a:ext cx="3419475" cy="313235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799C305-F066-F71E-B39D-1FA945828B00}"/>
              </a:ext>
            </a:extLst>
          </p:cNvPr>
          <p:cNvSpPr txBox="1"/>
          <p:nvPr/>
        </p:nvSpPr>
        <p:spPr>
          <a:xfrm>
            <a:off x="9373450" y="5677505"/>
            <a:ext cx="25684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(Chen et al., 2025)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42EC7CD-55C7-216E-9A7A-15F26847642F}"/>
              </a:ext>
            </a:extLst>
          </p:cNvPr>
          <p:cNvSpPr txBox="1"/>
          <p:nvPr/>
        </p:nvSpPr>
        <p:spPr>
          <a:xfrm>
            <a:off x="7923858" y="4575647"/>
            <a:ext cx="77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3D0D4A55-21CC-E0AB-9572-3DF813388E9B}"/>
              </a:ext>
            </a:extLst>
          </p:cNvPr>
          <p:cNvCxnSpPr>
            <a:cxnSpLocks/>
          </p:cNvCxnSpPr>
          <p:nvPr/>
        </p:nvCxnSpPr>
        <p:spPr>
          <a:xfrm flipV="1">
            <a:off x="8608765" y="4575647"/>
            <a:ext cx="521195" cy="168477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E600EC79-55AB-3078-B95F-C61450D79C83}"/>
              </a:ext>
            </a:extLst>
          </p:cNvPr>
          <p:cNvSpPr txBox="1"/>
          <p:nvPr/>
        </p:nvSpPr>
        <p:spPr>
          <a:xfrm>
            <a:off x="327293" y="6036340"/>
            <a:ext cx="12334194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ENSO </a:t>
            </a:r>
            <a:r>
              <a:rPr lang="zh-CN" altLang="en-US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prediction remains an urgent need; dynamical-model skill has substantial room for improvement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F0C848-1939-467B-D27C-571C4E662B13}"/>
              </a:ext>
            </a:extLst>
          </p:cNvPr>
          <p:cNvSpPr txBox="1"/>
          <p:nvPr/>
        </p:nvSpPr>
        <p:spPr>
          <a:xfrm>
            <a:off x="3480282" y="2229942"/>
            <a:ext cx="4021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2015/16 El Niño: missed forecast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54C4226-60AF-8816-F868-4E0DCA54B49C}"/>
              </a:ext>
            </a:extLst>
          </p:cNvPr>
          <p:cNvSpPr txBox="1"/>
          <p:nvPr/>
        </p:nvSpPr>
        <p:spPr>
          <a:xfrm>
            <a:off x="7400975" y="2183889"/>
            <a:ext cx="3820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2020–2022 La Niña: missed forecast </a:t>
            </a:r>
          </a:p>
          <a:p>
            <a:pPr algn="ctr"/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and severe underprediction</a:t>
            </a:r>
            <a:endParaRPr lang="en-US" altLang="zh-CN" sz="1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EA8B388-E9B6-44B9-A8D1-39609A38D227}"/>
              </a:ext>
            </a:extLst>
          </p:cNvPr>
          <p:cNvGrpSpPr/>
          <p:nvPr/>
        </p:nvGrpSpPr>
        <p:grpSpPr>
          <a:xfrm>
            <a:off x="3480282" y="2824164"/>
            <a:ext cx="3203780" cy="2490652"/>
            <a:chOff x="3145838" y="4339470"/>
            <a:chExt cx="2708534" cy="2171643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299DB810-FD55-4269-9C26-1ADBE1FB19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7" t="4757" r="2806" b="5585"/>
            <a:stretch/>
          </p:blipFill>
          <p:spPr>
            <a:xfrm>
              <a:off x="3145838" y="4339470"/>
              <a:ext cx="2708534" cy="2171643"/>
            </a:xfrm>
            <a:prstGeom prst="rect">
              <a:avLst/>
            </a:prstGeom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4C7F0D6-5A76-47BC-ADC9-653C298B1D4E}"/>
                </a:ext>
              </a:extLst>
            </p:cNvPr>
            <p:cNvSpPr txBox="1"/>
            <p:nvPr/>
          </p:nvSpPr>
          <p:spPr>
            <a:xfrm>
              <a:off x="3576483" y="5707622"/>
              <a:ext cx="2198028" cy="32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Failure to capture</a:t>
              </a:r>
              <a:endPara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EE798AD-6229-1F26-74AA-33C344A8B16E}"/>
              </a:ext>
            </a:extLst>
          </p:cNvPr>
          <p:cNvSpPr txBox="1"/>
          <p:nvPr/>
        </p:nvSpPr>
        <p:spPr>
          <a:xfrm>
            <a:off x="4429529" y="3131236"/>
            <a:ext cx="77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6726A228-8A1C-617D-D436-7734D84FC61E}"/>
              </a:ext>
            </a:extLst>
          </p:cNvPr>
          <p:cNvCxnSpPr>
            <a:cxnSpLocks/>
          </p:cNvCxnSpPr>
          <p:nvPr/>
        </p:nvCxnSpPr>
        <p:spPr>
          <a:xfrm>
            <a:off x="5083956" y="3325113"/>
            <a:ext cx="515739" cy="6867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3F4BF886-E652-4DAD-A05E-CC029528328E}"/>
              </a:ext>
            </a:extLst>
          </p:cNvPr>
          <p:cNvSpPr txBox="1"/>
          <p:nvPr/>
        </p:nvSpPr>
        <p:spPr>
          <a:xfrm>
            <a:off x="8135273" y="3214393"/>
            <a:ext cx="2599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Failure to capture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1370E94-D342-45D7-8623-243E2E1C13E8}"/>
              </a:ext>
            </a:extLst>
          </p:cNvPr>
          <p:cNvGrpSpPr/>
          <p:nvPr/>
        </p:nvGrpSpPr>
        <p:grpSpPr>
          <a:xfrm>
            <a:off x="109451" y="2824164"/>
            <a:ext cx="3047269" cy="2490653"/>
            <a:chOff x="212084" y="4311786"/>
            <a:chExt cx="2702310" cy="2171663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46ECA123-B116-4ED9-AAC2-3AE7AF0487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9" t="4831" r="2996" b="5951"/>
            <a:stretch/>
          </p:blipFill>
          <p:spPr>
            <a:xfrm>
              <a:off x="212084" y="4311786"/>
              <a:ext cx="2702310" cy="2171663"/>
            </a:xfrm>
            <a:prstGeom prst="rect">
              <a:avLst/>
            </a:prstGeom>
          </p:spPr>
        </p:pic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91BE2B2-A27B-4783-AB35-88912803AE75}"/>
                </a:ext>
              </a:extLst>
            </p:cNvPr>
            <p:cNvSpPr txBox="1"/>
            <p:nvPr/>
          </p:nvSpPr>
          <p:spPr>
            <a:xfrm>
              <a:off x="911470" y="4633855"/>
              <a:ext cx="1740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False alarm</a:t>
              </a:r>
              <a:endPara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F9AC830D-71EA-42D4-978A-B4052BD7E17E}"/>
              </a:ext>
            </a:extLst>
          </p:cNvPr>
          <p:cNvSpPr txBox="1"/>
          <p:nvPr/>
        </p:nvSpPr>
        <p:spPr>
          <a:xfrm>
            <a:off x="1080668" y="4231941"/>
            <a:ext cx="77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3C0D7051-9099-4622-A39F-30F41532892F}"/>
              </a:ext>
            </a:extLst>
          </p:cNvPr>
          <p:cNvCxnSpPr>
            <a:cxnSpLocks/>
          </p:cNvCxnSpPr>
          <p:nvPr/>
        </p:nvCxnSpPr>
        <p:spPr>
          <a:xfrm flipV="1">
            <a:off x="1673380" y="4113087"/>
            <a:ext cx="398485" cy="280207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458DF83D-39FA-4BEA-862B-D92774BFA919}"/>
              </a:ext>
            </a:extLst>
          </p:cNvPr>
          <p:cNvSpPr txBox="1"/>
          <p:nvPr/>
        </p:nvSpPr>
        <p:spPr>
          <a:xfrm>
            <a:off x="136205" y="2255101"/>
            <a:ext cx="4021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2014/15 El Niño: False alarm</a:t>
            </a:r>
          </a:p>
        </p:txBody>
      </p:sp>
    </p:spTree>
    <p:extLst>
      <p:ext uri="{BB962C8B-B14F-4D97-AF65-F5344CB8AC3E}">
        <p14:creationId xmlns:p14="http://schemas.microsoft.com/office/powerpoint/2010/main" val="82931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0B3DA-C7BD-51C6-2C85-17502E81A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283C33F-FCE6-EA0B-FF9F-B4D8ADA189DC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64C2C220-7385-6043-7288-C8EEB1994D8B}"/>
              </a:ext>
            </a:extLst>
          </p:cNvPr>
          <p:cNvCxnSpPr>
            <a:cxnSpLocks/>
          </p:cNvCxnSpPr>
          <p:nvPr/>
        </p:nvCxnSpPr>
        <p:spPr>
          <a:xfrm>
            <a:off x="506495" y="1372678"/>
            <a:ext cx="11066380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D46EE4B9-1919-A401-F7FC-A0FCD44D57D3}"/>
              </a:ext>
            </a:extLst>
          </p:cNvPr>
          <p:cNvSpPr txBox="1"/>
          <p:nvPr/>
        </p:nvSpPr>
        <p:spPr>
          <a:xfrm>
            <a:off x="163730" y="911265"/>
            <a:ext cx="121979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Skillful ENSO prediction requires “</a:t>
            </a:r>
            <a:r>
              <a:rPr kumimoji="1" lang="en-US" altLang="zh-CN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Good dynamical model</a:t>
            </a:r>
            <a:r>
              <a:rPr kumimoji="1" lang="en-US" altLang="zh-CN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” + “</a:t>
            </a:r>
            <a:r>
              <a:rPr kumimoji="1" lang="en-US" altLang="zh-CN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Good initialization scheme</a:t>
            </a:r>
            <a:r>
              <a:rPr kumimoji="1" lang="en-US" altLang="zh-CN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”</a:t>
            </a:r>
            <a:endParaRPr kumimoji="1" lang="zh-CN" altLang="en-US" b="1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01E69D-76E6-3AB2-D002-4DFC4ECA281E}"/>
              </a:ext>
            </a:extLst>
          </p:cNvPr>
          <p:cNvSpPr txBox="1"/>
          <p:nvPr/>
        </p:nvSpPr>
        <p:spPr>
          <a:xfrm>
            <a:off x="163730" y="120378"/>
            <a:ext cx="8310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02 | 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System Construction</a:t>
            </a:r>
            <a:endParaRPr kumimoji="1" lang="en-US" altLang="zh-CN" sz="2400" b="1" spc="130" dirty="0">
              <a:solidFill>
                <a:schemeClr val="accent1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E1B296-E52C-9367-7510-3FCA3E42E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6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94E1F3B-3C4B-687C-9A13-A4F37F3E06FE}"/>
              </a:ext>
            </a:extLst>
          </p:cNvPr>
          <p:cNvSpPr/>
          <p:nvPr/>
        </p:nvSpPr>
        <p:spPr>
          <a:xfrm>
            <a:off x="5645835" y="1831588"/>
            <a:ext cx="6414197" cy="4579257"/>
          </a:xfrm>
          <a:prstGeom prst="roundRect">
            <a:avLst>
              <a:gd name="adj" fmla="val 6217"/>
            </a:avLst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F521BA-4946-63E1-8FB3-CB597B8408FE}"/>
              </a:ext>
            </a:extLst>
          </p:cNvPr>
          <p:cNvSpPr/>
          <p:nvPr/>
        </p:nvSpPr>
        <p:spPr>
          <a:xfrm>
            <a:off x="5645834" y="1649164"/>
            <a:ext cx="6414197" cy="4884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E4CE356-EDF3-1CBF-9E44-E56917A354DC}"/>
              </a:ext>
            </a:extLst>
          </p:cNvPr>
          <p:cNvSpPr/>
          <p:nvPr/>
        </p:nvSpPr>
        <p:spPr>
          <a:xfrm>
            <a:off x="214238" y="1831588"/>
            <a:ext cx="5036738" cy="4579257"/>
          </a:xfrm>
          <a:prstGeom prst="roundRect">
            <a:avLst>
              <a:gd name="adj" fmla="val 6217"/>
            </a:avLst>
          </a:prstGeom>
          <a:noFill/>
          <a:ln w="19050">
            <a:solidFill>
              <a:srgbClr val="004B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2AD8CA-317F-216A-D611-722BF0844613}"/>
              </a:ext>
            </a:extLst>
          </p:cNvPr>
          <p:cNvSpPr/>
          <p:nvPr/>
        </p:nvSpPr>
        <p:spPr>
          <a:xfrm>
            <a:off x="214237" y="1649164"/>
            <a:ext cx="5036738" cy="4884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921FD7-AE78-288C-AC80-3A89A7ACE90C}"/>
              </a:ext>
            </a:extLst>
          </p:cNvPr>
          <p:cNvSpPr txBox="1"/>
          <p:nvPr/>
        </p:nvSpPr>
        <p:spPr>
          <a:xfrm>
            <a:off x="1134248" y="1708733"/>
            <a:ext cx="319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 Dynamical model selection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C73582-C7C0-E204-D255-4906CBA713A6}"/>
              </a:ext>
            </a:extLst>
          </p:cNvPr>
          <p:cNvSpPr txBox="1"/>
          <p:nvPr/>
        </p:nvSpPr>
        <p:spPr>
          <a:xfrm>
            <a:off x="6800485" y="1708733"/>
            <a:ext cx="4225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Initialization scheme selection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1ACCF5B-6B20-E032-F50A-076100AE5CD1}"/>
              </a:ext>
            </a:extLst>
          </p:cNvPr>
          <p:cNvGrpSpPr/>
          <p:nvPr/>
        </p:nvGrpSpPr>
        <p:grpSpPr>
          <a:xfrm>
            <a:off x="5706125" y="2993907"/>
            <a:ext cx="6317113" cy="3072281"/>
            <a:chOff x="179531" y="1544439"/>
            <a:chExt cx="6317113" cy="3072281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EEE6F945-8E99-2FC0-1942-B190424E7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31" y="1544439"/>
              <a:ext cx="5229048" cy="2645227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D41ABAB-D68D-5E64-68D5-D4C4781B919C}"/>
                </a:ext>
              </a:extLst>
            </p:cNvPr>
            <p:cNvSpPr/>
            <p:nvPr/>
          </p:nvSpPr>
          <p:spPr>
            <a:xfrm>
              <a:off x="1682885" y="1544440"/>
              <a:ext cx="1420238" cy="247308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5F376A1-57A8-D581-D8E3-EA6763B9B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5361" r="33952"/>
            <a:stretch>
              <a:fillRect/>
            </a:stretch>
          </p:blipFill>
          <p:spPr>
            <a:xfrm>
              <a:off x="3833019" y="2619055"/>
              <a:ext cx="2567845" cy="1997665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C2C7DC7-E826-FC4B-6834-EFE12A264CE6}"/>
                </a:ext>
              </a:extLst>
            </p:cNvPr>
            <p:cNvSpPr/>
            <p:nvPr/>
          </p:nvSpPr>
          <p:spPr>
            <a:xfrm>
              <a:off x="4212459" y="2605851"/>
              <a:ext cx="625812" cy="197565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5CBF040-9347-F88F-C29E-169804B42249}"/>
                </a:ext>
              </a:extLst>
            </p:cNvPr>
            <p:cNvSpPr txBox="1"/>
            <p:nvPr/>
          </p:nvSpPr>
          <p:spPr>
            <a:xfrm>
              <a:off x="184824" y="1873664"/>
              <a:ext cx="12037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Initial value</a:t>
              </a:r>
              <a:endParaRPr lang="zh-CN" altLang="en-US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0266365-CE82-793C-1DF4-4A9FA54C8B07}"/>
                </a:ext>
              </a:extLst>
            </p:cNvPr>
            <p:cNvSpPr txBox="1"/>
            <p:nvPr/>
          </p:nvSpPr>
          <p:spPr>
            <a:xfrm>
              <a:off x="4082375" y="1873664"/>
              <a:ext cx="963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Forcing</a:t>
              </a:r>
              <a:endParaRPr lang="zh-CN" altLang="en-US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457305A-0F61-BF7A-CD99-6198D0281A0E}"/>
                </a:ext>
              </a:extLst>
            </p:cNvPr>
            <p:cNvSpPr txBox="1"/>
            <p:nvPr/>
          </p:nvSpPr>
          <p:spPr>
            <a:xfrm>
              <a:off x="1892029" y="3244334"/>
              <a:ext cx="10019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ENSO</a:t>
              </a:r>
              <a:endParaRPr lang="zh-CN" altLang="en-US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32441C0-7B52-2DB8-9A97-832BD7B01EF0}"/>
                </a:ext>
              </a:extLst>
            </p:cNvPr>
            <p:cNvSpPr txBox="1"/>
            <p:nvPr/>
          </p:nvSpPr>
          <p:spPr>
            <a:xfrm>
              <a:off x="4024390" y="4298880"/>
              <a:ext cx="10019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ENSO</a:t>
              </a:r>
              <a:endParaRPr lang="zh-CN" altLang="en-US" sz="1400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1130070-2519-44A4-3AE2-2BC9A1D65CD8}"/>
                </a:ext>
              </a:extLst>
            </p:cNvPr>
            <p:cNvSpPr txBox="1"/>
            <p:nvPr/>
          </p:nvSpPr>
          <p:spPr>
            <a:xfrm>
              <a:off x="4303206" y="2690430"/>
              <a:ext cx="2193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Blue lines: Initial value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2423286F-A884-708D-D77D-A258D334FE72}"/>
              </a:ext>
            </a:extLst>
          </p:cNvPr>
          <p:cNvSpPr txBox="1"/>
          <p:nvPr/>
        </p:nvSpPr>
        <p:spPr>
          <a:xfrm>
            <a:off x="10364865" y="6088473"/>
            <a:ext cx="1547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(Meehl et al., 2021)</a:t>
            </a:r>
            <a:endParaRPr lang="zh-CN" altLang="en-US" sz="10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ECA8D8A-036B-F202-9112-128411ED0E70}"/>
              </a:ext>
            </a:extLst>
          </p:cNvPr>
          <p:cNvSpPr txBox="1"/>
          <p:nvPr/>
        </p:nvSpPr>
        <p:spPr>
          <a:xfrm>
            <a:off x="5792806" y="2267187"/>
            <a:ext cx="6120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ENSO prediction is essentially an initial value problem.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BDEEB96-FE6E-5018-1708-417408DD8959}"/>
              </a:ext>
            </a:extLst>
          </p:cNvPr>
          <p:cNvSpPr txBox="1"/>
          <p:nvPr/>
        </p:nvSpPr>
        <p:spPr>
          <a:xfrm>
            <a:off x="214238" y="2260489"/>
            <a:ext cx="5284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DYNs have good ENSO simulation capability.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3" name="Picture 2" descr="图2.">
            <a:extLst>
              <a:ext uri="{FF2B5EF4-FFF2-40B4-BE49-F238E27FC236}">
                <a16:creationId xmlns:a16="http://schemas.microsoft.com/office/drawing/2014/main" id="{0C349EB0-2D19-262F-FD58-6DE41C959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744" y="2769537"/>
            <a:ext cx="3319913" cy="324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7C347C58-BA2D-2822-AAD3-8A13B4B8C23C}"/>
              </a:ext>
            </a:extLst>
          </p:cNvPr>
          <p:cNvSpPr txBox="1"/>
          <p:nvPr/>
        </p:nvSpPr>
        <p:spPr>
          <a:xfrm>
            <a:off x="3686356" y="6104252"/>
            <a:ext cx="1484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(Planton et al., 2021)</a:t>
            </a:r>
            <a:endParaRPr lang="zh-CN" altLang="en-US" sz="10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41BD7C9-C025-3301-7336-9193C7F5B0BA}"/>
              </a:ext>
            </a:extLst>
          </p:cNvPr>
          <p:cNvSpPr txBox="1"/>
          <p:nvPr/>
        </p:nvSpPr>
        <p:spPr>
          <a:xfrm>
            <a:off x="371789" y="3904908"/>
            <a:ext cx="7624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GCMs</a:t>
            </a:r>
            <a:endParaRPr lang="zh-CN" altLang="en-US" sz="16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EA1A555-7AE7-194B-1D0C-91C811AEACBE}"/>
              </a:ext>
            </a:extLst>
          </p:cNvPr>
          <p:cNvSpPr txBox="1"/>
          <p:nvPr/>
        </p:nvSpPr>
        <p:spPr>
          <a:xfrm>
            <a:off x="1092743" y="6038841"/>
            <a:ext cx="33360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Assessment of ENSO features</a:t>
            </a:r>
            <a:endParaRPr lang="zh-CN" altLang="en-US" sz="12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195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4854-21BA-69D3-97E9-F162A2325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">
            <a:extLst>
              <a:ext uri="{FF2B5EF4-FFF2-40B4-BE49-F238E27FC236}">
                <a16:creationId xmlns:a16="http://schemas.microsoft.com/office/drawing/2014/main" id="{6F79AD38-95F8-3AB9-8A85-04415A0B6155}"/>
              </a:ext>
            </a:extLst>
          </p:cNvPr>
          <p:cNvSpPr/>
          <p:nvPr/>
        </p:nvSpPr>
        <p:spPr>
          <a:xfrm>
            <a:off x="494735" y="2261429"/>
            <a:ext cx="3366655" cy="3984897"/>
          </a:xfrm>
          <a:prstGeom prst="roundRect">
            <a:avLst>
              <a:gd name="adj" fmla="val 5330"/>
            </a:avLst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63500" dist="635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>
              <a:solidFill>
                <a:schemeClr val="lt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28CE2C-E7DB-B394-DE57-8EED84031289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31275BD7-DF9A-BC32-C1A2-21EDE2365D11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C4086470-9AD5-AFAE-4281-F154614FD4CE}"/>
              </a:ext>
            </a:extLst>
          </p:cNvPr>
          <p:cNvSpPr txBox="1"/>
          <p:nvPr/>
        </p:nvSpPr>
        <p:spPr>
          <a:xfrm>
            <a:off x="274320" y="896852"/>
            <a:ext cx="12066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</a:t>
            </a: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</a:t>
            </a:r>
            <a:r>
              <a:rPr kumimoji="1" lang="en-US" altLang="zh-CN" sz="2000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family of CGCMs has now reached its third generation (</a:t>
            </a: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FGOALS-g3</a:t>
            </a:r>
            <a:r>
              <a:rPr kumimoji="1" lang="en-US" altLang="zh-CN" sz="2000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).</a:t>
            </a:r>
            <a:endParaRPr kumimoji="1" lang="zh-CN" altLang="en-US" sz="2000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7112E8-B03C-DAD1-CDD9-A7A66B40AD1A}"/>
              </a:ext>
            </a:extLst>
          </p:cNvPr>
          <p:cNvSpPr txBox="1"/>
          <p:nvPr/>
        </p:nvSpPr>
        <p:spPr>
          <a:xfrm>
            <a:off x="163730" y="120378"/>
            <a:ext cx="12066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02 | 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System Construction: Development of the FGOALS-g</a:t>
            </a: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3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model</a:t>
            </a:r>
            <a:endParaRPr kumimoji="1" lang="en-US" altLang="zh-CN" sz="2400" b="1" spc="130" dirty="0">
              <a:solidFill>
                <a:schemeClr val="accent1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88BF0B-E88E-8D93-D905-762674F2D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7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燕尾形 2">
            <a:extLst>
              <a:ext uri="{FF2B5EF4-FFF2-40B4-BE49-F238E27FC236}">
                <a16:creationId xmlns:a16="http://schemas.microsoft.com/office/drawing/2014/main" id="{3AD751FB-48E3-38DD-82A6-F3F9E2CA0F81}"/>
              </a:ext>
            </a:extLst>
          </p:cNvPr>
          <p:cNvSpPr/>
          <p:nvPr/>
        </p:nvSpPr>
        <p:spPr>
          <a:xfrm>
            <a:off x="380435" y="1548442"/>
            <a:ext cx="2626127" cy="616636"/>
          </a:xfrm>
          <a:prstGeom prst="chevron">
            <a:avLst>
              <a:gd name="adj" fmla="val 47891"/>
            </a:avLst>
          </a:prstGeom>
          <a:solidFill>
            <a:schemeClr val="accent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3">
            <a:extLst>
              <a:ext uri="{FF2B5EF4-FFF2-40B4-BE49-F238E27FC236}">
                <a16:creationId xmlns:a16="http://schemas.microsoft.com/office/drawing/2014/main" id="{A8074914-5DFD-B4CB-B762-5B752E2EF439}"/>
              </a:ext>
            </a:extLst>
          </p:cNvPr>
          <p:cNvSpPr/>
          <p:nvPr/>
        </p:nvSpPr>
        <p:spPr>
          <a:xfrm>
            <a:off x="2784637" y="1548442"/>
            <a:ext cx="2626127" cy="616636"/>
          </a:xfrm>
          <a:prstGeom prst="chevron">
            <a:avLst>
              <a:gd name="adj" fmla="val 47891"/>
            </a:avLst>
          </a:prstGeom>
          <a:solidFill>
            <a:schemeClr val="accent1">
              <a:alpha val="8659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4">
            <a:extLst>
              <a:ext uri="{FF2B5EF4-FFF2-40B4-BE49-F238E27FC236}">
                <a16:creationId xmlns:a16="http://schemas.microsoft.com/office/drawing/2014/main" id="{2CC4C33A-876F-455E-EDB6-D0F45AC3EA73}"/>
              </a:ext>
            </a:extLst>
          </p:cNvPr>
          <p:cNvSpPr/>
          <p:nvPr/>
        </p:nvSpPr>
        <p:spPr>
          <a:xfrm>
            <a:off x="5188841" y="1548442"/>
            <a:ext cx="2626127" cy="616636"/>
          </a:xfrm>
          <a:prstGeom prst="chevron">
            <a:avLst>
              <a:gd name="adj" fmla="val 4789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AA84640-D697-3E15-853B-30D5D86DC55D}"/>
              </a:ext>
            </a:extLst>
          </p:cNvPr>
          <p:cNvSpPr txBox="1"/>
          <p:nvPr/>
        </p:nvSpPr>
        <p:spPr>
          <a:xfrm>
            <a:off x="813965" y="1669172"/>
            <a:ext cx="1831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b="1" spc="11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FGOALS-g1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7408BAB-BCF5-6084-EA68-E6E5370BC3B9}"/>
              </a:ext>
            </a:extLst>
          </p:cNvPr>
          <p:cNvSpPr txBox="1"/>
          <p:nvPr/>
        </p:nvSpPr>
        <p:spPr>
          <a:xfrm>
            <a:off x="3212985" y="1669172"/>
            <a:ext cx="1831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b="1" spc="11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FGOALS-g2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6C38739-33A1-1A68-136B-311621D74DC2}"/>
              </a:ext>
            </a:extLst>
          </p:cNvPr>
          <p:cNvSpPr txBox="1"/>
          <p:nvPr/>
        </p:nvSpPr>
        <p:spPr>
          <a:xfrm>
            <a:off x="5612004" y="1669172"/>
            <a:ext cx="1831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b="1" spc="11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FGOALS-g3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94CBD93-3AD9-8C24-DFD4-78B6A8EC9344}"/>
              </a:ext>
            </a:extLst>
          </p:cNvPr>
          <p:cNvGrpSpPr/>
          <p:nvPr/>
        </p:nvGrpSpPr>
        <p:grpSpPr>
          <a:xfrm>
            <a:off x="579476" y="2989334"/>
            <a:ext cx="3214243" cy="3052750"/>
            <a:chOff x="853477" y="418748"/>
            <a:chExt cx="3276451" cy="3111832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75D3132A-1C52-8D23-DE35-27E20CEB8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3477" y="418748"/>
              <a:ext cx="3276451" cy="3111832"/>
            </a:xfrm>
            <a:prstGeom prst="rect">
              <a:avLst/>
            </a:prstGeom>
          </p:spPr>
        </p:pic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7DDD675-7EA4-DDA0-26D3-92A7D0B2596E}"/>
                </a:ext>
              </a:extLst>
            </p:cNvPr>
            <p:cNvSpPr/>
            <p:nvPr/>
          </p:nvSpPr>
          <p:spPr>
            <a:xfrm>
              <a:off x="1543574" y="3196205"/>
              <a:ext cx="553674" cy="1992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OBS</a:t>
              </a:r>
              <a:endParaRPr lang="zh-CN" alt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0F73A9C-2B54-2C31-C97F-703D3B50F2D5}"/>
                </a:ext>
              </a:extLst>
            </p:cNvPr>
            <p:cNvSpPr/>
            <p:nvPr/>
          </p:nvSpPr>
          <p:spPr>
            <a:xfrm>
              <a:off x="2216779" y="3194108"/>
              <a:ext cx="996204" cy="1992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FGOALS-g1</a:t>
              </a:r>
              <a:endParaRPr lang="zh-CN" altLang="en-US" sz="105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B34AC2F1-D25B-60B4-FF7B-B808660B64C5}"/>
                </a:ext>
              </a:extLst>
            </p:cNvPr>
            <p:cNvSpPr/>
            <p:nvPr/>
          </p:nvSpPr>
          <p:spPr>
            <a:xfrm>
              <a:off x="3094095" y="3194108"/>
              <a:ext cx="996204" cy="1992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FGOALS-g2</a:t>
              </a:r>
              <a:endParaRPr lang="zh-CN" altLang="en-US" sz="105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0ADB49C4-BE88-654F-1CC3-6D1BC32B5ED4}"/>
              </a:ext>
            </a:extLst>
          </p:cNvPr>
          <p:cNvSpPr txBox="1"/>
          <p:nvPr/>
        </p:nvSpPr>
        <p:spPr>
          <a:xfrm>
            <a:off x="2592097" y="5955086"/>
            <a:ext cx="12247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(Chen et al., 2016)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77A27BC-FA61-4387-1919-0598EFEE9993}"/>
              </a:ext>
            </a:extLst>
          </p:cNvPr>
          <p:cNvSpPr txBox="1"/>
          <p:nvPr/>
        </p:nvSpPr>
        <p:spPr>
          <a:xfrm>
            <a:off x="610422" y="2331536"/>
            <a:ext cx="314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g1</a:t>
            </a:r>
            <a:r>
              <a:rPr lang="zh-CN" altLang="en-US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→</a:t>
            </a:r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g2:</a:t>
            </a:r>
            <a:r>
              <a:rPr lang="zh-CN" altLang="en-US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ENSO amplitude is improved.</a:t>
            </a:r>
            <a:endParaRPr lang="zh-CN" altLang="en-US" sz="16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6" name="3">
            <a:extLst>
              <a:ext uri="{FF2B5EF4-FFF2-40B4-BE49-F238E27FC236}">
                <a16:creationId xmlns:a16="http://schemas.microsoft.com/office/drawing/2014/main" id="{EC28602E-475C-D1F5-B251-6E77CF2AD7BB}"/>
              </a:ext>
            </a:extLst>
          </p:cNvPr>
          <p:cNvSpPr/>
          <p:nvPr/>
        </p:nvSpPr>
        <p:spPr>
          <a:xfrm>
            <a:off x="4190683" y="2261429"/>
            <a:ext cx="3366655" cy="3984897"/>
          </a:xfrm>
          <a:prstGeom prst="roundRect">
            <a:avLst>
              <a:gd name="adj" fmla="val 6385"/>
            </a:avLst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63500" dist="635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2F868FF-FDB8-6745-01FA-184770113884}"/>
              </a:ext>
            </a:extLst>
          </p:cNvPr>
          <p:cNvSpPr txBox="1"/>
          <p:nvPr/>
        </p:nvSpPr>
        <p:spPr>
          <a:xfrm>
            <a:off x="4314507" y="2331536"/>
            <a:ext cx="3119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g2</a:t>
            </a:r>
            <a:r>
              <a:rPr lang="zh-CN" altLang="en-US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→</a:t>
            </a:r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g3: ENSO period and skewness are improved.</a:t>
            </a:r>
            <a:endParaRPr lang="zh-CN" altLang="en-US" sz="16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17C5F552-8630-6217-E82F-2D702A66B5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100" y="2929268"/>
            <a:ext cx="2865817" cy="1336183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46B0AC14-283C-C440-6237-659AC94926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2685" y="4110508"/>
            <a:ext cx="2823282" cy="1306301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88182775-03AE-4A5F-9974-24B2220B50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0498" y="5462289"/>
            <a:ext cx="2332322" cy="525761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25FAECFA-16B4-600C-264C-E364B7D76DD9}"/>
              </a:ext>
            </a:extLst>
          </p:cNvPr>
          <p:cNvSpPr txBox="1"/>
          <p:nvPr/>
        </p:nvSpPr>
        <p:spPr>
          <a:xfrm>
            <a:off x="6275395" y="5985495"/>
            <a:ext cx="12247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(Li et al., 2020)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DD80FF7-6F33-28CE-5D54-4E2EE28CC2C5}"/>
              </a:ext>
            </a:extLst>
          </p:cNvPr>
          <p:cNvGrpSpPr/>
          <p:nvPr/>
        </p:nvGrpSpPr>
        <p:grpSpPr>
          <a:xfrm>
            <a:off x="8244024" y="1448394"/>
            <a:ext cx="2762586" cy="2792778"/>
            <a:chOff x="4318000" y="3136900"/>
            <a:chExt cx="2324100" cy="2349500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0FB8C55-6503-9E03-9E10-C9A9AF1BF8FB}"/>
                </a:ext>
              </a:extLst>
            </p:cNvPr>
            <p:cNvSpPr/>
            <p:nvPr/>
          </p:nvSpPr>
          <p:spPr>
            <a:xfrm>
              <a:off x="4318000" y="3136900"/>
              <a:ext cx="2324100" cy="2349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E1ED83FC-4646-1276-1284-EF9DE9F0E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40919" y="3292302"/>
              <a:ext cx="2072992" cy="2080684"/>
            </a:xfrm>
            <a:prstGeom prst="rect">
              <a:avLst/>
            </a:prstGeom>
          </p:spPr>
        </p:pic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D8B6E460-D543-7C5F-D0A6-552409A9135F}"/>
              </a:ext>
            </a:extLst>
          </p:cNvPr>
          <p:cNvSpPr txBox="1"/>
          <p:nvPr/>
        </p:nvSpPr>
        <p:spPr>
          <a:xfrm>
            <a:off x="645795" y="6400200"/>
            <a:ext cx="7879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FGOALS-g3 shows good skill in simulating ENSO basic properties.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3AFC0A0-F85A-A906-4967-E8105EDD2BE8}"/>
              </a:ext>
            </a:extLst>
          </p:cNvPr>
          <p:cNvSpPr txBox="1"/>
          <p:nvPr/>
        </p:nvSpPr>
        <p:spPr>
          <a:xfrm>
            <a:off x="7689456" y="4727215"/>
            <a:ext cx="4483604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FGOALS-g3 offers a strong basis for developing a new ENSO prediction system.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2E545CA9-87DC-C4C3-EA4F-053FF155495C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1323" t="12351" r="12396" b="11179"/>
          <a:stretch>
            <a:fillRect/>
          </a:stretch>
        </p:blipFill>
        <p:spPr>
          <a:xfrm>
            <a:off x="9330743" y="1709478"/>
            <a:ext cx="213307" cy="19800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5D9077CE-5C0B-1753-2268-167988B2A430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1323" t="12351" r="12396" b="11179"/>
          <a:stretch>
            <a:fillRect/>
          </a:stretch>
        </p:blipFill>
        <p:spPr>
          <a:xfrm>
            <a:off x="10568993" y="2585778"/>
            <a:ext cx="213307" cy="19800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6B11CA0D-F268-D2F8-5757-C47A1DDA33B8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1323" t="12351" r="12396" b="11179"/>
          <a:stretch>
            <a:fillRect/>
          </a:stretch>
        </p:blipFill>
        <p:spPr>
          <a:xfrm>
            <a:off x="10016543" y="2176203"/>
            <a:ext cx="213307" cy="198000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01E07929-C4F7-D672-0C3A-C9AE49F817D3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1323" t="12351" r="12396" b="11179"/>
          <a:stretch>
            <a:fillRect/>
          </a:stretch>
        </p:blipFill>
        <p:spPr>
          <a:xfrm>
            <a:off x="9283118" y="3795453"/>
            <a:ext cx="213307" cy="19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96CA729-2412-3858-43E2-65B791C7E827}"/>
              </a:ext>
            </a:extLst>
          </p:cNvPr>
          <p:cNvSpPr txBox="1"/>
          <p:nvPr/>
        </p:nvSpPr>
        <p:spPr>
          <a:xfrm>
            <a:off x="7616513" y="4167208"/>
            <a:ext cx="41449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(ATM/</a:t>
            </a:r>
            <a:r>
              <a:rPr lang="en-US" altLang="zh-CN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OCN</a:t>
            </a:r>
            <a:r>
              <a:rPr lang="en-US" altLang="zh-CN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components by IAP)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699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4C2A6-AD96-5356-DB0B-2EE374C8E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77797EE-0548-2DDE-6B53-CCE90BEA2807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8D8A75DB-ED12-6FA7-EBBB-BFD2C6DFA1F7}"/>
              </a:ext>
            </a:extLst>
          </p:cNvPr>
          <p:cNvCxnSpPr>
            <a:cxnSpLocks/>
          </p:cNvCxnSpPr>
          <p:nvPr/>
        </p:nvCxnSpPr>
        <p:spPr>
          <a:xfrm>
            <a:off x="725570" y="1372678"/>
            <a:ext cx="10740861" cy="0"/>
          </a:xfrm>
          <a:prstGeom prst="line">
            <a:avLst/>
          </a:prstGeom>
          <a:ln w="9525">
            <a:solidFill>
              <a:schemeClr val="accent1"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4B569D3D-9F4A-59D4-A881-CD7E815F8A31}"/>
              </a:ext>
            </a:extLst>
          </p:cNvPr>
          <p:cNvSpPr txBox="1"/>
          <p:nvPr/>
        </p:nvSpPr>
        <p:spPr>
          <a:xfrm>
            <a:off x="625706" y="896853"/>
            <a:ext cx="114519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n"/>
            </a:pP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SST-Nudging: a simple, efficient and practical </a:t>
            </a:r>
            <a:r>
              <a:rPr kumimoji="1" lang="zh-CN" altLang="en-US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initialization scheme</a:t>
            </a:r>
            <a:r>
              <a:rPr kumimoji="1" lang="en-US" altLang="zh-CN" sz="2000" b="1" spc="13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.</a:t>
            </a:r>
            <a:endParaRPr kumimoji="1" lang="zh-CN" altLang="en-US" sz="2000" b="1" spc="13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862080-F117-4A1E-C85A-673E9B8E018F}"/>
              </a:ext>
            </a:extLst>
          </p:cNvPr>
          <p:cNvSpPr txBox="1"/>
          <p:nvPr/>
        </p:nvSpPr>
        <p:spPr>
          <a:xfrm>
            <a:off x="163729" y="120378"/>
            <a:ext cx="119139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02 | 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System Construction</a:t>
            </a: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: SST-Nudging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initialization scheme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BA26B6-2C16-666F-8623-28EC10056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8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4" name="表格 73">
            <a:extLst>
              <a:ext uri="{FF2B5EF4-FFF2-40B4-BE49-F238E27FC236}">
                <a16:creationId xmlns:a16="http://schemas.microsoft.com/office/drawing/2014/main" id="{9EC3ECEC-87A9-8073-1972-85FA84F75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527238"/>
              </p:ext>
            </p:extLst>
          </p:nvPr>
        </p:nvGraphicFramePr>
        <p:xfrm>
          <a:off x="2977601" y="2377628"/>
          <a:ext cx="5434026" cy="3401105"/>
        </p:xfrm>
        <a:graphic>
          <a:graphicData uri="http://schemas.openxmlformats.org/drawingml/2006/table">
            <a:tbl>
              <a:tblPr firstRow="1" firstCol="1" bandRow="1"/>
              <a:tblGrid>
                <a:gridCol w="1134720">
                  <a:extLst>
                    <a:ext uri="{9D8B030D-6E8A-4147-A177-3AD203B41FA5}">
                      <a16:colId xmlns:a16="http://schemas.microsoft.com/office/drawing/2014/main" val="372041084"/>
                    </a:ext>
                  </a:extLst>
                </a:gridCol>
                <a:gridCol w="1423215">
                  <a:extLst>
                    <a:ext uri="{9D8B030D-6E8A-4147-A177-3AD203B41FA5}">
                      <a16:colId xmlns:a16="http://schemas.microsoft.com/office/drawing/2014/main" val="2250482617"/>
                    </a:ext>
                  </a:extLst>
                </a:gridCol>
                <a:gridCol w="1416001">
                  <a:extLst>
                    <a:ext uri="{9D8B030D-6E8A-4147-A177-3AD203B41FA5}">
                      <a16:colId xmlns:a16="http://schemas.microsoft.com/office/drawing/2014/main" val="2426725463"/>
                    </a:ext>
                  </a:extLst>
                </a:gridCol>
                <a:gridCol w="1460090">
                  <a:extLst>
                    <a:ext uri="{9D8B030D-6E8A-4147-A177-3AD203B41FA5}">
                      <a16:colId xmlns:a16="http://schemas.microsoft.com/office/drawing/2014/main" val="1362617570"/>
                    </a:ext>
                  </a:extLst>
                </a:gridCol>
              </a:tblGrid>
              <a:tr h="31310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kern="100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Institution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kern="100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System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b="1" kern="100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Initialization</a:t>
                      </a:r>
                      <a:endParaRPr lang="zh-CN" sz="1400" b="1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kern="100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Reference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69573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ECCC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CanSIPS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Merryfield et al. (2013)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45122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DWD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DWD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Baehr and Piontek (2014)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390564"/>
                  </a:ext>
                </a:extLst>
              </a:tr>
              <a:tr h="237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BCC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BCC_CSM11m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Wu et al. (2014)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0076931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CAMS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CAMS-CSM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Rong et al. (2018)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6379843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IAP/CAS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IAP_NFSV-ICM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Tao et al. (2020)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873629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IAP/CAS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NZC-PCCSM4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Ma and Wang (2014)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557082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IAP/CAS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FGOALS-f2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Bao et al. (2019)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5404219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FIO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FIO_CPS v2.0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Song et al. (2021)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212185"/>
                  </a:ext>
                </a:extLst>
              </a:tr>
              <a:tr h="237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SIO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SIO_TICM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Song et al. (2018)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003829"/>
                  </a:ext>
                </a:extLst>
              </a:tr>
              <a:tr h="237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SIO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SIO_CESM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Song et al. (2020)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460696"/>
                  </a:ext>
                </a:extLst>
              </a:tr>
              <a:tr h="237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NUIST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NUIST CFS1.0</a:t>
                      </a:r>
                      <a:endParaRPr lang="zh-CN" sz="1000" kern="10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Nudging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50" kern="100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He et al.</a:t>
                      </a: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 (2020)</a:t>
                      </a:r>
                      <a:endParaRPr lang="zh-CN" sz="1000" kern="10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41840" marR="418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39730"/>
                  </a:ext>
                </a:extLst>
              </a:tr>
            </a:tbl>
          </a:graphicData>
        </a:graphic>
      </p:graphicFrame>
      <p:sp>
        <p:nvSpPr>
          <p:cNvPr id="75" name="文本框 74">
            <a:extLst>
              <a:ext uri="{FF2B5EF4-FFF2-40B4-BE49-F238E27FC236}">
                <a16:creationId xmlns:a16="http://schemas.microsoft.com/office/drawing/2014/main" id="{7268A951-D51C-0089-963E-05868CB5D461}"/>
              </a:ext>
            </a:extLst>
          </p:cNvPr>
          <p:cNvSpPr txBox="1"/>
          <p:nvPr/>
        </p:nvSpPr>
        <p:spPr>
          <a:xfrm>
            <a:off x="2228320" y="1986954"/>
            <a:ext cx="7068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Some ENSO prediction systems using the nudging initialization scheme.</a:t>
            </a:r>
            <a:endParaRPr lang="zh-CN" altLang="en-US" sz="16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FA7710AF-151D-7AD9-EE57-319924826C06}"/>
                  </a:ext>
                </a:extLst>
              </p:cNvPr>
              <p:cNvSpPr txBox="1"/>
              <p:nvPr/>
            </p:nvSpPr>
            <p:spPr>
              <a:xfrm>
                <a:off x="2393950" y="1509155"/>
                <a:ext cx="61087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𝑚𝑜𝑑𝑒𝑙</m:t>
                          </m:r>
                        </m:sub>
                      </m:sSub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t</m:t>
                              </m:r>
                            </m:e>
                            <m:sub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𝑚𝑜𝑑𝑒𝑙</m:t>
                          </m:r>
                        </m:sub>
                      </m:sSub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t</m:t>
                              </m:r>
                            </m:e>
                            <m:sub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𝑂𝐵𝑆</m:t>
                              </m:r>
                            </m:sub>
                          </m:sSub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t</m:t>
                                  </m:r>
                                </m:e>
                                <m:sub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𝑚𝑜𝑑𝑒𝑙</m:t>
                              </m:r>
                            </m:sub>
                          </m:sSub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t</m:t>
                                  </m:r>
                                </m:e>
                                <m:sub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FA7710AF-151D-7AD9-EE57-319924826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3950" y="1509155"/>
                <a:ext cx="6108700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" name="文本框 88">
            <a:extLst>
              <a:ext uri="{FF2B5EF4-FFF2-40B4-BE49-F238E27FC236}">
                <a16:creationId xmlns:a16="http://schemas.microsoft.com/office/drawing/2014/main" id="{4A7BD59B-4169-6478-23F1-EC540D650B35}"/>
              </a:ext>
            </a:extLst>
          </p:cNvPr>
          <p:cNvSpPr txBox="1"/>
          <p:nvPr/>
        </p:nvSpPr>
        <p:spPr>
          <a:xfrm>
            <a:off x="1192531" y="5875422"/>
            <a:ext cx="10294620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sz="2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As </a:t>
            </a:r>
            <a:r>
              <a:rPr lang="en-US" altLang="zh-CN" sz="22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version 1</a:t>
            </a:r>
            <a:r>
              <a:rPr lang="en-US" altLang="zh-CN" sz="2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 we adopt the cost-effective SST-Nudging scheme, based on FGOALS-g3, to build a new ENSO prediction system</a:t>
            </a:r>
            <a:endParaRPr lang="zh-CN" altLang="en-US" sz="2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54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EAB4E-2EE8-6112-EF36-8BC35208D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3CAD6AE-4510-76F2-4804-546F25CFC724}"/>
              </a:ext>
            </a:extLst>
          </p:cNvPr>
          <p:cNvSpPr/>
          <p:nvPr/>
        </p:nvSpPr>
        <p:spPr>
          <a:xfrm>
            <a:off x="-5938" y="0"/>
            <a:ext cx="12197938" cy="707751"/>
          </a:xfrm>
          <a:prstGeom prst="rect">
            <a:avLst/>
          </a:prstGeom>
          <a:solidFill>
            <a:schemeClr val="accent1">
              <a:alpha val="8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9E1815-6536-BA0B-9F49-A31D2880F60B}"/>
              </a:ext>
            </a:extLst>
          </p:cNvPr>
          <p:cNvSpPr txBox="1"/>
          <p:nvPr/>
        </p:nvSpPr>
        <p:spPr>
          <a:xfrm>
            <a:off x="163730" y="120378"/>
            <a:ext cx="938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kumimoji="1" lang="en-US" altLang="zh-CN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02 | </a:t>
            </a:r>
            <a:r>
              <a:rPr kumimoji="1" lang="zh-CN" altLang="en-US" sz="2400" b="1" spc="13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System Construction</a:t>
            </a:r>
            <a:endParaRPr kumimoji="1" lang="en-US" altLang="zh-CN" sz="2400" b="1" spc="130" dirty="0">
              <a:solidFill>
                <a:schemeClr val="accent1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15A3B8-A084-FB70-7765-7D8B3358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2900" y="6492875"/>
            <a:ext cx="419100" cy="365125"/>
          </a:xfrm>
        </p:spPr>
        <p:txBody>
          <a:bodyPr/>
          <a:lstStyle/>
          <a:p>
            <a:pPr algn="ctr"/>
            <a:fld id="{683C9B6D-65B9-0641-A6B8-4E0CD99C35AB}" type="slidenum">
              <a:rPr kumimoji="1" lang="zh-CN" altLang="en-US" sz="1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9</a:t>
            </a:fld>
            <a:endParaRPr kumimoji="1" lang="zh-CN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52F9C5-EE6B-8BBA-F802-00F780235542}"/>
              </a:ext>
            </a:extLst>
          </p:cNvPr>
          <p:cNvSpPr txBox="1"/>
          <p:nvPr/>
        </p:nvSpPr>
        <p:spPr>
          <a:xfrm>
            <a:off x="521970" y="1095504"/>
            <a:ext cx="1138428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 short-term climate forecast system is built using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FGOALS-g3 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with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SST-Nudging 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initialization (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FGOALS-g3 CFS v1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CFA1EA-5C06-8808-BDF5-38A465B1CC83}"/>
              </a:ext>
            </a:extLst>
          </p:cNvPr>
          <p:cNvSpPr txBox="1"/>
          <p:nvPr/>
        </p:nvSpPr>
        <p:spPr>
          <a:xfrm>
            <a:off x="106680" y="2793712"/>
            <a:ext cx="11799569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How skillful is FGOALS-g3 CFS v1 at predicting ENSO?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4B58AF9-E13F-A073-80DD-5A7343969B6D}"/>
              </a:ext>
            </a:extLst>
          </p:cNvPr>
          <p:cNvSpPr/>
          <p:nvPr/>
        </p:nvSpPr>
        <p:spPr>
          <a:xfrm>
            <a:off x="3143366" y="4989554"/>
            <a:ext cx="240575" cy="240576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0000FB7-7F1E-3F00-4582-9DD4274E3921}"/>
              </a:ext>
            </a:extLst>
          </p:cNvPr>
          <p:cNvSpPr/>
          <p:nvPr/>
        </p:nvSpPr>
        <p:spPr>
          <a:xfrm>
            <a:off x="8696441" y="4989554"/>
            <a:ext cx="240575" cy="240576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0D52AE-21D5-9BFE-0AAA-09EB77402589}"/>
              </a:ext>
            </a:extLst>
          </p:cNvPr>
          <p:cNvSpPr txBox="1"/>
          <p:nvPr/>
        </p:nvSpPr>
        <p:spPr>
          <a:xfrm>
            <a:off x="1172915" y="5383824"/>
            <a:ext cx="4523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Deterministic 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skill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39EF6A-162A-BE65-3ACF-89B8478A6975}"/>
              </a:ext>
            </a:extLst>
          </p:cNvPr>
          <p:cNvSpPr txBox="1"/>
          <p:nvPr/>
        </p:nvSpPr>
        <p:spPr>
          <a:xfrm>
            <a:off x="6725990" y="5383823"/>
            <a:ext cx="418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Probabilistic 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skill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2" name="连接符: 肘形 11">
            <a:extLst>
              <a:ext uri="{FF2B5EF4-FFF2-40B4-BE49-F238E27FC236}">
                <a16:creationId xmlns:a16="http://schemas.microsoft.com/office/drawing/2014/main" id="{6EC29FD0-0A31-D43C-233E-A571703AD8F3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rot="5400000">
            <a:off x="3907016" y="2890105"/>
            <a:ext cx="1456088" cy="274281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D64666F9-9C65-E8F6-20B4-223714D28456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 rot="16200000" flipH="1">
            <a:off x="6683553" y="2856378"/>
            <a:ext cx="1456088" cy="281026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72302"/>
      </p:ext>
    </p:extLst>
  </p:cSld>
  <p:clrMapOvr>
    <a:masterClrMapping/>
  </p:clrMapOvr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92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409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</TotalTime>
  <Words>2073</Words>
  <Application>Microsoft Office PowerPoint</Application>
  <PresentationFormat>宽屏</PresentationFormat>
  <Paragraphs>357</Paragraphs>
  <Slides>28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ADLaM Display</vt:lpstr>
      <vt:lpstr>等线</vt:lpstr>
      <vt:lpstr>微软雅黑</vt:lpstr>
      <vt:lpstr>Arial</vt:lpstr>
      <vt:lpstr>Calibri</vt:lpstr>
      <vt:lpstr>Calibri Light</vt:lpstr>
      <vt:lpstr>Cambria Math</vt:lpstr>
      <vt:lpstr>Segoe Print</vt:lpstr>
      <vt:lpstr>Times</vt:lpstr>
      <vt:lpstr>Times New Roman</vt:lpstr>
      <vt:lpstr>Wingdings</vt:lpstr>
      <vt:lpstr>WPS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xiaohuoya</dc:creator>
  <cp:lastModifiedBy>Lin Chen</cp:lastModifiedBy>
  <cp:revision>436</cp:revision>
  <dcterms:created xsi:type="dcterms:W3CDTF">2023-08-09T12:44:00Z</dcterms:created>
  <dcterms:modified xsi:type="dcterms:W3CDTF">2026-05-15T00:51:41Z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</Properties>
</file>