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5">
  <p:sldMasterIdLst>
    <p:sldMasterId id="2147483648" r:id="rId1"/>
    <p:sldMasterId id="2147483660" r:id="rId2"/>
  </p:sldMasterIdLst>
  <p:notesMasterIdLst>
    <p:notesMasterId r:id="rId30"/>
  </p:notesMasterIdLst>
  <p:sldIdLst>
    <p:sldId id="386" r:id="rId3"/>
    <p:sldId id="516" r:id="rId4"/>
    <p:sldId id="10160" r:id="rId5"/>
    <p:sldId id="10199" r:id="rId6"/>
    <p:sldId id="10201" r:id="rId7"/>
    <p:sldId id="10200" r:id="rId8"/>
    <p:sldId id="10188" r:id="rId9"/>
    <p:sldId id="473" r:id="rId10"/>
    <p:sldId id="492" r:id="rId11"/>
    <p:sldId id="494" r:id="rId12"/>
    <p:sldId id="502" r:id="rId13"/>
    <p:sldId id="495" r:id="rId14"/>
    <p:sldId id="10204" r:id="rId15"/>
    <p:sldId id="10205" r:id="rId16"/>
    <p:sldId id="10189" r:id="rId17"/>
    <p:sldId id="10207" r:id="rId18"/>
    <p:sldId id="10208" r:id="rId19"/>
    <p:sldId id="10197" r:id="rId20"/>
    <p:sldId id="10206" r:id="rId21"/>
    <p:sldId id="10187" r:id="rId22"/>
    <p:sldId id="505" r:id="rId23"/>
    <p:sldId id="496" r:id="rId24"/>
    <p:sldId id="500" r:id="rId25"/>
    <p:sldId id="501" r:id="rId26"/>
    <p:sldId id="10190" r:id="rId27"/>
    <p:sldId id="517" r:id="rId28"/>
    <p:sldId id="396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BYB" initials="B" lastIdx="18" clrIdx="0"/>
  <p:cmAuthor id="1" name="Xu Ann" initials="XA" lastIdx="21" clrIdx="1"/>
  <p:cmAuthor id="2" name="赵平(拟稿)" initials="p" lastIdx="4" clrIdx="2"/>
  <p:cmAuthor id="3" name="han z" initials="hz" lastIdx="2" clrIdx="0"/>
  <p:cmAuthor id="4" name="Think" initials="T" lastIdx="8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28FF"/>
    <a:srgbClr val="2A00DC"/>
    <a:srgbClr val="000F2E"/>
    <a:srgbClr val="0766D4"/>
    <a:srgbClr val="E6EDE1"/>
    <a:srgbClr val="E1EEE0"/>
    <a:srgbClr val="DBF3DC"/>
    <a:srgbClr val="7E0000"/>
    <a:srgbClr val="E6E6E6"/>
    <a:srgbClr val="5B9B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8FB837D-C827-4EFA-A057-4D05807E0F7C}" styleName="主题样式 1 - 强调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EC20E35-A176-4012-BC5E-935CFFF8708E}" styleName="中度样式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93D81CF-94F2-401A-BA57-92F5A7B2D0C5}" styleName="中度样式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850" autoAdjust="0"/>
    <p:restoredTop sz="94430" autoAdjust="0"/>
  </p:normalViewPr>
  <p:slideViewPr>
    <p:cSldViewPr snapToGrid="0">
      <p:cViewPr>
        <p:scale>
          <a:sx n="60" d="100"/>
          <a:sy n="60" d="100"/>
        </p:scale>
        <p:origin x="57" y="489"/>
      </p:cViewPr>
      <p:guideLst/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commentAuthors" Target="commentAuthor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B318D1-8F1D-4876-8550-294750F359B3}" type="datetimeFigureOut">
              <a:rPr lang="zh-CN" altLang="en-US" smtClean="0"/>
              <a:t>2026/5/14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EA2BD7-0E88-4837-A039-C34E39BC47A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EA2BD7-0E88-4837-A039-C34E39BC47A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62920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EA2BD7-0E88-4837-A039-C34E39BC47A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9501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EA2BD7-0E88-4837-A039-C34E39BC47A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27660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EA2BD7-0E88-4837-A039-C34E39BC47A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87790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4F1F1A-8894-538B-D91D-9B02F3C8A4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11BE4BF7-CEBA-0933-E50C-E544926059A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7C0F5E00-47E7-4244-5029-130E77E61C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91CD42F-22E6-5318-C627-1B23D184AC6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EA2BD7-0E88-4837-A039-C34E39BC47A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755077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BD0203-27BA-DA37-74F7-2E50003BA6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131DA6A6-5218-1FF2-C725-CB5478E417E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F0B0970F-456E-286B-5451-2E5A26B0E06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66AF545-A9D4-F8E8-1F9D-CA5E32EF708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EA2BD7-0E88-4837-A039-C34E39BC47A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193597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27522C-404C-D75A-E408-C1F272414B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4BE305C3-5DF7-BE2C-CDD8-25BEE59F53F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B91B7CE8-097C-C6AF-DC53-B3FAB0AB43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DA63D01-282F-B950-12BA-E8107B5EF71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EA2BD7-0E88-4837-A039-C34E39BC47A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74604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A61041-3DA4-A3C2-E22E-53E23CC600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7AFB0BC6-4E28-9EA1-BFBD-B815C876387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FF6132D1-4818-A648-225C-ED99D425130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1E21A11-D27A-76D6-2198-69FF1CBB589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EA2BD7-0E88-4837-A039-C34E39BC47A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710010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853F56-226C-D405-CD2D-CF3B0186A8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7AB980E8-B9A3-96D2-11E1-A6730C0BBF8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60086C36-FB76-8FED-6F2F-9AA2F5744AF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F99CCCE-D20E-AECD-1BCB-5CCF2AD8861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EA2BD7-0E88-4837-A039-C34E39BC47A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071199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599050-BED5-7A0D-4F15-B236E38652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2EABC65A-B5B8-8DBA-484B-515BC004632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A09953C8-F4C8-4AA4-5463-474683F109A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E537E6F-9362-C3A4-3528-7DBCAE2C1AA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EA2BD7-0E88-4837-A039-C34E39BC47A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325078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586CDD-5E59-126B-EF3A-1870A7B6F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12DC5138-DE87-694D-75D5-493FB10D44F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5AB2EEAB-2FE2-144B-7469-B4090F6F0C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DF17373-7BB7-5137-9200-4300285F5B1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EA2BD7-0E88-4837-A039-C34E39BC47A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20378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29F4C5-1E8C-2EDC-B63A-B8B816BA76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2A4730C8-EC86-A0EB-71B1-7C959878107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B50F6BDB-18BD-E36B-9473-619864198A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96678A5-AE70-71AD-AE1E-F99C2CAE36A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EA2BD7-0E88-4837-A039-C34E39BC47A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09471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D8E206-D5EF-C1D7-DD04-5090763B0B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A6032490-0599-60C5-FE24-F93DC0BF79A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9627B020-0951-3D52-BB47-01B5133BC3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9A542F3-2D91-BA34-D9B3-BC087B3A582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EA2BD7-0E88-4837-A039-C34E39BC47AB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2367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EA2BD7-0E88-4837-A039-C34E39BC47AB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177044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EA2BD7-0E88-4837-A039-C34E39BC47AB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19558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EA2BD7-0E88-4837-A039-C34E39BC47AB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953567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EA2BD7-0E88-4837-A039-C34E39BC47AB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567149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C57511-F015-B12F-E609-FA573667E5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DDE4B97F-BF09-239D-C31D-156BE6753DF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9736C96F-0A9C-597B-4DCA-BC9E6839049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CB3BD64-6F0D-099F-3293-87465963A48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EA2BD7-0E88-4837-A039-C34E39BC47AB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820149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C0CAD0-85F7-6988-6FCF-0ADE67604B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0752775E-C7B8-F0D2-E42E-71489C55CA7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0B79900D-CAD4-3439-2DDF-D1C11973B54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0724E18-7AAB-F939-1C05-742D1E0BF57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EA2BD7-0E88-4837-A039-C34E39BC47AB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135799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EA2BD7-0E88-4837-A039-C34E39BC47AB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4409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EA2BD7-0E88-4837-A039-C34E39BC47A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93479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CDDD9D-6590-10D8-80D1-45863BE008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4EF452E4-299B-83FA-4191-E655D356DAD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6752903F-53FD-4407-904E-52BCE18671C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8D13F6A-2791-68EE-EF74-925FCB2B70E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EA2BD7-0E88-4837-A039-C34E39BC47A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29441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AAE27D-A28D-35FC-EB42-E4986F5937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5B032A20-9522-E558-9772-3A53613CBD7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BD7AD4A4-FFFE-B8BB-716D-6E72B83C2D9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1B28F53-D4D5-731B-FB49-219A7B19D27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EA2BD7-0E88-4837-A039-C34E39BC47A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953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CCA3D4-6CD3-7F2E-969C-B586CFCB98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4A53296A-C94D-85CB-46D4-3FDD6A81B78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F7119183-3379-E6E5-4197-F5FAB3FCAC6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8F126E0-3BC3-D61C-1B7F-1FC3CC330D8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EA2BD7-0E88-4837-A039-C34E39BC47A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90868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686B19-3A94-D5A4-2C38-C273FF1BCD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22AC4513-156C-A518-C267-BBA14385C27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A1364ECD-7F60-BC4C-7E05-2AD040A994E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5D1CBEA-2578-9F12-D8A7-BB82CF2A82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EA2BD7-0E88-4837-A039-C34E39BC47A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4142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EA2BD7-0E88-4837-A039-C34E39BC47A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01595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EA2BD7-0E88-4837-A039-C34E39BC47A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1492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62E5E-25C7-4112-8205-75153C9B5083}" type="datetimeFigureOut">
              <a:rPr lang="zh-CN" altLang="en-US" smtClean="0"/>
              <a:t>2026/5/14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0F136-57CE-4B7F-8253-82531B0F5B2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62E5E-25C7-4112-8205-75153C9B5083}" type="datetimeFigureOut">
              <a:rPr lang="zh-CN" altLang="en-US" smtClean="0"/>
              <a:t>2026/5/14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0F136-57CE-4B7F-8253-82531B0F5B2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62E5E-25C7-4112-8205-75153C9B5083}" type="datetimeFigureOut">
              <a:rPr lang="zh-CN" altLang="en-US" smtClean="0"/>
              <a:t>2026/5/14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0F136-57CE-4B7F-8253-82531B0F5B2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AE816A-7AF1-4586-A6FC-DB6C6DE45D96}" type="datetimeFigureOut">
              <a:rPr lang="zh-CN" altLang="en-US"/>
              <a:t>2026/5/14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C2918A-2CBB-4B8D-93BD-96104423E246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659AAD-ED35-4D40-B2C4-BCF76DC9F897}" type="datetimeFigureOut">
              <a:rPr lang="zh-CN" altLang="en-US"/>
              <a:t>2026/5/14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5F4D45-A6B5-4035-B937-B105A3C38385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9A657D-85AA-4312-BC7A-7148ECB80D90}" type="datetimeFigureOut">
              <a:rPr lang="zh-CN" altLang="en-US"/>
              <a:t>2026/5/14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9A341B-AE1C-4169-8791-36FB1D5F7B0B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187F0D-140F-418F-9C53-4F754DF6797A}" type="datetimeFigureOut">
              <a:rPr lang="zh-CN" altLang="en-US"/>
              <a:t>2026/5/14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CEE507-03EE-4373-BAB9-399268BEF558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90D4D-2826-4363-AEB2-77A06C3F9D43}" type="datetimeFigureOut">
              <a:rPr lang="zh-CN" altLang="en-US"/>
              <a:t>2026/5/14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9FA8E3-371A-4BA5-B226-4FE0174AF9A4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B2EFDC-65A5-4F4C-8CA4-5B58EFF08709}" type="datetimeFigureOut">
              <a:rPr lang="zh-CN" altLang="en-US"/>
              <a:t>2026/5/14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0EF220-B676-4A21-9FE1-B4A5EF75302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883AA8-2511-4203-9E56-FE00D9265D68}" type="datetimeFigureOut">
              <a:rPr lang="zh-CN" altLang="en-US"/>
              <a:t>2026/5/14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C7BBBB-04E9-4060-9B5E-50F9F360498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6CCC8F-422D-4B92-920D-6E6129E6C48E}" type="datetimeFigureOut">
              <a:rPr lang="zh-CN" altLang="en-US"/>
              <a:t>2026/5/14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995F09-40EB-4EC2-9EDF-B0D78CD2512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62E5E-25C7-4112-8205-75153C9B5083}" type="datetimeFigureOut">
              <a:rPr lang="zh-CN" altLang="en-US" smtClean="0"/>
              <a:t>2026/5/14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0F136-57CE-4B7F-8253-82531B0F5B2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426201-5B89-4969-9943-D50D03C6F786}" type="datetimeFigureOut">
              <a:rPr lang="zh-CN" altLang="en-US"/>
              <a:t>2026/5/14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3B1706-55ED-4143-9E12-48FEA8FC34C1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40369E-F777-44CB-AFF4-121D2235A953}" type="datetimeFigureOut">
              <a:rPr lang="zh-CN" altLang="en-US"/>
              <a:t>2026/5/14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74AC8A-336E-4B17-AD42-94AB255C6679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FF4C7F-BCF6-40F1-9EBB-8138DC422ECB}" type="datetimeFigureOut">
              <a:rPr lang="zh-CN" altLang="en-US"/>
              <a:t>2026/5/14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6C42C6-B9ED-44D4-B604-66C73ACF069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62E5E-25C7-4112-8205-75153C9B5083}" type="datetimeFigureOut">
              <a:rPr lang="zh-CN" altLang="en-US" smtClean="0"/>
              <a:t>2026/5/14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0F136-57CE-4B7F-8253-82531B0F5B2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62E5E-25C7-4112-8205-75153C9B5083}" type="datetimeFigureOut">
              <a:rPr lang="zh-CN" altLang="en-US" smtClean="0"/>
              <a:t>2026/5/14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0F136-57CE-4B7F-8253-82531B0F5B2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62E5E-25C7-4112-8205-75153C9B5083}" type="datetimeFigureOut">
              <a:rPr lang="zh-CN" altLang="en-US" smtClean="0"/>
              <a:t>2026/5/14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0F136-57CE-4B7F-8253-82531B0F5B2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62E5E-25C7-4112-8205-75153C9B5083}" type="datetimeFigureOut">
              <a:rPr lang="zh-CN" altLang="en-US" smtClean="0"/>
              <a:t>2026/5/14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0F136-57CE-4B7F-8253-82531B0F5B2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62E5E-25C7-4112-8205-75153C9B5083}" type="datetimeFigureOut">
              <a:rPr lang="zh-CN" altLang="en-US" smtClean="0"/>
              <a:t>2026/5/14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0F136-57CE-4B7F-8253-82531B0F5B2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62E5E-25C7-4112-8205-75153C9B5083}" type="datetimeFigureOut">
              <a:rPr lang="zh-CN" altLang="en-US" smtClean="0"/>
              <a:t>2026/5/14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0F136-57CE-4B7F-8253-82531B0F5B2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62E5E-25C7-4112-8205-75153C9B5083}" type="datetimeFigureOut">
              <a:rPr lang="zh-CN" altLang="en-US" smtClean="0"/>
              <a:t>2026/5/14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0F136-57CE-4B7F-8253-82531B0F5B2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562E5E-25C7-4112-8205-75153C9B5083}" type="datetimeFigureOut">
              <a:rPr lang="zh-CN" altLang="en-US" smtClean="0"/>
              <a:t>2026/5/14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80F136-57CE-4B7F-8253-82531B0F5B2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220F7D5F-8E72-431E-8A3F-BA606E4A1348}" type="datetimeFigureOut">
              <a:rPr lang="zh-CN" altLang="en-US" smtClean="0"/>
              <a:t>2026/5/14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3B80AD7F-9B18-4B30-8FA5-DACE039D818B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FDC1B912-6095-B615-62A8-159E93F89200}"/>
              </a:ext>
            </a:extLst>
          </p:cNvPr>
          <p:cNvSpPr txBox="1"/>
          <p:nvPr/>
        </p:nvSpPr>
        <p:spPr>
          <a:xfrm>
            <a:off x="302150" y="1602314"/>
            <a:ext cx="11644386" cy="20020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4400" b="1" dirty="0" err="1">
                <a:solidFill>
                  <a:srgbClr val="1D2087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Subseasonal</a:t>
            </a:r>
            <a:r>
              <a:rPr lang="en-US" altLang="zh-CN" sz="4400" b="1" dirty="0">
                <a:solidFill>
                  <a:srgbClr val="1D2087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Predictability and Prediction Methods for Heavy Rainfall in North China</a:t>
            </a:r>
          </a:p>
        </p:txBody>
      </p:sp>
      <p:sp>
        <p:nvSpPr>
          <p:cNvPr id="12" name="标题 1">
            <a:extLst>
              <a:ext uri="{FF2B5EF4-FFF2-40B4-BE49-F238E27FC236}">
                <a16:creationId xmlns:a16="http://schemas.microsoft.com/office/drawing/2014/main" id="{AE212A42-C022-3181-89B6-E80930A6164E}"/>
              </a:ext>
            </a:extLst>
          </p:cNvPr>
          <p:cNvSpPr txBox="1"/>
          <p:nvPr/>
        </p:nvSpPr>
        <p:spPr bwMode="auto">
          <a:xfrm>
            <a:off x="1420288" y="5002434"/>
            <a:ext cx="9595336" cy="149387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89995" tIns="44998" rIns="89995" bIns="44998"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华文中宋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华文中宋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华文中宋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华文中宋" panose="02010600040101010101" pitchFamily="2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华文中宋" panose="02010600040101010101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华文中宋" panose="02010600040101010101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华文中宋" panose="02010600040101010101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华文中宋" panose="0201060004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0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GUO Li</a:t>
            </a:r>
            <a:r>
              <a:rPr lang="en-US" altLang="zh-CN" sz="2000" baseline="300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0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WU Jie</a:t>
            </a:r>
            <a:r>
              <a:rPr lang="en-US" altLang="zh-CN" sz="2000" baseline="300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0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Li Qiangquan</a:t>
            </a:r>
            <a:r>
              <a:rPr lang="en-US" altLang="zh-CN" sz="2000" baseline="300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0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Jia Xiaolon</a:t>
            </a:r>
            <a:r>
              <a:rPr lang="en-US" altLang="zh-CN" sz="2000" baseline="300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0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Dong Lili</a:t>
            </a:r>
            <a:r>
              <a:rPr lang="en-US" altLang="zh-CN" sz="2000" baseline="300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0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Zhou Chenguagn</a:t>
            </a:r>
            <a:r>
              <a:rPr lang="en-US" altLang="zh-CN" sz="2000" baseline="300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altLang="zh-CN" sz="2000" dirty="0">
              <a:solidFill>
                <a:schemeClr val="bg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800" i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1. State Key Laboratory of Climate System Prediction and Risk Management, China Meteorological Administration Key Laboratory for Climate Prediction Studies, National Climate Centre, China Meteorological Administration, Beijing, China</a:t>
            </a:r>
            <a:endParaRPr kumimoji="0" lang="zh-CN" altLang="en-US" sz="1800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表, 散点图&#10;&#10;描述已自动生成">
            <a:extLst>
              <a:ext uri="{FF2B5EF4-FFF2-40B4-BE49-F238E27FC236}">
                <a16:creationId xmlns:a16="http://schemas.microsoft.com/office/drawing/2014/main" id="{D08EFB48-992E-1D21-6CF4-5E39D1F5FA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349" y="3324922"/>
            <a:ext cx="11479302" cy="2502892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4E588CBE-7800-EEC9-C879-1D3F170DD40A}"/>
              </a:ext>
            </a:extLst>
          </p:cNvPr>
          <p:cNvSpPr txBox="1"/>
          <p:nvPr/>
        </p:nvSpPr>
        <p:spPr>
          <a:xfrm>
            <a:off x="1438437" y="1423354"/>
            <a:ext cx="10187484" cy="17045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tabLst>
                <a:tab pos="2814955" algn="ctr"/>
              </a:tabLst>
            </a:pPr>
            <a:r>
              <a:rPr lang="en-US" altLang="zh-CN" sz="18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The extreme rainfall was formed by a conjunction interaction of multi-level circulation systems.</a:t>
            </a:r>
            <a:endParaRPr lang="en-US" altLang="zh-CN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648000" indent="-285750" algn="just">
              <a:lnSpc>
                <a:spcPct val="150000"/>
              </a:lnSpc>
              <a:buFont typeface="Wingdings" panose="05000000000000000000" pitchFamily="2" charset="2"/>
              <a:buChar char="Ø"/>
              <a:tabLst>
                <a:tab pos="2814955" algn="ctr"/>
              </a:tabLst>
            </a:pPr>
            <a:r>
              <a:rPr lang="en-US" altLang="zh-CN" b="1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In the u</a:t>
            </a:r>
            <a:r>
              <a:rPr lang="en-US" altLang="zh-CN" sz="18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pper </a:t>
            </a:r>
            <a:r>
              <a:rPr lang="en-US" altLang="zh-CN" b="1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US" altLang="zh-CN" sz="18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roposphere</a:t>
            </a:r>
            <a:r>
              <a:rPr lang="en-US" altLang="zh-CN" b="1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r>
              <a:rPr lang="zh-CN" altLang="en-US" b="1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Mongolia anti-cyclone</a:t>
            </a:r>
          </a:p>
          <a:p>
            <a:pPr marL="648000" indent="-285750" algn="just">
              <a:lnSpc>
                <a:spcPct val="150000"/>
              </a:lnSpc>
              <a:buFont typeface="Wingdings" panose="05000000000000000000" pitchFamily="2" charset="2"/>
              <a:buChar char="Ø"/>
              <a:tabLst>
                <a:tab pos="2814955" algn="ctr"/>
              </a:tabLst>
            </a:pPr>
            <a:r>
              <a:rPr lang="en-US" altLang="zh-CN" sz="18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In the middle and lower level</a:t>
            </a:r>
            <a:r>
              <a:rPr lang="en-US" altLang="zh-CN" b="1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r>
              <a:rPr lang="zh-CN" altLang="en-US" b="1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Typhoons </a:t>
            </a:r>
            <a:r>
              <a:rPr lang="en-US" altLang="zh-CN" b="1" kern="100" dirty="0" err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Dosuri</a:t>
            </a:r>
            <a:r>
              <a:rPr lang="en-US" altLang="zh-CN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Khanun </a:t>
            </a:r>
            <a:r>
              <a:rPr lang="en-US" altLang="zh-CN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| </a:t>
            </a:r>
            <a:r>
              <a:rPr lang="en-US" altLang="zh-CN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WPSH</a:t>
            </a:r>
            <a:r>
              <a:rPr lang="en-US" altLang="zh-CN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</a:p>
          <a:p>
            <a:pPr marL="648000" indent="-285750" algn="just">
              <a:lnSpc>
                <a:spcPct val="150000"/>
              </a:lnSpc>
              <a:buFont typeface="Wingdings" panose="05000000000000000000" pitchFamily="2" charset="2"/>
              <a:buChar char="Ø"/>
              <a:tabLst>
                <a:tab pos="2814955" algn="ctr"/>
              </a:tabLst>
            </a:pPr>
            <a:r>
              <a:rPr lang="en-US" altLang="zh-CN" b="1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US" altLang="zh-CN" sz="18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opographic effects: </a:t>
            </a:r>
            <a:r>
              <a:rPr lang="en-US" altLang="zh-CN" b="1" kern="100" dirty="0" err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Taihang</a:t>
            </a:r>
            <a:r>
              <a:rPr lang="en-US" altLang="zh-CN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</a:t>
            </a:r>
            <a:r>
              <a:rPr lang="en-US" altLang="zh-CN" b="1" kern="100" dirty="0" err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Yanshan</a:t>
            </a:r>
            <a:r>
              <a:rPr lang="en-US" altLang="zh-CN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mountain</a:t>
            </a:r>
            <a:endParaRPr lang="zh-CN" altLang="en-US" b="1" kern="100" dirty="0">
              <a:solidFill>
                <a:srgbClr val="C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BACD6AB-EE73-84EA-DAB5-3C9E880DC8E4}"/>
              </a:ext>
            </a:extLst>
          </p:cNvPr>
          <p:cNvSpPr txBox="1"/>
          <p:nvPr/>
        </p:nvSpPr>
        <p:spPr>
          <a:xfrm>
            <a:off x="317542" y="129998"/>
            <a:ext cx="1059235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1D2087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"23.7" North China Heavy Precipitation: Sub-seasonal Characteristics and Predictability </a:t>
            </a:r>
          </a:p>
        </p:txBody>
      </p:sp>
    </p:spTree>
    <p:extLst>
      <p:ext uri="{BB962C8B-B14F-4D97-AF65-F5344CB8AC3E}">
        <p14:creationId xmlns:p14="http://schemas.microsoft.com/office/powerpoint/2010/main" val="15065670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示&#10;&#10;AI 生成的内容可能不正确。">
            <a:extLst>
              <a:ext uri="{FF2B5EF4-FFF2-40B4-BE49-F238E27FC236}">
                <a16:creationId xmlns:a16="http://schemas.microsoft.com/office/drawing/2014/main" id="{B07D46F9-1309-097E-D711-DBA7BC4536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542" y="1525415"/>
            <a:ext cx="8119140" cy="5036095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431308FF-11FA-233A-F82A-543B2AE965D3}"/>
              </a:ext>
            </a:extLst>
          </p:cNvPr>
          <p:cNvSpPr txBox="1"/>
          <p:nvPr/>
        </p:nvSpPr>
        <p:spPr>
          <a:xfrm>
            <a:off x="8571927" y="1239975"/>
            <a:ext cx="3822206" cy="52286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defTabSz="914400" rtl="0" eaLnBrk="1" fontAlgn="auto" latinLnBrk="0" hangingPunct="1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Low-frequency large-scale circulation was the dominant factor leading to the prolonged duration of this extreme precipitation event.</a:t>
            </a:r>
          </a:p>
          <a:p>
            <a:pPr marL="540000" marR="0" lvl="0" indent="-285750" defTabSz="914400" rtl="0" eaLnBrk="1" fontAlgn="auto" latinLnBrk="0" hangingPunct="1"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200hPa: WJ</a:t>
            </a:r>
          </a:p>
          <a:p>
            <a:pPr marL="540000" marR="0" lvl="0" indent="-285750" defTabSz="914400" rtl="0" eaLnBrk="1" fontAlgn="auto" latinLnBrk="0" hangingPunct="1"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500hPa: EAP</a:t>
            </a:r>
          </a:p>
          <a:p>
            <a:pPr marL="540000" marR="0" lvl="0" indent="-285750" defTabSz="914400" rtl="0" eaLnBrk="1" fontAlgn="auto" latinLnBrk="0" hangingPunct="1"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850hPa: EJ</a:t>
            </a:r>
          </a:p>
          <a:p>
            <a:pPr marL="285750" marR="0" lvl="0" indent="-285750" defTabSz="914400" rtl="0" eaLnBrk="1" fontAlgn="auto" latinLnBrk="0" hangingPunct="1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The intraseasonal oscillation components of these circulation indices contributed 50%-70% to their total intensity.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E5A4E5B-62ED-76DC-418C-2CC38B1CB987}"/>
              </a:ext>
            </a:extLst>
          </p:cNvPr>
          <p:cNvSpPr txBox="1"/>
          <p:nvPr/>
        </p:nvSpPr>
        <p:spPr>
          <a:xfrm>
            <a:off x="835723" y="1156346"/>
            <a:ext cx="205104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tabLst>
                <a:tab pos="2814955" algn="ctr"/>
              </a:tabLst>
            </a:pPr>
            <a:r>
              <a:rPr lang="en-US" altLang="zh-CN" b="1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WJ: </a:t>
            </a:r>
            <a:r>
              <a:rPr lang="en-US" altLang="zh-CN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Westerly Jet</a:t>
            </a:r>
            <a:endParaRPr lang="zh-CN" altLang="en-US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4817C04-7B33-5D3E-8FA0-6E0F08BF0F8C}"/>
              </a:ext>
            </a:extLst>
          </p:cNvPr>
          <p:cNvSpPr txBox="1"/>
          <p:nvPr/>
        </p:nvSpPr>
        <p:spPr>
          <a:xfrm>
            <a:off x="2886766" y="1156083"/>
            <a:ext cx="334882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tabLst>
                <a:tab pos="2814955" algn="ctr"/>
              </a:tabLst>
            </a:pPr>
            <a:r>
              <a:rPr lang="en-US" altLang="zh-CN" b="1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EAP: </a:t>
            </a:r>
            <a:r>
              <a:rPr lang="en-US" altLang="zh-CN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East Asian-Pacific pattern</a:t>
            </a:r>
            <a:endParaRPr lang="zh-CN" altLang="en-US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DCC821D-DA98-E38A-EA8C-CF650023E388}"/>
              </a:ext>
            </a:extLst>
          </p:cNvPr>
          <p:cNvSpPr txBox="1"/>
          <p:nvPr/>
        </p:nvSpPr>
        <p:spPr>
          <a:xfrm>
            <a:off x="6399180" y="1156083"/>
            <a:ext cx="167686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tabLst>
                <a:tab pos="2814955" algn="ctr"/>
              </a:tabLst>
            </a:pPr>
            <a:r>
              <a:rPr lang="en-US" altLang="zh-CN" b="1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EJ: </a:t>
            </a:r>
            <a:r>
              <a:rPr lang="en-US" altLang="zh-CN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Eastly Jet</a:t>
            </a:r>
            <a:endParaRPr lang="zh-CN" altLang="en-US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71DFAA9-33C6-D9BD-CCEB-AB7175D841E5}"/>
              </a:ext>
            </a:extLst>
          </p:cNvPr>
          <p:cNvSpPr txBox="1"/>
          <p:nvPr/>
        </p:nvSpPr>
        <p:spPr>
          <a:xfrm>
            <a:off x="317542" y="129998"/>
            <a:ext cx="1059235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1D2087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"23.7" North China Heavy Precipitation: Sub-seasonal Characteristics and Predictability </a:t>
            </a:r>
          </a:p>
        </p:txBody>
      </p:sp>
    </p:spTree>
    <p:extLst>
      <p:ext uri="{BB962C8B-B14F-4D97-AF65-F5344CB8AC3E}">
        <p14:creationId xmlns:p14="http://schemas.microsoft.com/office/powerpoint/2010/main" val="25896281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>
            <a:extLst>
              <a:ext uri="{FF2B5EF4-FFF2-40B4-BE49-F238E27FC236}">
                <a16:creationId xmlns:a16="http://schemas.microsoft.com/office/drawing/2014/main" id="{406E937B-DAB8-4354-8F2E-A9DFFAE467F6}"/>
              </a:ext>
            </a:extLst>
          </p:cNvPr>
          <p:cNvSpPr/>
          <p:nvPr/>
        </p:nvSpPr>
        <p:spPr>
          <a:xfrm>
            <a:off x="201555" y="1291129"/>
            <a:ext cx="11808000" cy="5220000"/>
          </a:xfrm>
          <a:prstGeom prst="roundRect">
            <a:avLst>
              <a:gd name="adj" fmla="val 4021"/>
            </a:avLst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5" name="图片 4" descr="图片包含 日历&#10;&#10;AI 生成的内容可能不正确。">
            <a:extLst>
              <a:ext uri="{FF2B5EF4-FFF2-40B4-BE49-F238E27FC236}">
                <a16:creationId xmlns:a16="http://schemas.microsoft.com/office/drawing/2014/main" id="{418E60C1-490D-89BE-175A-614D679FC65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25362"/>
          <a:stretch>
            <a:fillRect/>
          </a:stretch>
        </p:blipFill>
        <p:spPr>
          <a:xfrm>
            <a:off x="259774" y="1355592"/>
            <a:ext cx="6431654" cy="5091047"/>
          </a:xfrm>
          <a:prstGeom prst="rect">
            <a:avLst/>
          </a:prstGeom>
        </p:spPr>
      </p:pic>
      <p:pic>
        <p:nvPicPr>
          <p:cNvPr id="6" name="图片 5" descr="图片包含 日历&#10;&#10;AI 生成的内容可能不正确。">
            <a:extLst>
              <a:ext uri="{FF2B5EF4-FFF2-40B4-BE49-F238E27FC236}">
                <a16:creationId xmlns:a16="http://schemas.microsoft.com/office/drawing/2014/main" id="{87766724-137D-8A05-DCE6-B1A1CAF2723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223" t="74556" r="5925"/>
          <a:stretch>
            <a:fillRect/>
          </a:stretch>
        </p:blipFill>
        <p:spPr>
          <a:xfrm>
            <a:off x="6677388" y="4511458"/>
            <a:ext cx="5312472" cy="1796244"/>
          </a:xfrm>
          <a:prstGeom prst="rect">
            <a:avLst/>
          </a:prstGeom>
        </p:spPr>
      </p:pic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69F64F4F-31B6-4421-3F73-4DEF953958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7229060"/>
              </p:ext>
            </p:extLst>
          </p:nvPr>
        </p:nvGraphicFramePr>
        <p:xfrm>
          <a:off x="7008038" y="1865971"/>
          <a:ext cx="4924188" cy="25892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39776">
                  <a:extLst>
                    <a:ext uri="{9D8B030D-6E8A-4147-A177-3AD203B41FA5}">
                      <a16:colId xmlns:a16="http://schemas.microsoft.com/office/drawing/2014/main" val="841792801"/>
                    </a:ext>
                  </a:extLst>
                </a:gridCol>
                <a:gridCol w="3284412">
                  <a:extLst>
                    <a:ext uri="{9D8B030D-6E8A-4147-A177-3AD203B41FA5}">
                      <a16:colId xmlns:a16="http://schemas.microsoft.com/office/drawing/2014/main" val="2145535434"/>
                    </a:ext>
                  </a:extLst>
                </a:gridCol>
              </a:tblGrid>
              <a:tr h="34733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S2S</a:t>
                      </a:r>
                      <a:r>
                        <a:rPr lang="zh-CN" altLang="en-US" sz="160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60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models</a:t>
                      </a:r>
                      <a:endParaRPr lang="zh-CN" altLang="en-US" sz="1600" dirty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Prediction</a:t>
                      </a:r>
                      <a:r>
                        <a:rPr lang="zh-CN" altLang="en-US" sz="160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60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skill</a:t>
                      </a:r>
                      <a:endParaRPr lang="zh-CN" altLang="en-US" sz="1600" dirty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31100206"/>
                  </a:ext>
                </a:extLst>
              </a:tr>
              <a:tr h="34733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ECMWF</a:t>
                      </a:r>
                      <a:endParaRPr lang="zh-CN" altLang="en-US" sz="1600" dirty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Outstanding skill and stability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61921252"/>
                  </a:ext>
                </a:extLst>
              </a:tr>
              <a:tr h="59993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UKMO</a:t>
                      </a:r>
                      <a:endParaRPr lang="zh-CN" altLang="en-US" sz="1600" dirty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Performance matched or exceeded ECMWF, but stability was inferior.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90724238"/>
                  </a:ext>
                </a:extLst>
              </a:tr>
              <a:tr h="34733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NCEP</a:t>
                      </a:r>
                      <a:endParaRPr lang="zh-CN" altLang="en-US" sz="1600" dirty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Failed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79930867"/>
                  </a:ext>
                </a:extLst>
              </a:tr>
              <a:tr h="59993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CMA-CPSv3</a:t>
                      </a:r>
                      <a:endParaRPr lang="zh-CN" altLang="en-US" sz="1600" dirty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more dispersed precipitation anomalies, rain center 3–5°S of obs.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47780719"/>
                  </a:ext>
                </a:extLst>
              </a:tr>
              <a:tr h="34733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CWRF</a:t>
                      </a:r>
                      <a:endParaRPr lang="zh-CN" altLang="en-US" sz="1600" dirty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Outperformed CMA-CPSv3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62691886"/>
                  </a:ext>
                </a:extLst>
              </a:tr>
            </a:tbl>
          </a:graphicData>
        </a:graphic>
      </p:graphicFrame>
      <p:sp>
        <p:nvSpPr>
          <p:cNvPr id="10" name="文本框 9">
            <a:extLst>
              <a:ext uri="{FF2B5EF4-FFF2-40B4-BE49-F238E27FC236}">
                <a16:creationId xmlns:a16="http://schemas.microsoft.com/office/drawing/2014/main" id="{4A4EE671-34B4-ED38-FA2B-FD9888AEB2CB}"/>
              </a:ext>
            </a:extLst>
          </p:cNvPr>
          <p:cNvSpPr txBox="1"/>
          <p:nvPr/>
        </p:nvSpPr>
        <p:spPr>
          <a:xfrm>
            <a:off x="6814335" y="1257075"/>
            <a:ext cx="511789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ctr" defTabSz="914400" rtl="0" eaLnBrk="1" fontAlgn="auto" latinLnBrk="0" hangingPunct="1"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The S2S models can basically predict the extreme precipitation about 1-2 weeks in advance.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54E2E86-28FE-B6B2-5F78-D5F493581985}"/>
              </a:ext>
            </a:extLst>
          </p:cNvPr>
          <p:cNvSpPr txBox="1"/>
          <p:nvPr/>
        </p:nvSpPr>
        <p:spPr>
          <a:xfrm>
            <a:off x="317542" y="129998"/>
            <a:ext cx="1059235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1D2087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"23.7" North China Heavy Precipitation: Sub-seasonal Characteristics and Predictability </a:t>
            </a:r>
          </a:p>
        </p:txBody>
      </p:sp>
    </p:spTree>
    <p:extLst>
      <p:ext uri="{BB962C8B-B14F-4D97-AF65-F5344CB8AC3E}">
        <p14:creationId xmlns:p14="http://schemas.microsoft.com/office/powerpoint/2010/main" val="18874144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C64235-FFDA-2365-0C15-8073306F91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表, 条形图, 瀑布图&#10;&#10;AI 生成的内容可能不正确。">
            <a:extLst>
              <a:ext uri="{FF2B5EF4-FFF2-40B4-BE49-F238E27FC236}">
                <a16:creationId xmlns:a16="http://schemas.microsoft.com/office/drawing/2014/main" id="{BB2F5CE7-C747-5099-43AF-D2F7E3D861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542" y="2073243"/>
            <a:ext cx="7742271" cy="4007226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75A986AC-0DB3-320B-7F0E-D9DFAAB6F295}"/>
              </a:ext>
            </a:extLst>
          </p:cNvPr>
          <p:cNvSpPr txBox="1"/>
          <p:nvPr/>
        </p:nvSpPr>
        <p:spPr>
          <a:xfrm>
            <a:off x="151428" y="1253983"/>
            <a:ext cx="12209773" cy="7232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en-US" altLang="zh-CN" b="1" dirty="0">
                <a:solidFill>
                  <a:srgbClr val="0F1115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ECMWF: After July 13, actual skill slightly exceeded theoretical predictability (~1 week) → "Predictability paradox"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en-US" altLang="zh-CN" b="1" dirty="0">
                <a:solidFill>
                  <a:srgbClr val="0F1115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UKMO: For most initializations, actual skill below theoretical predictability → Room for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F1115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improvement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F1115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88FA173-DEEF-B24B-B8F1-0CE91A416CC6}"/>
              </a:ext>
            </a:extLst>
          </p:cNvPr>
          <p:cNvSpPr txBox="1"/>
          <p:nvPr/>
        </p:nvSpPr>
        <p:spPr>
          <a:xfrm>
            <a:off x="8130589" y="2464476"/>
            <a:ext cx="3968224" cy="37820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p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F1115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Skill: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F1115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ACC between forecast and observations</a:t>
            </a: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p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F1115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Predictability: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F1115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ACC between the ensemble mean of n−1 members and the excluded member</a:t>
            </a: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p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F1115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Signal: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F1115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Variance across all members</a:t>
            </a: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p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F1115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Error: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F1115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RMSE of the n−1 members relative to the excluded member</a:t>
            </a: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p"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F1115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6BB1A51-7CD1-ECEC-8F36-0E98438D291F}"/>
              </a:ext>
            </a:extLst>
          </p:cNvPr>
          <p:cNvSpPr txBox="1"/>
          <p:nvPr/>
        </p:nvSpPr>
        <p:spPr>
          <a:xfrm>
            <a:off x="317542" y="129998"/>
            <a:ext cx="1059235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1D2087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"23.7" North China Heavy Precipitation: Sub-seasonal Characteristics and Predictability </a:t>
            </a:r>
          </a:p>
        </p:txBody>
      </p:sp>
    </p:spTree>
    <p:extLst>
      <p:ext uri="{BB962C8B-B14F-4D97-AF65-F5344CB8AC3E}">
        <p14:creationId xmlns:p14="http://schemas.microsoft.com/office/powerpoint/2010/main" val="39426952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6FBB28-1C82-56BE-2CE3-6530BF2146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7FF7ABA-A6DB-F79F-CAB3-8BE87E4E7591}"/>
              </a:ext>
            </a:extLst>
          </p:cNvPr>
          <p:cNvSpPr txBox="1"/>
          <p:nvPr/>
        </p:nvSpPr>
        <p:spPr>
          <a:xfrm>
            <a:off x="7578962" y="1634536"/>
            <a:ext cx="4239272" cy="42030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Prediction skill for rainfall anomalies positively correlates with skills for EAP, WJ, and EJ.</a:t>
            </a: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EAP shows the strongest correlation and highest skill → key predictability source.</a:t>
            </a: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Highest forecast skill occurs when EAP index is high and WJ/EJ indices are low.</a:t>
            </a: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This relationship is most pronounced in ECMWF, confirming the physical source of its high skill.</a:t>
            </a:r>
          </a:p>
        </p:txBody>
      </p:sp>
      <p:pic>
        <p:nvPicPr>
          <p:cNvPr id="3" name="图片 2" descr="图表&#10;&#10;AI 生成的内容可能不正确。">
            <a:extLst>
              <a:ext uri="{FF2B5EF4-FFF2-40B4-BE49-F238E27FC236}">
                <a16:creationId xmlns:a16="http://schemas.microsoft.com/office/drawing/2014/main" id="{524B1168-BA12-95C3-4384-1136DA1A5D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5644" y="1132165"/>
            <a:ext cx="6700223" cy="5434554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26EE71C0-93A3-ABFB-6433-CB5946EFC36D}"/>
              </a:ext>
            </a:extLst>
          </p:cNvPr>
          <p:cNvSpPr txBox="1"/>
          <p:nvPr/>
        </p:nvSpPr>
        <p:spPr>
          <a:xfrm>
            <a:off x="317542" y="129998"/>
            <a:ext cx="1059235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1D2087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"23.7" North China Heavy Precipitation: Sub-seasonal Characteristics and Predictability </a:t>
            </a:r>
          </a:p>
        </p:txBody>
      </p:sp>
    </p:spTree>
    <p:extLst>
      <p:ext uri="{BB962C8B-B14F-4D97-AF65-F5344CB8AC3E}">
        <p14:creationId xmlns:p14="http://schemas.microsoft.com/office/powerpoint/2010/main" val="33676677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594505-3FB0-9F02-3129-B6020318CF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2637FBD8-14B0-B6F5-F0E8-EFDD010B7C40}"/>
              </a:ext>
            </a:extLst>
          </p:cNvPr>
          <p:cNvSpPr txBox="1"/>
          <p:nvPr/>
        </p:nvSpPr>
        <p:spPr>
          <a:xfrm>
            <a:off x="590110" y="291281"/>
            <a:ext cx="1033141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3200" b="1" dirty="0">
                <a:solidFill>
                  <a:srgbClr val="1D2087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Outlines</a:t>
            </a:r>
          </a:p>
        </p:txBody>
      </p:sp>
      <p:sp>
        <p:nvSpPr>
          <p:cNvPr id="3" name="isḻíḓé">
            <a:extLst>
              <a:ext uri="{FF2B5EF4-FFF2-40B4-BE49-F238E27FC236}">
                <a16:creationId xmlns:a16="http://schemas.microsoft.com/office/drawing/2014/main" id="{72E41FB7-75B4-65B0-0C28-192225D113FD}"/>
              </a:ext>
            </a:extLst>
          </p:cNvPr>
          <p:cNvSpPr txBox="1"/>
          <p:nvPr/>
        </p:nvSpPr>
        <p:spPr bwMode="auto">
          <a:xfrm>
            <a:off x="1071654" y="1692984"/>
            <a:ext cx="10221478" cy="3892861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spAutoFit/>
          </a:bodyPr>
          <a:lstStyle>
            <a:defPPr>
              <a:defRPr lang="zh-CN"/>
            </a:defPPr>
            <a:lvl1pPr>
              <a:spcBef>
                <a:spcPct val="0"/>
              </a:spcBef>
              <a:defRPr sz="3200" b="1">
                <a:solidFill>
                  <a:srgbClr val="00339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 indent="-457200">
              <a:lnSpc>
                <a:spcPct val="150000"/>
              </a:lnSpc>
              <a:buSzPct val="80000"/>
              <a:buFont typeface="Wingdings" panose="05000000000000000000" pitchFamily="2" charset="2"/>
              <a:buChar char="n"/>
              <a:defRPr/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Backgrounds</a:t>
            </a:r>
          </a:p>
          <a:p>
            <a:pPr lvl="0" indent="-457200">
              <a:lnSpc>
                <a:spcPct val="150000"/>
              </a:lnSpc>
              <a:buSzPct val="80000"/>
              <a:buFont typeface="Wingdings" panose="05000000000000000000" pitchFamily="2" charset="2"/>
              <a:buChar char="n"/>
              <a:defRPr/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S2S Model Predictability: Case Study of North China Extreme Heavy Precipitation</a:t>
            </a:r>
          </a:p>
          <a:p>
            <a:pPr lvl="0" indent="-457200">
              <a:lnSpc>
                <a:spcPct val="150000"/>
              </a:lnSpc>
              <a:buSzPct val="80000"/>
              <a:buFont typeface="Wingdings" panose="05000000000000000000" pitchFamily="2" charset="2"/>
              <a:buChar char="n"/>
              <a:defRPr/>
            </a:pP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Sub-seasonal Forecast Methods: North China Case Analysis &amp; Error Correction over China</a:t>
            </a:r>
          </a:p>
          <a:p>
            <a:pPr lvl="0" indent="-457200">
              <a:lnSpc>
                <a:spcPct val="150000"/>
              </a:lnSpc>
              <a:buSzPct val="80000"/>
              <a:buFont typeface="Wingdings" panose="05000000000000000000" pitchFamily="2" charset="2"/>
              <a:buChar char="n"/>
              <a:defRPr/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Further Development Strategy</a:t>
            </a:r>
          </a:p>
        </p:txBody>
      </p:sp>
    </p:spTree>
    <p:extLst>
      <p:ext uri="{BB962C8B-B14F-4D97-AF65-F5344CB8AC3E}">
        <p14:creationId xmlns:p14="http://schemas.microsoft.com/office/powerpoint/2010/main" val="10472765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41F417-487D-FCBA-DDF0-C56577C6CE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1EAF8899-6A79-5075-23ED-9597CDC68BAA}"/>
              </a:ext>
            </a:extLst>
          </p:cNvPr>
          <p:cNvSpPr txBox="1"/>
          <p:nvPr/>
        </p:nvSpPr>
        <p:spPr>
          <a:xfrm>
            <a:off x="562701" y="1191899"/>
            <a:ext cx="1081115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CWRF outperformed CMA in predicting Typhoon Khanun and associated dynamics, leading to more accurate precipitation forecasts.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3A9CFF3F-10C3-8E67-BB22-CD656CDC435B}"/>
              </a:ext>
            </a:extLst>
          </p:cNvPr>
          <p:cNvSpPr/>
          <p:nvPr/>
        </p:nvSpPr>
        <p:spPr>
          <a:xfrm>
            <a:off x="996047" y="1864075"/>
            <a:ext cx="10026701" cy="4608000"/>
          </a:xfrm>
          <a:prstGeom prst="roundRect">
            <a:avLst>
              <a:gd name="adj" fmla="val 0"/>
            </a:avLst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4" name="图片 3" descr="地图&#10;&#10;描述已自动生成">
            <a:extLst>
              <a:ext uri="{FF2B5EF4-FFF2-40B4-BE49-F238E27FC236}">
                <a16:creationId xmlns:a16="http://schemas.microsoft.com/office/drawing/2014/main" id="{5FF330EC-A288-BAAA-0F70-180BC393F3F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50866" b="67158"/>
          <a:stretch>
            <a:fillRect/>
          </a:stretch>
        </p:blipFill>
        <p:spPr>
          <a:xfrm>
            <a:off x="1062989" y="2054103"/>
            <a:ext cx="3282753" cy="2198186"/>
          </a:xfrm>
          <a:prstGeom prst="rect">
            <a:avLst/>
          </a:prstGeom>
        </p:spPr>
      </p:pic>
      <p:pic>
        <p:nvPicPr>
          <p:cNvPr id="5" name="图片 4" descr="地图&#10;&#10;描述已自动生成">
            <a:extLst>
              <a:ext uri="{FF2B5EF4-FFF2-40B4-BE49-F238E27FC236}">
                <a16:creationId xmlns:a16="http://schemas.microsoft.com/office/drawing/2014/main" id="{6040B5EA-3B61-A244-F6EF-429AF81CE78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67158" r="50866"/>
          <a:stretch>
            <a:fillRect/>
          </a:stretch>
        </p:blipFill>
        <p:spPr>
          <a:xfrm>
            <a:off x="7628495" y="2067357"/>
            <a:ext cx="3282753" cy="2198187"/>
          </a:xfrm>
          <a:prstGeom prst="rect">
            <a:avLst/>
          </a:prstGeom>
        </p:spPr>
      </p:pic>
      <p:pic>
        <p:nvPicPr>
          <p:cNvPr id="6" name="图片 5" descr="地图&#10;&#10;描述已自动生成">
            <a:extLst>
              <a:ext uri="{FF2B5EF4-FFF2-40B4-BE49-F238E27FC236}">
                <a16:creationId xmlns:a16="http://schemas.microsoft.com/office/drawing/2014/main" id="{2A60ECAE-C6FE-728D-9530-75D1190F0CC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0660" t="-1" b="66385"/>
          <a:stretch>
            <a:fillRect/>
          </a:stretch>
        </p:blipFill>
        <p:spPr>
          <a:xfrm>
            <a:off x="1025308" y="4229238"/>
            <a:ext cx="3282753" cy="2240600"/>
          </a:xfrm>
          <a:prstGeom prst="rect">
            <a:avLst/>
          </a:prstGeom>
        </p:spPr>
      </p:pic>
      <p:pic>
        <p:nvPicPr>
          <p:cNvPr id="7" name="图片 6" descr="地图&#10;&#10;描述已自动生成">
            <a:extLst>
              <a:ext uri="{FF2B5EF4-FFF2-40B4-BE49-F238E27FC236}">
                <a16:creationId xmlns:a16="http://schemas.microsoft.com/office/drawing/2014/main" id="{C92FC208-CE3A-2870-C4DC-C86A9B15776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0660" t="67487"/>
          <a:stretch>
            <a:fillRect/>
          </a:stretch>
        </p:blipFill>
        <p:spPr>
          <a:xfrm>
            <a:off x="7628494" y="4265998"/>
            <a:ext cx="3282754" cy="2167081"/>
          </a:xfrm>
          <a:prstGeom prst="rect">
            <a:avLst/>
          </a:prstGeom>
        </p:spPr>
      </p:pic>
      <p:pic>
        <p:nvPicPr>
          <p:cNvPr id="8" name="图片 7" descr="地图&#10;&#10;描述已自动生成">
            <a:extLst>
              <a:ext uri="{FF2B5EF4-FFF2-40B4-BE49-F238E27FC236}">
                <a16:creationId xmlns:a16="http://schemas.microsoft.com/office/drawing/2014/main" id="{38BEDCD9-58A1-9CE6-416A-628B73C1F0D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0660" t="32686" b="33699"/>
          <a:stretch>
            <a:fillRect/>
          </a:stretch>
        </p:blipFill>
        <p:spPr>
          <a:xfrm>
            <a:off x="4326900" y="4192478"/>
            <a:ext cx="3282756" cy="2240601"/>
          </a:xfrm>
          <a:prstGeom prst="rect">
            <a:avLst/>
          </a:prstGeom>
        </p:spPr>
      </p:pic>
      <p:pic>
        <p:nvPicPr>
          <p:cNvPr id="9" name="图片 8" descr="地图&#10;&#10;描述已自动生成">
            <a:extLst>
              <a:ext uri="{FF2B5EF4-FFF2-40B4-BE49-F238E27FC236}">
                <a16:creationId xmlns:a16="http://schemas.microsoft.com/office/drawing/2014/main" id="{1135DFC8-CBD5-DF78-6413-93B8FEEB7F9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33111" r="50866" b="32940"/>
          <a:stretch>
            <a:fillRect/>
          </a:stretch>
        </p:blipFill>
        <p:spPr>
          <a:xfrm>
            <a:off x="4345742" y="2031917"/>
            <a:ext cx="3282753" cy="2272274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4BBF2794-16E5-A11B-43D9-F243CEE8A74A}"/>
              </a:ext>
            </a:extLst>
          </p:cNvPr>
          <p:cNvSpPr txBox="1"/>
          <p:nvPr/>
        </p:nvSpPr>
        <p:spPr>
          <a:xfrm>
            <a:off x="264732" y="5018573"/>
            <a:ext cx="973218" cy="3772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CWRF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15A79AB-B1DF-AC62-0B42-BCBD8998B0F8}"/>
              </a:ext>
            </a:extLst>
          </p:cNvPr>
          <p:cNvSpPr txBox="1"/>
          <p:nvPr/>
        </p:nvSpPr>
        <p:spPr>
          <a:xfrm>
            <a:off x="264732" y="2704161"/>
            <a:ext cx="934537" cy="6850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CMA-CPSv3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BC49BB3-D248-0624-117C-522A6C6D5D31}"/>
              </a:ext>
            </a:extLst>
          </p:cNvPr>
          <p:cNvSpPr txBox="1"/>
          <p:nvPr/>
        </p:nvSpPr>
        <p:spPr>
          <a:xfrm>
            <a:off x="10954201" y="4922880"/>
            <a:ext cx="973218" cy="3772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CWRF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3F8FF5B-7CAD-04D9-0387-BE77A9CDF27C}"/>
              </a:ext>
            </a:extLst>
          </p:cNvPr>
          <p:cNvSpPr txBox="1"/>
          <p:nvPr/>
        </p:nvSpPr>
        <p:spPr>
          <a:xfrm>
            <a:off x="10954201" y="2608468"/>
            <a:ext cx="934537" cy="6850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CMA-CPSv3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7640EE2-C84D-0F14-BE74-6070D5F35C8C}"/>
              </a:ext>
            </a:extLst>
          </p:cNvPr>
          <p:cNvSpPr txBox="1"/>
          <p:nvPr/>
        </p:nvSpPr>
        <p:spPr>
          <a:xfrm>
            <a:off x="1580053" y="1809432"/>
            <a:ext cx="2414942" cy="3772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Winds &amp; DV (200hPa)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83C5B955-11D2-B08B-AB29-C52CF98CEA0F}"/>
              </a:ext>
            </a:extLst>
          </p:cNvPr>
          <p:cNvSpPr txBox="1"/>
          <p:nvPr/>
        </p:nvSpPr>
        <p:spPr>
          <a:xfrm>
            <a:off x="4674569" y="1809305"/>
            <a:ext cx="2717586" cy="3772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Winds &amp; Omega (500hPa)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A15C61B-F00A-100F-14D2-1442A0AF07BC}"/>
              </a:ext>
            </a:extLst>
          </p:cNvPr>
          <p:cNvSpPr txBox="1"/>
          <p:nvPr/>
        </p:nvSpPr>
        <p:spPr>
          <a:xfrm>
            <a:off x="8085562" y="1809305"/>
            <a:ext cx="2717586" cy="3772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WVT &amp; Shum (850hPa)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AA43DC5E-75BB-7CB1-B1E3-5D4641437722}"/>
              </a:ext>
            </a:extLst>
          </p:cNvPr>
          <p:cNvSpPr txBox="1"/>
          <p:nvPr/>
        </p:nvSpPr>
        <p:spPr>
          <a:xfrm>
            <a:off x="834147" y="211971"/>
            <a:ext cx="987183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1D2087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Downscaling-Enhanced Extreme Event Prediction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61197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B6A8E9-5676-3603-DCE5-C853FFE9A7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日历&#10;&#10;描述已自动生成">
            <a:extLst>
              <a:ext uri="{FF2B5EF4-FFF2-40B4-BE49-F238E27FC236}">
                <a16:creationId xmlns:a16="http://schemas.microsoft.com/office/drawing/2014/main" id="{97E321E5-071C-AB2A-6830-B3FDC12671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820" y="1354149"/>
            <a:ext cx="5918563" cy="5041396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3C6A956C-0BEF-40B6-5904-074BF4AD0A51}"/>
              </a:ext>
            </a:extLst>
          </p:cNvPr>
          <p:cNvSpPr txBox="1"/>
          <p:nvPr/>
        </p:nvSpPr>
        <p:spPr>
          <a:xfrm>
            <a:off x="6244383" y="1819520"/>
            <a:ext cx="5714507" cy="41947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b="1" i="0" dirty="0">
                <a:solidFill>
                  <a:srgbClr val="4040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Northern sector</a:t>
            </a:r>
            <a:r>
              <a:rPr lang="en-US" altLang="zh-CN" b="0" i="0" dirty="0">
                <a:solidFill>
                  <a:srgbClr val="4040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zh-CN" b="1" i="0" dirty="0">
                <a:solidFill>
                  <a:srgbClr val="4040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horizontal + vertical advection</a:t>
            </a:r>
            <a:endParaRPr lang="en-US" altLang="zh-CN" b="0" i="0" dirty="0">
              <a:solidFill>
                <a:srgbClr val="40404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b="1" i="0" dirty="0">
                <a:solidFill>
                  <a:srgbClr val="4040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Southern sector</a:t>
            </a:r>
            <a:r>
              <a:rPr lang="en-US" altLang="zh-CN" b="0" i="0" dirty="0">
                <a:solidFill>
                  <a:srgbClr val="4040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zh-CN" b="1" i="0" dirty="0">
                <a:solidFill>
                  <a:srgbClr val="4040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vertical advection</a:t>
            </a:r>
            <a:endParaRPr lang="en-US" altLang="zh-CN" b="0" i="0" dirty="0">
              <a:solidFill>
                <a:srgbClr val="40404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b="1" i="0" dirty="0">
                <a:solidFill>
                  <a:srgbClr val="4040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CMA model</a:t>
            </a:r>
            <a:r>
              <a:rPr lang="en-US" altLang="zh-CN" b="0" i="0" dirty="0">
                <a:solidFill>
                  <a:srgbClr val="4040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540000" lvl="1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b="0" i="0" dirty="0">
                <a:solidFill>
                  <a:srgbClr val="4040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Significant underestimation of moistening </a:t>
            </a:r>
          </a:p>
          <a:p>
            <a:pPr marL="540000" lvl="1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b="0" i="0" dirty="0">
                <a:solidFill>
                  <a:srgbClr val="4040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Consistent with circulation biases </a:t>
            </a:r>
          </a:p>
          <a:p>
            <a:pPr algn="l">
              <a:lnSpc>
                <a:spcPct val="150000"/>
              </a:lnSpc>
            </a:pPr>
            <a:r>
              <a:rPr lang="en-US" altLang="zh-CN" b="1" i="0" dirty="0">
                <a:solidFill>
                  <a:srgbClr val="4040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CWRF model</a:t>
            </a:r>
            <a:r>
              <a:rPr lang="en-US" altLang="zh-CN" b="0" i="0" dirty="0">
                <a:solidFill>
                  <a:srgbClr val="4040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540000" lvl="1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b="0" i="0" dirty="0">
                <a:solidFill>
                  <a:srgbClr val="4040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Better spatial pattern despite intensity underestimation</a:t>
            </a:r>
          </a:p>
          <a:p>
            <a:pPr marL="540000" lvl="1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b="0" i="0" dirty="0">
                <a:solidFill>
                  <a:srgbClr val="4040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Superior skill in predicting:</a:t>
            </a:r>
            <a:br>
              <a:rPr lang="en-US" altLang="zh-CN" b="0" i="0" dirty="0">
                <a:solidFill>
                  <a:srgbClr val="4040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b="0" i="0" dirty="0">
                <a:solidFill>
                  <a:srgbClr val="4040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✓ Northern </a:t>
            </a:r>
            <a:r>
              <a:rPr lang="en-US" altLang="zh-CN" b="1" i="0" dirty="0">
                <a:solidFill>
                  <a:srgbClr val="4040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vertical advection</a:t>
            </a:r>
            <a:br>
              <a:rPr lang="en-US" altLang="zh-CN" b="0" i="0" dirty="0">
                <a:solidFill>
                  <a:srgbClr val="4040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b="0" i="0" dirty="0">
                <a:solidFill>
                  <a:srgbClr val="4040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✓ Northern </a:t>
            </a:r>
            <a:r>
              <a:rPr lang="en-US" altLang="zh-CN" b="1" i="0" dirty="0">
                <a:solidFill>
                  <a:srgbClr val="4040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Diabatic heating</a:t>
            </a:r>
            <a:endParaRPr lang="en-US" altLang="zh-CN" b="0" i="0" dirty="0">
              <a:solidFill>
                <a:srgbClr val="40404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853551A-3412-EF83-7B4F-5D5BF133909D}"/>
              </a:ext>
            </a:extLst>
          </p:cNvPr>
          <p:cNvSpPr txBox="1"/>
          <p:nvPr/>
        </p:nvSpPr>
        <p:spPr>
          <a:xfrm>
            <a:off x="834147" y="211971"/>
            <a:ext cx="987183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1D2087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Downscaling-Enhanced Extreme Event Prediction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41090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C9F85E-6487-066A-33CC-E7AEA3B202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104CBFD-4167-A0CC-6A0A-68A866849A80}"/>
              </a:ext>
            </a:extLst>
          </p:cNvPr>
          <p:cNvSpPr txBox="1"/>
          <p:nvPr/>
        </p:nvSpPr>
        <p:spPr>
          <a:xfrm>
            <a:off x="604345" y="1125119"/>
            <a:ext cx="11439817" cy="4580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CWRF's accurate representation of windward slope ascent explains its superior moisture budget performance.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 descr="日历&#10;&#10;描述已自动生成">
            <a:extLst>
              <a:ext uri="{FF2B5EF4-FFF2-40B4-BE49-F238E27FC236}">
                <a16:creationId xmlns:a16="http://schemas.microsoft.com/office/drawing/2014/main" id="{FA43B867-0805-F6DC-4385-9159534F8C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9823" y="1632855"/>
            <a:ext cx="9259776" cy="4933864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49C39932-5A2D-8C1A-1CD6-CA72F5C8DF62}"/>
              </a:ext>
            </a:extLst>
          </p:cNvPr>
          <p:cNvSpPr txBox="1"/>
          <p:nvPr/>
        </p:nvSpPr>
        <p:spPr>
          <a:xfrm>
            <a:off x="2888705" y="1554843"/>
            <a:ext cx="1376923" cy="3712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CRA-40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D34649A-C50F-EB0B-B499-D2504E463D97}"/>
              </a:ext>
            </a:extLst>
          </p:cNvPr>
          <p:cNvSpPr txBox="1"/>
          <p:nvPr/>
        </p:nvSpPr>
        <p:spPr>
          <a:xfrm>
            <a:off x="5806252" y="1554843"/>
            <a:ext cx="1376922" cy="3712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CMA-CPSv3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53029CC-6FED-9DD9-E45C-43279CDC08DE}"/>
              </a:ext>
            </a:extLst>
          </p:cNvPr>
          <p:cNvSpPr txBox="1"/>
          <p:nvPr/>
        </p:nvSpPr>
        <p:spPr>
          <a:xfrm>
            <a:off x="9139128" y="1554843"/>
            <a:ext cx="1068127" cy="3712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CWRF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85A360D-B482-DAF6-7549-BE8DEDF5B8F5}"/>
              </a:ext>
            </a:extLst>
          </p:cNvPr>
          <p:cNvSpPr txBox="1"/>
          <p:nvPr/>
        </p:nvSpPr>
        <p:spPr>
          <a:xfrm>
            <a:off x="245690" y="4901979"/>
            <a:ext cx="130414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Longitude/ Pressure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BCBC1BA-1924-13C7-183A-DF163232D2FC}"/>
              </a:ext>
            </a:extLst>
          </p:cNvPr>
          <p:cNvSpPr txBox="1"/>
          <p:nvPr/>
        </p:nvSpPr>
        <p:spPr>
          <a:xfrm>
            <a:off x="10737083" y="4901978"/>
            <a:ext cx="130414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Longitude/ Pressure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9363FC0-40E3-5CAA-D5BB-8FAEDD47A25E}"/>
              </a:ext>
            </a:extLst>
          </p:cNvPr>
          <p:cNvSpPr txBox="1"/>
          <p:nvPr/>
        </p:nvSpPr>
        <p:spPr>
          <a:xfrm>
            <a:off x="245690" y="2431101"/>
            <a:ext cx="130414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Latitude/ Pressure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B1C98E4-86BB-607C-1ADB-B3894BA8E6AB}"/>
              </a:ext>
            </a:extLst>
          </p:cNvPr>
          <p:cNvSpPr txBox="1"/>
          <p:nvPr/>
        </p:nvSpPr>
        <p:spPr>
          <a:xfrm>
            <a:off x="10737083" y="2431100"/>
            <a:ext cx="130414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Latitude/ Pressure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EF16F98-0716-D3F5-54EC-32F185D0F55E}"/>
              </a:ext>
            </a:extLst>
          </p:cNvPr>
          <p:cNvSpPr txBox="1"/>
          <p:nvPr/>
        </p:nvSpPr>
        <p:spPr>
          <a:xfrm>
            <a:off x="834147" y="211971"/>
            <a:ext cx="987183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1D2087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Downscaling-Enhanced Extreme Event Prediction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86244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4FD18D-72EA-9E2D-C63C-B7BC958A7D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CE8362E-E904-AC9F-36B4-B07013982850}"/>
              </a:ext>
            </a:extLst>
          </p:cNvPr>
          <p:cNvSpPr txBox="1"/>
          <p:nvPr/>
        </p:nvSpPr>
        <p:spPr>
          <a:xfrm>
            <a:off x="289106" y="1217648"/>
            <a:ext cx="11857277" cy="8744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CMA-CPSv3 shows systematic summer precipitation biases in China: underestimates Yangtze and Northeast rain belts, overestimates Tibetan Plateau and Southwest. Biases worsen with lead time.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46312C2E-E6EA-D8B9-86CD-3FCC15A3A5DD}"/>
              </a:ext>
            </a:extLst>
          </p:cNvPr>
          <p:cNvSpPr/>
          <p:nvPr/>
        </p:nvSpPr>
        <p:spPr>
          <a:xfrm>
            <a:off x="246000" y="2152095"/>
            <a:ext cx="11700000" cy="4392000"/>
          </a:xfrm>
          <a:prstGeom prst="roundRect">
            <a:avLst>
              <a:gd name="adj" fmla="val 8784"/>
            </a:avLst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5" name="图片 4" descr="图示&#10;&#10;AI 生成的内容可能不正确。">
            <a:extLst>
              <a:ext uri="{FF2B5EF4-FFF2-40B4-BE49-F238E27FC236}">
                <a16:creationId xmlns:a16="http://schemas.microsoft.com/office/drawing/2014/main" id="{D7456809-622F-8CAC-A1AF-7A9D214E95A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36703"/>
          <a:stretch>
            <a:fillRect/>
          </a:stretch>
        </p:blipFill>
        <p:spPr>
          <a:xfrm>
            <a:off x="484762" y="2173951"/>
            <a:ext cx="11154689" cy="4342949"/>
          </a:xfrm>
          <a:prstGeom prst="rect">
            <a:avLst/>
          </a:prstGeom>
        </p:spPr>
      </p:pic>
      <p:sp>
        <p:nvSpPr>
          <p:cNvPr id="6" name="椭圆 5">
            <a:extLst>
              <a:ext uri="{FF2B5EF4-FFF2-40B4-BE49-F238E27FC236}">
                <a16:creationId xmlns:a16="http://schemas.microsoft.com/office/drawing/2014/main" id="{B33ECECE-B927-F725-F43F-C2592EF1A962}"/>
              </a:ext>
            </a:extLst>
          </p:cNvPr>
          <p:cNvSpPr/>
          <p:nvPr/>
        </p:nvSpPr>
        <p:spPr>
          <a:xfrm rot="21190951">
            <a:off x="2121124" y="5198896"/>
            <a:ext cx="844370" cy="243192"/>
          </a:xfrm>
          <a:prstGeom prst="ellipse">
            <a:avLst/>
          </a:prstGeom>
          <a:ln w="38100">
            <a:solidFill>
              <a:srgbClr val="FF0000"/>
            </a:solidFill>
          </a:ln>
        </p:spPr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58239C1B-9AC0-BE34-3BD5-704B29D91C28}"/>
              </a:ext>
            </a:extLst>
          </p:cNvPr>
          <p:cNvSpPr/>
          <p:nvPr/>
        </p:nvSpPr>
        <p:spPr>
          <a:xfrm rot="21190951">
            <a:off x="7322178" y="5198895"/>
            <a:ext cx="844370" cy="243192"/>
          </a:xfrm>
          <a:prstGeom prst="ellipse">
            <a:avLst/>
          </a:prstGeom>
          <a:ln w="38100">
            <a:solidFill>
              <a:srgbClr val="FF0000"/>
            </a:solidFill>
          </a:ln>
        </p:spPr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A0B2F8E6-6186-A5AB-1FDF-F4283D0F5F9C}"/>
              </a:ext>
            </a:extLst>
          </p:cNvPr>
          <p:cNvSpPr/>
          <p:nvPr/>
        </p:nvSpPr>
        <p:spPr>
          <a:xfrm rot="21190951">
            <a:off x="6073555" y="3254529"/>
            <a:ext cx="844370" cy="243192"/>
          </a:xfrm>
          <a:prstGeom prst="ellipse">
            <a:avLst/>
          </a:prstGeom>
          <a:ln w="38100">
            <a:solidFill>
              <a:srgbClr val="FF0000"/>
            </a:solidFill>
          </a:ln>
        </p:spPr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5DF078AE-0E38-83DD-1BE2-56FE7B0F091A}"/>
              </a:ext>
            </a:extLst>
          </p:cNvPr>
          <p:cNvSpPr/>
          <p:nvPr/>
        </p:nvSpPr>
        <p:spPr>
          <a:xfrm rot="21190951">
            <a:off x="6520399" y="2755910"/>
            <a:ext cx="844370" cy="243192"/>
          </a:xfrm>
          <a:prstGeom prst="ellipse">
            <a:avLst/>
          </a:prstGeom>
          <a:ln w="38100">
            <a:solidFill>
              <a:srgbClr val="FF0000"/>
            </a:solidFill>
          </a:ln>
        </p:spPr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5FEA7F07-A8DA-2BB0-9789-462718823CA1}"/>
              </a:ext>
            </a:extLst>
          </p:cNvPr>
          <p:cNvSpPr/>
          <p:nvPr/>
        </p:nvSpPr>
        <p:spPr>
          <a:xfrm rot="21190951">
            <a:off x="7888757" y="4737110"/>
            <a:ext cx="844370" cy="243192"/>
          </a:xfrm>
          <a:prstGeom prst="ellipse">
            <a:avLst/>
          </a:prstGeom>
          <a:ln w="38100">
            <a:solidFill>
              <a:srgbClr val="FF0000"/>
            </a:solidFill>
          </a:ln>
        </p:spPr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99414B30-E312-28D5-3CD4-93E2E41D2D40}"/>
              </a:ext>
            </a:extLst>
          </p:cNvPr>
          <p:cNvSpPr/>
          <p:nvPr/>
        </p:nvSpPr>
        <p:spPr>
          <a:xfrm rot="21190951">
            <a:off x="2589195" y="4737110"/>
            <a:ext cx="844370" cy="243192"/>
          </a:xfrm>
          <a:prstGeom prst="ellipse">
            <a:avLst/>
          </a:prstGeom>
          <a:ln w="38100">
            <a:solidFill>
              <a:srgbClr val="FF0000"/>
            </a:solidFill>
          </a:ln>
        </p:spPr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B3B8E40B-6B34-E3F7-3ABB-08C1A1B33C71}"/>
              </a:ext>
            </a:extLst>
          </p:cNvPr>
          <p:cNvSpPr/>
          <p:nvPr/>
        </p:nvSpPr>
        <p:spPr>
          <a:xfrm>
            <a:off x="5302769" y="3163993"/>
            <a:ext cx="867270" cy="533818"/>
          </a:xfrm>
          <a:prstGeom prst="ellipse">
            <a:avLst/>
          </a:prstGeom>
          <a:ln w="38100">
            <a:solidFill>
              <a:srgbClr val="0000FF"/>
            </a:solidFill>
          </a:ln>
        </p:spPr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CA70354E-E59E-8CCF-BFA4-23C2F0666A98}"/>
              </a:ext>
            </a:extLst>
          </p:cNvPr>
          <p:cNvSpPr/>
          <p:nvPr/>
        </p:nvSpPr>
        <p:spPr>
          <a:xfrm>
            <a:off x="1331654" y="5029559"/>
            <a:ext cx="867270" cy="533818"/>
          </a:xfrm>
          <a:prstGeom prst="ellipse">
            <a:avLst/>
          </a:prstGeom>
          <a:ln w="38100">
            <a:solidFill>
              <a:srgbClr val="0000FF"/>
            </a:solidFill>
          </a:ln>
        </p:spPr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3218B972-E759-3C46-C5D2-AB40E9115A3D}"/>
              </a:ext>
            </a:extLst>
          </p:cNvPr>
          <p:cNvSpPr/>
          <p:nvPr/>
        </p:nvSpPr>
        <p:spPr>
          <a:xfrm>
            <a:off x="6532708" y="5053582"/>
            <a:ext cx="867270" cy="533818"/>
          </a:xfrm>
          <a:prstGeom prst="ellipse">
            <a:avLst/>
          </a:prstGeom>
          <a:ln w="38100">
            <a:solidFill>
              <a:srgbClr val="0000FF"/>
            </a:solidFill>
          </a:ln>
        </p:spPr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827C581-1F8D-1962-35B6-ECF78382EBEB}"/>
              </a:ext>
            </a:extLst>
          </p:cNvPr>
          <p:cNvSpPr txBox="1"/>
          <p:nvPr/>
        </p:nvSpPr>
        <p:spPr>
          <a:xfrm>
            <a:off x="358449" y="199177"/>
            <a:ext cx="1061057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rgbClr val="1D2087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SST-Constrained Precipitation Bias Correction</a:t>
            </a:r>
          </a:p>
        </p:txBody>
      </p:sp>
    </p:spTree>
    <p:extLst>
      <p:ext uri="{BB962C8B-B14F-4D97-AF65-F5344CB8AC3E}">
        <p14:creationId xmlns:p14="http://schemas.microsoft.com/office/powerpoint/2010/main" val="5244944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54CE57-38A6-29D4-2590-49901F11D7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836F1E3C-3E74-594C-4C69-E07EE404F414}"/>
              </a:ext>
            </a:extLst>
          </p:cNvPr>
          <p:cNvSpPr txBox="1"/>
          <p:nvPr/>
        </p:nvSpPr>
        <p:spPr>
          <a:xfrm>
            <a:off x="590110" y="291281"/>
            <a:ext cx="1033141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3200" b="1" dirty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Outlines</a:t>
            </a:r>
          </a:p>
        </p:txBody>
      </p:sp>
      <p:sp>
        <p:nvSpPr>
          <p:cNvPr id="2" name="isḻíḓé">
            <a:extLst>
              <a:ext uri="{FF2B5EF4-FFF2-40B4-BE49-F238E27FC236}">
                <a16:creationId xmlns:a16="http://schemas.microsoft.com/office/drawing/2014/main" id="{6B543D3C-4AA2-8C74-A4C0-24165EF40079}"/>
              </a:ext>
            </a:extLst>
          </p:cNvPr>
          <p:cNvSpPr txBox="1"/>
          <p:nvPr/>
        </p:nvSpPr>
        <p:spPr bwMode="auto">
          <a:xfrm>
            <a:off x="1071654" y="1692984"/>
            <a:ext cx="10221478" cy="3892861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spAutoFit/>
          </a:bodyPr>
          <a:lstStyle>
            <a:defPPr>
              <a:defRPr lang="zh-CN"/>
            </a:defPPr>
            <a:lvl1pPr>
              <a:spcBef>
                <a:spcPct val="0"/>
              </a:spcBef>
              <a:defRPr sz="3200" b="1">
                <a:solidFill>
                  <a:srgbClr val="00339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 indent="-457200">
              <a:lnSpc>
                <a:spcPct val="150000"/>
              </a:lnSpc>
              <a:buSzPct val="80000"/>
              <a:buFont typeface="Wingdings" panose="05000000000000000000" pitchFamily="2" charset="2"/>
              <a:buChar char="n"/>
              <a:defRPr/>
            </a:pP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Backgrounds</a:t>
            </a:r>
          </a:p>
          <a:p>
            <a:pPr lvl="0" indent="-457200">
              <a:lnSpc>
                <a:spcPct val="150000"/>
              </a:lnSpc>
              <a:buSzPct val="80000"/>
              <a:buFont typeface="Wingdings" panose="05000000000000000000" pitchFamily="2" charset="2"/>
              <a:buChar char="n"/>
              <a:defRPr/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S2S Model Predictability: Case Study of North China Extreme Heavy Precipitation</a:t>
            </a:r>
          </a:p>
          <a:p>
            <a:pPr lvl="0" indent="-457200">
              <a:lnSpc>
                <a:spcPct val="150000"/>
              </a:lnSpc>
              <a:buSzPct val="80000"/>
              <a:buFont typeface="Wingdings" panose="05000000000000000000" pitchFamily="2" charset="2"/>
              <a:buChar char="n"/>
              <a:defRPr/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Sub-seasonal Forecast Methods: North China Case Analysis &amp; Error Correction over China</a:t>
            </a:r>
          </a:p>
          <a:p>
            <a:pPr lvl="0" indent="-457200">
              <a:lnSpc>
                <a:spcPct val="150000"/>
              </a:lnSpc>
              <a:buSzPct val="80000"/>
              <a:buFont typeface="Wingdings" panose="05000000000000000000" pitchFamily="2" charset="2"/>
              <a:buChar char="n"/>
              <a:defRPr/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Further Development Strategy</a:t>
            </a:r>
          </a:p>
        </p:txBody>
      </p:sp>
    </p:spTree>
    <p:extLst>
      <p:ext uri="{BB962C8B-B14F-4D97-AF65-F5344CB8AC3E}">
        <p14:creationId xmlns:p14="http://schemas.microsoft.com/office/powerpoint/2010/main" val="273210103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6F0CA3-1E4B-3CE1-F604-192E341DEF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F9D5A80E-5B9F-0D4D-08DB-8C5C3DE832A2}"/>
              </a:ext>
            </a:extLst>
          </p:cNvPr>
          <p:cNvSpPr/>
          <p:nvPr/>
        </p:nvSpPr>
        <p:spPr>
          <a:xfrm>
            <a:off x="223804" y="1658716"/>
            <a:ext cx="11736000" cy="4896000"/>
          </a:xfrm>
          <a:prstGeom prst="roundRect">
            <a:avLst>
              <a:gd name="adj" fmla="val 7167"/>
            </a:avLst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4" name="图片 3" descr="图表&#10;&#10;AI 生成的内容可能不正确。">
            <a:extLst>
              <a:ext uri="{FF2B5EF4-FFF2-40B4-BE49-F238E27FC236}">
                <a16:creationId xmlns:a16="http://schemas.microsoft.com/office/drawing/2014/main" id="{E91E5C1B-7A11-88C6-82E2-BB9F45952E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149" y="1698344"/>
            <a:ext cx="5918753" cy="2348170"/>
          </a:xfrm>
          <a:prstGeom prst="rect">
            <a:avLst/>
          </a:prstGeom>
        </p:spPr>
      </p:pic>
      <p:pic>
        <p:nvPicPr>
          <p:cNvPr id="5" name="图片 4" descr="图表, 地图&#10;&#10;AI 生成的内容可能不正确。">
            <a:extLst>
              <a:ext uri="{FF2B5EF4-FFF2-40B4-BE49-F238E27FC236}">
                <a16:creationId xmlns:a16="http://schemas.microsoft.com/office/drawing/2014/main" id="{4DBABFA0-A0D2-8C3F-19E8-34D97884BA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296" y="4168937"/>
            <a:ext cx="6220312" cy="2348169"/>
          </a:xfrm>
          <a:prstGeom prst="rect">
            <a:avLst/>
          </a:prstGeom>
        </p:spPr>
      </p:pic>
      <p:pic>
        <p:nvPicPr>
          <p:cNvPr id="7" name="图片 6" descr="图表&#10;&#10;AI 生成的内容可能不正确。">
            <a:extLst>
              <a:ext uri="{FF2B5EF4-FFF2-40B4-BE49-F238E27FC236}">
                <a16:creationId xmlns:a16="http://schemas.microsoft.com/office/drawing/2014/main" id="{649496FE-8866-AF19-5BC3-6923678AE39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21608" y="1811533"/>
            <a:ext cx="4896241" cy="473409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EA47EB40-7B2F-316B-B7D5-AF248F1D014D}"/>
              </a:ext>
            </a:extLst>
          </p:cNvPr>
          <p:cNvSpPr txBox="1"/>
          <p:nvPr/>
        </p:nvSpPr>
        <p:spPr>
          <a:xfrm>
            <a:off x="542650" y="1029492"/>
            <a:ext cx="111067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Ø"/>
              <a:defRPr/>
            </a:pP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CMA-CPSv3 exhibits systematic spatial biases and fails to accurately capture the influence of key processes, such as Indian Ocean SST modes, on precipitation.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598248C-96D7-703E-C5F6-E8F0ABDEFF4D}"/>
              </a:ext>
            </a:extLst>
          </p:cNvPr>
          <p:cNvSpPr txBox="1"/>
          <p:nvPr/>
        </p:nvSpPr>
        <p:spPr>
          <a:xfrm>
            <a:off x="4281460" y="6403571"/>
            <a:ext cx="2894126" cy="4552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Wu, Guo*, Jia, 2026, </a:t>
            </a:r>
            <a:r>
              <a:rPr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ASL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55B76FD-FA0D-7C68-73BF-B0BE19283B94}"/>
              </a:ext>
            </a:extLst>
          </p:cNvPr>
          <p:cNvSpPr txBox="1"/>
          <p:nvPr/>
        </p:nvSpPr>
        <p:spPr>
          <a:xfrm>
            <a:off x="358449" y="199177"/>
            <a:ext cx="1061057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rgbClr val="1D2087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SST-Constrained Precipitation Bias Correction</a:t>
            </a:r>
          </a:p>
        </p:txBody>
      </p:sp>
    </p:spTree>
    <p:extLst>
      <p:ext uri="{BB962C8B-B14F-4D97-AF65-F5344CB8AC3E}">
        <p14:creationId xmlns:p14="http://schemas.microsoft.com/office/powerpoint/2010/main" val="257069251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5">
            <a:extLst>
              <a:ext uri="{FF2B5EF4-FFF2-40B4-BE49-F238E27FC236}">
                <a16:creationId xmlns:a16="http://schemas.microsoft.com/office/drawing/2014/main" id="{3E2A2AE1-D083-2A6F-5B53-957D9990BCF7}"/>
              </a:ext>
            </a:extLst>
          </p:cNvPr>
          <p:cNvSpPr/>
          <p:nvPr/>
        </p:nvSpPr>
        <p:spPr>
          <a:xfrm>
            <a:off x="201555" y="1291129"/>
            <a:ext cx="11808000" cy="5220000"/>
          </a:xfrm>
          <a:prstGeom prst="roundRect">
            <a:avLst>
              <a:gd name="adj" fmla="val 11336"/>
            </a:avLst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8" name="图片 7" descr="图示&#10;&#10;AI 生成的内容可能不正确。">
            <a:extLst>
              <a:ext uri="{FF2B5EF4-FFF2-40B4-BE49-F238E27FC236}">
                <a16:creationId xmlns:a16="http://schemas.microsoft.com/office/drawing/2014/main" id="{B8D3045D-0D98-33DE-043D-73FCDCB333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8337" y="1445080"/>
            <a:ext cx="5103342" cy="4912097"/>
          </a:xfrm>
          <a:prstGeom prst="rect">
            <a:avLst/>
          </a:prstGeom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id="{A45C5CD2-0CC8-3FF3-DC41-84EA8B5FBB9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96"/>
          <a:stretch/>
        </p:blipFill>
        <p:spPr bwMode="auto">
          <a:xfrm>
            <a:off x="820930" y="1415117"/>
            <a:ext cx="5427343" cy="3316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: 圆角 23">
            <a:extLst>
              <a:ext uri="{FF2B5EF4-FFF2-40B4-BE49-F238E27FC236}">
                <a16:creationId xmlns:a16="http://schemas.microsoft.com/office/drawing/2014/main" id="{C58A9BDB-2476-0E5C-3477-5CEF81C1937A}"/>
              </a:ext>
            </a:extLst>
          </p:cNvPr>
          <p:cNvSpPr/>
          <p:nvPr/>
        </p:nvSpPr>
        <p:spPr>
          <a:xfrm>
            <a:off x="470437" y="4653189"/>
            <a:ext cx="6009018" cy="1827363"/>
          </a:xfrm>
          <a:prstGeom prst="roundRect">
            <a:avLst>
              <a:gd name="adj" fmla="val 5269"/>
            </a:avLst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just">
              <a:lnSpc>
                <a:spcPct val="120000"/>
              </a:lnSpc>
              <a:spcAft>
                <a:spcPts val="1000"/>
              </a:spcAft>
              <a:buClr>
                <a:srgbClr val="003399"/>
              </a:buClr>
              <a:buFont typeface="Wingdings" panose="05000000000000000000" pitchFamily="2" charset="2"/>
              <a:buChar char="Ø"/>
            </a:pPr>
            <a:r>
              <a:rPr lang="en-US" altLang="zh-CN" sz="16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Calculate the forecasted and observed CDF, locate forecasted percentile value and mapping to the observed one.</a:t>
            </a:r>
          </a:p>
          <a:p>
            <a:pPr marL="342900" indent="-342900" algn="just">
              <a:lnSpc>
                <a:spcPct val="120000"/>
              </a:lnSpc>
              <a:spcAft>
                <a:spcPts val="1000"/>
              </a:spcAft>
              <a:buClr>
                <a:srgbClr val="003399"/>
              </a:buClr>
              <a:buFont typeface="Wingdings" panose="05000000000000000000" pitchFamily="2" charset="2"/>
              <a:buChar char="Ø"/>
            </a:pPr>
            <a:r>
              <a:rPr lang="en-US" altLang="zh-CN" sz="16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Correcting both bias of </a:t>
            </a:r>
            <a:r>
              <a:rPr lang="en-US" altLang="zh-CN" sz="16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mean value and the extremes</a:t>
            </a:r>
            <a:r>
              <a:rPr lang="en-US" altLang="zh-CN" sz="16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of dynamical models.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9B67786-F141-1AB6-D3E6-6DE815DF7A19}"/>
              </a:ext>
            </a:extLst>
          </p:cNvPr>
          <p:cNvSpPr txBox="1"/>
          <p:nvPr/>
        </p:nvSpPr>
        <p:spPr>
          <a:xfrm>
            <a:off x="358449" y="199177"/>
            <a:ext cx="1061057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rgbClr val="1D2087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SST-Constrained Precipitation Bias Correction</a:t>
            </a:r>
          </a:p>
        </p:txBody>
      </p:sp>
    </p:spTree>
    <p:extLst>
      <p:ext uri="{BB962C8B-B14F-4D97-AF65-F5344CB8AC3E}">
        <p14:creationId xmlns:p14="http://schemas.microsoft.com/office/powerpoint/2010/main" val="173720446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8D65DCE7-C4BC-2CB3-9677-FBAA1AA8E36B}"/>
              </a:ext>
            </a:extLst>
          </p:cNvPr>
          <p:cNvSpPr/>
          <p:nvPr/>
        </p:nvSpPr>
        <p:spPr>
          <a:xfrm>
            <a:off x="201555" y="1767784"/>
            <a:ext cx="11808000" cy="4608000"/>
          </a:xfrm>
          <a:prstGeom prst="roundRect">
            <a:avLst>
              <a:gd name="adj" fmla="val 6554"/>
            </a:avLst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DD8A9E1-3CA4-4129-B0ED-3728862CB01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598" t="19488" r="5189" b="37664"/>
          <a:stretch>
            <a:fillRect/>
          </a:stretch>
        </p:blipFill>
        <p:spPr bwMode="auto">
          <a:xfrm>
            <a:off x="358449" y="2242610"/>
            <a:ext cx="5610271" cy="390698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图片 3" descr="图表, 散点图&#10;&#10;AI 生成的内容可能不正确。">
            <a:extLst>
              <a:ext uri="{FF2B5EF4-FFF2-40B4-BE49-F238E27FC236}">
                <a16:creationId xmlns:a16="http://schemas.microsoft.com/office/drawing/2014/main" id="{025E6A25-B73C-F00D-9D26-D97D1E9F6E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66761" y="2242610"/>
            <a:ext cx="5466790" cy="4036025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0F5FA217-1179-4CBB-1707-82C914DF021C}"/>
              </a:ext>
            </a:extLst>
          </p:cNvPr>
          <p:cNvSpPr txBox="1"/>
          <p:nvPr/>
        </p:nvSpPr>
        <p:spPr>
          <a:xfrm>
            <a:off x="182445" y="1182956"/>
            <a:ext cx="12009555" cy="630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lvl="0" indent="-285750">
              <a:lnSpc>
                <a:spcPts val="21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Progressive improvement in correction skill: CM1 shows limited improvement; CM2 significantly outperforms the raw model; and CM3 achieves further significant optimization beyond CM2.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F1115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46279D2-BD80-8AC0-38C9-858AAFCCA1F5}"/>
              </a:ext>
            </a:extLst>
          </p:cNvPr>
          <p:cNvSpPr txBox="1"/>
          <p:nvPr/>
        </p:nvSpPr>
        <p:spPr>
          <a:xfrm>
            <a:off x="1785186" y="1754443"/>
            <a:ext cx="3009449" cy="4584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defRPr/>
            </a:pP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Forecast correction skill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F1115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2D98DA9-6A00-9E80-B47E-497267598BF0}"/>
              </a:ext>
            </a:extLst>
          </p:cNvPr>
          <p:cNvSpPr txBox="1"/>
          <p:nvPr/>
        </p:nvSpPr>
        <p:spPr>
          <a:xfrm>
            <a:off x="8097803" y="1781461"/>
            <a:ext cx="1919504" cy="4635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defRPr/>
            </a:pP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Bootstrap test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F1115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5633B0DA-A385-B826-7640-3C9F9DEFB8F0}"/>
              </a:ext>
            </a:extLst>
          </p:cNvPr>
          <p:cNvCxnSpPr>
            <a:cxnSpLocks/>
            <a:stCxn id="2" idx="0"/>
            <a:endCxn id="2" idx="2"/>
          </p:cNvCxnSpPr>
          <p:nvPr/>
        </p:nvCxnSpPr>
        <p:spPr>
          <a:xfrm>
            <a:off x="6105555" y="1767784"/>
            <a:ext cx="0" cy="4608000"/>
          </a:xfrm>
          <a:prstGeom prst="line">
            <a:avLst/>
          </a:prstGeom>
          <a:ln w="381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id="{14FF35CB-D53F-2303-F0C8-1492F2E7344E}"/>
              </a:ext>
            </a:extLst>
          </p:cNvPr>
          <p:cNvSpPr txBox="1"/>
          <p:nvPr/>
        </p:nvSpPr>
        <p:spPr>
          <a:xfrm>
            <a:off x="358449" y="199177"/>
            <a:ext cx="1061057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rgbClr val="1D2087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SST-Constrained Precipitation Bias Correction</a:t>
            </a:r>
          </a:p>
        </p:txBody>
      </p:sp>
    </p:spTree>
    <p:extLst>
      <p:ext uri="{BB962C8B-B14F-4D97-AF65-F5344CB8AC3E}">
        <p14:creationId xmlns:p14="http://schemas.microsoft.com/office/powerpoint/2010/main" val="272927560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>
            <a:extLst>
              <a:ext uri="{FF2B5EF4-FFF2-40B4-BE49-F238E27FC236}">
                <a16:creationId xmlns:a16="http://schemas.microsoft.com/office/drawing/2014/main" id="{F9AF6106-9135-3689-D457-6164C280769B}"/>
              </a:ext>
            </a:extLst>
          </p:cNvPr>
          <p:cNvSpPr/>
          <p:nvPr/>
        </p:nvSpPr>
        <p:spPr>
          <a:xfrm>
            <a:off x="937601" y="1718831"/>
            <a:ext cx="10188000" cy="5004000"/>
          </a:xfrm>
          <a:prstGeom prst="roundRect">
            <a:avLst>
              <a:gd name="adj" fmla="val 0"/>
            </a:avLst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5A0648B1-12A3-5E5C-FABC-F58A1105B2E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65980"/>
          <a:stretch>
            <a:fillRect/>
          </a:stretch>
        </p:blipFill>
        <p:spPr>
          <a:xfrm>
            <a:off x="1190375" y="1803189"/>
            <a:ext cx="7167878" cy="243236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C9053C0C-9C74-D991-CF2A-CFC643975C7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4022" t="32265" b="33199"/>
          <a:stretch>
            <a:fillRect/>
          </a:stretch>
        </p:blipFill>
        <p:spPr>
          <a:xfrm>
            <a:off x="1339914" y="4106417"/>
            <a:ext cx="4729251" cy="246924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21DA6CED-7C03-DE31-3CD3-41C81C9F8EF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-1" t="32368" r="65423" b="33612"/>
          <a:stretch>
            <a:fillRect/>
          </a:stretch>
        </p:blipFill>
        <p:spPr>
          <a:xfrm>
            <a:off x="8298509" y="1761516"/>
            <a:ext cx="2478420" cy="2432362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27DAD7A1-288F-ED4A-3084-2950DCD79E5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65464" r="34021"/>
          <a:stretch>
            <a:fillRect/>
          </a:stretch>
        </p:blipFill>
        <p:spPr>
          <a:xfrm>
            <a:off x="6047678" y="4106417"/>
            <a:ext cx="4729251" cy="2469244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0697B224-8D55-178A-603D-9BE1D40729C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71952" t="79666" b="16572"/>
          <a:stretch>
            <a:fillRect/>
          </a:stretch>
        </p:blipFill>
        <p:spPr>
          <a:xfrm>
            <a:off x="3877136" y="6429062"/>
            <a:ext cx="2192029" cy="29319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B4299959-065E-7A7D-F752-4FF978B8A7B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71952" t="82880" b="13202"/>
          <a:stretch>
            <a:fillRect/>
          </a:stretch>
        </p:blipFill>
        <p:spPr>
          <a:xfrm>
            <a:off x="5769651" y="6464328"/>
            <a:ext cx="2192029" cy="305365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118E186E-6AAD-51A1-55B6-F34442B1A5E8}"/>
              </a:ext>
            </a:extLst>
          </p:cNvPr>
          <p:cNvSpPr txBox="1"/>
          <p:nvPr/>
        </p:nvSpPr>
        <p:spPr>
          <a:xfrm>
            <a:off x="322148" y="1098224"/>
            <a:ext cx="1180359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b="1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CM3 corrects light rain overestimation and heavy rain underestimation, reducing systematic biases and enhancing high-impact event forecasts.</a:t>
            </a:r>
            <a:endParaRPr lang="zh-CN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7F5DF93-9FD7-74D8-4C61-1CD90D825FA8}"/>
              </a:ext>
            </a:extLst>
          </p:cNvPr>
          <p:cNvSpPr txBox="1"/>
          <p:nvPr/>
        </p:nvSpPr>
        <p:spPr>
          <a:xfrm>
            <a:off x="358449" y="199177"/>
            <a:ext cx="1061057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rgbClr val="1D2087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SST-Constrained Precipitation Bias Correction</a:t>
            </a:r>
          </a:p>
        </p:txBody>
      </p:sp>
    </p:spTree>
    <p:extLst>
      <p:ext uri="{BB962C8B-B14F-4D97-AF65-F5344CB8AC3E}">
        <p14:creationId xmlns:p14="http://schemas.microsoft.com/office/powerpoint/2010/main" val="118108493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D42ADA9-CE07-1A19-D32E-26C4203D8129}"/>
              </a:ext>
            </a:extLst>
          </p:cNvPr>
          <p:cNvSpPr txBox="1"/>
          <p:nvPr/>
        </p:nvSpPr>
        <p:spPr>
          <a:xfrm>
            <a:off x="110273" y="1135446"/>
            <a:ext cx="12081727" cy="8744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F1115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This method significantly improves the capability of the CMA-CPSv3 model in depicting rainband position, intensity, and systematic spatial biases at 15–30-day lead times.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55BA164A-139B-3356-600F-B8F9ECECC079}"/>
              </a:ext>
            </a:extLst>
          </p:cNvPr>
          <p:cNvSpPr/>
          <p:nvPr/>
        </p:nvSpPr>
        <p:spPr>
          <a:xfrm>
            <a:off x="247382" y="2114608"/>
            <a:ext cx="11700000" cy="4464000"/>
          </a:xfrm>
          <a:prstGeom prst="roundRect">
            <a:avLst>
              <a:gd name="adj" fmla="val 0"/>
            </a:avLst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6" name="图片 5" descr="地图&#10;&#10;AI 生成的内容可能不正确。">
            <a:extLst>
              <a:ext uri="{FF2B5EF4-FFF2-40B4-BE49-F238E27FC236}">
                <a16:creationId xmlns:a16="http://schemas.microsoft.com/office/drawing/2014/main" id="{49E21AD8-7527-E4FF-9C1A-EF4F4EA8A3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618" y="2324117"/>
            <a:ext cx="11635119" cy="4144994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5773E1F5-6468-3BC1-2FA5-545842581372}"/>
              </a:ext>
            </a:extLst>
          </p:cNvPr>
          <p:cNvSpPr txBox="1"/>
          <p:nvPr/>
        </p:nvSpPr>
        <p:spPr>
          <a:xfrm>
            <a:off x="358449" y="199177"/>
            <a:ext cx="1061057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rgbClr val="1D2087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SST-Constrained Precipitation Bias Correction</a:t>
            </a:r>
          </a:p>
        </p:txBody>
      </p:sp>
    </p:spTree>
    <p:extLst>
      <p:ext uri="{BB962C8B-B14F-4D97-AF65-F5344CB8AC3E}">
        <p14:creationId xmlns:p14="http://schemas.microsoft.com/office/powerpoint/2010/main" val="412471473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77B2A1-49EE-EE6A-C39F-F0FF7F8678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1FCDB57A-8991-DF7E-1CA2-71FC4E818FB8}"/>
              </a:ext>
            </a:extLst>
          </p:cNvPr>
          <p:cNvSpPr txBox="1"/>
          <p:nvPr/>
        </p:nvSpPr>
        <p:spPr>
          <a:xfrm>
            <a:off x="590110" y="291281"/>
            <a:ext cx="1033141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3200" b="1" dirty="0">
                <a:solidFill>
                  <a:srgbClr val="1D2087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Outlines</a:t>
            </a:r>
          </a:p>
        </p:txBody>
      </p:sp>
      <p:sp>
        <p:nvSpPr>
          <p:cNvPr id="3" name="isḻíḓé">
            <a:extLst>
              <a:ext uri="{FF2B5EF4-FFF2-40B4-BE49-F238E27FC236}">
                <a16:creationId xmlns:a16="http://schemas.microsoft.com/office/drawing/2014/main" id="{3BA97022-E4DF-3E93-50D5-DDC89B345D1D}"/>
              </a:ext>
            </a:extLst>
          </p:cNvPr>
          <p:cNvSpPr txBox="1"/>
          <p:nvPr/>
        </p:nvSpPr>
        <p:spPr bwMode="auto">
          <a:xfrm>
            <a:off x="1071654" y="1692984"/>
            <a:ext cx="10221478" cy="3892861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spAutoFit/>
          </a:bodyPr>
          <a:lstStyle>
            <a:defPPr>
              <a:defRPr lang="zh-CN"/>
            </a:defPPr>
            <a:lvl1pPr>
              <a:spcBef>
                <a:spcPct val="0"/>
              </a:spcBef>
              <a:defRPr sz="3200" b="1">
                <a:solidFill>
                  <a:srgbClr val="00339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 indent="-457200">
              <a:lnSpc>
                <a:spcPct val="150000"/>
              </a:lnSpc>
              <a:buSzPct val="80000"/>
              <a:buFont typeface="Wingdings" panose="05000000000000000000" pitchFamily="2" charset="2"/>
              <a:buChar char="n"/>
              <a:defRPr/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Backgrounds</a:t>
            </a:r>
          </a:p>
          <a:p>
            <a:pPr lvl="0" indent="-457200">
              <a:lnSpc>
                <a:spcPct val="150000"/>
              </a:lnSpc>
              <a:buSzPct val="80000"/>
              <a:buFont typeface="Wingdings" panose="05000000000000000000" pitchFamily="2" charset="2"/>
              <a:buChar char="n"/>
              <a:defRPr/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S2S Model Predictability: Case Study of North China Extreme Heavy Precipitation</a:t>
            </a:r>
          </a:p>
          <a:p>
            <a:pPr lvl="0" indent="-457200">
              <a:lnSpc>
                <a:spcPct val="150000"/>
              </a:lnSpc>
              <a:buSzPct val="80000"/>
              <a:buFont typeface="Wingdings" panose="05000000000000000000" pitchFamily="2" charset="2"/>
              <a:buChar char="n"/>
              <a:defRPr/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Sub-seasonal Forecast Methods: North China Case Analysis &amp; Error Correction over China</a:t>
            </a:r>
          </a:p>
          <a:p>
            <a:pPr lvl="0" indent="-457200">
              <a:lnSpc>
                <a:spcPct val="150000"/>
              </a:lnSpc>
              <a:buSzPct val="80000"/>
              <a:buFont typeface="Wingdings" panose="05000000000000000000" pitchFamily="2" charset="2"/>
              <a:buChar char="n"/>
              <a:defRPr/>
            </a:pP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Further Development Strategy</a:t>
            </a:r>
          </a:p>
        </p:txBody>
      </p:sp>
    </p:spTree>
    <p:extLst>
      <p:ext uri="{BB962C8B-B14F-4D97-AF65-F5344CB8AC3E}">
        <p14:creationId xmlns:p14="http://schemas.microsoft.com/office/powerpoint/2010/main" val="328113842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042511-E39C-09FD-083D-A9FF5723CB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extLst>
              <a:ext uri="{FF2B5EF4-FFF2-40B4-BE49-F238E27FC236}">
                <a16:creationId xmlns:a16="http://schemas.microsoft.com/office/drawing/2014/main" id="{2392B97D-83D1-601C-A06E-ED7AA8DC8EBF}"/>
              </a:ext>
            </a:extLst>
          </p:cNvPr>
          <p:cNvSpPr/>
          <p:nvPr/>
        </p:nvSpPr>
        <p:spPr>
          <a:xfrm>
            <a:off x="358140" y="188611"/>
            <a:ext cx="109651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Multi-Model Ensemble Based Prediction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" name="圆角矩形 16">
            <a:extLst>
              <a:ext uri="{FF2B5EF4-FFF2-40B4-BE49-F238E27FC236}">
                <a16:creationId xmlns:a16="http://schemas.microsoft.com/office/drawing/2014/main" id="{2037AF7F-127C-BEC9-7D98-3930ED004330}"/>
              </a:ext>
            </a:extLst>
          </p:cNvPr>
          <p:cNvSpPr/>
          <p:nvPr/>
        </p:nvSpPr>
        <p:spPr bwMode="auto">
          <a:xfrm>
            <a:off x="9472410" y="2266676"/>
            <a:ext cx="2432703" cy="2751842"/>
          </a:xfrm>
          <a:prstGeom prst="roundRect">
            <a:avLst>
              <a:gd name="adj" fmla="val 14032"/>
            </a:avLst>
          </a:prstGeom>
          <a:solidFill>
            <a:schemeClr val="accent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76800" tIns="38400" rIns="76800" bIns="107950" anchor="ctr" anchorCtr="1"/>
          <a:lstStyle/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US" altLang="zh-CN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Global 25 km</a:t>
            </a:r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S2S</a:t>
            </a:r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daily-pentad-month predictions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US" altLang="zh-CN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Exploring Wind-Solar Forecast Products</a:t>
            </a:r>
          </a:p>
        </p:txBody>
      </p:sp>
      <p:sp>
        <p:nvSpPr>
          <p:cNvPr id="21" name="圆角矩形 91">
            <a:extLst>
              <a:ext uri="{FF2B5EF4-FFF2-40B4-BE49-F238E27FC236}">
                <a16:creationId xmlns:a16="http://schemas.microsoft.com/office/drawing/2014/main" id="{38676FE1-C80D-A001-660D-2A87F79CB230}"/>
              </a:ext>
            </a:extLst>
          </p:cNvPr>
          <p:cNvSpPr/>
          <p:nvPr/>
        </p:nvSpPr>
        <p:spPr bwMode="auto">
          <a:xfrm>
            <a:off x="2653485" y="2742099"/>
            <a:ext cx="1008357" cy="612000"/>
          </a:xfrm>
          <a:prstGeom prst="roundRect">
            <a:avLst/>
          </a:prstGeom>
          <a:solidFill>
            <a:schemeClr val="bg2">
              <a:alpha val="62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76800" tIns="38400" rIns="76800" bIns="38400" anchor="ctr" anchorCtr="1"/>
          <a:lstStyle/>
          <a:p>
            <a:pPr algn="ctr"/>
            <a:r>
              <a:rPr lang="en-US" altLang="zh-CN" sz="16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Model upgrade</a:t>
            </a:r>
            <a:endParaRPr lang="zh-CN" altLang="en-US" sz="16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2" name="圆角矩形 7">
            <a:extLst>
              <a:ext uri="{FF2B5EF4-FFF2-40B4-BE49-F238E27FC236}">
                <a16:creationId xmlns:a16="http://schemas.microsoft.com/office/drawing/2014/main" id="{C6392099-A189-5F2D-4C32-91799338B92A}"/>
              </a:ext>
            </a:extLst>
          </p:cNvPr>
          <p:cNvSpPr/>
          <p:nvPr/>
        </p:nvSpPr>
        <p:spPr bwMode="auto">
          <a:xfrm>
            <a:off x="4031179" y="1971797"/>
            <a:ext cx="2052000" cy="900000"/>
          </a:xfrm>
          <a:prstGeom prst="roundRect">
            <a:avLst/>
          </a:prstGeom>
          <a:solidFill>
            <a:schemeClr val="accent5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76800" tIns="38400" rIns="76800" bIns="38400" anchor="ctr" anchorCtr="1"/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Completion of the CMME-S2D</a:t>
            </a:r>
            <a:endParaRPr lang="zh-CN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3" name="圆角矩形 8">
            <a:extLst>
              <a:ext uri="{FF2B5EF4-FFF2-40B4-BE49-F238E27FC236}">
                <a16:creationId xmlns:a16="http://schemas.microsoft.com/office/drawing/2014/main" id="{79DD86FC-6A16-AB59-372E-2BDA94C112E5}"/>
              </a:ext>
            </a:extLst>
          </p:cNvPr>
          <p:cNvSpPr/>
          <p:nvPr/>
        </p:nvSpPr>
        <p:spPr bwMode="auto">
          <a:xfrm>
            <a:off x="4031179" y="3192597"/>
            <a:ext cx="2052000" cy="900000"/>
          </a:xfrm>
          <a:prstGeom prst="roundRect">
            <a:avLst/>
          </a:prstGeom>
          <a:solidFill>
            <a:schemeClr val="accent5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76800" tIns="38400" rIns="76800" bIns="38400" anchor="ctr" anchorCtr="1"/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Enhancing CMME-S2S prediction skill</a:t>
            </a:r>
          </a:p>
        </p:txBody>
      </p:sp>
      <p:sp>
        <p:nvSpPr>
          <p:cNvPr id="27" name="圆角矩形 11">
            <a:extLst>
              <a:ext uri="{FF2B5EF4-FFF2-40B4-BE49-F238E27FC236}">
                <a16:creationId xmlns:a16="http://schemas.microsoft.com/office/drawing/2014/main" id="{4CBE979D-066C-B46A-2ED9-49358F73676C}"/>
              </a:ext>
            </a:extLst>
          </p:cNvPr>
          <p:cNvSpPr/>
          <p:nvPr/>
        </p:nvSpPr>
        <p:spPr>
          <a:xfrm>
            <a:off x="3887179" y="1685850"/>
            <a:ext cx="2340000" cy="3913494"/>
          </a:xfrm>
          <a:prstGeom prst="roundRect">
            <a:avLst>
              <a:gd name="adj" fmla="val 12188"/>
            </a:avLst>
          </a:prstGeom>
          <a:noFill/>
          <a:ln w="19050" cap="flat" cmpd="sng" algn="ctr">
            <a:solidFill>
              <a:schemeClr val="accent5"/>
            </a:solidFill>
            <a:prstDash val="dash"/>
            <a:miter lim="800000"/>
          </a:ln>
          <a:effectLst/>
        </p:spPr>
        <p:txBody>
          <a:bodyPr lIns="89971" tIns="44979" rIns="89971" bIns="44979" anchor="ctr"/>
          <a:lstStyle/>
          <a:p>
            <a:pPr algn="ctr">
              <a:defRPr/>
            </a:pPr>
            <a:endParaRPr lang="zh-CN" altLang="en-US" kern="0">
              <a:solidFill>
                <a:srgbClr val="0033CC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8" name="圆角矩形 9">
            <a:extLst>
              <a:ext uri="{FF2B5EF4-FFF2-40B4-BE49-F238E27FC236}">
                <a16:creationId xmlns:a16="http://schemas.microsoft.com/office/drawing/2014/main" id="{040EB6C0-ACBC-1892-9A09-75043A2547C7}"/>
              </a:ext>
            </a:extLst>
          </p:cNvPr>
          <p:cNvSpPr/>
          <p:nvPr/>
        </p:nvSpPr>
        <p:spPr bwMode="auto">
          <a:xfrm>
            <a:off x="4031179" y="4361159"/>
            <a:ext cx="2052000" cy="900000"/>
          </a:xfrm>
          <a:prstGeom prst="roundRect">
            <a:avLst/>
          </a:prstGeom>
          <a:solidFill>
            <a:schemeClr val="accent5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76800" tIns="38400" rIns="76800" bIns="38400" anchor="ctr" anchorCtr="1"/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Exploring AI Potential</a:t>
            </a:r>
          </a:p>
        </p:txBody>
      </p:sp>
      <p:sp>
        <p:nvSpPr>
          <p:cNvPr id="29" name="圆角矩形 16">
            <a:extLst>
              <a:ext uri="{FF2B5EF4-FFF2-40B4-BE49-F238E27FC236}">
                <a16:creationId xmlns:a16="http://schemas.microsoft.com/office/drawing/2014/main" id="{AF67EFB1-9A06-0B0F-D4FD-7186D66BD65E}"/>
              </a:ext>
            </a:extLst>
          </p:cNvPr>
          <p:cNvSpPr/>
          <p:nvPr/>
        </p:nvSpPr>
        <p:spPr bwMode="auto">
          <a:xfrm>
            <a:off x="273863" y="2245628"/>
            <a:ext cx="2321569" cy="2793938"/>
          </a:xfrm>
          <a:prstGeom prst="roundRect">
            <a:avLst>
              <a:gd name="adj" fmla="val 11990"/>
            </a:avLst>
          </a:prstGeom>
          <a:solidFill>
            <a:schemeClr val="accent4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76800" tIns="38400" rIns="76800" bIns="107950" anchor="ctr" anchorCtr="1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r>
              <a:rPr lang="en-US" altLang="zh-CN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Unified</a:t>
            </a:r>
            <a:endParaRPr lang="zh-CN" altLang="en-US" b="1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en-US" altLang="zh-CN" b="1" dirty="0">
                <a:solidFill>
                  <a:srgbClr val="000066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China Multi-Model Ensemble </a:t>
            </a:r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 altLang="zh-CN" b="1" dirty="0">
                <a:solidFill>
                  <a:srgbClr val="000066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</a:t>
            </a:r>
            <a:r>
              <a:rPr lang="zh-CN" altLang="en-US" b="1" dirty="0">
                <a:solidFill>
                  <a:srgbClr val="000066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b="1" dirty="0">
                <a:solidFill>
                  <a:srgbClr val="000066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CMMEv2.0</a:t>
            </a:r>
            <a:r>
              <a:rPr lang="zh-CN" altLang="en-US" b="1" dirty="0">
                <a:solidFill>
                  <a:srgbClr val="000066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endParaRPr lang="en-US" altLang="zh-CN" b="1" dirty="0">
              <a:solidFill>
                <a:srgbClr val="000066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en-US" altLang="zh-CN" b="1" dirty="0">
                <a:solidFill>
                  <a:srgbClr val="000066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S2S</a:t>
            </a:r>
            <a:r>
              <a:rPr lang="zh-CN" altLang="en-US" b="1" dirty="0">
                <a:solidFill>
                  <a:srgbClr val="000066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b="1" dirty="0">
                <a:solidFill>
                  <a:srgbClr val="000066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Prediction Project</a:t>
            </a:r>
            <a:r>
              <a:rPr lang="zh-CN" altLang="en-US" b="1" dirty="0">
                <a:solidFill>
                  <a:srgbClr val="000066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en-US" altLang="zh-CN" b="1" dirty="0">
              <a:solidFill>
                <a:srgbClr val="000066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en-US" altLang="zh-CN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CRA40/ERA5/CLDAS</a:t>
            </a:r>
            <a:endParaRPr lang="en-US" altLang="zh-CN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0" name="圆角矩形 91">
            <a:extLst>
              <a:ext uri="{FF2B5EF4-FFF2-40B4-BE49-F238E27FC236}">
                <a16:creationId xmlns:a16="http://schemas.microsoft.com/office/drawing/2014/main" id="{A6F9F486-E662-C691-3415-4016D28165BF}"/>
              </a:ext>
            </a:extLst>
          </p:cNvPr>
          <p:cNvSpPr/>
          <p:nvPr/>
        </p:nvSpPr>
        <p:spPr bwMode="auto">
          <a:xfrm>
            <a:off x="2653485" y="3934710"/>
            <a:ext cx="1008357" cy="612000"/>
          </a:xfrm>
          <a:prstGeom prst="roundRect">
            <a:avLst/>
          </a:prstGeom>
          <a:solidFill>
            <a:schemeClr val="bg2">
              <a:alpha val="62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76800" tIns="38400" rIns="76800" bIns="38400" anchor="ctr" anchorCtr="1"/>
          <a:lstStyle/>
          <a:p>
            <a:pPr algn="ctr"/>
            <a:r>
              <a:rPr lang="en-US" altLang="zh-CN" sz="16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Member enlarge</a:t>
            </a:r>
            <a:endParaRPr lang="zh-CN" altLang="en-US" sz="16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1" name="箭头: 右 30">
            <a:extLst>
              <a:ext uri="{FF2B5EF4-FFF2-40B4-BE49-F238E27FC236}">
                <a16:creationId xmlns:a16="http://schemas.microsoft.com/office/drawing/2014/main" id="{2D4F0A76-3D0D-11D9-B8A3-426BCA355511}"/>
              </a:ext>
            </a:extLst>
          </p:cNvPr>
          <p:cNvSpPr/>
          <p:nvPr/>
        </p:nvSpPr>
        <p:spPr>
          <a:xfrm>
            <a:off x="2600145" y="3408597"/>
            <a:ext cx="1286217" cy="468000"/>
          </a:xfrm>
          <a:prstGeom prst="rightArrow">
            <a:avLst/>
          </a:prstGeom>
          <a:solidFill>
            <a:schemeClr val="accent5"/>
          </a:solidFill>
        </p:spPr>
        <p:txBody>
          <a:bodyPr wrap="square" rtlCol="0" anchor="ctr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zh-CN" altLang="en-US"/>
          </a:p>
        </p:txBody>
      </p:sp>
      <p:sp>
        <p:nvSpPr>
          <p:cNvPr id="32" name="箭头: 右 31">
            <a:extLst>
              <a:ext uri="{FF2B5EF4-FFF2-40B4-BE49-F238E27FC236}">
                <a16:creationId xmlns:a16="http://schemas.microsoft.com/office/drawing/2014/main" id="{1302B6F9-3AD7-C9AC-8E41-EA345164EBD3}"/>
              </a:ext>
            </a:extLst>
          </p:cNvPr>
          <p:cNvSpPr/>
          <p:nvPr/>
        </p:nvSpPr>
        <p:spPr>
          <a:xfrm>
            <a:off x="6221304" y="3408597"/>
            <a:ext cx="454210" cy="468000"/>
          </a:xfrm>
          <a:prstGeom prst="rightArrow">
            <a:avLst/>
          </a:prstGeom>
          <a:solidFill>
            <a:schemeClr val="accent5"/>
          </a:solidFill>
        </p:spPr>
        <p:txBody>
          <a:bodyPr wrap="square" rtlCol="0" anchor="ctr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zh-CN" altLang="en-US"/>
          </a:p>
        </p:txBody>
      </p:sp>
      <p:sp>
        <p:nvSpPr>
          <p:cNvPr id="33" name="圆角矩形 91">
            <a:extLst>
              <a:ext uri="{FF2B5EF4-FFF2-40B4-BE49-F238E27FC236}">
                <a16:creationId xmlns:a16="http://schemas.microsoft.com/office/drawing/2014/main" id="{1CB2A681-896E-099B-983C-2A145D9C2E68}"/>
              </a:ext>
            </a:extLst>
          </p:cNvPr>
          <p:cNvSpPr/>
          <p:nvPr/>
        </p:nvSpPr>
        <p:spPr bwMode="auto">
          <a:xfrm>
            <a:off x="6785855" y="3192597"/>
            <a:ext cx="2124000" cy="90000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2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76800" tIns="38400" rIns="76800" bIns="38400" anchor="ctr" anchorCtr="1"/>
          <a:lstStyle/>
          <a:p>
            <a:pPr algn="ctr"/>
            <a:r>
              <a:rPr lang="en-US" altLang="zh-CN" sz="2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Multi-model ensemble</a:t>
            </a:r>
          </a:p>
          <a:p>
            <a:pPr algn="ctr"/>
            <a:r>
              <a:rPr lang="en-US" altLang="zh-CN" sz="13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LAD | AI</a:t>
            </a:r>
            <a:endParaRPr lang="zh-CN" altLang="en-US" sz="13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4" name="圆角矩形 91">
            <a:extLst>
              <a:ext uri="{FF2B5EF4-FFF2-40B4-BE49-F238E27FC236}">
                <a16:creationId xmlns:a16="http://schemas.microsoft.com/office/drawing/2014/main" id="{17317B60-DCE3-DB39-2D3B-53E55FAA063E}"/>
              </a:ext>
            </a:extLst>
          </p:cNvPr>
          <p:cNvSpPr/>
          <p:nvPr/>
        </p:nvSpPr>
        <p:spPr bwMode="auto">
          <a:xfrm>
            <a:off x="6785855" y="1971797"/>
            <a:ext cx="2124000" cy="90000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2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76800" tIns="38400" rIns="76800" bIns="38400" anchor="ctr" anchorCtr="1"/>
          <a:lstStyle/>
          <a:p>
            <a:pPr algn="ctr"/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Error Correction</a:t>
            </a:r>
          </a:p>
          <a:p>
            <a:pPr algn="ctr"/>
            <a:r>
              <a:rPr lang="en-US" altLang="zh-CN" sz="13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CDF mapping | AI</a:t>
            </a:r>
            <a:endParaRPr lang="zh-CN" altLang="en-US" sz="13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5" name="圆角矩形 91">
            <a:extLst>
              <a:ext uri="{FF2B5EF4-FFF2-40B4-BE49-F238E27FC236}">
                <a16:creationId xmlns:a16="http://schemas.microsoft.com/office/drawing/2014/main" id="{CE6CE833-A0F4-0D3C-9BC4-1C3EB0E2460E}"/>
              </a:ext>
            </a:extLst>
          </p:cNvPr>
          <p:cNvSpPr/>
          <p:nvPr/>
        </p:nvSpPr>
        <p:spPr bwMode="auto">
          <a:xfrm>
            <a:off x="6785855" y="4361159"/>
            <a:ext cx="2124000" cy="90000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2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76800" tIns="38400" rIns="76800" bIns="38400" anchor="ctr" anchorCtr="1"/>
          <a:lstStyle/>
          <a:p>
            <a:pPr algn="ctr"/>
            <a:r>
              <a:rPr lang="en-US" altLang="zh-CN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Downscaling</a:t>
            </a:r>
          </a:p>
          <a:p>
            <a:pPr algn="ctr"/>
            <a:r>
              <a:rPr lang="en-US" altLang="zh-CN" sz="13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AI-SR | Dynamic DS</a:t>
            </a:r>
            <a:endParaRPr lang="zh-CN" altLang="en-US" sz="13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6" name="圆角矩形 11">
            <a:extLst>
              <a:ext uri="{FF2B5EF4-FFF2-40B4-BE49-F238E27FC236}">
                <a16:creationId xmlns:a16="http://schemas.microsoft.com/office/drawing/2014/main" id="{C6B48DBB-01B8-FDE2-9118-C06C6B70305A}"/>
              </a:ext>
            </a:extLst>
          </p:cNvPr>
          <p:cNvSpPr/>
          <p:nvPr/>
        </p:nvSpPr>
        <p:spPr>
          <a:xfrm>
            <a:off x="6681248" y="1685850"/>
            <a:ext cx="2340000" cy="3913494"/>
          </a:xfrm>
          <a:prstGeom prst="roundRect">
            <a:avLst>
              <a:gd name="adj" fmla="val 12188"/>
            </a:avLst>
          </a:prstGeom>
          <a:noFill/>
          <a:ln w="19050" cap="flat" cmpd="sng" algn="ctr">
            <a:solidFill>
              <a:schemeClr val="tx1"/>
            </a:solidFill>
            <a:prstDash val="dash"/>
            <a:miter lim="800000"/>
          </a:ln>
          <a:effectLst/>
        </p:spPr>
        <p:txBody>
          <a:bodyPr lIns="89971" tIns="44979" rIns="89971" bIns="44979" anchor="ctr"/>
          <a:lstStyle/>
          <a:p>
            <a:pPr algn="ctr">
              <a:defRPr/>
            </a:pPr>
            <a:endParaRPr lang="zh-CN" altLang="en-US" kern="0">
              <a:solidFill>
                <a:srgbClr val="0033CC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7" name="箭头: 右 36">
            <a:extLst>
              <a:ext uri="{FF2B5EF4-FFF2-40B4-BE49-F238E27FC236}">
                <a16:creationId xmlns:a16="http://schemas.microsoft.com/office/drawing/2014/main" id="{A3B61D7D-CB88-3CFF-AF32-1C00911D83D5}"/>
              </a:ext>
            </a:extLst>
          </p:cNvPr>
          <p:cNvSpPr/>
          <p:nvPr/>
        </p:nvSpPr>
        <p:spPr>
          <a:xfrm>
            <a:off x="9012799" y="3408597"/>
            <a:ext cx="454210" cy="468000"/>
          </a:xfrm>
          <a:prstGeom prst="rightArrow">
            <a:avLst/>
          </a:prstGeom>
          <a:solidFill>
            <a:schemeClr val="accent5"/>
          </a:solidFill>
        </p:spPr>
        <p:txBody>
          <a:bodyPr wrap="square" rtlCol="0" anchor="ctr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05609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id="{4814621E-60A2-5AA7-5DEE-418B0ED6B4CA}"/>
              </a:ext>
            </a:extLst>
          </p:cNvPr>
          <p:cNvSpPr txBox="1"/>
          <p:nvPr/>
        </p:nvSpPr>
        <p:spPr>
          <a:xfrm>
            <a:off x="1156677" y="2412828"/>
            <a:ext cx="10941539" cy="12706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b="1" dirty="0">
                <a:solidFill>
                  <a:schemeClr val="bg1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Thanks for your attention</a:t>
            </a:r>
            <a:r>
              <a:rPr lang="zh-CN" altLang="en-US" sz="6600" b="1" dirty="0">
                <a:solidFill>
                  <a:schemeClr val="bg1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！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4E4EE76-5902-D412-ABF7-00773A2E5943}"/>
              </a:ext>
            </a:extLst>
          </p:cNvPr>
          <p:cNvSpPr txBox="1"/>
          <p:nvPr/>
        </p:nvSpPr>
        <p:spPr>
          <a:xfrm>
            <a:off x="214684" y="4948537"/>
            <a:ext cx="11532858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spcAft>
                <a:spcPts val="600"/>
              </a:spcAft>
              <a:buFont typeface="Wingdings" panose="05000000000000000000" pitchFamily="2" charset="2"/>
              <a:buChar char="n"/>
            </a:pPr>
            <a:r>
              <a:rPr lang="en-US" altLang="zh-CN" sz="2000" b="1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Guo, L., </a:t>
            </a:r>
            <a:r>
              <a:rPr lang="en-US" altLang="zh-CN" sz="200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J. Wu</a:t>
            </a:r>
            <a:r>
              <a:rPr lang="en-US" altLang="zh-CN" sz="24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altLang="zh-CN" sz="200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Q. Li, L. Dong, and C. Zhou, 2026: The </a:t>
            </a:r>
            <a:r>
              <a:rPr lang="en-US" altLang="zh-CN" sz="200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Subseasonal</a:t>
            </a:r>
            <a:r>
              <a:rPr lang="en-US" altLang="zh-CN" sz="200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Predictability of Extreme Rainfall in North China of July 2023 and the Potential Benefits of Dynamical Downscaling. </a:t>
            </a:r>
            <a:r>
              <a:rPr lang="en-US" altLang="zh-CN" sz="2000" i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Wea. Forecasting</a:t>
            </a:r>
            <a:r>
              <a:rPr lang="en-US" altLang="zh-CN" sz="200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 41, 97–112.</a:t>
            </a:r>
          </a:p>
          <a:p>
            <a:pPr marL="342900" indent="-342900" algn="just">
              <a:spcAft>
                <a:spcPts val="600"/>
              </a:spcAft>
              <a:buFont typeface="Wingdings" panose="05000000000000000000" pitchFamily="2" charset="2"/>
              <a:buChar char="n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Wu, J.,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L. Guo</a:t>
            </a:r>
            <a:r>
              <a:rPr lang="en-US" altLang="zh-CN" sz="24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X. Jia. 2026: Physical-Background-Constrained Bias Correction for Daily Precipitation Prediction Over China by a </a:t>
            </a:r>
            <a:r>
              <a:rPr lang="en-US" altLang="zh-CN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Subseasonal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-to-Seasonal Model. Atmospheric Science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Letters, 27: e70015.</a:t>
            </a:r>
          </a:p>
          <a:p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CD5ACCA8-1956-5755-B89F-352636CD87F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303"/>
          <a:stretch/>
        </p:blipFill>
        <p:spPr>
          <a:xfrm>
            <a:off x="272058" y="1746927"/>
            <a:ext cx="7852858" cy="4056824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C9DD70EF-8D7E-8C4C-A84D-169619C14CBE}"/>
              </a:ext>
            </a:extLst>
          </p:cNvPr>
          <p:cNvSpPr txBox="1"/>
          <p:nvPr/>
        </p:nvSpPr>
        <p:spPr>
          <a:xfrm>
            <a:off x="10194587" y="5667965"/>
            <a:ext cx="1585608" cy="4160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(IPCC, 2021)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1C559AEE-1455-B702-D98B-905C6CABCB3B}"/>
              </a:ext>
            </a:extLst>
          </p:cNvPr>
          <p:cNvGrpSpPr/>
          <p:nvPr/>
        </p:nvGrpSpPr>
        <p:grpSpPr>
          <a:xfrm>
            <a:off x="8180575" y="1882713"/>
            <a:ext cx="3655279" cy="3785251"/>
            <a:chOff x="7866161" y="2173273"/>
            <a:chExt cx="3393407" cy="3456018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B9E254C6-39B6-E883-F227-3A3054CA91DB}"/>
                </a:ext>
              </a:extLst>
            </p:cNvPr>
            <p:cNvGrpSpPr/>
            <p:nvPr/>
          </p:nvGrpSpPr>
          <p:grpSpPr>
            <a:xfrm>
              <a:off x="7866161" y="2173273"/>
              <a:ext cx="3393407" cy="3456018"/>
              <a:chOff x="4708189" y="3218655"/>
              <a:chExt cx="12680340" cy="12914304"/>
            </a:xfrm>
          </p:grpSpPr>
          <p:pic>
            <p:nvPicPr>
              <p:cNvPr id="10" name="图片 9">
                <a:extLst>
                  <a:ext uri="{FF2B5EF4-FFF2-40B4-BE49-F238E27FC236}">
                    <a16:creationId xmlns:a16="http://schemas.microsoft.com/office/drawing/2014/main" id="{8EB232F4-3648-AC2E-2E12-0B68A670755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r="1472" b="247"/>
              <a:stretch/>
            </p:blipFill>
            <p:spPr>
              <a:xfrm>
                <a:off x="4708189" y="3218655"/>
                <a:ext cx="12680340" cy="12914304"/>
              </a:xfrm>
              <a:prstGeom prst="rect">
                <a:avLst/>
              </a:prstGeom>
            </p:spPr>
          </p:pic>
          <p:pic>
            <p:nvPicPr>
              <p:cNvPr id="11" name="图片 10">
                <a:extLst>
                  <a:ext uri="{FF2B5EF4-FFF2-40B4-BE49-F238E27FC236}">
                    <a16:creationId xmlns:a16="http://schemas.microsoft.com/office/drawing/2014/main" id="{D3945AEF-7D39-2A96-CD50-7F02BA8A1F7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12255" t="10029" r="78523" b="79635"/>
              <a:stretch/>
            </p:blipFill>
            <p:spPr>
              <a:xfrm>
                <a:off x="7509715" y="4517980"/>
                <a:ext cx="1186825" cy="1338076"/>
              </a:xfrm>
              <a:prstGeom prst="rect">
                <a:avLst/>
              </a:prstGeom>
            </p:spPr>
          </p:pic>
        </p:grpSp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832D78F6-0AAC-348F-0802-46F0CC3B3AB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866552" y="2525851"/>
              <a:ext cx="749330" cy="749330"/>
            </a:xfrm>
            <a:prstGeom prst="rect">
              <a:avLst/>
            </a:prstGeom>
          </p:spPr>
        </p:pic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EAAC3C67-36A7-3822-9543-1B067BAF65D0}"/>
              </a:ext>
            </a:extLst>
          </p:cNvPr>
          <p:cNvSpPr txBox="1"/>
          <p:nvPr/>
        </p:nvSpPr>
        <p:spPr>
          <a:xfrm>
            <a:off x="1014246" y="90598"/>
            <a:ext cx="9871837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1D2087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Background: Rising Extreme Precipitation Under Global Warming</a:t>
            </a:r>
          </a:p>
        </p:txBody>
      </p:sp>
    </p:spTree>
    <p:extLst>
      <p:ext uri="{BB962C8B-B14F-4D97-AF65-F5344CB8AC3E}">
        <p14:creationId xmlns:p14="http://schemas.microsoft.com/office/powerpoint/2010/main" val="31577916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B97444-68D5-CBAC-D468-00F599BDF5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B481A5C6-F33A-40CF-456C-A8C885FA36F1}"/>
              </a:ext>
            </a:extLst>
          </p:cNvPr>
          <p:cNvSpPr/>
          <p:nvPr/>
        </p:nvSpPr>
        <p:spPr>
          <a:xfrm>
            <a:off x="246993" y="1306894"/>
            <a:ext cx="11645791" cy="5220000"/>
          </a:xfrm>
          <a:prstGeom prst="roundRect">
            <a:avLst>
              <a:gd name="adj" fmla="val 4031"/>
            </a:avLst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013F1DC7-E62E-7E5F-0641-E9ECEA925A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1295" y="1756126"/>
            <a:ext cx="3190614" cy="2345372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80ECC7C9-5CFB-F784-5175-7253A0B34448}"/>
              </a:ext>
            </a:extLst>
          </p:cNvPr>
          <p:cNvSpPr txBox="1"/>
          <p:nvPr/>
        </p:nvSpPr>
        <p:spPr>
          <a:xfrm>
            <a:off x="853702" y="86426"/>
            <a:ext cx="9871837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1D2087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North China Precipitation: Typical Characteristics and Historical Extreme Cases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CE7D7829-907A-E2C2-ACD8-9DB5504F77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15970" y="4101498"/>
            <a:ext cx="3268850" cy="236220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3EAE2937-B9A9-3BE4-48CA-8CFEB9E1717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978" b="236"/>
          <a:stretch/>
        </p:blipFill>
        <p:spPr>
          <a:xfrm>
            <a:off x="7899155" y="1795604"/>
            <a:ext cx="3825134" cy="4540058"/>
          </a:xfrm>
          <a:prstGeom prst="rect">
            <a:avLst/>
          </a:prstGeom>
        </p:spPr>
      </p:pic>
      <p:pic>
        <p:nvPicPr>
          <p:cNvPr id="10" name="Picture 2" descr="夏季风雨带 的图像结果">
            <a:extLst>
              <a:ext uri="{FF2B5EF4-FFF2-40B4-BE49-F238E27FC236}">
                <a16:creationId xmlns:a16="http://schemas.microsoft.com/office/drawing/2014/main" id="{682F3477-DE75-6638-E0D1-857309AE31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262" y="1636883"/>
            <a:ext cx="3638663" cy="2548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8CB20B8E-2615-E336-339F-A6AC017C08A5}"/>
              </a:ext>
            </a:extLst>
          </p:cNvPr>
          <p:cNvSpPr txBox="1"/>
          <p:nvPr/>
        </p:nvSpPr>
        <p:spPr>
          <a:xfrm>
            <a:off x="5719733" y="1380131"/>
            <a:ext cx="1180180" cy="33855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July 2012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705B9DE-73BA-A638-0851-A2A3109F0A13}"/>
              </a:ext>
            </a:extLst>
          </p:cNvPr>
          <p:cNvSpPr txBox="1"/>
          <p:nvPr/>
        </p:nvSpPr>
        <p:spPr>
          <a:xfrm>
            <a:off x="9221632" y="1380131"/>
            <a:ext cx="1180180" cy="33855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July 2021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D09C023-339E-925E-AEC7-0574ADE58435}"/>
              </a:ext>
            </a:extLst>
          </p:cNvPr>
          <p:cNvSpPr txBox="1"/>
          <p:nvPr/>
        </p:nvSpPr>
        <p:spPr>
          <a:xfrm>
            <a:off x="299216" y="4269467"/>
            <a:ext cx="4365972" cy="21200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Late July to mid-August: North China rainy season. Precipitation during this period contributes 60-70% of the annual total, serving as the peak period for extreme precipitation events.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85F41D09-19BF-1CE8-A47A-1F995D74C3A3}"/>
              </a:ext>
            </a:extLst>
          </p:cNvPr>
          <p:cNvSpPr txBox="1"/>
          <p:nvPr/>
        </p:nvSpPr>
        <p:spPr>
          <a:xfrm>
            <a:off x="2798858" y="6443408"/>
            <a:ext cx="6142503" cy="334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12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Sun</a:t>
            </a:r>
            <a:r>
              <a:rPr lang="zh-CN" altLang="en-US" sz="12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2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et al.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2013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 J Atmos Sci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Zhao et al., 2013, AMS;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Nie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et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al.,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2021,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GRL, …..)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86338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063AED-FECF-9DE0-AA7E-4C2571ECA5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id="{6A8D420E-5D9C-1F4B-1A7D-2A5A777E1650}"/>
              </a:ext>
            </a:extLst>
          </p:cNvPr>
          <p:cNvSpPr txBox="1"/>
          <p:nvPr/>
        </p:nvSpPr>
        <p:spPr>
          <a:xfrm>
            <a:off x="564304" y="200648"/>
            <a:ext cx="1059235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1D2087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July 2023 North China Extreme Precipitation Event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7818003D-F3A4-21AF-518D-3F3930F5B9B0}"/>
              </a:ext>
            </a:extLst>
          </p:cNvPr>
          <p:cNvSpPr/>
          <p:nvPr/>
        </p:nvSpPr>
        <p:spPr>
          <a:xfrm>
            <a:off x="343315" y="1291129"/>
            <a:ext cx="11520000" cy="5220000"/>
          </a:xfrm>
          <a:prstGeom prst="roundRect">
            <a:avLst>
              <a:gd name="adj" fmla="val 4031"/>
            </a:avLst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74738EF3-448A-CACB-A496-DCCBE869188F}"/>
              </a:ext>
            </a:extLst>
          </p:cNvPr>
          <p:cNvSpPr/>
          <p:nvPr/>
        </p:nvSpPr>
        <p:spPr>
          <a:xfrm>
            <a:off x="512630" y="4500653"/>
            <a:ext cx="11196000" cy="183600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zh-CN" altLang="en-US"/>
          </a:p>
        </p:txBody>
      </p:sp>
      <p:pic>
        <p:nvPicPr>
          <p:cNvPr id="14" name="Picture 2" descr="华北暴雨等入选2023年国内外十大天气气候事件_环科频道_财新网">
            <a:extLst>
              <a:ext uri="{FF2B5EF4-FFF2-40B4-BE49-F238E27FC236}">
                <a16:creationId xmlns:a16="http://schemas.microsoft.com/office/drawing/2014/main" id="{5ADE1A8E-A95D-1BA8-B8EB-46DD3B8671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5237" y="4615481"/>
            <a:ext cx="2442781" cy="1623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华北暴雨警示录：如何应对下一次洪水？_凤凰网">
            <a:extLst>
              <a:ext uri="{FF2B5EF4-FFF2-40B4-BE49-F238E27FC236}">
                <a16:creationId xmlns:a16="http://schemas.microsoft.com/office/drawing/2014/main" id="{D4754173-4918-59AA-A5F0-3602C83F28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2020" y="4615481"/>
            <a:ext cx="2883028" cy="1623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6" descr="华北历史上的极端降水年-中国气象局政府门户网站">
            <a:extLst>
              <a:ext uri="{FF2B5EF4-FFF2-40B4-BE49-F238E27FC236}">
                <a16:creationId xmlns:a16="http://schemas.microsoft.com/office/drawing/2014/main" id="{A5251490-D227-2F72-7C04-4ED89C5A4F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898" y="4615481"/>
            <a:ext cx="2570331" cy="1623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8" descr="全国多地遭暴雨侵袭 20省受灾损失逾350亿-北京时间">
            <a:extLst>
              <a:ext uri="{FF2B5EF4-FFF2-40B4-BE49-F238E27FC236}">
                <a16:creationId xmlns:a16="http://schemas.microsoft.com/office/drawing/2014/main" id="{449FFD1A-5A9E-5A46-A861-B9471E2E54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2026" y="4615481"/>
            <a:ext cx="2885985" cy="1623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3BC61C52-6253-0206-6925-61E7CF15707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2767" y="1440846"/>
            <a:ext cx="4790890" cy="2821493"/>
          </a:xfrm>
          <a:prstGeom prst="rect">
            <a:avLst/>
          </a:prstGeom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id="{0E0D58F4-34E5-7C49-0366-85C504356206}"/>
              </a:ext>
            </a:extLst>
          </p:cNvPr>
          <p:cNvSpPr txBox="1"/>
          <p:nvPr/>
        </p:nvSpPr>
        <p:spPr>
          <a:xfrm>
            <a:off x="721907" y="4153730"/>
            <a:ext cx="4352611" cy="3361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(Zhao et al., 2024, </a:t>
            </a:r>
            <a:r>
              <a:rPr lang="en-US" altLang="zh-CN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npj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Bao et al., 2024, JMR; Li et al., 2024, JMR)</a:t>
            </a:r>
            <a:endParaRPr lang="zh-CN" alt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B1EE1B5A-DCC3-51B1-6A57-50FA04A87B05}"/>
              </a:ext>
            </a:extLst>
          </p:cNvPr>
          <p:cNvSpPr txBox="1"/>
          <p:nvPr/>
        </p:nvSpPr>
        <p:spPr>
          <a:xfrm>
            <a:off x="5439757" y="1999307"/>
            <a:ext cx="6408928" cy="17045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800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WPSH | Typhoons | low-level jet | Topography</a:t>
            </a:r>
          </a:p>
          <a:p>
            <a:pPr marL="28800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Anthropogenic warming    weather system   extreme rainfall</a:t>
            </a:r>
          </a:p>
          <a:p>
            <a:pPr marL="2250" algn="just">
              <a:lnSpc>
                <a:spcPct val="150000"/>
              </a:lnSpc>
            </a:pPr>
            <a:r>
              <a:rPr lang="en-US" altLang="zh-CN" sz="1800" b="1" kern="1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Q: </a:t>
            </a:r>
            <a:r>
              <a:rPr lang="en-US" altLang="zh-CN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 did the tropical and extra-tropical drivers interact to form such a long-lasting rainstorm?</a:t>
            </a:r>
            <a:endParaRPr lang="zh-CN" altLang="en-US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cxnSp>
        <p:nvCxnSpPr>
          <p:cNvPr id="24" name="直接箭头连接符 23">
            <a:extLst>
              <a:ext uri="{FF2B5EF4-FFF2-40B4-BE49-F238E27FC236}">
                <a16:creationId xmlns:a16="http://schemas.microsoft.com/office/drawing/2014/main" id="{A7F315CB-B708-04A6-BA73-924521A0EF5A}"/>
              </a:ext>
            </a:extLst>
          </p:cNvPr>
          <p:cNvCxnSpPr/>
          <p:nvPr/>
        </p:nvCxnSpPr>
        <p:spPr>
          <a:xfrm>
            <a:off x="8224702" y="2706129"/>
            <a:ext cx="180000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箭头连接符 24">
            <a:extLst>
              <a:ext uri="{FF2B5EF4-FFF2-40B4-BE49-F238E27FC236}">
                <a16:creationId xmlns:a16="http://schemas.microsoft.com/office/drawing/2014/main" id="{D5994C1C-4247-7698-E62E-54A6965A085E}"/>
              </a:ext>
            </a:extLst>
          </p:cNvPr>
          <p:cNvCxnSpPr/>
          <p:nvPr/>
        </p:nvCxnSpPr>
        <p:spPr>
          <a:xfrm>
            <a:off x="9928318" y="2703405"/>
            <a:ext cx="180000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64914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CA55BB-1A7F-BEDE-E4A8-B23A7A8578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6F95A316-7EA3-F13F-EA31-8DEC5028B5FC}"/>
              </a:ext>
            </a:extLst>
          </p:cNvPr>
          <p:cNvSpPr/>
          <p:nvPr/>
        </p:nvSpPr>
        <p:spPr>
          <a:xfrm>
            <a:off x="343315" y="1696648"/>
            <a:ext cx="11520000" cy="4824000"/>
          </a:xfrm>
          <a:prstGeom prst="roundRect">
            <a:avLst>
              <a:gd name="adj" fmla="val 8152"/>
            </a:avLst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B537BA2-8ABF-B881-413E-16D7DBC121E9}"/>
              </a:ext>
            </a:extLst>
          </p:cNvPr>
          <p:cNvSpPr txBox="1"/>
          <p:nvPr/>
        </p:nvSpPr>
        <p:spPr>
          <a:xfrm>
            <a:off x="1109296" y="1734328"/>
            <a:ext cx="472438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周降水异常的预测技巧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B6AF7144-F62B-3028-1334-DA8604603561}"/>
              </a:ext>
            </a:extLst>
          </p:cNvPr>
          <p:cNvSpPr/>
          <p:nvPr/>
        </p:nvSpPr>
        <p:spPr>
          <a:xfrm>
            <a:off x="2464972" y="6158562"/>
            <a:ext cx="2463868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(Andrade et al., 2019, CD)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41E2B31A-1D8B-CA6A-6B88-BBA6BE14B1AD}"/>
              </a:ext>
            </a:extLst>
          </p:cNvPr>
          <p:cNvGrpSpPr/>
          <p:nvPr/>
        </p:nvGrpSpPr>
        <p:grpSpPr>
          <a:xfrm>
            <a:off x="707538" y="2044900"/>
            <a:ext cx="5926101" cy="4105123"/>
            <a:chOff x="3467013" y="-3001624"/>
            <a:chExt cx="9019746" cy="6540994"/>
          </a:xfrm>
        </p:grpSpPr>
        <p:pic>
          <p:nvPicPr>
            <p:cNvPr id="9" name="Picture 2" descr="Fig. 1">
              <a:extLst>
                <a:ext uri="{FF2B5EF4-FFF2-40B4-BE49-F238E27FC236}">
                  <a16:creationId xmlns:a16="http://schemas.microsoft.com/office/drawing/2014/main" id="{07C2E6CC-97DB-18AB-BD50-515040ECA669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8008"/>
            <a:stretch/>
          </p:blipFill>
          <p:spPr bwMode="auto">
            <a:xfrm>
              <a:off x="3467013" y="3268973"/>
              <a:ext cx="9019746" cy="2703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" descr="Fig. 1">
              <a:extLst>
                <a:ext uri="{FF2B5EF4-FFF2-40B4-BE49-F238E27FC236}">
                  <a16:creationId xmlns:a16="http://schemas.microsoft.com/office/drawing/2014/main" id="{A85CB5F9-AD52-686E-ACCE-3A4D952D85E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5154" b="37161"/>
            <a:stretch/>
          </p:blipFill>
          <p:spPr bwMode="auto">
            <a:xfrm>
              <a:off x="3467013" y="762325"/>
              <a:ext cx="9019746" cy="24010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2" descr="Fig. 1">
              <a:extLst>
                <a:ext uri="{FF2B5EF4-FFF2-40B4-BE49-F238E27FC236}">
                  <a16:creationId xmlns:a16="http://schemas.microsoft.com/office/drawing/2014/main" id="{54453B53-21F7-E499-A272-C2FB607399F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" b="72297"/>
            <a:stretch/>
          </p:blipFill>
          <p:spPr bwMode="auto">
            <a:xfrm>
              <a:off x="3467013" y="-3001624"/>
              <a:ext cx="9019746" cy="37603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2" name="图片 11">
            <a:extLst>
              <a:ext uri="{FF2B5EF4-FFF2-40B4-BE49-F238E27FC236}">
                <a16:creationId xmlns:a16="http://schemas.microsoft.com/office/drawing/2014/main" id="{D16DBE14-4813-631A-1788-877DAEF2029F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91383" y="2074263"/>
            <a:ext cx="4401121" cy="1811044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0F5579F6-8558-4B96-8525-EF0B075E937E}"/>
              </a:ext>
            </a:extLst>
          </p:cNvPr>
          <p:cNvSpPr txBox="1"/>
          <p:nvPr/>
        </p:nvSpPr>
        <p:spPr>
          <a:xfrm>
            <a:off x="7117908" y="1731609"/>
            <a:ext cx="410739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对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高温热浪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的预测技巧约为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周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359A6C62-7250-CF1F-1F4A-9DF267F79058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17908" y="4276971"/>
            <a:ext cx="4179239" cy="2009529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92A0785F-92C7-D0FF-7469-C2483BE05FD8}"/>
              </a:ext>
            </a:extLst>
          </p:cNvPr>
          <p:cNvSpPr txBox="1"/>
          <p:nvPr/>
        </p:nvSpPr>
        <p:spPr>
          <a:xfrm>
            <a:off x="7233553" y="3951754"/>
            <a:ext cx="402984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对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极端降水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的预测能力有限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A7F19A11-0315-8635-425D-E7DC528F41DF}"/>
              </a:ext>
            </a:extLst>
          </p:cNvPr>
          <p:cNvSpPr txBox="1"/>
          <p:nvPr/>
        </p:nvSpPr>
        <p:spPr>
          <a:xfrm>
            <a:off x="7887745" y="6158562"/>
            <a:ext cx="28818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kumimoji="0" lang="en-US" altLang="zh-CN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Domeisen</a:t>
            </a: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et al., 2022, BAMS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C3C7C8F3-12EB-7C14-D002-F61F3FBE6D7D}"/>
              </a:ext>
            </a:extLst>
          </p:cNvPr>
          <p:cNvSpPr txBox="1"/>
          <p:nvPr/>
        </p:nvSpPr>
        <p:spPr>
          <a:xfrm>
            <a:off x="897762" y="176875"/>
            <a:ext cx="987183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1D2087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Imperfections of model directly prediction 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A1DA0F39-C446-09EE-E61D-98870027BF2B}"/>
              </a:ext>
            </a:extLst>
          </p:cNvPr>
          <p:cNvSpPr/>
          <p:nvPr/>
        </p:nvSpPr>
        <p:spPr>
          <a:xfrm>
            <a:off x="1513241" y="1230091"/>
            <a:ext cx="93369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Q1: </a:t>
            </a: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次季节动力模式对极端降水的预测技巧如何？可预测性来源是什么？</a:t>
            </a:r>
            <a:endParaRPr kumimoji="0" lang="en-US" altLang="zh-CN" sz="20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C0776BDC-81D7-B0CD-8A1E-190AE097C7CA}"/>
              </a:ext>
            </a:extLst>
          </p:cNvPr>
          <p:cNvSpPr/>
          <p:nvPr/>
        </p:nvSpPr>
        <p:spPr>
          <a:xfrm>
            <a:off x="208800" y="1189355"/>
            <a:ext cx="11772000" cy="5400000"/>
          </a:xfrm>
          <a:prstGeom prst="roundRect">
            <a:avLst>
              <a:gd name="adj" fmla="val 5918"/>
            </a:avLst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C69BE34-877B-1877-8AAA-0C0C20B69867}"/>
              </a:ext>
            </a:extLst>
          </p:cNvPr>
          <p:cNvSpPr txBox="1"/>
          <p:nvPr/>
        </p:nvSpPr>
        <p:spPr>
          <a:xfrm>
            <a:off x="1275364" y="1365558"/>
            <a:ext cx="472438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lang="en-US" altLang="zh-CN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Skill </a:t>
            </a:r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for weekly precipitation anomalies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7C8E1F49-59C3-473A-A8D5-398AB2636C9E}"/>
              </a:ext>
            </a:extLst>
          </p:cNvPr>
          <p:cNvSpPr/>
          <p:nvPr/>
        </p:nvSpPr>
        <p:spPr>
          <a:xfrm>
            <a:off x="2391663" y="6081714"/>
            <a:ext cx="2059185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(Andrade et al., 2019)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08BC5821-7026-7D4E-1B53-417DD7364556}"/>
              </a:ext>
            </a:extLst>
          </p:cNvPr>
          <p:cNvGrpSpPr/>
          <p:nvPr/>
        </p:nvGrpSpPr>
        <p:grpSpPr>
          <a:xfrm>
            <a:off x="457945" y="1778183"/>
            <a:ext cx="5926622" cy="4297903"/>
            <a:chOff x="3467013" y="-3001624"/>
            <a:chExt cx="9019746" cy="6540994"/>
          </a:xfrm>
        </p:grpSpPr>
        <p:pic>
          <p:nvPicPr>
            <p:cNvPr id="21" name="Picture 2" descr="Fig. 1">
              <a:extLst>
                <a:ext uri="{FF2B5EF4-FFF2-40B4-BE49-F238E27FC236}">
                  <a16:creationId xmlns:a16="http://schemas.microsoft.com/office/drawing/2014/main" id="{63E8DA16-8A1C-C282-79E0-833BE99BE0F2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8008"/>
            <a:stretch/>
          </p:blipFill>
          <p:spPr bwMode="auto">
            <a:xfrm>
              <a:off x="3467013" y="3268973"/>
              <a:ext cx="9019746" cy="2703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2" descr="Fig. 1">
              <a:extLst>
                <a:ext uri="{FF2B5EF4-FFF2-40B4-BE49-F238E27FC236}">
                  <a16:creationId xmlns:a16="http://schemas.microsoft.com/office/drawing/2014/main" id="{22ED067F-2E4F-61EC-40E4-09EAD7CDC45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5154" b="37161"/>
            <a:stretch/>
          </p:blipFill>
          <p:spPr bwMode="auto">
            <a:xfrm>
              <a:off x="3467013" y="762325"/>
              <a:ext cx="9019746" cy="24010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2" descr="Fig. 1">
              <a:extLst>
                <a:ext uri="{FF2B5EF4-FFF2-40B4-BE49-F238E27FC236}">
                  <a16:creationId xmlns:a16="http://schemas.microsoft.com/office/drawing/2014/main" id="{90FA2C8D-CF6D-CCF2-419A-8ABB5561EE1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" b="72297"/>
            <a:stretch/>
          </p:blipFill>
          <p:spPr bwMode="auto">
            <a:xfrm>
              <a:off x="3467013" y="-3001624"/>
              <a:ext cx="9019746" cy="37603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4" name="图片 23">
            <a:extLst>
              <a:ext uri="{FF2B5EF4-FFF2-40B4-BE49-F238E27FC236}">
                <a16:creationId xmlns:a16="http://schemas.microsoft.com/office/drawing/2014/main" id="{306FE37C-54D7-5412-A174-68A4BAB4DC17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32032" y="1802508"/>
            <a:ext cx="5148768" cy="2118697"/>
          </a:xfrm>
          <a:prstGeom prst="rect">
            <a:avLst/>
          </a:prstGeom>
        </p:spPr>
      </p:pic>
      <p:sp>
        <p:nvSpPr>
          <p:cNvPr id="25" name="文本框 24">
            <a:extLst>
              <a:ext uri="{FF2B5EF4-FFF2-40B4-BE49-F238E27FC236}">
                <a16:creationId xmlns:a16="http://schemas.microsoft.com/office/drawing/2014/main" id="{EB2CE8F9-3505-15E0-ED6B-D902CEF37859}"/>
              </a:ext>
            </a:extLst>
          </p:cNvPr>
          <p:cNvSpPr txBox="1"/>
          <p:nvPr/>
        </p:nvSpPr>
        <p:spPr>
          <a:xfrm>
            <a:off x="7218934" y="1377350"/>
            <a:ext cx="410739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lang="en-US" altLang="zh-CN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Skill </a:t>
            </a:r>
            <a:r>
              <a:rPr lang="en-US" altLang="zh-CN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for heat wave </a:t>
            </a:r>
            <a:r>
              <a:rPr lang="en-US" altLang="zh-CN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is about 3 weeks 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D202B8A9-B594-CB83-C2C4-A3627F0872E3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70990" y="4249016"/>
            <a:ext cx="4203277" cy="2021089"/>
          </a:xfrm>
          <a:prstGeom prst="rect">
            <a:avLst/>
          </a:prstGeom>
        </p:spPr>
      </p:pic>
      <p:sp>
        <p:nvSpPr>
          <p:cNvPr id="27" name="文本框 26">
            <a:extLst>
              <a:ext uri="{FF2B5EF4-FFF2-40B4-BE49-F238E27FC236}">
                <a16:creationId xmlns:a16="http://schemas.microsoft.com/office/drawing/2014/main" id="{A11A863F-E7FC-2289-7109-54C6949959E1}"/>
              </a:ext>
            </a:extLst>
          </p:cNvPr>
          <p:cNvSpPr txBox="1"/>
          <p:nvPr/>
        </p:nvSpPr>
        <p:spPr>
          <a:xfrm>
            <a:off x="7218934" y="3921205"/>
            <a:ext cx="402984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Skills for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extreme rainfall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is limited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09FAFC7C-CA6E-992C-2364-4673787EB74C}"/>
              </a:ext>
            </a:extLst>
          </p:cNvPr>
          <p:cNvSpPr txBox="1"/>
          <p:nvPr/>
        </p:nvSpPr>
        <p:spPr>
          <a:xfrm>
            <a:off x="7892937" y="6071046"/>
            <a:ext cx="2681839" cy="417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kumimoji="0" lang="en-US" altLang="zh-C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Domeisen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etal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., 2022, BAMS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10779946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5ABB88-9210-C1EE-05AC-87A97B87DB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CA24831A-17AD-525A-959B-25C9AEC48506}"/>
              </a:ext>
            </a:extLst>
          </p:cNvPr>
          <p:cNvSpPr txBox="1"/>
          <p:nvPr/>
        </p:nvSpPr>
        <p:spPr>
          <a:xfrm>
            <a:off x="590110" y="291281"/>
            <a:ext cx="1033141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3200" b="1" dirty="0">
                <a:solidFill>
                  <a:srgbClr val="1D2087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Outlines</a:t>
            </a:r>
          </a:p>
        </p:txBody>
      </p:sp>
      <p:sp>
        <p:nvSpPr>
          <p:cNvPr id="3" name="isḻíḓé">
            <a:extLst>
              <a:ext uri="{FF2B5EF4-FFF2-40B4-BE49-F238E27FC236}">
                <a16:creationId xmlns:a16="http://schemas.microsoft.com/office/drawing/2014/main" id="{8F62293D-0769-585C-EEF3-DFEC5AB7840A}"/>
              </a:ext>
            </a:extLst>
          </p:cNvPr>
          <p:cNvSpPr txBox="1"/>
          <p:nvPr/>
        </p:nvSpPr>
        <p:spPr bwMode="auto">
          <a:xfrm>
            <a:off x="1071654" y="1692984"/>
            <a:ext cx="10221478" cy="3892861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spAutoFit/>
          </a:bodyPr>
          <a:lstStyle>
            <a:defPPr>
              <a:defRPr lang="zh-CN"/>
            </a:defPPr>
            <a:lvl1pPr>
              <a:spcBef>
                <a:spcPct val="0"/>
              </a:spcBef>
              <a:defRPr sz="3200" b="1">
                <a:solidFill>
                  <a:srgbClr val="00339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 indent="-457200">
              <a:lnSpc>
                <a:spcPct val="150000"/>
              </a:lnSpc>
              <a:buSzPct val="80000"/>
              <a:buFont typeface="Wingdings" panose="05000000000000000000" pitchFamily="2" charset="2"/>
              <a:buChar char="n"/>
              <a:defRPr/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Backgrounds</a:t>
            </a:r>
          </a:p>
          <a:p>
            <a:pPr lvl="0" indent="-457200">
              <a:lnSpc>
                <a:spcPct val="150000"/>
              </a:lnSpc>
              <a:buSzPct val="80000"/>
              <a:buFont typeface="Wingdings" panose="05000000000000000000" pitchFamily="2" charset="2"/>
              <a:buChar char="n"/>
              <a:defRPr/>
            </a:pP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S2S Model Predictability: Case Study of North China Extreme Heavy Precipitation</a:t>
            </a:r>
          </a:p>
          <a:p>
            <a:pPr lvl="0" indent="-457200">
              <a:lnSpc>
                <a:spcPct val="150000"/>
              </a:lnSpc>
              <a:buSzPct val="80000"/>
              <a:buFont typeface="Wingdings" panose="05000000000000000000" pitchFamily="2" charset="2"/>
              <a:buChar char="n"/>
              <a:defRPr/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Sub-seasonal Forecast Methods: North China Case Analysis &amp; Error Correction over China</a:t>
            </a:r>
          </a:p>
          <a:p>
            <a:pPr lvl="0" indent="-457200">
              <a:lnSpc>
                <a:spcPct val="150000"/>
              </a:lnSpc>
              <a:buSzPct val="80000"/>
              <a:buFont typeface="Wingdings" panose="05000000000000000000" pitchFamily="2" charset="2"/>
              <a:buChar char="n"/>
              <a:defRPr/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Further Development Strategy</a:t>
            </a:r>
          </a:p>
        </p:txBody>
      </p:sp>
    </p:spTree>
    <p:extLst>
      <p:ext uri="{BB962C8B-B14F-4D97-AF65-F5344CB8AC3E}">
        <p14:creationId xmlns:p14="http://schemas.microsoft.com/office/powerpoint/2010/main" val="11557696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8081BD98-A0AD-9DD9-BEA9-C05958030EC1}"/>
              </a:ext>
            </a:extLst>
          </p:cNvPr>
          <p:cNvSpPr txBox="1"/>
          <p:nvPr/>
        </p:nvSpPr>
        <p:spPr>
          <a:xfrm>
            <a:off x="829504" y="1097496"/>
            <a:ext cx="10331412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Data</a:t>
            </a:r>
          </a:p>
          <a:p>
            <a:pPr marL="720000" indent="-285750" algn="just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CMA CRA-40 reanalysis and CRA-40/Land precipitation integrated with gauge observations.</a:t>
            </a:r>
          </a:p>
          <a:p>
            <a:pPr marL="720000" indent="-285750" algn="just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Four global S2S models (CMA, NCEP, ECMWF, UKMO) and one regional model (CWRF).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9B42BED-EC3C-8B73-ED5E-EF1B194708DC}"/>
              </a:ext>
            </a:extLst>
          </p:cNvPr>
          <p:cNvSpPr txBox="1"/>
          <p:nvPr/>
        </p:nvSpPr>
        <p:spPr>
          <a:xfrm>
            <a:off x="590110" y="291281"/>
            <a:ext cx="1033141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3200" b="1" dirty="0">
                <a:solidFill>
                  <a:srgbClr val="1D2087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Data and methods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6102C63-182C-AD18-A99E-C27E81A9E0C7}"/>
                  </a:ext>
                </a:extLst>
              </p:cNvPr>
              <p:cNvSpPr txBox="1"/>
              <p:nvPr/>
            </p:nvSpPr>
            <p:spPr>
              <a:xfrm>
                <a:off x="829504" y="4430789"/>
                <a:ext cx="7972730" cy="191501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spcBef>
                    <a:spcPts val="1200"/>
                  </a:spcBef>
                </a:pPr>
                <a:endParaRPr lang="en-US" altLang="zh-CN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spcBef>
                    <a:spcPts val="1200"/>
                  </a:spcBef>
                </a:pPr>
                <a:r>
                  <a:rPr lang="en-US" altLang="zh-CN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Method</a:t>
                </a:r>
              </a:p>
              <a:p>
                <a:pPr marL="825750" indent="-285750" algn="just">
                  <a:spcBef>
                    <a:spcPts val="1200"/>
                  </a:spcBef>
                  <a:buFont typeface="Wingdings" panose="05000000000000000000" pitchFamily="2" charset="2"/>
                  <a:buChar char="Ø"/>
                </a:pPr>
                <a:r>
                  <a:rPr lang="en-US" altLang="zh-CN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Verification metrics: ACC,</a:t>
                </a:r>
                <a:r>
                  <a:rPr lang="zh-CN" alt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POD, PC,</a:t>
                </a:r>
                <a:r>
                  <a:rPr lang="zh-CN" alt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ETS,</a:t>
                </a:r>
                <a:r>
                  <a:rPr lang="zh-CN" alt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HSS,</a:t>
                </a:r>
                <a:r>
                  <a:rPr lang="zh-CN" alt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BIAS</a:t>
                </a:r>
              </a:p>
              <a:p>
                <a:pPr marL="825750" indent="-285750" algn="just">
                  <a:spcBef>
                    <a:spcPts val="1200"/>
                  </a:spcBef>
                  <a:buFont typeface="Wingdings" panose="05000000000000000000" pitchFamily="2" charset="2"/>
                  <a:buChar char="Ø"/>
                </a:pPr>
                <a:r>
                  <a:rPr lang="en-US" altLang="zh-CN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Moisture budget: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1800" i="1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1800" i="1" kern="1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𝜕</m:t>
                        </m:r>
                        <m:r>
                          <a:rPr lang="en-US" altLang="zh-CN" sz="1800" i="1" kern="1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𝑞</m:t>
                        </m:r>
                      </m:num>
                      <m:den>
                        <m:r>
                          <a:rPr lang="en-US" altLang="zh-CN" sz="1800" i="1" kern="1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𝜕</m:t>
                        </m:r>
                        <m:r>
                          <a:rPr lang="en-US" altLang="zh-CN" sz="1800" i="1" kern="1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𝑡</m:t>
                        </m:r>
                      </m:den>
                    </m:f>
                    <m:r>
                      <a:rPr lang="en-US" altLang="zh-CN" sz="1800" i="1" kern="100">
                        <a:effectLst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m:t>=−</m:t>
                    </m:r>
                    <m:r>
                      <a:rPr lang="en-US" altLang="zh-CN" sz="1800" i="1" kern="100">
                        <a:effectLst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m:t>𝑉</m:t>
                    </m:r>
                    <m:r>
                      <a:rPr lang="en-US" altLang="zh-CN" sz="1800" i="1" kern="100">
                        <a:effectLst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m:t>∙</m:t>
                    </m:r>
                    <m:r>
                      <m:rPr>
                        <m:sty m:val="p"/>
                      </m:rPr>
                      <a:rPr lang="en-US" altLang="zh-CN" sz="1800" kern="100">
                        <a:effectLst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m:t>∇</m:t>
                    </m:r>
                    <m:r>
                      <a:rPr lang="en-US" altLang="zh-CN" sz="1800" i="1" kern="100">
                        <a:effectLst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m:t>𝑞</m:t>
                    </m:r>
                    <m:r>
                      <a:rPr lang="en-US" altLang="zh-CN" sz="1800" i="1" kern="100">
                        <a:effectLst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altLang="zh-CN" sz="1800" i="1" kern="100">
                        <a:effectLst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m:t>𝜔</m:t>
                    </m:r>
                    <m:f>
                      <m:fPr>
                        <m:ctrlPr>
                          <a:rPr lang="zh-CN" altLang="zh-CN" sz="18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1800" i="1" kern="1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𝜕</m:t>
                        </m:r>
                        <m:r>
                          <a:rPr lang="en-US" altLang="zh-CN" sz="1800" i="1" kern="1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𝑞</m:t>
                        </m:r>
                      </m:num>
                      <m:den>
                        <m:r>
                          <a:rPr lang="en-US" altLang="zh-CN" sz="1800" i="1" kern="1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𝜕</m:t>
                        </m:r>
                        <m:r>
                          <a:rPr lang="en-US" altLang="zh-CN" sz="1800" i="1" kern="1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𝑝</m:t>
                        </m:r>
                      </m:den>
                    </m:f>
                    <m:r>
                      <a:rPr lang="en-US" altLang="zh-CN" sz="1800" i="1" kern="100">
                        <a:effectLst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m:t>−</m:t>
                    </m:r>
                    <m:f>
                      <m:fPr>
                        <m:ctrlPr>
                          <a:rPr lang="zh-CN" altLang="zh-CN" sz="18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1800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800" i="1" kern="10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𝑄</m:t>
                            </m:r>
                          </m:e>
                          <m:sub>
                            <m:r>
                              <a:rPr lang="en-US" altLang="zh-CN" sz="1800" i="1" kern="10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r>
                          <a:rPr lang="en-US" altLang="zh-CN" sz="1800" i="1" kern="1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𝐿</m:t>
                        </m:r>
                      </m:den>
                    </m:f>
                  </m:oMath>
                </a14:m>
                <a:endParaRPr lang="en-US" altLang="zh-CN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6102C63-182C-AD18-A99E-C27E81A9E0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9504" y="4430789"/>
                <a:ext cx="7972730" cy="1915011"/>
              </a:xfrm>
              <a:prstGeom prst="rect">
                <a:avLst/>
              </a:prstGeom>
              <a:blipFill>
                <a:blip r:embed="rId3"/>
                <a:stretch>
                  <a:fillRect l="-1147" b="-6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F6D4F0C7-F7B8-3979-8993-075BD3EB4E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6645592"/>
              </p:ext>
            </p:extLst>
          </p:nvPr>
        </p:nvGraphicFramePr>
        <p:xfrm>
          <a:off x="1482964" y="2423814"/>
          <a:ext cx="9226072" cy="232615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537679">
                  <a:extLst>
                    <a:ext uri="{9D8B030D-6E8A-4147-A177-3AD203B41FA5}">
                      <a16:colId xmlns:a16="http://schemas.microsoft.com/office/drawing/2014/main" val="2819868798"/>
                    </a:ext>
                  </a:extLst>
                </a:gridCol>
                <a:gridCol w="1579237">
                  <a:extLst>
                    <a:ext uri="{9D8B030D-6E8A-4147-A177-3AD203B41FA5}">
                      <a16:colId xmlns:a16="http://schemas.microsoft.com/office/drawing/2014/main" val="2402568909"/>
                    </a:ext>
                  </a:extLst>
                </a:gridCol>
                <a:gridCol w="1038974">
                  <a:extLst>
                    <a:ext uri="{9D8B030D-6E8A-4147-A177-3AD203B41FA5}">
                      <a16:colId xmlns:a16="http://schemas.microsoft.com/office/drawing/2014/main" val="577569867"/>
                    </a:ext>
                  </a:extLst>
                </a:gridCol>
                <a:gridCol w="1038974">
                  <a:extLst>
                    <a:ext uri="{9D8B030D-6E8A-4147-A177-3AD203B41FA5}">
                      <a16:colId xmlns:a16="http://schemas.microsoft.com/office/drawing/2014/main" val="2744986688"/>
                    </a:ext>
                  </a:extLst>
                </a:gridCol>
                <a:gridCol w="1413000">
                  <a:extLst>
                    <a:ext uri="{9D8B030D-6E8A-4147-A177-3AD203B41FA5}">
                      <a16:colId xmlns:a16="http://schemas.microsoft.com/office/drawing/2014/main" val="3003126605"/>
                    </a:ext>
                  </a:extLst>
                </a:gridCol>
                <a:gridCol w="1163648">
                  <a:extLst>
                    <a:ext uri="{9D8B030D-6E8A-4147-A177-3AD203B41FA5}">
                      <a16:colId xmlns:a16="http://schemas.microsoft.com/office/drawing/2014/main" val="674351579"/>
                    </a:ext>
                  </a:extLst>
                </a:gridCol>
                <a:gridCol w="1454560">
                  <a:extLst>
                    <a:ext uri="{9D8B030D-6E8A-4147-A177-3AD203B41FA5}">
                      <a16:colId xmlns:a16="http://schemas.microsoft.com/office/drawing/2014/main" val="3178423012"/>
                    </a:ext>
                  </a:extLst>
                </a:gridCol>
              </a:tblGrid>
              <a:tr h="59686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Data source</a:t>
                      </a:r>
                      <a:endParaRPr lang="zh-CN" sz="14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Forecast leading time (d)</a:t>
                      </a:r>
                      <a:endParaRPr lang="zh-CN" sz="14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Ensemble size</a:t>
                      </a:r>
                      <a:endParaRPr lang="zh-CN" sz="14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Forecast frequency</a:t>
                      </a:r>
                      <a:endParaRPr lang="zh-CN" sz="14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Forecast period</a:t>
                      </a:r>
                      <a:endParaRPr lang="zh-CN" sz="14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Hindcast strategy</a:t>
                      </a:r>
                      <a:endParaRPr lang="zh-CN" sz="14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Hindcast period</a:t>
                      </a:r>
                      <a:endParaRPr lang="zh-CN" sz="14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8129271"/>
                  </a:ext>
                </a:extLst>
              </a:tr>
              <a:tr h="34585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ECMWF</a:t>
                      </a:r>
                      <a:endParaRPr lang="zh-CN" sz="14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2/week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On the fly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1400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Past 20 years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43669059"/>
                  </a:ext>
                </a:extLst>
              </a:tr>
              <a:tr h="34585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14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UKMO</a:t>
                      </a:r>
                      <a:endParaRPr lang="zh-CN" sz="14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1400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60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1400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1400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4/month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1400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2023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1400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 the fly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1400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1993-2016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33225374"/>
                  </a:ext>
                </a:extLst>
              </a:tr>
              <a:tr h="34585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14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NCEP</a:t>
                      </a:r>
                      <a:endParaRPr lang="zh-CN" sz="14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1400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44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1400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16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1400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1/day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1400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2023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1400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Fix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1400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1999-2010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67524143"/>
                  </a:ext>
                </a:extLst>
              </a:tr>
              <a:tr h="34585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CMA</a:t>
                      </a:r>
                      <a:r>
                        <a:rPr lang="zh-CN" altLang="en-US" sz="14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（</a:t>
                      </a:r>
                      <a:r>
                        <a:rPr lang="en-US" altLang="zh-CN" sz="14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BCC</a:t>
                      </a:r>
                      <a:r>
                        <a:rPr lang="zh-CN" altLang="en-US" sz="14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）</a:t>
                      </a:r>
                      <a:endParaRPr lang="zh-CN" sz="14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2/week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On the fly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1400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Past 15 years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70773955"/>
                  </a:ext>
                </a:extLst>
              </a:tr>
              <a:tr h="34585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14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BCC-CWRF</a:t>
                      </a:r>
                      <a:endParaRPr lang="zh-CN" sz="14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1400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59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1400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1400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2/week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1400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2023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1400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 the fly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1400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Past 15 years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183362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886472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>
            <a:extLst>
              <a:ext uri="{FF2B5EF4-FFF2-40B4-BE49-F238E27FC236}">
                <a16:creationId xmlns:a16="http://schemas.microsoft.com/office/drawing/2014/main" id="{FA6E5D48-C122-CDDA-2091-429DD2EF7A43}"/>
              </a:ext>
            </a:extLst>
          </p:cNvPr>
          <p:cNvSpPr/>
          <p:nvPr/>
        </p:nvSpPr>
        <p:spPr>
          <a:xfrm>
            <a:off x="323651" y="1261632"/>
            <a:ext cx="11520000" cy="5220000"/>
          </a:xfrm>
          <a:prstGeom prst="roundRect">
            <a:avLst>
              <a:gd name="adj" fmla="val 4031"/>
            </a:avLst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8B50216-8BC5-4A76-28E1-04B751CA17F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6053" r="2611" b="55222"/>
          <a:stretch/>
        </p:blipFill>
        <p:spPr>
          <a:xfrm>
            <a:off x="593151" y="3794049"/>
            <a:ext cx="2585545" cy="2645997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10CE41CC-1484-706C-E82B-70E32700722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744" r="50921" b="55222"/>
          <a:stretch/>
        </p:blipFill>
        <p:spPr>
          <a:xfrm>
            <a:off x="593152" y="1266887"/>
            <a:ext cx="2585545" cy="264599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FA35952F-86E8-227A-9AFD-97B5F37A06C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44367"/>
          <a:stretch>
            <a:fillRect/>
          </a:stretch>
        </p:blipFill>
        <p:spPr>
          <a:xfrm>
            <a:off x="3522428" y="2310595"/>
            <a:ext cx="7925619" cy="4077553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1E6AFD93-F8B1-E323-F7B2-ECC041D92B64}"/>
              </a:ext>
            </a:extLst>
          </p:cNvPr>
          <p:cNvSpPr txBox="1"/>
          <p:nvPr/>
        </p:nvSpPr>
        <p:spPr>
          <a:xfrm>
            <a:off x="3611855" y="6348393"/>
            <a:ext cx="5027467" cy="4552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Guo, Wu*, et al., 2026, </a:t>
            </a:r>
            <a:r>
              <a:rPr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Weather and Forecasting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121A52C-4F00-E368-5B19-2B272FDF5991}"/>
              </a:ext>
            </a:extLst>
          </p:cNvPr>
          <p:cNvSpPr txBox="1"/>
          <p:nvPr/>
        </p:nvSpPr>
        <p:spPr>
          <a:xfrm>
            <a:off x="3160849" y="1343539"/>
            <a:ext cx="8509826" cy="8735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  <a:tabLst>
                <a:tab pos="2814955" algn="ctr"/>
              </a:tabLst>
            </a:pPr>
            <a:r>
              <a:rPr lang="en-US" altLang="zh-CN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Area averaged North China's rainfall anomaly percentage </a:t>
            </a:r>
            <a:r>
              <a:rPr lang="en-US" altLang="zh-CN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exceeded 181%</a:t>
            </a:r>
            <a:r>
              <a:rPr lang="en-US" altLang="zh-CN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 the precipitation anomaly showing significant </a:t>
            </a:r>
            <a:r>
              <a:rPr lang="en-US" altLang="zh-CN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16-40-day </a:t>
            </a:r>
            <a:r>
              <a:rPr lang="en-US" altLang="zh-CN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oscillation characteristics.</a:t>
            </a:r>
            <a:endParaRPr lang="zh-CN" altLang="en-US" b="1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740D22F-7E05-EAC6-1E0A-9A216E53AB92}"/>
              </a:ext>
            </a:extLst>
          </p:cNvPr>
          <p:cNvSpPr txBox="1"/>
          <p:nvPr/>
        </p:nvSpPr>
        <p:spPr>
          <a:xfrm>
            <a:off x="317542" y="129998"/>
            <a:ext cx="1059235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1D2087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"23.7" North China Heavy Precipitation: Sub-seasonal Characteristics and Predictability </a:t>
            </a:r>
          </a:p>
        </p:txBody>
      </p:sp>
    </p:spTree>
    <p:extLst>
      <p:ext uri="{BB962C8B-B14F-4D97-AF65-F5344CB8AC3E}">
        <p14:creationId xmlns:p14="http://schemas.microsoft.com/office/powerpoint/2010/main" val="32384782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>
        <a:spAutoFit/>
      </a:bodyPr>
      <a:lstStyle>
        <a:defPPr marL="0" marR="0" lvl="0" indent="0" algn="l" defTabSz="914400" rtl="0" eaLnBrk="1" fontAlgn="auto" latinLnBrk="0" hangingPunct="1">
          <a:lnSpc>
            <a:spcPct val="15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/>
        </a:defPPr>
      </a:lstStyle>
    </a:spDef>
    <a:txDef>
      <a:spPr>
        <a:noFill/>
      </a:spPr>
      <a:bodyPr wrap="square">
        <a:spAutoFit/>
      </a:bodyPr>
      <a:lstStyle>
        <a:defPPr marL="0" marR="0" lvl="0" indent="0" algn="l" defTabSz="914400" rtl="0" eaLnBrk="1" fontAlgn="base" latinLnBrk="0" hangingPunct="1">
          <a:lnSpc>
            <a:spcPct val="15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13130</TotalTime>
  <Words>1488</Words>
  <Application>Microsoft Office PowerPoint</Application>
  <PresentationFormat>宽屏</PresentationFormat>
  <Paragraphs>232</Paragraphs>
  <Slides>27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37" baseType="lpstr">
      <vt:lpstr>等线</vt:lpstr>
      <vt:lpstr>等线 Light</vt:lpstr>
      <vt:lpstr>微软雅黑</vt:lpstr>
      <vt:lpstr>Arial</vt:lpstr>
      <vt:lpstr>Arial Black</vt:lpstr>
      <vt:lpstr>Cambria Math</vt:lpstr>
      <vt:lpstr>Times New Roman</vt:lpstr>
      <vt:lpstr>Wingdings</vt:lpstr>
      <vt:lpstr>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李想</dc:creator>
  <cp:lastModifiedBy>莉 郭</cp:lastModifiedBy>
  <cp:revision>184</cp:revision>
  <dcterms:created xsi:type="dcterms:W3CDTF">2021-08-20T12:17:00Z</dcterms:created>
  <dcterms:modified xsi:type="dcterms:W3CDTF">2026-05-14T23:38:29Z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E3716FACEC9C4275AB243215EB5B567D</vt:lpwstr>
  </property>
  <property fmtid="{D5CDD505-2E9C-101B-9397-08002B2CF9AE}" pid="3" name="KSOProductBuildVer">
    <vt:lpwstr>2052-11.1.0.10228</vt:lpwstr>
  </property>
</Properties>
</file>