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0" r:id="rId1"/>
    <p:sldMasterId id="2147484066" r:id="rId2"/>
    <p:sldMasterId id="2147484074" r:id="rId3"/>
  </p:sldMasterIdLst>
  <p:notesMasterIdLst>
    <p:notesMasterId r:id="rId33"/>
  </p:notesMasterIdLst>
  <p:handoutMasterIdLst>
    <p:handoutMasterId r:id="rId34"/>
  </p:handoutMasterIdLst>
  <p:sldIdLst>
    <p:sldId id="1269" r:id="rId4"/>
    <p:sldId id="808" r:id="rId5"/>
    <p:sldId id="1224" r:id="rId6"/>
    <p:sldId id="1225" r:id="rId7"/>
    <p:sldId id="1226" r:id="rId8"/>
    <p:sldId id="1246" r:id="rId9"/>
    <p:sldId id="1160" r:id="rId10"/>
    <p:sldId id="1250" r:id="rId11"/>
    <p:sldId id="1249" r:id="rId12"/>
    <p:sldId id="1252" r:id="rId13"/>
    <p:sldId id="1228" r:id="rId14"/>
    <p:sldId id="1230" r:id="rId15"/>
    <p:sldId id="1227" r:id="rId16"/>
    <p:sldId id="1253" r:id="rId17"/>
    <p:sldId id="1248" r:id="rId18"/>
    <p:sldId id="1165" r:id="rId19"/>
    <p:sldId id="1208" r:id="rId20"/>
    <p:sldId id="1211" r:id="rId21"/>
    <p:sldId id="893" r:id="rId22"/>
    <p:sldId id="1262" r:id="rId23"/>
    <p:sldId id="1263" r:id="rId24"/>
    <p:sldId id="1264" r:id="rId25"/>
    <p:sldId id="1265" r:id="rId26"/>
    <p:sldId id="1266" r:id="rId27"/>
    <p:sldId id="1267" r:id="rId28"/>
    <p:sldId id="1268" r:id="rId29"/>
    <p:sldId id="946" r:id="rId30"/>
    <p:sldId id="1260" r:id="rId31"/>
    <p:sldId id="829" r:id="rId32"/>
  </p:sldIdLst>
  <p:sldSz cx="9144000" cy="5715000" type="screen16x1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1pPr>
    <a:lvl2pPr marL="389626"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2pPr>
    <a:lvl3pPr marL="779252"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3pPr>
    <a:lvl4pPr marL="1168878"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4pPr>
    <a:lvl5pPr marL="1558503"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5pPr>
    <a:lvl6pPr marL="1948129" algn="l" defTabSz="779252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6pPr>
    <a:lvl7pPr marL="2337755" algn="l" defTabSz="779252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7pPr>
    <a:lvl8pPr marL="2727381" algn="l" defTabSz="779252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8pPr>
    <a:lvl9pPr marL="3117007" algn="l" defTabSz="779252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  <p15:guide id="3" orient="horz" pos="180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432FF"/>
    <a:srgbClr val="229C22"/>
    <a:srgbClr val="FF40FF"/>
    <a:srgbClr val="0096FF"/>
    <a:srgbClr val="FFCCFF"/>
    <a:srgbClr val="EED8B0"/>
    <a:srgbClr val="0C7EFF"/>
    <a:srgbClr val="9437FF"/>
    <a:srgbClr val="FF9300"/>
    <a:srgbClr val="FFDD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38" autoAdjust="0"/>
    <p:restoredTop sz="88363" autoAdjust="0"/>
  </p:normalViewPr>
  <p:slideViewPr>
    <p:cSldViewPr>
      <p:cViewPr varScale="1">
        <p:scale>
          <a:sx n="101" d="100"/>
          <a:sy n="101" d="100"/>
        </p:scale>
        <p:origin x="1084" y="64"/>
      </p:cViewPr>
      <p:guideLst>
        <p:guide orient="horz" pos="2160"/>
        <p:guide pos="3120"/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6005"/>
    </p:cViewPr>
  </p:sorterViewPr>
  <p:notesViewPr>
    <p:cSldViewPr>
      <p:cViewPr varScale="1">
        <p:scale>
          <a:sx n="80" d="100"/>
          <a:sy n="80" d="100"/>
        </p:scale>
        <p:origin x="-202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275605C1-C1A5-5945-97E5-EAE01F10A7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kumimoji="1" sz="1200">
                <a:latin typeface="Times New Roman" charset="0"/>
                <a:ea typeface="楷体_GB2312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C20953D-B78A-0D43-A37F-ED69A8BA2B0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kumimoji="1" sz="1200">
                <a:latin typeface="Times New Roman" charset="0"/>
                <a:ea typeface="楷体_GB2312" charset="0"/>
              </a:defRPr>
            </a:lvl1pPr>
          </a:lstStyle>
          <a:p>
            <a:pPr>
              <a:defRPr/>
            </a:pPr>
            <a:fld id="{95B048ED-A34D-1145-B745-8D91952582F4}" type="datetimeFigureOut">
              <a:rPr lang="zh-CN" altLang="en-US"/>
              <a:pPr>
                <a:defRPr/>
              </a:pPr>
              <a:t>2026/5/14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A8C040C-5D3F-F24D-9886-EA2434EBD24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kumimoji="1" sz="1200">
                <a:latin typeface="Times New Roman" charset="0"/>
                <a:ea typeface="楷体_GB2312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>
            <a:extLst>
              <a:ext uri="{FF2B5EF4-FFF2-40B4-BE49-F238E27FC236}">
                <a16:creationId xmlns:a16="http://schemas.microsoft.com/office/drawing/2014/main" id="{7281DDEC-428E-2440-9A07-505FF19DF3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charset="0"/>
                <a:ea typeface="楷体_GB2312" charset="0"/>
              </a:defRPr>
            </a:lvl1pPr>
          </a:lstStyle>
          <a:p>
            <a:pPr>
              <a:defRPr/>
            </a:pPr>
            <a:fld id="{4B8A18E1-6E54-2E4A-8E54-DE99F64D4D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CE633E6D-4571-F449-9B2C-2C2E5EF5DFD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E115BA49-2A0C-2142-8F8D-17DA7322B68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16388" name="Rectangle 4">
            <a:extLst>
              <a:ext uri="{FF2B5EF4-FFF2-40B4-BE49-F238E27FC236}">
                <a16:creationId xmlns:a16="http://schemas.microsoft.com/office/drawing/2014/main" id="{78957C63-3F2A-0343-9095-C1236AA865B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372AE846-395D-5C40-A2D1-B4F86F1E979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altLang="zh-CN" noProof="0"/>
              <a:t>Muokkaa tekstin perustyylejä napsauttamalla</a:t>
            </a:r>
          </a:p>
          <a:p>
            <a:pPr lvl="1"/>
            <a:r>
              <a:rPr lang="fi-FI" altLang="zh-CN" noProof="0"/>
              <a:t>toinen taso</a:t>
            </a:r>
          </a:p>
          <a:p>
            <a:pPr lvl="2"/>
            <a:r>
              <a:rPr lang="fi-FI" altLang="zh-CN" noProof="0"/>
              <a:t>kolmas taso</a:t>
            </a:r>
          </a:p>
          <a:p>
            <a:pPr lvl="3"/>
            <a:r>
              <a:rPr lang="fi-FI" altLang="zh-CN" noProof="0"/>
              <a:t>neljäs taso</a:t>
            </a:r>
          </a:p>
          <a:p>
            <a:pPr lvl="4"/>
            <a:r>
              <a:rPr lang="fi-FI" altLang="zh-CN" noProof="0"/>
              <a:t>viides taso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1897BC2B-F450-C14E-A3F2-C814CEF7717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DA3252B-0DB5-4242-AC39-09D86DF39E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  <a:ea typeface="楷体_GB2312" charset="0"/>
              </a:defRPr>
            </a:lvl1pPr>
          </a:lstStyle>
          <a:p>
            <a:pPr>
              <a:defRPr/>
            </a:pPr>
            <a:fld id="{4B8FEC11-BB75-1B44-9AF3-E5A0EB423B6F}" type="slidenum">
              <a:rPr lang="fi-FI" altLang="zh-CN"/>
              <a:pPr>
                <a:defRPr/>
              </a:pPr>
              <a:t>‹#›</a:t>
            </a:fld>
            <a:endParaRPr lang="fi-FI" altLang="zh-CN"/>
          </a:p>
        </p:txBody>
      </p:sp>
    </p:spTree>
    <p:extLst>
      <p:ext uri="{BB962C8B-B14F-4D97-AF65-F5344CB8AC3E}">
        <p14:creationId xmlns:p14="http://schemas.microsoft.com/office/powerpoint/2010/main" val="39024766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000" kern="1200">
        <a:solidFill>
          <a:schemeClr val="tx1"/>
        </a:solidFill>
        <a:latin typeface="Times New Roman" pitchFamily="18" charset="0"/>
        <a:ea typeface="宋体" charset="0"/>
        <a:cs typeface="宋体" charset="0"/>
      </a:defRPr>
    </a:lvl1pPr>
    <a:lvl2pPr marL="389626" algn="l" rtl="0" eaLnBrk="0" fontAlgn="base" hangingPunct="0">
      <a:spcBef>
        <a:spcPct val="30000"/>
      </a:spcBef>
      <a:spcAft>
        <a:spcPct val="0"/>
      </a:spcAft>
      <a:defRPr kumimoji="1" sz="1000" kern="1200">
        <a:solidFill>
          <a:schemeClr val="tx1"/>
        </a:solidFill>
        <a:latin typeface="Times New Roman" pitchFamily="18" charset="0"/>
        <a:ea typeface="宋体" charset="0"/>
        <a:cs typeface="+mn-cs"/>
      </a:defRPr>
    </a:lvl2pPr>
    <a:lvl3pPr marL="779252" algn="l" rtl="0" eaLnBrk="0" fontAlgn="base" hangingPunct="0">
      <a:spcBef>
        <a:spcPct val="30000"/>
      </a:spcBef>
      <a:spcAft>
        <a:spcPct val="0"/>
      </a:spcAft>
      <a:defRPr kumimoji="1" sz="1000" kern="1200">
        <a:solidFill>
          <a:schemeClr val="tx1"/>
        </a:solidFill>
        <a:latin typeface="Times New Roman" pitchFamily="18" charset="0"/>
        <a:ea typeface="宋体" charset="0"/>
        <a:cs typeface="+mn-cs"/>
      </a:defRPr>
    </a:lvl3pPr>
    <a:lvl4pPr marL="1168878" algn="l" rtl="0" eaLnBrk="0" fontAlgn="base" hangingPunct="0">
      <a:spcBef>
        <a:spcPct val="30000"/>
      </a:spcBef>
      <a:spcAft>
        <a:spcPct val="0"/>
      </a:spcAft>
      <a:defRPr kumimoji="1" sz="1000" kern="1200">
        <a:solidFill>
          <a:schemeClr val="tx1"/>
        </a:solidFill>
        <a:latin typeface="Times New Roman" pitchFamily="18" charset="0"/>
        <a:ea typeface="宋体" charset="0"/>
        <a:cs typeface="+mn-cs"/>
      </a:defRPr>
    </a:lvl4pPr>
    <a:lvl5pPr marL="1558503" algn="l" rtl="0" eaLnBrk="0" fontAlgn="base" hangingPunct="0">
      <a:spcBef>
        <a:spcPct val="30000"/>
      </a:spcBef>
      <a:spcAft>
        <a:spcPct val="0"/>
      </a:spcAft>
      <a:defRPr kumimoji="1" sz="1000" kern="1200">
        <a:solidFill>
          <a:schemeClr val="tx1"/>
        </a:solidFill>
        <a:latin typeface="Times New Roman" pitchFamily="18" charset="0"/>
        <a:ea typeface="宋体" charset="0"/>
        <a:cs typeface="+mn-cs"/>
      </a:defRPr>
    </a:lvl5pPr>
    <a:lvl6pPr marL="1948129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id="{3889546D-B6CC-E642-8877-0AA553E60B5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8612270B-A3EC-744E-A18E-8D083EB8C9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0" lang="zh-CN" altLang="en-US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57886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8FEC11-BB75-1B44-9AF3-E5A0EB423B6F}" type="slidenum">
              <a:rPr lang="fi-FI" altLang="zh-CN" smtClean="0"/>
              <a:pPr>
                <a:defRPr/>
              </a:pPr>
              <a:t>17</a:t>
            </a:fld>
            <a:endParaRPr lang="fi-FI" altLang="zh-CN"/>
          </a:p>
        </p:txBody>
      </p:sp>
    </p:spTree>
    <p:extLst>
      <p:ext uri="{BB962C8B-B14F-4D97-AF65-F5344CB8AC3E}">
        <p14:creationId xmlns:p14="http://schemas.microsoft.com/office/powerpoint/2010/main" val="4079816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3958F-DD37-6A9E-A799-7E1FFAAE9B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3D14164-D578-2038-E257-791207B79C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70A4C93-8B8D-97E0-3944-DA5FA13247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7E2BAEA-8BED-517F-2BB6-495B230EA3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8FEC11-BB75-1B44-9AF3-E5A0EB423B6F}" type="slidenum">
              <a:rPr kumimoji="0" lang="fi-FI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charset="0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fi-FI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17985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2A1A5BCE-B2D6-4878-A1AC-A64505972026}" type="slidenum">
              <a:rPr lang="zh-CN" altLang="en-US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56021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997BB7-BFB1-F69D-62D5-07823C08F6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>
            <a:extLst>
              <a:ext uri="{FF2B5EF4-FFF2-40B4-BE49-F238E27FC236}">
                <a16:creationId xmlns:a16="http://schemas.microsoft.com/office/drawing/2014/main" id="{01B2537A-261B-A47A-72F3-2CD62866BB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ln/>
        </p:spPr>
      </p:sp>
      <p:sp>
        <p:nvSpPr>
          <p:cNvPr id="43010" name="备注占位符 2">
            <a:extLst>
              <a:ext uri="{FF2B5EF4-FFF2-40B4-BE49-F238E27FC236}">
                <a16:creationId xmlns:a16="http://schemas.microsoft.com/office/drawing/2014/main" id="{49386A2E-5BDF-C045-643C-7687DBD84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3011" name="幻灯片编号占位符 3">
            <a:extLst>
              <a:ext uri="{FF2B5EF4-FFF2-40B4-BE49-F238E27FC236}">
                <a16:creationId xmlns:a16="http://schemas.microsoft.com/office/drawing/2014/main" id="{49E15FD9-B01A-6568-CCCC-757789A1BD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0C808E-0204-814B-93BA-E44E5E770505}" type="slidenum">
              <a:rPr kumimoji="0" lang="fi-FI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fi-FI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0725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>
            <a:extLst>
              <a:ext uri="{FF2B5EF4-FFF2-40B4-BE49-F238E27FC236}">
                <a16:creationId xmlns:a16="http://schemas.microsoft.com/office/drawing/2014/main" id="{79B46886-86CD-9644-9BD4-49457543E9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ln/>
        </p:spPr>
      </p:sp>
      <p:sp>
        <p:nvSpPr>
          <p:cNvPr id="43010" name="备注占位符 2">
            <a:extLst>
              <a:ext uri="{FF2B5EF4-FFF2-40B4-BE49-F238E27FC236}">
                <a16:creationId xmlns:a16="http://schemas.microsoft.com/office/drawing/2014/main" id="{D53D9A24-169B-6849-A9FB-ED205B5990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3011" name="幻灯片编号占位符 3">
            <a:extLst>
              <a:ext uri="{FF2B5EF4-FFF2-40B4-BE49-F238E27FC236}">
                <a16:creationId xmlns:a16="http://schemas.microsoft.com/office/drawing/2014/main" id="{48F7EFD9-9F7F-7147-932F-97669BF569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0C808E-0204-814B-93BA-E44E5E770505}" type="slidenum">
              <a:rPr kumimoji="0" lang="fi-FI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fi-FI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39381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4963E5-0356-06AB-D37E-7E5A460D5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>
            <a:extLst>
              <a:ext uri="{FF2B5EF4-FFF2-40B4-BE49-F238E27FC236}">
                <a16:creationId xmlns:a16="http://schemas.microsoft.com/office/drawing/2014/main" id="{087DB5B4-1EE1-EF66-9FB9-B682F5593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ln/>
        </p:spPr>
      </p:sp>
      <p:sp>
        <p:nvSpPr>
          <p:cNvPr id="43010" name="备注占位符 2">
            <a:extLst>
              <a:ext uri="{FF2B5EF4-FFF2-40B4-BE49-F238E27FC236}">
                <a16:creationId xmlns:a16="http://schemas.microsoft.com/office/drawing/2014/main" id="{5513C2DE-FDC6-89BF-01DF-FC9E679233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3011" name="幻灯片编号占位符 3">
            <a:extLst>
              <a:ext uri="{FF2B5EF4-FFF2-40B4-BE49-F238E27FC236}">
                <a16:creationId xmlns:a16="http://schemas.microsoft.com/office/drawing/2014/main" id="{D6E37C96-372D-D755-6F60-B9D7C632B1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>
              <a:defRPr/>
            </a:pPr>
            <a:fld id="{3B0C808E-0204-814B-93BA-E44E5E770505}" type="slidenum">
              <a:rPr lang="fi-FI" altLang="zh-CN" sz="1200" smtClean="0">
                <a:solidFill>
                  <a:srgbClr val="000000"/>
                </a:solidFill>
              </a:rPr>
              <a:pPr>
                <a:defRPr/>
              </a:pPr>
              <a:t>27</a:t>
            </a:fld>
            <a:endParaRPr lang="fi-FI" altLang="zh-CN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878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8FEC11-BB75-1B44-9AF3-E5A0EB423B6F}" type="slidenum">
              <a:rPr lang="fi-FI" altLang="zh-CN" smtClean="0"/>
              <a:pPr>
                <a:defRPr/>
              </a:pPr>
              <a:t>3</a:t>
            </a:fld>
            <a:endParaRPr lang="fi-FI" altLang="zh-CN"/>
          </a:p>
        </p:txBody>
      </p:sp>
    </p:spTree>
    <p:extLst>
      <p:ext uri="{BB962C8B-B14F-4D97-AF65-F5344CB8AC3E}">
        <p14:creationId xmlns:p14="http://schemas.microsoft.com/office/powerpoint/2010/main" val="1295009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sz="1000" kern="1200">
                <a:solidFill>
                  <a:schemeClr val="tx1"/>
                </a:solidFill>
                <a:effectLst/>
                <a:latin typeface="Times New Roman" pitchFamily="18" charset="0"/>
                <a:ea typeface="宋体" charset="0"/>
                <a:cs typeface="宋体" charset="0"/>
              </a:rPr>
              <a:t>However, from a prediction perspective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8FEC11-BB75-1B44-9AF3-E5A0EB423B6F}" type="slidenum">
              <a:rPr lang="fi-FI" altLang="zh-CN" smtClean="0"/>
              <a:pPr>
                <a:defRPr/>
              </a:pPr>
              <a:t>4</a:t>
            </a:fld>
            <a:endParaRPr lang="fi-FI" altLang="zh-CN"/>
          </a:p>
        </p:txBody>
      </p:sp>
    </p:spTree>
    <p:extLst>
      <p:ext uri="{BB962C8B-B14F-4D97-AF65-F5344CB8AC3E}">
        <p14:creationId xmlns:p14="http://schemas.microsoft.com/office/powerpoint/2010/main" val="3925350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kern="1200">
                <a:solidFill>
                  <a:schemeClr val="tx1"/>
                </a:solidFill>
                <a:effectLst/>
                <a:latin typeface="Times New Roman" pitchFamily="18" charset="0"/>
                <a:ea typeface="宋体" charset="0"/>
                <a:cs typeface="宋体" charset="0"/>
              </a:rPr>
              <a:t>Scientifically,</a:t>
            </a:r>
            <a:endParaRPr lang="zh-CN" altLang="en-US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8FEC11-BB75-1B44-9AF3-E5A0EB423B6F}" type="slidenum">
              <a:rPr lang="fi-FI" altLang="zh-CN" smtClean="0"/>
              <a:pPr>
                <a:defRPr/>
              </a:pPr>
              <a:t>6</a:t>
            </a:fld>
            <a:endParaRPr lang="fi-FI" altLang="zh-CN"/>
          </a:p>
        </p:txBody>
      </p:sp>
    </p:spTree>
    <p:extLst>
      <p:ext uri="{BB962C8B-B14F-4D97-AF65-F5344CB8AC3E}">
        <p14:creationId xmlns:p14="http://schemas.microsoft.com/office/powerpoint/2010/main" val="1331745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05916F-B18D-4CCB-AEE2-2FAE461BB4B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183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8FEC11-BB75-1B44-9AF3-E5A0EB423B6F}" type="slidenum">
              <a:rPr lang="fi-FI" altLang="zh-CN" smtClean="0"/>
              <a:pPr>
                <a:defRPr/>
              </a:pPr>
              <a:t>11</a:t>
            </a:fld>
            <a:endParaRPr lang="fi-FI" altLang="zh-CN"/>
          </a:p>
        </p:txBody>
      </p:sp>
    </p:spTree>
    <p:extLst>
      <p:ext uri="{BB962C8B-B14F-4D97-AF65-F5344CB8AC3E}">
        <p14:creationId xmlns:p14="http://schemas.microsoft.com/office/powerpoint/2010/main" val="15262578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8FEC11-BB75-1B44-9AF3-E5A0EB423B6F}" type="slidenum">
              <a:rPr lang="fi-FI" altLang="zh-CN" smtClean="0"/>
              <a:pPr>
                <a:defRPr/>
              </a:pPr>
              <a:t>12</a:t>
            </a:fld>
            <a:endParaRPr lang="fi-FI" altLang="zh-CN"/>
          </a:p>
        </p:txBody>
      </p:sp>
    </p:spTree>
    <p:extLst>
      <p:ext uri="{BB962C8B-B14F-4D97-AF65-F5344CB8AC3E}">
        <p14:creationId xmlns:p14="http://schemas.microsoft.com/office/powerpoint/2010/main" val="31328125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8FEC11-BB75-1B44-9AF3-E5A0EB423B6F}" type="slidenum">
              <a:rPr lang="fi-FI" altLang="zh-CN" smtClean="0"/>
              <a:pPr>
                <a:defRPr/>
              </a:pPr>
              <a:t>13</a:t>
            </a:fld>
            <a:endParaRPr lang="fi-FI" altLang="zh-CN"/>
          </a:p>
        </p:txBody>
      </p:sp>
    </p:spTree>
    <p:extLst>
      <p:ext uri="{BB962C8B-B14F-4D97-AF65-F5344CB8AC3E}">
        <p14:creationId xmlns:p14="http://schemas.microsoft.com/office/powerpoint/2010/main" val="19627481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8FEC11-BB75-1B44-9AF3-E5A0EB423B6F}" type="slidenum">
              <a:rPr lang="fi-FI" altLang="zh-CN" smtClean="0"/>
              <a:pPr>
                <a:defRPr/>
              </a:pPr>
              <a:t>15</a:t>
            </a:fld>
            <a:endParaRPr lang="fi-FI" altLang="zh-CN"/>
          </a:p>
        </p:txBody>
      </p:sp>
    </p:spTree>
    <p:extLst>
      <p:ext uri="{BB962C8B-B14F-4D97-AF65-F5344CB8AC3E}">
        <p14:creationId xmlns:p14="http://schemas.microsoft.com/office/powerpoint/2010/main" val="1791873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508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7266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35302"/>
            <a:ext cx="7772400" cy="1989667"/>
          </a:xfrm>
        </p:spPr>
        <p:txBody>
          <a:bodyPr anchor="b"/>
          <a:lstStyle>
            <a:lvl1pPr algn="ctr">
              <a:defRPr sz="3374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35" indent="0" algn="ctr">
              <a:buNone/>
              <a:defRPr sz="1125"/>
            </a:lvl2pPr>
            <a:lvl3pPr marL="514268" indent="0" algn="ctr">
              <a:buNone/>
              <a:defRPr sz="1013"/>
            </a:lvl3pPr>
            <a:lvl4pPr marL="771403" indent="0" algn="ctr">
              <a:buNone/>
              <a:defRPr sz="900"/>
            </a:lvl4pPr>
            <a:lvl5pPr marL="1028537" indent="0" algn="ctr">
              <a:buNone/>
              <a:defRPr sz="900"/>
            </a:lvl5pPr>
            <a:lvl6pPr marL="1285670" indent="0" algn="ctr">
              <a:buNone/>
              <a:defRPr sz="900"/>
            </a:lvl6pPr>
            <a:lvl7pPr marL="1542804" indent="0" algn="ctr">
              <a:buNone/>
              <a:defRPr sz="900"/>
            </a:lvl7pPr>
            <a:lvl8pPr marL="1799939" indent="0" algn="ctr">
              <a:buNone/>
              <a:defRPr sz="900"/>
            </a:lvl8pPr>
            <a:lvl9pPr marL="2057072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67B4-907D-453D-B5A4-BEB5F38775E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6EBCA-B431-4BE2-A8B7-EE6C50A0AA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558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47800" y="0"/>
            <a:ext cx="6753958" cy="8255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DBF14757-5272-BF4E-9336-9075EEAC1B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3057E5-EEDC-7C4E-86B0-F89F4BFC08F6}" type="datetime1">
              <a:rPr lang="zh-CN" altLang="en-US"/>
              <a:pPr>
                <a:defRPr/>
              </a:pPr>
              <a:t>2026/5/14</a:t>
            </a:fld>
            <a:endParaRPr lang="fi-FI" altLang="zh-CN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CA2DB003-BCF9-6742-9825-508B7DC5D7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 altLang="zh-CN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10657799-87A7-5D48-8089-ED4E6FDA98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9573F3-EC97-0F47-9614-3DE1D60C7325}" type="slidenum">
              <a:rPr lang="fi-FI" altLang="zh-CN"/>
              <a:pPr>
                <a:defRPr/>
              </a:pPr>
              <a:t>‹#›</a:t>
            </a:fld>
            <a:endParaRPr lang="fi-FI" altLang="zh-CN"/>
          </a:p>
        </p:txBody>
      </p:sp>
    </p:spTree>
    <p:extLst>
      <p:ext uri="{BB962C8B-B14F-4D97-AF65-F5344CB8AC3E}">
        <p14:creationId xmlns:p14="http://schemas.microsoft.com/office/powerpoint/2010/main" val="147997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83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7EAFDEFB-6007-FB49-A810-955D10485D4C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0"/>
            <a:ext cx="1182566" cy="5715000"/>
            <a:chOff x="0" y="0"/>
            <a:chExt cx="807" cy="4320"/>
          </a:xfrm>
        </p:grpSpPr>
        <p:pic>
          <p:nvPicPr>
            <p:cNvPr id="1031" name="Picture 3" descr="master03_image001">
              <a:extLst>
                <a:ext uri="{FF2B5EF4-FFF2-40B4-BE49-F238E27FC236}">
                  <a16:creationId xmlns:a16="http://schemas.microsoft.com/office/drawing/2014/main" id="{1B1AD37D-1905-FE49-8A26-B6B3889830CE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07" cy="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" name="Picture 4" descr="master03_image002">
              <a:extLst>
                <a:ext uri="{FF2B5EF4-FFF2-40B4-BE49-F238E27FC236}">
                  <a16:creationId xmlns:a16="http://schemas.microsoft.com/office/drawing/2014/main" id="{51505268-EA9F-1544-89C3-93B85DF8E853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0" y="663"/>
              <a:ext cx="807" cy="3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30" name="Line 11">
            <a:extLst>
              <a:ext uri="{FF2B5EF4-FFF2-40B4-BE49-F238E27FC236}">
                <a16:creationId xmlns:a16="http://schemas.microsoft.com/office/drawing/2014/main" id="{487BB04D-2513-814C-A3A8-2EFAD525CAB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0" y="877094"/>
            <a:ext cx="91440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77925" tIns="38963" rIns="77925" bIns="38963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0" r:id="rId1"/>
  </p:sldLayoutIdLst>
  <p:hf hdr="0" ftr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accent2"/>
          </a:solidFill>
          <a:latin typeface="+mj-lt"/>
          <a:ea typeface="+mj-ea"/>
          <a:cs typeface="隶书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accent2"/>
          </a:solidFill>
          <a:latin typeface="隶书" pitchFamily="49" charset="-122"/>
          <a:ea typeface="隶书" pitchFamily="49" charset="-122"/>
          <a:cs typeface="隶书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accent2"/>
          </a:solidFill>
          <a:latin typeface="隶书" pitchFamily="49" charset="-122"/>
          <a:ea typeface="隶书" pitchFamily="49" charset="-122"/>
          <a:cs typeface="隶书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accent2"/>
          </a:solidFill>
          <a:latin typeface="隶书" pitchFamily="49" charset="-122"/>
          <a:ea typeface="隶书" pitchFamily="49" charset="-122"/>
          <a:cs typeface="隶书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accent2"/>
          </a:solidFill>
          <a:latin typeface="隶书" pitchFamily="49" charset="-122"/>
          <a:ea typeface="隶书" pitchFamily="49" charset="-122"/>
          <a:cs typeface="隶书" charset="0"/>
        </a:defRPr>
      </a:lvl5pPr>
      <a:lvl6pPr marL="389626" algn="ctr" rtl="0" fontAlgn="base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accent2"/>
          </a:solidFill>
          <a:latin typeface="隶书" pitchFamily="49" charset="-122"/>
          <a:ea typeface="隶书" pitchFamily="49" charset="-122"/>
        </a:defRPr>
      </a:lvl6pPr>
      <a:lvl7pPr marL="779252" algn="ctr" rtl="0" fontAlgn="base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accent2"/>
          </a:solidFill>
          <a:latin typeface="隶书" pitchFamily="49" charset="-122"/>
          <a:ea typeface="隶书" pitchFamily="49" charset="-122"/>
        </a:defRPr>
      </a:lvl7pPr>
      <a:lvl8pPr marL="1168878" algn="ctr" rtl="0" fontAlgn="base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accent2"/>
          </a:solidFill>
          <a:latin typeface="隶书" pitchFamily="49" charset="-122"/>
          <a:ea typeface="隶书" pitchFamily="49" charset="-122"/>
        </a:defRPr>
      </a:lvl8pPr>
      <a:lvl9pPr marL="1558503" algn="ctr" rtl="0" fontAlgn="base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accent2"/>
          </a:solidFill>
          <a:latin typeface="隶书" pitchFamily="49" charset="-122"/>
          <a:ea typeface="隶书" pitchFamily="49" charset="-122"/>
        </a:defRPr>
      </a:lvl9pPr>
    </p:titleStyle>
    <p:bodyStyle>
      <a:lvl1pPr marL="162344" indent="-162344" algn="l" rtl="0" eaLnBrk="0" fontAlgn="base" hangingPunct="0">
        <a:spcBef>
          <a:spcPct val="0"/>
        </a:spcBef>
        <a:spcAft>
          <a:spcPct val="0"/>
        </a:spcAft>
        <a:buChar char="•"/>
        <a:defRPr kumimoji="1" sz="1700">
          <a:solidFill>
            <a:schemeClr val="tx1"/>
          </a:solidFill>
          <a:latin typeface="+mn-lt"/>
          <a:ea typeface="+mn-ea"/>
          <a:cs typeface="楷体_GB2312" charset="0"/>
        </a:defRPr>
      </a:lvl1pPr>
      <a:lvl2pPr marL="535736" indent="-146110" algn="l" rtl="0" eaLnBrk="0" fontAlgn="base" hangingPunct="0">
        <a:spcBef>
          <a:spcPct val="0"/>
        </a:spcBef>
        <a:spcAft>
          <a:spcPct val="0"/>
        </a:spcAft>
        <a:buChar char="–"/>
        <a:defRPr kumimoji="1" sz="1700">
          <a:solidFill>
            <a:schemeClr val="tx1"/>
          </a:solidFill>
          <a:latin typeface="+mn-lt"/>
          <a:ea typeface="+mn-ea"/>
          <a:cs typeface="楷体_GB2312" charset="0"/>
        </a:defRPr>
      </a:lvl2pPr>
      <a:lvl3pPr marL="883423" indent="-194813" algn="l" rtl="0" eaLnBrk="0" fontAlgn="base" hangingPunct="0">
        <a:spcBef>
          <a:spcPct val="0"/>
        </a:spcBef>
        <a:spcAft>
          <a:spcPct val="0"/>
        </a:spcAft>
        <a:buChar char="•"/>
        <a:defRPr kumimoji="1" sz="2700">
          <a:solidFill>
            <a:schemeClr val="tx1"/>
          </a:solidFill>
          <a:latin typeface="+mn-lt"/>
          <a:ea typeface="宋体" pitchFamily="2" charset="-122"/>
          <a:cs typeface="宋体" charset="0"/>
        </a:defRPr>
      </a:lvl3pPr>
      <a:lvl4pPr marL="1231109" indent="-194813" algn="l" rtl="0" eaLnBrk="0" fontAlgn="base" hangingPunct="0">
        <a:spcBef>
          <a:spcPct val="0"/>
        </a:spcBef>
        <a:spcAft>
          <a:spcPct val="0"/>
        </a:spcAft>
        <a:buChar char="–"/>
        <a:defRPr kumimoji="1" sz="1700">
          <a:solidFill>
            <a:schemeClr val="tx1"/>
          </a:solidFill>
          <a:latin typeface="+mn-lt"/>
          <a:ea typeface="+mn-ea"/>
          <a:cs typeface="楷体_GB2312" charset="0"/>
        </a:defRPr>
      </a:lvl4pPr>
      <a:lvl5pPr marL="1578797" indent="-194813" algn="l" rtl="0" eaLnBrk="0" fontAlgn="base" hangingPunct="0">
        <a:spcBef>
          <a:spcPct val="0"/>
        </a:spcBef>
        <a:spcAft>
          <a:spcPct val="0"/>
        </a:spcAft>
        <a:buChar char="»"/>
        <a:defRPr kumimoji="1" sz="2700">
          <a:solidFill>
            <a:schemeClr val="tx1"/>
          </a:solidFill>
          <a:latin typeface="+mn-lt"/>
          <a:ea typeface="宋体" pitchFamily="2" charset="-122"/>
          <a:cs typeface="宋体" charset="0"/>
        </a:defRPr>
      </a:lvl5pPr>
      <a:lvl6pPr marL="1968423" indent="-194813" algn="l" rtl="0" fontAlgn="base">
        <a:spcBef>
          <a:spcPct val="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  <a:ea typeface="宋体" pitchFamily="2" charset="-122"/>
        </a:defRPr>
      </a:lvl6pPr>
      <a:lvl7pPr marL="2358048" indent="-194813" algn="l" rtl="0" fontAlgn="base">
        <a:spcBef>
          <a:spcPct val="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  <a:ea typeface="宋体" pitchFamily="2" charset="-122"/>
        </a:defRPr>
      </a:lvl7pPr>
      <a:lvl8pPr marL="2747674" indent="-194813" algn="l" rtl="0" fontAlgn="base">
        <a:spcBef>
          <a:spcPct val="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  <a:ea typeface="宋体" pitchFamily="2" charset="-122"/>
        </a:defRPr>
      </a:lvl8pPr>
      <a:lvl9pPr marL="3137300" indent="-194813" algn="l" rtl="0" fontAlgn="base">
        <a:spcBef>
          <a:spcPct val="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626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252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878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503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29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755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381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007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843F3F2F-E606-6692-A858-4FE785BEDD6F}"/>
              </a:ext>
            </a:extLst>
          </p:cNvPr>
          <p:cNvSpPr txBox="1"/>
          <p:nvPr userDrawn="1"/>
        </p:nvSpPr>
        <p:spPr>
          <a:xfrm>
            <a:off x="0" y="0"/>
            <a:ext cx="9144000" cy="565734"/>
          </a:xfrm>
          <a:prstGeom prst="rect">
            <a:avLst/>
          </a:prstGeom>
          <a:gradFill flip="none" rotWithShape="1">
            <a:gsLst>
              <a:gs pos="0">
                <a:srgbClr val="51BFE2">
                  <a:lumMod val="5000"/>
                  <a:lumOff val="95000"/>
                </a:srgbClr>
              </a:gs>
              <a:gs pos="74000">
                <a:srgbClr val="51BFE2">
                  <a:lumMod val="45000"/>
                  <a:lumOff val="55000"/>
                </a:srgbClr>
              </a:gs>
              <a:gs pos="83000">
                <a:srgbClr val="51BFE2">
                  <a:lumMod val="45000"/>
                  <a:lumOff val="55000"/>
                </a:srgbClr>
              </a:gs>
              <a:gs pos="100000">
                <a:srgbClr val="51BFE2">
                  <a:lumMod val="30000"/>
                  <a:lumOff val="70000"/>
                </a:srgbClr>
              </a:gs>
            </a:gsLst>
            <a:lin ang="5400000" scaled="0"/>
            <a:tileRect/>
          </a:gradFill>
        </p:spPr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ts val="500"/>
              </a:spcBef>
              <a:spcAft>
                <a:spcPts val="0"/>
              </a:spcAft>
            </a:pPr>
            <a:endParaRPr kumimoji="1" lang="en-US" altLang="zh-CN" sz="2000" b="1" kern="0" dirty="0">
              <a:solidFill>
                <a:srgbClr val="9999FF">
                  <a:lumMod val="50000"/>
                </a:srgbClr>
              </a:solidFill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750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3" r:id="rId1"/>
    <p:sldLayoutId id="2147484082" r:id="rId2"/>
    <p:sldLayoutId id="21474840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255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2.png"/><Relationship Id="rId12" Type="http://schemas.openxmlformats.org/officeDocument/2006/relationships/image" Target="../media/image17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jpe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>
            <a:extLst>
              <a:ext uri="{FF2B5EF4-FFF2-40B4-BE49-F238E27FC236}">
                <a16:creationId xmlns:a16="http://schemas.microsoft.com/office/drawing/2014/main" id="{1B07D6A4-6FB5-A806-C00E-485A78A7D1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936" y="4523833"/>
            <a:ext cx="1856365" cy="11103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3">
            <a:extLst>
              <a:ext uri="{FF2B5EF4-FFF2-40B4-BE49-F238E27FC236}">
                <a16:creationId xmlns:a16="http://schemas.microsoft.com/office/drawing/2014/main" id="{5837A9D1-B366-72B9-ADDF-2DD1E930B793}"/>
              </a:ext>
            </a:extLst>
          </p:cNvPr>
          <p:cNvSpPr txBox="1"/>
          <p:nvPr/>
        </p:nvSpPr>
        <p:spPr>
          <a:xfrm>
            <a:off x="3005572" y="34623"/>
            <a:ext cx="45907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FOCRAII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Introduction of new technologies and methods such as artificial intelligence</a:t>
            </a:r>
            <a:endParaRPr lang="zh-CN" altLang="en-US" sz="1600" dirty="0">
              <a:solidFill>
                <a:prstClr val="black"/>
              </a:solidFill>
              <a:latin typeface="Book Antiqua" panose="02040602050305030304" pitchFamily="18" charset="0"/>
              <a:ea typeface="楷体" pitchFamily="49" charset="-122"/>
              <a:cs typeface="Calibri" panose="020F0502020204030204" pitchFamily="34" charset="0"/>
            </a:endParaRPr>
          </a:p>
        </p:txBody>
      </p:sp>
      <p:pic>
        <p:nvPicPr>
          <p:cNvPr id="16" name="Picture 9" descr="c:\users\user\appdata\roaming\360se6\User Data\temp\t017ef683a5bae71803.jpg">
            <a:extLst>
              <a:ext uri="{FF2B5EF4-FFF2-40B4-BE49-F238E27FC236}">
                <a16:creationId xmlns:a16="http://schemas.microsoft.com/office/drawing/2014/main" id="{072ADBDD-D1A2-E2C9-0260-0A5753C352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7631" y="37187"/>
            <a:ext cx="660073" cy="828433"/>
          </a:xfrm>
          <a:prstGeom prst="rect">
            <a:avLst/>
          </a:prstGeom>
          <a:noFill/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AE73BA56-EE24-9E47-DEC6-1DF504A74F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3136" y="4541458"/>
            <a:ext cx="1800200" cy="1092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0C81191E-8447-2E0A-BDE0-DBB589569F3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938"/>
          <a:stretch/>
        </p:blipFill>
        <p:spPr>
          <a:xfrm>
            <a:off x="5145790" y="4549709"/>
            <a:ext cx="1800200" cy="1110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EDB447C7-0440-601E-194C-EB8009D40D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2280" y="4513684"/>
            <a:ext cx="1800201" cy="1179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内容占位符 3">
            <a:extLst>
              <a:ext uri="{FF2B5EF4-FFF2-40B4-BE49-F238E27FC236}">
                <a16:creationId xmlns:a16="http://schemas.microsoft.com/office/drawing/2014/main" id="{DE130F6B-69FA-2C7D-E586-BDC4628DCC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3450" y="8551"/>
            <a:ext cx="899583" cy="858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5">
            <a:extLst>
              <a:ext uri="{FF2B5EF4-FFF2-40B4-BE49-F238E27FC236}">
                <a16:creationId xmlns:a16="http://schemas.microsoft.com/office/drawing/2014/main" id="{33DB3A78-6333-C2D2-527A-6D901FD307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7603" y="3649588"/>
            <a:ext cx="7356418" cy="869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938" tIns="32469" rIns="64938" bIns="32469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1400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Key Laboratory of Climate Prediction Research, China Meteorological Administration</a:t>
            </a:r>
            <a:endParaRPr lang="en-US" altLang="zh-CN" sz="1400" b="1">
              <a:solidFill>
                <a:srgbClr val="000000"/>
              </a:solidFill>
              <a:latin typeface="Book Antiqua" panose="0204060205030503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en-US" altLang="zh-CN" sz="1400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School of Atmospheric Sciences, Nanjing University</a:t>
            </a:r>
            <a:endParaRPr lang="en-US" altLang="zh-CN" sz="1600" b="1">
              <a:solidFill>
                <a:srgbClr val="000000"/>
              </a:solidFill>
              <a:latin typeface="Book Antiqua" panose="0204060205030503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1" hangingPunct="1">
              <a:lnSpc>
                <a:spcPct val="120000"/>
              </a:lnSpc>
              <a:spcAft>
                <a:spcPts val="426"/>
              </a:spcAft>
            </a:pPr>
            <a:r>
              <a:rPr lang="en-US" altLang="zh-CN" sz="1667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May 15, 2026</a:t>
            </a:r>
            <a:endParaRPr lang="en-US" altLang="zh-CN" sz="1667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文本框 1">
            <a:extLst>
              <a:ext uri="{FF2B5EF4-FFF2-40B4-BE49-F238E27FC236}">
                <a16:creationId xmlns:a16="http://schemas.microsoft.com/office/drawing/2014/main" id="{D85BB7F0-E99F-AFB9-F7B8-AC888971D4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646" y="2464694"/>
            <a:ext cx="6924331" cy="1137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938" tIns="32469" rIns="64938" bIns="32469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>
              <a:spcAft>
                <a:spcPts val="426"/>
              </a:spcAft>
            </a:pPr>
            <a:r>
              <a:rPr kumimoji="1" lang="en-US" altLang="zh-CN" sz="2800" b="1">
                <a:solidFill>
                  <a:srgbClr val="0432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Zhou Fang</a:t>
            </a:r>
          </a:p>
          <a:p>
            <a:pPr algn="ctr">
              <a:spcAft>
                <a:spcPts val="426"/>
              </a:spcAft>
            </a:pPr>
            <a:r>
              <a:rPr kumimoji="1" lang="en-US" altLang="zh-CN" sz="1500" i="1">
                <a:solidFill>
                  <a:srgbClr val="0432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(fangzhou9039@smail.nju.edu.cn)</a:t>
            </a:r>
          </a:p>
          <a:p>
            <a:pPr algn="ctr"/>
            <a:r>
              <a:rPr kumimoji="1" lang="en-US" altLang="zh-CN" b="1">
                <a:solidFill>
                  <a:srgbClr val="0432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Xuguang Sun, Jianping Tang, Xiu-Qun Yang, Yu Wang, Feifan Yan</a:t>
            </a:r>
            <a:endParaRPr kumimoji="1" lang="zh-CN" altLang="en-US" b="1" dirty="0">
              <a:solidFill>
                <a:srgbClr val="0432FF"/>
              </a:solidFill>
              <a:latin typeface="Calibri" panose="020F0502020204030204" pitchFamily="34" charset="0"/>
              <a:ea typeface="楷体" pitchFamily="49" charset="-122"/>
              <a:cs typeface="Calibri" panose="020F0502020204030204" pitchFamily="34" charset="0"/>
            </a:endParaRPr>
          </a:p>
        </p:txBody>
      </p:sp>
      <p:sp>
        <p:nvSpPr>
          <p:cNvPr id="23" name="Rectangle 2">
            <a:extLst>
              <a:ext uri="{FF2B5EF4-FFF2-40B4-BE49-F238E27FC236}">
                <a16:creationId xmlns:a16="http://schemas.microsoft.com/office/drawing/2014/main" id="{578582DD-59BF-D2BF-934A-F674F5399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624" y="915102"/>
            <a:ext cx="7956376" cy="1595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33" b="1">
                <a:solidFill>
                  <a:schemeClr val="accent2"/>
                </a:solidFill>
                <a:latin typeface="+mj-lt"/>
                <a:ea typeface="+mj-ea"/>
                <a:cs typeface="隶书" charset="0"/>
              </a:defRPr>
            </a:lvl1pPr>
            <a:lvl2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33" b="1">
                <a:solidFill>
                  <a:schemeClr val="accent2"/>
                </a:solidFill>
                <a:latin typeface="隶书" pitchFamily="49" charset="-122"/>
                <a:ea typeface="隶书" pitchFamily="49" charset="-122"/>
                <a:cs typeface="隶书" charset="0"/>
              </a:defRPr>
            </a:lvl2pPr>
            <a:lvl3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33" b="1">
                <a:solidFill>
                  <a:schemeClr val="accent2"/>
                </a:solidFill>
                <a:latin typeface="隶书" pitchFamily="49" charset="-122"/>
                <a:ea typeface="隶书" pitchFamily="49" charset="-122"/>
                <a:cs typeface="隶书" charset="0"/>
              </a:defRPr>
            </a:lvl3pPr>
            <a:lvl4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33" b="1">
                <a:solidFill>
                  <a:schemeClr val="accent2"/>
                </a:solidFill>
                <a:latin typeface="隶书" pitchFamily="49" charset="-122"/>
                <a:ea typeface="隶书" pitchFamily="49" charset="-122"/>
                <a:cs typeface="隶书" charset="0"/>
              </a:defRPr>
            </a:lvl4pPr>
            <a:lvl5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33" b="1">
                <a:solidFill>
                  <a:schemeClr val="accent2"/>
                </a:solidFill>
                <a:latin typeface="隶书" pitchFamily="49" charset="-122"/>
                <a:ea typeface="隶书" pitchFamily="49" charset="-122"/>
                <a:cs typeface="隶书" charset="0"/>
              </a:defRPr>
            </a:lvl5pPr>
            <a:lvl6pPr marL="380985" algn="ct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33" b="1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defRPr>
            </a:lvl6pPr>
            <a:lvl7pPr marL="761970" algn="ct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33" b="1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defRPr>
            </a:lvl7pPr>
            <a:lvl8pPr marL="1142954" algn="ct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33" b="1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defRPr>
            </a:lvl8pPr>
            <a:lvl9pPr marL="1523939" algn="ct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33" b="1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ker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New Regional Dynamical-Statistical Hybrid Seasonal Rainfall Prediction Method Constrained by Coupled Modes of the East Asian Summer Wind and Precipitation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ker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(EASWP-CRDSM)</a:t>
            </a:r>
            <a:endParaRPr lang="zh-CN" altLang="en-US" sz="2400" kern="0" dirty="0">
              <a:solidFill>
                <a:srgbClr val="FF0000"/>
              </a:solidFill>
              <a:latin typeface="Calibri" panose="020F0502020204030204" pitchFamily="34" charset="0"/>
              <a:ea typeface="楷体" panose="02010609060101010101" pitchFamily="49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4745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F6DB2FA-66AF-83FE-9585-0E159F54C765}"/>
              </a:ext>
            </a:extLst>
          </p:cNvPr>
          <p:cNvSpPr/>
          <p:nvPr/>
        </p:nvSpPr>
        <p:spPr>
          <a:xfrm>
            <a:off x="1092332" y="14839"/>
            <a:ext cx="6959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22960"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Rainfall Prediction in East Asia - Physical Mechanisms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E2C51E3-88A9-E551-7A27-CCA8705793D8}"/>
              </a:ext>
            </a:extLst>
          </p:cNvPr>
          <p:cNvGrpSpPr/>
          <p:nvPr/>
        </p:nvGrpSpPr>
        <p:grpSpPr>
          <a:xfrm>
            <a:off x="1960868" y="1057300"/>
            <a:ext cx="6734362" cy="4040378"/>
            <a:chOff x="2428655" y="1973795"/>
            <a:chExt cx="6035756" cy="3080291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673BAB6C-C6E8-3314-B37C-82EE2DD0813B}"/>
                </a:ext>
              </a:extLst>
            </p:cNvPr>
            <p:cNvPicPr/>
            <p:nvPr/>
          </p:nvPicPr>
          <p:blipFill rotWithShape="1">
            <a:blip r:embed="rId2"/>
            <a:srcRect l="5656" t="22538" r="20525" b="32286"/>
            <a:stretch/>
          </p:blipFill>
          <p:spPr bwMode="auto">
            <a:xfrm>
              <a:off x="2428655" y="1973795"/>
              <a:ext cx="4680520" cy="3080291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D2E164A-9ECC-23BB-A958-274BD0D837E0}"/>
                </a:ext>
              </a:extLst>
            </p:cNvPr>
            <p:cNvSpPr txBox="1"/>
            <p:nvPr/>
          </p:nvSpPr>
          <p:spPr>
            <a:xfrm>
              <a:off x="6731244" y="4661685"/>
              <a:ext cx="1733167" cy="253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822960" latinLnBrk="0">
                <a:lnSpc>
                  <a:spcPct val="100000"/>
                </a:lnSpc>
                <a:buClrTx/>
                <a:buSzTx/>
                <a:buFontTx/>
                <a:buNone/>
                <a:tabLst/>
                <a:defRPr/>
              </a:pPr>
              <a:r>
                <a:rPr lang="en-US" altLang="zh-CN" sz="1350" i="1" dirty="0">
                  <a:solidFill>
                    <a:srgbClr val="000000"/>
                  </a:solidFill>
                </a:rPr>
                <a:t>Sun </a:t>
              </a:r>
              <a:r>
                <a:rPr lang="en-US" altLang="zh-CN" sz="1350" i="1">
                  <a:solidFill>
                    <a:srgbClr val="000000"/>
                  </a:solidFill>
                </a:rPr>
                <a:t>et </a:t>
              </a:r>
              <a:r>
                <a:rPr lang="en-US" altLang="zh-CN" sz="1350" i="1" dirty="0" err="1">
                  <a:solidFill>
                    <a:srgbClr val="000000"/>
                  </a:solidFill>
                </a:rPr>
                <a:t>al</a:t>
              </a:r>
              <a:r>
                <a:rPr lang="en-US" altLang="zh-CN" sz="1350" i="1" err="1">
                  <a:solidFill>
                    <a:srgbClr val="000000"/>
                  </a:solidFill>
                </a:rPr>
                <a:t>.@</a:t>
              </a:r>
              <a:r>
                <a:rPr lang="en-US" altLang="zh-CN" sz="1350" i="1">
                  <a:solidFill>
                    <a:srgbClr val="000000"/>
                  </a:solidFill>
                </a:rPr>
                <a:t>CD</a:t>
              </a:r>
              <a:r>
                <a:rPr lang="en-US" altLang="zh-CN" sz="1350" i="1" dirty="0">
                  <a:solidFill>
                    <a:srgbClr val="000000"/>
                  </a:solidFill>
                </a:rPr>
                <a:t> (2019)</a:t>
              </a:r>
              <a:endParaRPr lang="zh-CN" altLang="en-US" sz="1350" i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89BA7B7-9596-1CA9-DA38-224B38D99040}"/>
              </a:ext>
            </a:extLst>
          </p:cNvPr>
          <p:cNvSpPr txBox="1"/>
          <p:nvPr/>
        </p:nvSpPr>
        <p:spPr>
          <a:xfrm>
            <a:off x="251863" y="1586235"/>
            <a:ext cx="17186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22960"/>
            <a:r>
              <a:rPr lang="en-US" altLang="zh-CN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Rainfall</a:t>
            </a:r>
            <a:endParaRPr lang="zh-CN" alt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5F424C0-1F12-72F3-04EC-2EE04914033B}"/>
              </a:ext>
            </a:extLst>
          </p:cNvPr>
          <p:cNvSpPr txBox="1"/>
          <p:nvPr/>
        </p:nvSpPr>
        <p:spPr>
          <a:xfrm>
            <a:off x="414380" y="3377242"/>
            <a:ext cx="12557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22960"/>
            <a:r>
              <a:rPr lang="en-US" altLang="zh-CN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500</a:t>
            </a:r>
            <a:r>
              <a:rPr lang="zh-CN" alt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hPa zonal winds </a:t>
            </a:r>
            <a:endParaRPr lang="zh-CN" alt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AC08396-024C-EC07-748B-EA010358F295}"/>
              </a:ext>
            </a:extLst>
          </p:cNvPr>
          <p:cNvSpPr txBox="1"/>
          <p:nvPr/>
        </p:nvSpPr>
        <p:spPr>
          <a:xfrm>
            <a:off x="7325852" y="3289548"/>
            <a:ext cx="12171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822960">
              <a:defRPr sz="1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/>
              <a:t>200</a:t>
            </a:r>
            <a:r>
              <a:rPr lang="zh-CN" altLang="en-US"/>
              <a:t> </a:t>
            </a:r>
            <a:r>
              <a:rPr lang="en-US" altLang="zh-CN"/>
              <a:t>hPa zonal winds 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12F7928-500A-41DB-4781-5BEACF975417}"/>
              </a:ext>
            </a:extLst>
          </p:cNvPr>
          <p:cNvSpPr txBox="1"/>
          <p:nvPr/>
        </p:nvSpPr>
        <p:spPr>
          <a:xfrm>
            <a:off x="7290165" y="1479950"/>
            <a:ext cx="12961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822960">
              <a:defRPr sz="1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/>
              <a:t>850</a:t>
            </a:r>
            <a:r>
              <a:rPr lang="zh-CN" altLang="en-US"/>
              <a:t> </a:t>
            </a:r>
            <a:r>
              <a:rPr lang="en-US" altLang="zh-CN"/>
              <a:t>hPa zonal winds </a:t>
            </a:r>
            <a:endParaRPr lang="zh-CN" altLang="en-US" dirty="0"/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CEA75A78-8A8D-4A0F-B9A4-D7CDDE8185BB}"/>
              </a:ext>
            </a:extLst>
          </p:cNvPr>
          <p:cNvSpPr txBox="1">
            <a:spLocks/>
          </p:cNvSpPr>
          <p:nvPr/>
        </p:nvSpPr>
        <p:spPr>
          <a:xfrm>
            <a:off x="1295636" y="667170"/>
            <a:ext cx="6552728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800" b="1">
                <a:solidFill>
                  <a:srgbClr val="C00000"/>
                </a:solidFill>
                <a:latin typeface="Book Antiqua" pitchFamily="18" charset="0"/>
                <a:ea typeface="黑体" pitchFamily="49" charset="-122"/>
              </a:defRPr>
            </a:lvl1pPr>
          </a:lstStyle>
          <a:p>
            <a:pPr marL="0" marR="0" lvl="0" indent="0" defTabSz="914400" eaLnBrk="1" latinLnBrk="0" hangingPunct="1">
              <a:lnSpc>
                <a:spcPct val="90000"/>
              </a:lnSpc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solidFill>
                  <a:srgbClr val="0000FF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Explained </a:t>
            </a:r>
            <a:r>
              <a:rPr lang="en-US" altLang="zh-CN" sz="1600">
                <a:solidFill>
                  <a:srgbClr val="0000FF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variance</a:t>
            </a:r>
            <a:r>
              <a:rPr lang="zh-CN" altLang="en-US" sz="1600">
                <a:solidFill>
                  <a:srgbClr val="0000FF"/>
                </a:solidFill>
                <a:cs typeface="Calibri" panose="020F0502020204030204" pitchFamily="34" charset="0"/>
              </a:rPr>
              <a:t> </a:t>
            </a:r>
            <a:r>
              <a:rPr lang="en-US" altLang="zh-CN" sz="1600">
                <a:solidFill>
                  <a:srgbClr val="0000FF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by</a:t>
            </a:r>
            <a:r>
              <a:rPr lang="zh-CN" altLang="en-US" sz="1600">
                <a:solidFill>
                  <a:srgbClr val="0000FF"/>
                </a:solidFill>
                <a:cs typeface="Calibri" panose="020F0502020204030204" pitchFamily="34" charset="0"/>
              </a:rPr>
              <a:t> </a:t>
            </a:r>
            <a:r>
              <a:rPr lang="en-US" altLang="zh-CN" sz="1600">
                <a:solidFill>
                  <a:srgbClr val="0000FF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zh-CN" altLang="en-US" sz="1600">
                <a:solidFill>
                  <a:srgbClr val="0000FF"/>
                </a:solidFill>
                <a:cs typeface="Calibri" panose="020F0502020204030204" pitchFamily="34" charset="0"/>
              </a:rPr>
              <a:t> </a:t>
            </a:r>
            <a:r>
              <a:rPr lang="en-US" altLang="zh-CN" sz="1600">
                <a:solidFill>
                  <a:srgbClr val="0000FF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two</a:t>
            </a:r>
            <a:r>
              <a:rPr lang="zh-CN" altLang="en-US" sz="1600">
                <a:solidFill>
                  <a:srgbClr val="0000FF"/>
                </a:solidFill>
                <a:cs typeface="Calibri" panose="020F0502020204030204" pitchFamily="34" charset="0"/>
              </a:rPr>
              <a:t> </a:t>
            </a:r>
            <a:r>
              <a:rPr lang="en-US" altLang="zh-CN" sz="1600">
                <a:solidFill>
                  <a:srgbClr val="0000FF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summer</a:t>
            </a:r>
            <a:r>
              <a:rPr lang="zh-CN" altLang="en-US" sz="1600">
                <a:solidFill>
                  <a:srgbClr val="0000FF"/>
                </a:solidFill>
                <a:cs typeface="Calibri" panose="020F0502020204030204" pitchFamily="34" charset="0"/>
              </a:rPr>
              <a:t> </a:t>
            </a:r>
            <a:r>
              <a:rPr lang="en-US" altLang="zh-CN" sz="1600">
                <a:solidFill>
                  <a:srgbClr val="0000FF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drought</a:t>
            </a:r>
            <a:r>
              <a:rPr lang="zh-CN" altLang="en-US" sz="1600">
                <a:solidFill>
                  <a:srgbClr val="0000FF"/>
                </a:solidFill>
                <a:cs typeface="Calibri" panose="020F0502020204030204" pitchFamily="34" charset="0"/>
              </a:rPr>
              <a:t> </a:t>
            </a:r>
            <a:r>
              <a:rPr lang="en-US" altLang="zh-CN" sz="1600">
                <a:solidFill>
                  <a:srgbClr val="0000FF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zh-CN" altLang="en-US" sz="1600">
                <a:solidFill>
                  <a:srgbClr val="0000FF"/>
                </a:solidFill>
                <a:cs typeface="Calibri" panose="020F0502020204030204" pitchFamily="34" charset="0"/>
              </a:rPr>
              <a:t> </a:t>
            </a:r>
            <a:r>
              <a:rPr lang="en-US" altLang="zh-CN" sz="1600">
                <a:solidFill>
                  <a:srgbClr val="0000FF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flood</a:t>
            </a:r>
            <a:r>
              <a:rPr lang="zh-CN" altLang="en-US" sz="1600">
                <a:solidFill>
                  <a:srgbClr val="0000FF"/>
                </a:solidFill>
                <a:cs typeface="Calibri" panose="020F0502020204030204" pitchFamily="34" charset="0"/>
              </a:rPr>
              <a:t> </a:t>
            </a:r>
            <a:r>
              <a:rPr lang="en-US" altLang="zh-CN" sz="1600">
                <a:solidFill>
                  <a:srgbClr val="0000FF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pattern</a:t>
            </a:r>
            <a:endParaRPr lang="zh-CN" altLang="en-US" sz="1600" dirty="0">
              <a:solidFill>
                <a:srgbClr val="0000FF"/>
              </a:solidFill>
              <a:cs typeface="Calibri" panose="020F050202020403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56EA17A-272F-17D7-8E4D-E753530E050D}"/>
              </a:ext>
            </a:extLst>
          </p:cNvPr>
          <p:cNvSpPr txBox="1"/>
          <p:nvPr/>
        </p:nvSpPr>
        <p:spPr>
          <a:xfrm>
            <a:off x="1439652" y="5016178"/>
            <a:ext cx="6264696" cy="621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0000"/>
              </a:lnSpc>
              <a:spcBef>
                <a:spcPts val="0"/>
              </a:spcBef>
              <a:defRPr/>
            </a:pPr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zh-CN" altLang="en-US" sz="1600" b="1"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two</a:t>
            </a:r>
            <a:r>
              <a:rPr lang="zh-CN" altLang="en-US" sz="1600" b="1"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drought and flood pattern</a:t>
            </a:r>
            <a:r>
              <a:rPr lang="zh-CN" altLang="en-US" sz="1600" b="1"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can</a:t>
            </a:r>
            <a:r>
              <a:rPr lang="zh-CN" altLang="en-US" sz="1600" b="1"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significantly</a:t>
            </a:r>
            <a:r>
              <a:rPr lang="zh-CN" altLang="en-US" sz="1600" b="1"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explain</a:t>
            </a:r>
            <a:r>
              <a:rPr lang="zh-CN" altLang="en-US" sz="1600" b="1"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atmosphere</a:t>
            </a:r>
            <a:r>
              <a:rPr lang="zh-CN" altLang="en-US" sz="1600" b="1">
                <a:solidFill>
                  <a:srgbClr val="FF0000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variances</a:t>
            </a:r>
            <a:r>
              <a:rPr lang="zh-CN" altLang="en-US" sz="1600" b="1"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over East</a:t>
            </a:r>
            <a:r>
              <a:rPr lang="zh-CN" altLang="en-US" sz="1600" b="1"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Asia, even can</a:t>
            </a:r>
            <a:r>
              <a:rPr lang="zh-CN" altLang="en-US" sz="1600" b="1"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reach</a:t>
            </a:r>
            <a:r>
              <a:rPr lang="zh-CN" altLang="en-US" sz="1600" b="1"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up</a:t>
            </a:r>
            <a:r>
              <a:rPr lang="zh-CN" altLang="en-US" sz="1600" b="1"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zh-CN" altLang="en-US" sz="1600" b="1"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80%</a:t>
            </a:r>
            <a:endParaRPr lang="en-US" altLang="zh-CN" sz="1600" b="1" dirty="0">
              <a:solidFill>
                <a:srgbClr val="FF0000"/>
              </a:solidFill>
              <a:latin typeface="Book Antiqua" panose="0204060205030503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1646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1">
            <a:extLst>
              <a:ext uri="{FF2B5EF4-FFF2-40B4-BE49-F238E27FC236}">
                <a16:creationId xmlns:a16="http://schemas.microsoft.com/office/drawing/2014/main" id="{BE04B8A3-309A-0D05-14B8-5F540C422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9558" y="4115490"/>
            <a:ext cx="2808312" cy="278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0133" tIns="35067" rIns="70133" bIns="35067">
            <a:spAutoFit/>
          </a:bodyPr>
          <a:lstStyle/>
          <a:p>
            <a:pPr algn="ctr" defTabSz="822960"/>
            <a:r>
              <a:rPr lang="en-US" altLang="zh-CN" sz="1350" i="1" dirty="0">
                <a:solidFill>
                  <a:srgbClr val="000000"/>
                </a:solidFill>
              </a:rPr>
              <a:t>Yang et al. (JGR, 2012,2018,2019)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841BF0B-D247-D44A-8306-0AF30726F041}"/>
              </a:ext>
            </a:extLst>
          </p:cNvPr>
          <p:cNvGrpSpPr/>
          <p:nvPr/>
        </p:nvGrpSpPr>
        <p:grpSpPr>
          <a:xfrm>
            <a:off x="683568" y="1312210"/>
            <a:ext cx="7776864" cy="3311307"/>
            <a:chOff x="1263576" y="2053393"/>
            <a:chExt cx="8177206" cy="3180371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00D6D557-CD46-E271-576F-B8654B2AB9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1904"/>
            <a:stretch>
              <a:fillRect/>
            </a:stretch>
          </p:blipFill>
          <p:spPr>
            <a:xfrm>
              <a:off x="1263576" y="4879602"/>
              <a:ext cx="8177206" cy="354162"/>
            </a:xfrm>
            <a:prstGeom prst="rect">
              <a:avLst/>
            </a:prstGeom>
          </p:spPr>
        </p:pic>
        <p:grpSp>
          <p:nvGrpSpPr>
            <p:cNvPr id="5" name="组合 8">
              <a:extLst>
                <a:ext uri="{FF2B5EF4-FFF2-40B4-BE49-F238E27FC236}">
                  <a16:creationId xmlns:a16="http://schemas.microsoft.com/office/drawing/2014/main" id="{CFC38EF6-938E-E4E8-1ED8-B3C951287A82}"/>
                </a:ext>
              </a:extLst>
            </p:cNvPr>
            <p:cNvGrpSpPr/>
            <p:nvPr/>
          </p:nvGrpSpPr>
          <p:grpSpPr>
            <a:xfrm>
              <a:off x="1407592" y="2239308"/>
              <a:ext cx="7776864" cy="2640293"/>
              <a:chOff x="2339752" y="2852936"/>
              <a:chExt cx="4216766" cy="1584176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9E8F921F-E092-1173-2CD7-342A690D18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5731" t="61727" b="8096"/>
              <a:stretch>
                <a:fillRect/>
              </a:stretch>
            </p:blipFill>
            <p:spPr>
              <a:xfrm>
                <a:off x="4572000" y="2852936"/>
                <a:ext cx="1984518" cy="1584176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A62F3866-956B-7449-A3D5-2A97E49FA1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418" t="61727" r="48925" b="8096"/>
              <a:stretch>
                <a:fillRect/>
              </a:stretch>
            </p:blipFill>
            <p:spPr>
              <a:xfrm>
                <a:off x="2339752" y="2852936"/>
                <a:ext cx="2016224" cy="1584176"/>
              </a:xfrm>
              <a:prstGeom prst="rect">
                <a:avLst/>
              </a:prstGeom>
            </p:spPr>
          </p:pic>
        </p:grpSp>
        <p:sp>
          <p:nvSpPr>
            <p:cNvPr id="6" name="TextBox 9">
              <a:extLst>
                <a:ext uri="{FF2B5EF4-FFF2-40B4-BE49-F238E27FC236}">
                  <a16:creationId xmlns:a16="http://schemas.microsoft.com/office/drawing/2014/main" id="{213B2D92-66E9-EB8F-7093-4D5383CDB272}"/>
                </a:ext>
              </a:extLst>
            </p:cNvPr>
            <p:cNvSpPr txBox="1"/>
            <p:nvPr/>
          </p:nvSpPr>
          <p:spPr>
            <a:xfrm>
              <a:off x="2715426" y="2053393"/>
              <a:ext cx="732118" cy="363625"/>
            </a:xfrm>
            <a:prstGeom prst="rect">
              <a:avLst/>
            </a:prstGeom>
            <a:noFill/>
          </p:spPr>
          <p:txBody>
            <a:bodyPr wrap="none" lIns="70133" tIns="35067" rIns="70133" bIns="35067" rtlCol="0">
              <a:spAutoFit/>
            </a:bodyPr>
            <a:lstStyle/>
            <a:p>
              <a:pPr defTabSz="822960"/>
              <a:r>
                <a:rPr lang="en-US" altLang="zh-CN" sz="2000" b="1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U850</a:t>
              </a:r>
              <a:endParaRPr lang="zh-CN" altLang="en-US" sz="20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" name="TextBox 10">
              <a:extLst>
                <a:ext uri="{FF2B5EF4-FFF2-40B4-BE49-F238E27FC236}">
                  <a16:creationId xmlns:a16="http://schemas.microsoft.com/office/drawing/2014/main" id="{D0BCB45A-0ADC-6BF0-8FCE-9616B5D1A164}"/>
                </a:ext>
              </a:extLst>
            </p:cNvPr>
            <p:cNvSpPr txBox="1"/>
            <p:nvPr/>
          </p:nvSpPr>
          <p:spPr>
            <a:xfrm>
              <a:off x="6882075" y="2105531"/>
              <a:ext cx="989330" cy="363625"/>
            </a:xfrm>
            <a:prstGeom prst="rect">
              <a:avLst/>
            </a:prstGeom>
            <a:noFill/>
          </p:spPr>
          <p:txBody>
            <a:bodyPr wrap="none" lIns="70133" tIns="35067" rIns="70133" bIns="35067" rtlCol="0">
              <a:spAutoFit/>
            </a:bodyPr>
            <a:lstStyle/>
            <a:p>
              <a:pPr defTabSz="822960"/>
              <a:r>
                <a:rPr lang="en-US" altLang="zh-CN" sz="2000" b="1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Rainfall</a:t>
              </a:r>
              <a:endParaRPr lang="zh-CN" altLang="en-US" sz="20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19754211-84B6-41FC-D1FF-AC6D539DFB4D}"/>
                </a:ext>
              </a:extLst>
            </p:cNvPr>
            <p:cNvSpPr/>
            <p:nvPr/>
          </p:nvSpPr>
          <p:spPr bwMode="auto">
            <a:xfrm rot="20220000">
              <a:off x="1631005" y="2389029"/>
              <a:ext cx="2366513" cy="1491838"/>
            </a:xfrm>
            <a:prstGeom prst="ellipse">
              <a:avLst/>
            </a:prstGeom>
            <a:noFill/>
            <a:ln w="38100" cap="flat" cmpd="sng" algn="ctr">
              <a:solidFill>
                <a:srgbClr val="0432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0133" tIns="35067" rIns="70133" bIns="35067" numCol="1" rtlCol="0" anchor="t" anchorCtr="0" compatLnSpc="1">
              <a:prstTxWarp prst="textNoShape">
                <a:avLst/>
              </a:prstTxWarp>
            </a:bodyPr>
            <a:lstStyle/>
            <a:p>
              <a:pPr defTabSz="701327"/>
              <a:endParaRPr lang="zh-CN" altLang="en-US" sz="18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3" name="Text Box 2">
            <a:extLst>
              <a:ext uri="{FF2B5EF4-FFF2-40B4-BE49-F238E27FC236}">
                <a16:creationId xmlns:a16="http://schemas.microsoft.com/office/drawing/2014/main" id="{18333736-72E2-3D63-72C2-3E79F5739B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612" y="746161"/>
            <a:ext cx="8702776" cy="563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0133" tIns="35067" rIns="70133" bIns="35067">
            <a:spAutoFit/>
          </a:bodyPr>
          <a:lstStyle/>
          <a:p>
            <a:pPr algn="ctr" defTabSz="822960"/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黑体" pitchFamily="2" charset="-122"/>
                <a:cs typeface="隶书" charset="0"/>
              </a:rPr>
              <a:t>Predictability </a:t>
            </a:r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黑体" pitchFamily="2" charset="-122"/>
                <a:cs typeface="隶书" charset="0"/>
              </a:rPr>
              <a:t>of summer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黑体" pitchFamily="2" charset="-122"/>
                <a:cs typeface="隶书" charset="0"/>
              </a:rPr>
              <a:t>U850 &amp; rainfall anomalies identified with 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黑体" pitchFamily="2" charset="-122"/>
                <a:cs typeface="隶书" charset="0"/>
              </a:rPr>
              <a:t>deterministic AC skill </a:t>
            </a:r>
            <a:r>
              <a:rPr lang="en-US" altLang="zh-CN" sz="1600" b="1" dirty="0">
                <a:solidFill>
                  <a:srgbClr val="0000FF"/>
                </a:solidFill>
                <a:latin typeface="Book Antiqua" pitchFamily="18" charset="0"/>
                <a:ea typeface="黑体" pitchFamily="2" charset="-122"/>
                <a:cs typeface="隶书" charset="0"/>
              </a:rPr>
              <a:t>at a 1-month lead from </a:t>
            </a:r>
            <a:r>
              <a:rPr lang="en-US" altLang="zh-CN" sz="1600" b="1" dirty="0">
                <a:solidFill>
                  <a:srgbClr val="FF0000"/>
                </a:solidFill>
                <a:latin typeface="Book Antiqua" pitchFamily="18" charset="0"/>
                <a:ea typeface="黑体" pitchFamily="2" charset="-122"/>
                <a:cs typeface="隶书" charset="0"/>
              </a:rPr>
              <a:t>MME hindcasts of CGCMs</a:t>
            </a:r>
            <a:r>
              <a:rPr lang="en-US" altLang="zh-CN" sz="1600" b="1" dirty="0">
                <a:solidFill>
                  <a:srgbClr val="0000FF"/>
                </a:solidFill>
                <a:latin typeface="Book Antiqua" pitchFamily="18" charset="0"/>
                <a:ea typeface="黑体" pitchFamily="2" charset="-122"/>
                <a:cs typeface="隶书" charset="0"/>
              </a:rPr>
              <a:t> (</a:t>
            </a:r>
            <a:r>
              <a:rPr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黑体" pitchFamily="2" charset="-122"/>
                <a:cs typeface="隶书" charset="0"/>
              </a:rPr>
              <a:t>ENSEMBLE Project)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954988B-406E-C17C-1F12-B3ABE9D28BAD}"/>
              </a:ext>
            </a:extLst>
          </p:cNvPr>
          <p:cNvSpPr/>
          <p:nvPr/>
        </p:nvSpPr>
        <p:spPr>
          <a:xfrm>
            <a:off x="1010067" y="14839"/>
            <a:ext cx="7123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22960"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Rainfall Prediction in East Asia - Prediction Capabilities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99E0972-45BC-CDCB-B5B8-CEEB71DCDEC3}"/>
              </a:ext>
            </a:extLst>
          </p:cNvPr>
          <p:cNvSpPr/>
          <p:nvPr/>
        </p:nvSpPr>
        <p:spPr bwMode="auto">
          <a:xfrm rot="20220000">
            <a:off x="4934881" y="1773682"/>
            <a:ext cx="1797573" cy="1330368"/>
          </a:xfrm>
          <a:prstGeom prst="ellipse">
            <a:avLst/>
          </a:prstGeom>
          <a:noFill/>
          <a:ln w="3810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0133" tIns="35067" rIns="70133" bIns="35067" numCol="1" rtlCol="0" anchor="t" anchorCtr="0" compatLnSpc="1">
            <a:prstTxWarp prst="textNoShape">
              <a:avLst/>
            </a:prstTxWarp>
          </a:bodyPr>
          <a:lstStyle/>
          <a:p>
            <a:pPr defTabSz="701327"/>
            <a:endParaRPr lang="zh-CN" altLang="en-US" sz="1800" dirty="0">
              <a:solidFill>
                <a:srgbClr val="00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F440F62-60FE-3E6D-64F1-5177412E1F7C}"/>
              </a:ext>
            </a:extLst>
          </p:cNvPr>
          <p:cNvSpPr txBox="1"/>
          <p:nvPr/>
        </p:nvSpPr>
        <p:spPr>
          <a:xfrm>
            <a:off x="1799692" y="4762801"/>
            <a:ext cx="55086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U850</a:t>
            </a:r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exhibits higher </a:t>
            </a: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deterministic AC skill</a:t>
            </a:r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than rainfall in  East Asia </a:t>
            </a:r>
            <a:endParaRPr lang="zh-CN" altLang="en-US" sz="1600" b="1"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3278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1944F47A-AF84-4DFE-3605-DBAF235F7F83}"/>
              </a:ext>
            </a:extLst>
          </p:cNvPr>
          <p:cNvGrpSpPr/>
          <p:nvPr/>
        </p:nvGrpSpPr>
        <p:grpSpPr>
          <a:xfrm>
            <a:off x="1074155" y="1193686"/>
            <a:ext cx="6995691" cy="3717350"/>
            <a:chOff x="1202026" y="1417340"/>
            <a:chExt cx="6995691" cy="3717350"/>
          </a:xfrm>
        </p:grpSpPr>
        <p:pic>
          <p:nvPicPr>
            <p:cNvPr id="2" name="内容占位符 3">
              <a:extLst>
                <a:ext uri="{FF2B5EF4-FFF2-40B4-BE49-F238E27FC236}">
                  <a16:creationId xmlns:a16="http://schemas.microsoft.com/office/drawing/2014/main" id="{C1990D79-064D-7CBF-8C7C-628CB7A0A3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1202026" y="1483301"/>
              <a:ext cx="6995691" cy="3651389"/>
            </a:xfrm>
            <a:prstGeom prst="rect">
              <a:avLst/>
            </a:prstGeom>
          </p:spPr>
        </p:pic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D13F6E05-2DEB-0ECF-AAE5-3599ABF93DF5}"/>
                </a:ext>
              </a:extLst>
            </p:cNvPr>
            <p:cNvSpPr txBox="1"/>
            <p:nvPr/>
          </p:nvSpPr>
          <p:spPr>
            <a:xfrm>
              <a:off x="4283968" y="1417340"/>
              <a:ext cx="1029648" cy="37859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0133" tIns="35067" rIns="70133" bIns="35067" rtlCol="0">
              <a:spAutoFit/>
            </a:bodyPr>
            <a:lstStyle/>
            <a:p>
              <a:pPr algn="ctr" defTabSz="822960"/>
              <a:r>
                <a:rPr lang="en-US" altLang="zh-CN" sz="2000" b="1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U850</a:t>
              </a:r>
              <a:endParaRPr lang="zh-CN" altLang="en-US" sz="20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CF161F3-6383-98A8-1B7C-6F2FB6966ED6}"/>
                </a:ext>
              </a:extLst>
            </p:cNvPr>
            <p:cNvSpPr txBox="1"/>
            <p:nvPr/>
          </p:nvSpPr>
          <p:spPr>
            <a:xfrm>
              <a:off x="4229424" y="3039586"/>
              <a:ext cx="1118520" cy="37859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0133" tIns="35067" rIns="70133" bIns="35067" rtlCol="0">
              <a:spAutoFit/>
            </a:bodyPr>
            <a:lstStyle/>
            <a:p>
              <a:pPr algn="ctr" defTabSz="822960"/>
              <a:r>
                <a:rPr lang="en-US" altLang="zh-CN" sz="2000" b="1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Rainfall</a:t>
              </a:r>
              <a:endParaRPr lang="zh-CN" altLang="en-US" sz="20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3" name="Text Box 21">
            <a:extLst>
              <a:ext uri="{FF2B5EF4-FFF2-40B4-BE49-F238E27FC236}">
                <a16:creationId xmlns:a16="http://schemas.microsoft.com/office/drawing/2014/main" id="{A148BA17-9F19-E0E3-47B3-1791B6AF79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3784" y="2915959"/>
            <a:ext cx="2849773" cy="278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0133" tIns="35067" rIns="70133" bIns="35067">
            <a:spAutoFit/>
          </a:bodyPr>
          <a:lstStyle/>
          <a:p>
            <a:pPr algn="ctr" defTabSz="822960"/>
            <a:r>
              <a:rPr lang="en-US" altLang="zh-CN" sz="1350" i="1" dirty="0">
                <a:solidFill>
                  <a:srgbClr val="000000"/>
                </a:solidFill>
              </a:rPr>
              <a:t>Yang et al. (JGR, 2012,2018,2019)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F36C2832-5343-912B-E978-C8AC8A4E0223}"/>
              </a:ext>
            </a:extLst>
          </p:cNvPr>
          <p:cNvSpPr/>
          <p:nvPr/>
        </p:nvSpPr>
        <p:spPr bwMode="auto">
          <a:xfrm rot="20220000">
            <a:off x="1163493" y="1667887"/>
            <a:ext cx="1073882" cy="633658"/>
          </a:xfrm>
          <a:prstGeom prst="ellipse">
            <a:avLst/>
          </a:prstGeom>
          <a:noFill/>
          <a:ln w="3810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0133" tIns="35067" rIns="70133" bIns="35067" numCol="1" rtlCol="0" anchor="t" anchorCtr="0" compatLnSpc="1">
            <a:prstTxWarp prst="textNoShape">
              <a:avLst/>
            </a:prstTxWarp>
          </a:bodyPr>
          <a:lstStyle/>
          <a:p>
            <a:pPr defTabSz="701327"/>
            <a:endParaRPr lang="zh-CN" altLang="en-US" sz="1800" dirty="0">
              <a:solidFill>
                <a:srgbClr val="000000"/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3686A65-195E-A1D3-AB27-B1F634731948}"/>
              </a:ext>
            </a:extLst>
          </p:cNvPr>
          <p:cNvSpPr/>
          <p:nvPr/>
        </p:nvSpPr>
        <p:spPr bwMode="auto">
          <a:xfrm rot="20220000">
            <a:off x="6140933" y="1905346"/>
            <a:ext cx="1124602" cy="519361"/>
          </a:xfrm>
          <a:prstGeom prst="ellipse">
            <a:avLst/>
          </a:prstGeom>
          <a:noFill/>
          <a:ln w="3810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0133" tIns="35067" rIns="70133" bIns="35067" numCol="1" rtlCol="0" anchor="t" anchorCtr="0" compatLnSpc="1">
            <a:prstTxWarp prst="textNoShape">
              <a:avLst/>
            </a:prstTxWarp>
          </a:bodyPr>
          <a:lstStyle/>
          <a:p>
            <a:pPr defTabSz="701327"/>
            <a:endParaRPr lang="zh-CN" altLang="en-US" sz="1800" dirty="0">
              <a:solidFill>
                <a:srgbClr val="000000"/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ACB3B262-FC6F-5B93-2A34-9CC68F95409F}"/>
              </a:ext>
            </a:extLst>
          </p:cNvPr>
          <p:cNvSpPr/>
          <p:nvPr/>
        </p:nvSpPr>
        <p:spPr bwMode="auto">
          <a:xfrm rot="20220000">
            <a:off x="1155340" y="3420697"/>
            <a:ext cx="1124602" cy="665077"/>
          </a:xfrm>
          <a:prstGeom prst="ellipse">
            <a:avLst/>
          </a:prstGeom>
          <a:noFill/>
          <a:ln w="3810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0133" tIns="35067" rIns="70133" bIns="35067" numCol="1" rtlCol="0" anchor="t" anchorCtr="0" compatLnSpc="1">
            <a:prstTxWarp prst="textNoShape">
              <a:avLst/>
            </a:prstTxWarp>
          </a:bodyPr>
          <a:lstStyle/>
          <a:p>
            <a:pPr defTabSz="701327"/>
            <a:endParaRPr lang="zh-CN" altLang="en-US" sz="1800" dirty="0">
              <a:solidFill>
                <a:srgbClr val="000000"/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646E448-976B-AB99-A1FE-B0F680C70D86}"/>
              </a:ext>
            </a:extLst>
          </p:cNvPr>
          <p:cNvSpPr/>
          <p:nvPr/>
        </p:nvSpPr>
        <p:spPr bwMode="auto">
          <a:xfrm rot="20220000">
            <a:off x="5852901" y="3573962"/>
            <a:ext cx="1124602" cy="519361"/>
          </a:xfrm>
          <a:prstGeom prst="ellipse">
            <a:avLst/>
          </a:prstGeom>
          <a:noFill/>
          <a:ln w="3810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0133" tIns="35067" rIns="70133" bIns="35067" numCol="1" rtlCol="0" anchor="t" anchorCtr="0" compatLnSpc="1">
            <a:prstTxWarp prst="textNoShape">
              <a:avLst/>
            </a:prstTxWarp>
          </a:bodyPr>
          <a:lstStyle/>
          <a:p>
            <a:pPr defTabSz="701327"/>
            <a:endParaRPr lang="zh-CN" altLang="en-US" sz="1800" dirty="0">
              <a:solidFill>
                <a:srgbClr val="000000"/>
              </a:solidFill>
            </a:endParaRP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AE6DB5C8-AB7A-5D40-1075-6A3826444E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519" y="664175"/>
            <a:ext cx="8676963" cy="563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0133" tIns="35067" rIns="70133" bIns="35067">
            <a:spAutoFit/>
          </a:bodyPr>
          <a:lstStyle/>
          <a:p>
            <a:pPr algn="ctr" defTabSz="822960"/>
            <a:r>
              <a:rPr lang="en-US" altLang="zh-CN" sz="1600" b="1" dirty="0">
                <a:solidFill>
                  <a:srgbClr val="0000FF"/>
                </a:solidFill>
                <a:latin typeface="Book Antiqua" pitchFamily="18" charset="0"/>
                <a:ea typeface="黑体" pitchFamily="2" charset="-122"/>
                <a:cs typeface="隶书" charset="0"/>
              </a:rPr>
              <a:t>Predictability </a:t>
            </a:r>
            <a:r>
              <a:rPr lang="en-US" altLang="zh-CN" sz="1600" b="1">
                <a:solidFill>
                  <a:srgbClr val="0000FF"/>
                </a:solidFill>
                <a:latin typeface="Book Antiqua" pitchFamily="18" charset="0"/>
                <a:ea typeface="黑体" pitchFamily="2" charset="-122"/>
                <a:cs typeface="隶书" charset="0"/>
              </a:rPr>
              <a:t>of summer </a:t>
            </a:r>
            <a:r>
              <a:rPr lang="en-US" altLang="zh-CN" sz="1600" b="1" dirty="0">
                <a:solidFill>
                  <a:srgbClr val="0000FF"/>
                </a:solidFill>
                <a:latin typeface="Book Antiqua" pitchFamily="18" charset="0"/>
                <a:ea typeface="黑体" pitchFamily="2" charset="-122"/>
                <a:cs typeface="隶书" charset="0"/>
              </a:rPr>
              <a:t>U850 &amp; rainfall anomalies identified with </a:t>
            </a:r>
            <a:r>
              <a:rPr lang="en-US" altLang="zh-CN" sz="1600" b="1" dirty="0">
                <a:solidFill>
                  <a:srgbClr val="FF0000"/>
                </a:solidFill>
                <a:latin typeface="Book Antiqua" pitchFamily="18" charset="0"/>
                <a:ea typeface="黑体" pitchFamily="2" charset="-122"/>
                <a:cs typeface="隶书" charset="0"/>
              </a:rPr>
              <a:t>probabilistic BSS skill</a:t>
            </a:r>
            <a:r>
              <a:rPr lang="en-US" altLang="zh-CN" sz="1600" b="1" dirty="0">
                <a:solidFill>
                  <a:srgbClr val="0000FF"/>
                </a:solidFill>
                <a:latin typeface="Book Antiqua" pitchFamily="18" charset="0"/>
                <a:ea typeface="黑体" pitchFamily="2" charset="-122"/>
                <a:cs typeface="隶书" charset="0"/>
              </a:rPr>
              <a:t> at a 1-month lead from </a:t>
            </a:r>
            <a:r>
              <a:rPr lang="en-US" altLang="zh-CN" sz="1600" b="1" dirty="0">
                <a:solidFill>
                  <a:srgbClr val="FF0000"/>
                </a:solidFill>
                <a:latin typeface="Book Antiqua" pitchFamily="18" charset="0"/>
                <a:ea typeface="黑体" pitchFamily="2" charset="-122"/>
                <a:cs typeface="隶书" charset="0"/>
              </a:rPr>
              <a:t>MME hindcasts of CGCMs </a:t>
            </a:r>
            <a:r>
              <a:rPr lang="en-US" altLang="zh-CN" sz="1600" b="1" dirty="0">
                <a:solidFill>
                  <a:srgbClr val="0000FF"/>
                </a:solidFill>
                <a:latin typeface="Book Antiqua" pitchFamily="18" charset="0"/>
                <a:ea typeface="黑体" pitchFamily="2" charset="-122"/>
                <a:cs typeface="隶书" charset="0"/>
              </a:rPr>
              <a:t>(</a:t>
            </a:r>
            <a:r>
              <a:rPr lang="en-US" altLang="zh-CN" sz="1600" b="1" dirty="0">
                <a:solidFill>
                  <a:srgbClr val="0432FF"/>
                </a:solidFill>
                <a:latin typeface="Book Antiqua" pitchFamily="18" charset="0"/>
                <a:ea typeface="黑体" pitchFamily="2" charset="-122"/>
                <a:cs typeface="隶书" charset="0"/>
              </a:rPr>
              <a:t>ENSEMBLE Project</a:t>
            </a:r>
            <a:r>
              <a:rPr lang="en-US" altLang="zh-CN" sz="1600" b="1" dirty="0">
                <a:solidFill>
                  <a:srgbClr val="0000FF"/>
                </a:solidFill>
                <a:latin typeface="Book Antiqua" pitchFamily="18" charset="0"/>
                <a:ea typeface="黑体" pitchFamily="2" charset="-122"/>
                <a:cs typeface="隶书" charset="0"/>
              </a:rPr>
              <a:t>)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4015F62-0C39-6A43-AA31-0EAB8726CD6D}"/>
              </a:ext>
            </a:extLst>
          </p:cNvPr>
          <p:cNvSpPr/>
          <p:nvPr/>
        </p:nvSpPr>
        <p:spPr>
          <a:xfrm>
            <a:off x="1010067" y="14839"/>
            <a:ext cx="7123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22960"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Rainfall Prediction in East Asia - Prediction Capabilities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73EE0C4-B59D-46B6-BB83-CC78148EA56C}"/>
              </a:ext>
            </a:extLst>
          </p:cNvPr>
          <p:cNvSpPr txBox="1"/>
          <p:nvPr/>
        </p:nvSpPr>
        <p:spPr>
          <a:xfrm>
            <a:off x="1723139" y="4949939"/>
            <a:ext cx="56977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U850</a:t>
            </a:r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also shows consistently </a:t>
            </a: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higher probabilistic BSS skill </a:t>
            </a:r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than rainfall in East Asia </a:t>
            </a:r>
            <a:endParaRPr lang="zh-CN" altLang="en-US" sz="1600" b="1"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8137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B8B298FF-ACEB-020B-B528-8E62D1856459}"/>
              </a:ext>
            </a:extLst>
          </p:cNvPr>
          <p:cNvGrpSpPr/>
          <p:nvPr/>
        </p:nvGrpSpPr>
        <p:grpSpPr>
          <a:xfrm>
            <a:off x="951742" y="1372763"/>
            <a:ext cx="8334326" cy="4299286"/>
            <a:chOff x="1129787" y="1581981"/>
            <a:chExt cx="8334326" cy="4299286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576608D3-5AB4-00B1-940D-80E12E8B97DA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82" r="32884"/>
            <a:stretch>
              <a:fillRect/>
            </a:stretch>
          </p:blipFill>
          <p:spPr bwMode="auto">
            <a:xfrm>
              <a:off x="1129787" y="3550322"/>
              <a:ext cx="7240516" cy="14458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3A70D90C-8A3C-89A6-D965-0BE1504A7E41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884" b="75517"/>
            <a:stretch>
              <a:fillRect/>
            </a:stretch>
          </p:blipFill>
          <p:spPr bwMode="auto">
            <a:xfrm>
              <a:off x="1129787" y="1808272"/>
              <a:ext cx="7240516" cy="142057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5FB4CC2C-3B71-43F4-A78C-771B6A331E10}"/>
                </a:ext>
              </a:extLst>
            </p:cNvPr>
            <p:cNvSpPr/>
            <p:nvPr/>
          </p:nvSpPr>
          <p:spPr>
            <a:xfrm>
              <a:off x="1293661" y="1581981"/>
              <a:ext cx="3240360" cy="34781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0133" tIns="35067" rIns="70133" bIns="35067">
              <a:spAutoFit/>
            </a:bodyPr>
            <a:lstStyle/>
            <a:p>
              <a:pPr algn="ctr" defTabSz="822960"/>
              <a:r>
                <a:rPr lang="en-US" altLang="zh-CN" sz="1800" b="1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BCC CSM1.1 PS</a:t>
              </a:r>
              <a:endParaRPr lang="zh-CN" altLang="en-US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" name="Text Box 21">
              <a:extLst>
                <a:ext uri="{FF2B5EF4-FFF2-40B4-BE49-F238E27FC236}">
                  <a16:creationId xmlns:a16="http://schemas.microsoft.com/office/drawing/2014/main" id="{979576D4-E8B9-4A9B-6877-9508140AC8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59857" y="5602699"/>
              <a:ext cx="2304256" cy="278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70133" tIns="35067" rIns="70133" bIns="35067">
              <a:spAutoFit/>
            </a:bodyPr>
            <a:lstStyle/>
            <a:p>
              <a:pPr algn="ctr" defTabSz="822960"/>
              <a:r>
                <a:rPr lang="en-US" altLang="zh-CN" sz="1350" i="1" dirty="0">
                  <a:solidFill>
                    <a:srgbClr val="000000"/>
                  </a:solidFill>
                </a:rPr>
                <a:t>Wang &amp; Yang et al. (2020)</a:t>
              </a:r>
            </a:p>
          </p:txBody>
        </p:sp>
      </p:grpSp>
      <p:sp>
        <p:nvSpPr>
          <p:cNvPr id="8" name="Text Box 2">
            <a:extLst>
              <a:ext uri="{FF2B5EF4-FFF2-40B4-BE49-F238E27FC236}">
                <a16:creationId xmlns:a16="http://schemas.microsoft.com/office/drawing/2014/main" id="{3B1AF309-F2C3-350C-C543-2FFCD9E7A2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6881" y="622979"/>
            <a:ext cx="6230238" cy="563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0133" tIns="35067" rIns="70133" bIns="35067">
            <a:spAutoFit/>
          </a:bodyPr>
          <a:lstStyle/>
          <a:p>
            <a:pPr algn="ctr" defTabSz="822960"/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Multi-year prediction performance of summer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rainfall anomalies of </a:t>
            </a:r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China from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SME hindcasts of 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BCC CSM1.1</a:t>
            </a:r>
            <a:endParaRPr lang="en-US" altLang="zh-CN" sz="1600" b="1" dirty="0">
              <a:solidFill>
                <a:srgbClr val="0000FF"/>
              </a:solidFill>
              <a:latin typeface="Book Antiqua" panose="0204060205030503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DA9592D-8C54-49D2-1811-2EFA27DD157B}"/>
              </a:ext>
            </a:extLst>
          </p:cNvPr>
          <p:cNvSpPr/>
          <p:nvPr/>
        </p:nvSpPr>
        <p:spPr>
          <a:xfrm>
            <a:off x="1010067" y="14839"/>
            <a:ext cx="7123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22960"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Rainfall Prediction in East Asia - Prediction Capabilities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26CA07-AD62-0A3A-7E4D-250500D4769F}"/>
              </a:ext>
            </a:extLst>
          </p:cNvPr>
          <p:cNvSpPr txBox="1"/>
          <p:nvPr/>
        </p:nvSpPr>
        <p:spPr>
          <a:xfrm>
            <a:off x="951742" y="4963658"/>
            <a:ext cx="72405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Global dynamical models</a:t>
            </a:r>
            <a:r>
              <a:rPr lang="en-US" altLang="zh-CN" sz="1600" b="1" dirty="0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show 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little skill (PCC≈0) </a:t>
            </a:r>
            <a:r>
              <a:rPr lang="en-US" altLang="zh-CN" sz="1600" b="1" dirty="0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in predicting rainfall, even lower than persistence</a:t>
            </a:r>
            <a:endParaRPr lang="zh-CN" altLang="en-US" sz="1600" b="1" dirty="0"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3600CFD-F5C0-5078-6C74-A0E5AA72EF92}"/>
              </a:ext>
            </a:extLst>
          </p:cNvPr>
          <p:cNvSpPr txBox="1"/>
          <p:nvPr/>
        </p:nvSpPr>
        <p:spPr>
          <a:xfrm>
            <a:off x="-36512" y="1976650"/>
            <a:ext cx="164174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Mean PS=66.5</a:t>
            </a:r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08FE207-8C2F-0BE8-6BB3-9A60F57F781F}"/>
              </a:ext>
            </a:extLst>
          </p:cNvPr>
          <p:cNvSpPr txBox="1"/>
          <p:nvPr/>
        </p:nvSpPr>
        <p:spPr>
          <a:xfrm>
            <a:off x="-2232" y="3775901"/>
            <a:ext cx="121426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Mean PS=71</a:t>
            </a:r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B19DF2A-6692-683E-5283-6CCC6E6A61F1}"/>
              </a:ext>
            </a:extLst>
          </p:cNvPr>
          <p:cNvSpPr txBox="1"/>
          <p:nvPr/>
        </p:nvSpPr>
        <p:spPr>
          <a:xfrm>
            <a:off x="7956377" y="2069716"/>
            <a:ext cx="11521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Mean PCC=0</a:t>
            </a:r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48528ED-82F6-5BCB-DCF6-19B984E79FD9}"/>
              </a:ext>
            </a:extLst>
          </p:cNvPr>
          <p:cNvSpPr txBox="1"/>
          <p:nvPr/>
        </p:nvSpPr>
        <p:spPr>
          <a:xfrm>
            <a:off x="7991872" y="3929411"/>
            <a:ext cx="11521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Mean PCC</a:t>
            </a:r>
            <a:r>
              <a:rPr lang="en-US" altLang="zh-CN" sz="14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=0.02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554DBFF-2CF0-0574-2CAF-E4EBAB9D4718}"/>
              </a:ext>
            </a:extLst>
          </p:cNvPr>
          <p:cNvSpPr/>
          <p:nvPr/>
        </p:nvSpPr>
        <p:spPr>
          <a:xfrm>
            <a:off x="4788026" y="1367784"/>
            <a:ext cx="3240360" cy="347818"/>
          </a:xfrm>
          <a:prstGeom prst="rect">
            <a:avLst/>
          </a:prstGeom>
          <a:solidFill>
            <a:schemeClr val="bg1"/>
          </a:solidFill>
        </p:spPr>
        <p:txBody>
          <a:bodyPr wrap="square" lIns="70133" tIns="35067" rIns="70133" bIns="35067">
            <a:spAutoFit/>
          </a:bodyPr>
          <a:lstStyle/>
          <a:p>
            <a:pPr algn="ctr" defTabSz="822960"/>
            <a:r>
              <a:rPr lang="en-US" altLang="zh-CN" sz="1800" b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BCC CSM1.1 PCC</a:t>
            </a:r>
            <a:endParaRPr lang="zh-CN" altLang="en-US" sz="18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DABBE4F-0D40-C271-3E23-C455AF052A9E}"/>
              </a:ext>
            </a:extLst>
          </p:cNvPr>
          <p:cNvSpPr/>
          <p:nvPr/>
        </p:nvSpPr>
        <p:spPr>
          <a:xfrm>
            <a:off x="1115616" y="3195070"/>
            <a:ext cx="3240360" cy="347818"/>
          </a:xfrm>
          <a:prstGeom prst="rect">
            <a:avLst/>
          </a:prstGeom>
          <a:solidFill>
            <a:schemeClr val="bg1"/>
          </a:solidFill>
        </p:spPr>
        <p:txBody>
          <a:bodyPr wrap="square" lIns="70133" tIns="35067" rIns="70133" bIns="35067">
            <a:spAutoFit/>
          </a:bodyPr>
          <a:lstStyle/>
          <a:p>
            <a:pPr algn="ctr" defTabSz="822960"/>
            <a:r>
              <a:rPr lang="en-US" altLang="zh-CN" sz="1800" b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Persistence PS</a:t>
            </a:r>
            <a:endParaRPr lang="zh-CN" altLang="en-US" sz="18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8944CCF-F9B0-E43E-82BC-C88057F38DD3}"/>
              </a:ext>
            </a:extLst>
          </p:cNvPr>
          <p:cNvSpPr/>
          <p:nvPr/>
        </p:nvSpPr>
        <p:spPr>
          <a:xfrm>
            <a:off x="4788026" y="3179497"/>
            <a:ext cx="3240360" cy="347818"/>
          </a:xfrm>
          <a:prstGeom prst="rect">
            <a:avLst/>
          </a:prstGeom>
          <a:solidFill>
            <a:schemeClr val="bg1"/>
          </a:solidFill>
        </p:spPr>
        <p:txBody>
          <a:bodyPr wrap="square" lIns="70133" tIns="35067" rIns="70133" bIns="35067">
            <a:spAutoFit/>
          </a:bodyPr>
          <a:lstStyle/>
          <a:p>
            <a:pPr algn="ctr" defTabSz="822960"/>
            <a:r>
              <a:rPr lang="en-US" altLang="zh-CN" sz="1800" b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Persistence PCC</a:t>
            </a:r>
            <a:endParaRPr lang="zh-CN" altLang="en-US" sz="18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6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5717EAC-75CC-B34E-CF6B-C52FC12FF26A}"/>
              </a:ext>
            </a:extLst>
          </p:cNvPr>
          <p:cNvSpPr/>
          <p:nvPr/>
        </p:nvSpPr>
        <p:spPr>
          <a:xfrm>
            <a:off x="1010067" y="14839"/>
            <a:ext cx="7123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22960"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Rainfall Prediction in East Asia - Prediction Capabilities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9D6F93-6F10-BB71-E980-EEA9A5E2CBFA}"/>
              </a:ext>
            </a:extLst>
          </p:cNvPr>
          <p:cNvSpPr txBox="1"/>
          <p:nvPr/>
        </p:nvSpPr>
        <p:spPr>
          <a:xfrm>
            <a:off x="521550" y="568599"/>
            <a:ext cx="81009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Predictability </a:t>
            </a:r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of summer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rainfall anomalies of China using a </a:t>
            </a: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Dynamical-Statistical</a:t>
            </a:r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Hybrid approach </a:t>
            </a:r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based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on the 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BCC CSM1.1</a:t>
            </a:r>
            <a:endParaRPr lang="zh-CN" altLang="en-US" sz="1600" b="1" dirty="0">
              <a:solidFill>
                <a:srgbClr val="FF0000"/>
              </a:solidFill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9D3BE9D-0FA4-5E16-C8AC-6F6DBBDDFDA8}"/>
              </a:ext>
            </a:extLst>
          </p:cNvPr>
          <p:cNvGrpSpPr/>
          <p:nvPr/>
        </p:nvGrpSpPr>
        <p:grpSpPr>
          <a:xfrm>
            <a:off x="1652367" y="1129308"/>
            <a:ext cx="5832140" cy="1930865"/>
            <a:chOff x="1404156" y="1194550"/>
            <a:chExt cx="6335688" cy="2097576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13D68FCD-802F-9F65-570A-D1A605B43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4156" y="1318173"/>
              <a:ext cx="6335688" cy="1973953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8940BB9-2C40-A57A-85FD-5697D1F8FDCE}"/>
                </a:ext>
              </a:extLst>
            </p:cNvPr>
            <p:cNvSpPr/>
            <p:nvPr/>
          </p:nvSpPr>
          <p:spPr>
            <a:xfrm>
              <a:off x="1619672" y="1194550"/>
              <a:ext cx="2448272" cy="31704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0133" tIns="35067" rIns="70133" bIns="35067">
              <a:spAutoFit/>
            </a:bodyPr>
            <a:lstStyle/>
            <a:p>
              <a:pPr algn="ctr" defTabSz="822960"/>
              <a:r>
                <a:rPr lang="en-US" altLang="zh-CN" sz="1600" b="1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SMART-DSM TCC</a:t>
              </a:r>
              <a:endParaRPr lang="zh-CN" altLang="en-US" sz="1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F385DC03-5CAC-7B99-B531-208A7CA8F0D8}"/>
                </a:ext>
              </a:extLst>
            </p:cNvPr>
            <p:cNvSpPr/>
            <p:nvPr/>
          </p:nvSpPr>
          <p:spPr>
            <a:xfrm>
              <a:off x="4788024" y="1194550"/>
              <a:ext cx="2448272" cy="31704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0133" tIns="35067" rIns="70133" bIns="35067">
              <a:spAutoFit/>
            </a:bodyPr>
            <a:lstStyle/>
            <a:p>
              <a:pPr algn="ctr" defTabSz="822960"/>
              <a:r>
                <a:rPr lang="en-US" altLang="zh-CN" sz="1600" b="1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BCC CSM1.1 TCC</a:t>
              </a:r>
              <a:endParaRPr lang="zh-CN" altLang="en-US" sz="1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92BEC8B7-7800-8896-7282-7F74274E263E}"/>
              </a:ext>
            </a:extLst>
          </p:cNvPr>
          <p:cNvSpPr txBox="1"/>
          <p:nvPr/>
        </p:nvSpPr>
        <p:spPr>
          <a:xfrm>
            <a:off x="779870" y="5051637"/>
            <a:ext cx="758426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dynamical-statistical</a:t>
            </a:r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hybrid approach </a:t>
            </a:r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significantly improves prediction, with </a:t>
            </a: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broader temporal correlation</a:t>
            </a:r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higher spatial correlation (PCC=0.11)</a:t>
            </a:r>
            <a:endParaRPr lang="zh-CN" altLang="en-US" sz="1600" b="1">
              <a:solidFill>
                <a:srgbClr val="FF0000"/>
              </a:solidFill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0F03B752-64B0-2A37-6DBF-55B192593A68}"/>
              </a:ext>
            </a:extLst>
          </p:cNvPr>
          <p:cNvSpPr/>
          <p:nvPr/>
        </p:nvSpPr>
        <p:spPr bwMode="auto">
          <a:xfrm rot="18154420">
            <a:off x="2774870" y="1796403"/>
            <a:ext cx="918274" cy="852099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0133" tIns="35067" rIns="70133" bIns="35067" numCol="1" rtlCol="0" anchor="t" anchorCtr="0" compatLnSpc="1">
            <a:prstTxWarp prst="textNoShape">
              <a:avLst/>
            </a:prstTxWarp>
          </a:bodyPr>
          <a:lstStyle/>
          <a:p>
            <a:pPr defTabSz="701327"/>
            <a:endParaRPr lang="zh-CN" altLang="en-US" sz="1800" dirty="0">
              <a:solidFill>
                <a:srgbClr val="000000"/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72074B1-013E-23A8-CB0E-16240F7B6667}"/>
              </a:ext>
            </a:extLst>
          </p:cNvPr>
          <p:cNvSpPr/>
          <p:nvPr/>
        </p:nvSpPr>
        <p:spPr bwMode="auto">
          <a:xfrm>
            <a:off x="5868144" y="2284886"/>
            <a:ext cx="432048" cy="291842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0133" tIns="35067" rIns="70133" bIns="35067" numCol="1" rtlCol="0" anchor="t" anchorCtr="0" compatLnSpc="1">
            <a:prstTxWarp prst="textNoShape">
              <a:avLst/>
            </a:prstTxWarp>
          </a:bodyPr>
          <a:lstStyle/>
          <a:p>
            <a:pPr defTabSz="701327"/>
            <a:endParaRPr lang="zh-CN" altLang="en-US" sz="1800" dirty="0">
              <a:solidFill>
                <a:srgbClr val="000000"/>
              </a:solidFill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987EC892-B324-3CE1-2EB3-E475A6E96664}"/>
              </a:ext>
            </a:extLst>
          </p:cNvPr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2000" y="3563314"/>
            <a:ext cx="7200000" cy="1348974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984F7066-6119-32DB-F599-6EBA4AE0BBE3}"/>
              </a:ext>
            </a:extLst>
          </p:cNvPr>
          <p:cNvSpPr/>
          <p:nvPr/>
        </p:nvSpPr>
        <p:spPr>
          <a:xfrm>
            <a:off x="1331640" y="3363178"/>
            <a:ext cx="3024336" cy="317040"/>
          </a:xfrm>
          <a:prstGeom prst="rect">
            <a:avLst/>
          </a:prstGeom>
          <a:solidFill>
            <a:schemeClr val="bg1"/>
          </a:solidFill>
        </p:spPr>
        <p:txBody>
          <a:bodyPr wrap="square" lIns="70133" tIns="35067" rIns="70133" bIns="35067">
            <a:spAutoFit/>
          </a:bodyPr>
          <a:lstStyle/>
          <a:p>
            <a:pPr algn="ctr" defTabSz="822960"/>
            <a:r>
              <a:rPr lang="en-US" altLang="zh-CN" sz="1600" b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SMART-DSM PS</a:t>
            </a:r>
            <a:endParaRPr lang="zh-CN" altLang="en-US" sz="16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98CB9CE-FE66-46F7-C176-D512C0BB1D7E}"/>
              </a:ext>
            </a:extLst>
          </p:cNvPr>
          <p:cNvSpPr/>
          <p:nvPr/>
        </p:nvSpPr>
        <p:spPr>
          <a:xfrm>
            <a:off x="4767292" y="3363178"/>
            <a:ext cx="3024336" cy="317040"/>
          </a:xfrm>
          <a:prstGeom prst="rect">
            <a:avLst/>
          </a:prstGeom>
          <a:solidFill>
            <a:schemeClr val="bg1"/>
          </a:solidFill>
        </p:spPr>
        <p:txBody>
          <a:bodyPr wrap="square" lIns="70133" tIns="35067" rIns="70133" bIns="35067">
            <a:spAutoFit/>
          </a:bodyPr>
          <a:lstStyle/>
          <a:p>
            <a:pPr algn="ctr" defTabSz="822960"/>
            <a:r>
              <a:rPr lang="en-US" altLang="zh-CN" sz="1600" b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SMART-DSM PCC</a:t>
            </a:r>
            <a:endParaRPr lang="zh-CN" altLang="en-US" sz="16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0C47C0F-96C6-E468-DC92-4FF13B3542B1}"/>
              </a:ext>
            </a:extLst>
          </p:cNvPr>
          <p:cNvSpPr txBox="1"/>
          <p:nvPr/>
        </p:nvSpPr>
        <p:spPr>
          <a:xfrm>
            <a:off x="7884368" y="3857337"/>
            <a:ext cx="164174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Mean PCC=0.11</a:t>
            </a:r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483EE35-4500-DD51-D35B-7233B141C636}"/>
              </a:ext>
            </a:extLst>
          </p:cNvPr>
          <p:cNvSpPr txBox="1"/>
          <p:nvPr/>
        </p:nvSpPr>
        <p:spPr>
          <a:xfrm>
            <a:off x="-7969" y="3894071"/>
            <a:ext cx="164174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Mean PS=75</a:t>
            </a:r>
            <a:endParaRPr lang="zh-CN" altLang="en-US" sz="1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408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2C37E81-4324-458B-9EC1-25351C9911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1734438"/>
            <a:ext cx="3410824" cy="287190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CAAEB0D-BEEC-4BF6-91F8-21914F6E183B}"/>
              </a:ext>
            </a:extLst>
          </p:cNvPr>
          <p:cNvSpPr txBox="1"/>
          <p:nvPr/>
        </p:nvSpPr>
        <p:spPr>
          <a:xfrm>
            <a:off x="4873255" y="1148731"/>
            <a:ext cx="42484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822960"/>
            <a:r>
              <a:rPr lang="zh-CN" alt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en-US" altLang="zh-CN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Spatial correlation coefficient and RMSE of summer rainfall (1989–2007)</a:t>
            </a:r>
            <a:endParaRPr lang="zh-CN" alt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CA65780-2782-4494-8386-B0B7B3DB14F9}"/>
              </a:ext>
            </a:extLst>
          </p:cNvPr>
          <p:cNvSpPr txBox="1"/>
          <p:nvPr/>
        </p:nvSpPr>
        <p:spPr>
          <a:xfrm>
            <a:off x="179512" y="1145694"/>
            <a:ext cx="403922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822960"/>
            <a:r>
              <a:rPr lang="en-US" altLang="zh-CN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Interannual variability of summer rainfall over East Asia (1989–2007)</a:t>
            </a:r>
            <a:endParaRPr lang="zh-CN" alt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7ED5D6F-2C81-4182-8691-55286AE3E4A7}"/>
              </a:ext>
            </a:extLst>
          </p:cNvPr>
          <p:cNvSpPr txBox="1"/>
          <p:nvPr/>
        </p:nvSpPr>
        <p:spPr>
          <a:xfrm>
            <a:off x="7513692" y="4474043"/>
            <a:ext cx="1741031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822960"/>
            <a:r>
              <a:rPr lang="en-US" altLang="zh-CN" sz="1350" i="1" dirty="0">
                <a:solidFill>
                  <a:srgbClr val="000000"/>
                </a:solidFill>
              </a:rPr>
              <a:t>Tang et al. (2016)</a:t>
            </a:r>
            <a:endParaRPr lang="zh-CN" altLang="en-US" sz="1350" i="1" dirty="0">
              <a:solidFill>
                <a:srgbClr val="000000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29464A3-D891-7A7E-E51C-526177FD1C9A}"/>
              </a:ext>
            </a:extLst>
          </p:cNvPr>
          <p:cNvSpPr/>
          <p:nvPr/>
        </p:nvSpPr>
        <p:spPr>
          <a:xfrm>
            <a:off x="1010069" y="14839"/>
            <a:ext cx="71238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22960"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Rainfall Prediction in East Asia - Prediction Capabilities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9F708D3-E083-BE67-F68F-E84EDF71CC5F}"/>
              </a:ext>
            </a:extLst>
          </p:cNvPr>
          <p:cNvSpPr txBox="1"/>
          <p:nvPr/>
        </p:nvSpPr>
        <p:spPr>
          <a:xfrm>
            <a:off x="2008938" y="556355"/>
            <a:ext cx="51261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Performance of the 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WRF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Regional Model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simulating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summer rainfall over East Asia</a:t>
            </a:r>
            <a:endParaRPr lang="zh-CN" altLang="en-US" sz="1600" b="1" dirty="0">
              <a:solidFill>
                <a:srgbClr val="0000FF"/>
              </a:solidFill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7AFE570-9FD5-DD3F-9A6B-9DB7DBA345C8}"/>
              </a:ext>
            </a:extLst>
          </p:cNvPr>
          <p:cNvGrpSpPr/>
          <p:nvPr/>
        </p:nvGrpSpPr>
        <p:grpSpPr>
          <a:xfrm>
            <a:off x="467544" y="1678666"/>
            <a:ext cx="4399268" cy="2779010"/>
            <a:chOff x="755576" y="1625746"/>
            <a:chExt cx="3331417" cy="2092208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9A91E696-AC9C-4939-81A6-30C45A6315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5576" y="1625746"/>
              <a:ext cx="3331417" cy="2092208"/>
            </a:xfrm>
            <a:prstGeom prst="rect">
              <a:avLst/>
            </a:prstGeom>
          </p:spPr>
        </p:pic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EF87BC26-2457-84F5-498B-8414FE275576}"/>
                </a:ext>
              </a:extLst>
            </p:cNvPr>
            <p:cNvSpPr/>
            <p:nvPr/>
          </p:nvSpPr>
          <p:spPr bwMode="auto">
            <a:xfrm>
              <a:off x="1619059" y="3001516"/>
              <a:ext cx="407597" cy="418160"/>
            </a:xfrm>
            <a:prstGeom prst="ellips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0133" tIns="35067" rIns="70133" bIns="35067" numCol="1" rtlCol="0" anchor="t" anchorCtr="0" compatLnSpc="1">
              <a:prstTxWarp prst="textNoShape">
                <a:avLst/>
              </a:prstTxWarp>
            </a:bodyPr>
            <a:lstStyle/>
            <a:p>
              <a:pPr defTabSz="701327"/>
              <a:endParaRPr lang="zh-CN" altLang="en-US" sz="18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BF1175F3-FFC1-ED5A-E598-78D5C399629C}"/>
              </a:ext>
            </a:extLst>
          </p:cNvPr>
          <p:cNvSpPr txBox="1"/>
          <p:nvPr/>
        </p:nvSpPr>
        <p:spPr>
          <a:xfrm>
            <a:off x="903809" y="4781726"/>
            <a:ext cx="74803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WRF</a:t>
            </a:r>
            <a:r>
              <a:rPr lang="en-US" altLang="zh-CN" sz="1600" b="1" dirty="0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exhibits robust capability in simulating both 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temporal (TCC ~0.9) </a:t>
            </a:r>
            <a:r>
              <a:rPr lang="en-US" altLang="zh-CN" sz="1600" b="1" dirty="0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spatial (PCC 0.6–0.85) </a:t>
            </a:r>
            <a:r>
              <a:rPr lang="en-US" altLang="zh-CN" sz="1600" b="1" dirty="0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characteristics of summer rainfall over East Asia</a:t>
            </a:r>
            <a:endParaRPr lang="zh-CN" altLang="en-US" sz="1600" b="1" dirty="0">
              <a:solidFill>
                <a:srgbClr val="FF0000"/>
              </a:solidFill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F483FCC-F0F3-C104-68E3-43068A14BA6B}"/>
              </a:ext>
            </a:extLst>
          </p:cNvPr>
          <p:cNvSpPr/>
          <p:nvPr/>
        </p:nvSpPr>
        <p:spPr>
          <a:xfrm>
            <a:off x="5796136" y="2315638"/>
            <a:ext cx="2520280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B5996C-040F-D6A9-995A-B779820AC6AB}"/>
              </a:ext>
            </a:extLst>
          </p:cNvPr>
          <p:cNvSpPr txBox="1"/>
          <p:nvPr/>
        </p:nvSpPr>
        <p:spPr>
          <a:xfrm>
            <a:off x="4114800" y="2383746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F554CA-6C5C-1C3B-8584-25C2A3B11BBE}"/>
              </a:ext>
            </a:extLst>
          </p:cNvPr>
          <p:cNvSpPr txBox="1"/>
          <p:nvPr/>
        </p:nvSpPr>
        <p:spPr>
          <a:xfrm>
            <a:off x="5004048" y="2137420"/>
            <a:ext cx="184731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8925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9D7F5-CBBB-9BA0-34E5-DEC5611557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AB3B497-42EA-2454-A513-29D86CC9D0F1}"/>
              </a:ext>
            </a:extLst>
          </p:cNvPr>
          <p:cNvSpPr txBox="1"/>
          <p:nvPr/>
        </p:nvSpPr>
        <p:spPr>
          <a:xfrm>
            <a:off x="3301414" y="-110903"/>
            <a:ext cx="2541173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511"/>
              </a:spcAft>
              <a:defRPr/>
            </a:pPr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Data and Methods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CA8EB7-3B65-C4C5-1084-2FC35597E654}"/>
              </a:ext>
            </a:extLst>
          </p:cNvPr>
          <p:cNvSpPr txBox="1"/>
          <p:nvPr/>
        </p:nvSpPr>
        <p:spPr>
          <a:xfrm>
            <a:off x="539552" y="512594"/>
            <a:ext cx="4392488" cy="4909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East Asian domain: (10°N–60°N, 70°E–140°E)</a:t>
            </a:r>
          </a:p>
          <a:p>
            <a:endParaRPr lang="en-US" altLang="zh-CN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ERA5 Historical Data</a:t>
            </a:r>
          </a:p>
          <a:p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Period: 1987–2025 JJA mean</a:t>
            </a:r>
          </a:p>
          <a:p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Resolution: 2° × 2°</a:t>
            </a:r>
          </a:p>
          <a:p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Predictors: </a:t>
            </a:r>
            <a:r>
              <a:rPr lang="en-US" altLang="zh-CN" sz="1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200 hPa &amp; 850 hPa U/V wind</a:t>
            </a:r>
          </a:p>
          <a:p>
            <a:endParaRPr lang="en-US" altLang="zh-CN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CPC</a:t>
            </a:r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Historical Data</a:t>
            </a:r>
          </a:p>
          <a:p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Period: 1987–2025 JJA mean</a:t>
            </a:r>
          </a:p>
          <a:p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Resolution: 1° × 1°</a:t>
            </a:r>
          </a:p>
          <a:p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Predictand: </a:t>
            </a:r>
            <a:r>
              <a:rPr lang="en-US" altLang="zh-CN" sz="1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Precipitation</a:t>
            </a:r>
          </a:p>
          <a:p>
            <a:endParaRPr lang="en-US" altLang="zh-CN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WRF Forecast</a:t>
            </a:r>
            <a:endParaRPr lang="en-US" altLang="zh-CN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Period: 2012–2025 JJA mean</a:t>
            </a:r>
          </a:p>
          <a:p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Resolution: 2° × 2°</a:t>
            </a:r>
          </a:p>
          <a:p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Predictors: </a:t>
            </a:r>
            <a:r>
              <a:rPr lang="en-US" altLang="zh-CN" sz="1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200 hPa &amp; 850 hPa U/V wind</a:t>
            </a:r>
          </a:p>
          <a:p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Lateral boundary: CFS global model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6AA8CA5-BF89-AE09-0523-74F102A01ACA}"/>
              </a:ext>
            </a:extLst>
          </p:cNvPr>
          <p:cNvGrpSpPr/>
          <p:nvPr/>
        </p:nvGrpSpPr>
        <p:grpSpPr>
          <a:xfrm>
            <a:off x="4860032" y="1345332"/>
            <a:ext cx="4032448" cy="3392660"/>
            <a:chOff x="4860032" y="1345332"/>
            <a:chExt cx="4032448" cy="339266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文本框 5">
                  <a:extLst>
                    <a:ext uri="{FF2B5EF4-FFF2-40B4-BE49-F238E27FC236}">
                      <a16:creationId xmlns:a16="http://schemas.microsoft.com/office/drawing/2014/main" id="{50D6D1BE-9F3B-5CBC-8630-70D35EED3D39}"/>
                    </a:ext>
                  </a:extLst>
                </p:cNvPr>
                <p:cNvSpPr txBox="1"/>
                <p:nvPr/>
              </p:nvSpPr>
              <p:spPr>
                <a:xfrm>
                  <a:off x="4860032" y="1345332"/>
                  <a:ext cx="4032448" cy="33926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Anomalous Relative Tendency (</a:t>
                  </a:r>
                  <a:r>
                    <a:rPr lang="en-US" altLang="zh-CN" b="1" dirty="0">
                      <a:solidFill>
                        <a:srgbClr val="FF0000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ART</a:t>
                  </a:r>
                  <a:r>
                    <a:rPr lang="en-US" altLang="zh-CN" b="1" dirty="0"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)</a:t>
                  </a:r>
                </a:p>
                <a:p>
                  <a:r>
                    <a:rPr lang="en-US" altLang="zh-CN" sz="1600" dirty="0"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Extract interannual components and remove decadal trends and low-frequency noise from predictions</a:t>
                  </a:r>
                </a:p>
                <a:p>
                  <a:pPr indent="279400" algn="just">
                    <a:spcBef>
                      <a:spcPts val="780"/>
                    </a:spcBef>
                    <a:buNone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zh-CN" altLang="zh-CN" sz="1600" i="1" kern="100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1600" i="1" kern="100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𝑋</m:t>
                            </m:r>
                          </m:e>
                          <m:sup>
                            <m:r>
                              <a:rPr lang="en-US" altLang="zh-CN" sz="1600" kern="100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altLang="zh-CN" sz="1600" i="1" kern="100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1600" i="1" kern="100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𝑡</m:t>
                        </m:r>
                        <m:r>
                          <a:rPr lang="en-US" altLang="zh-CN" sz="1600" i="1" kern="100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)=</m:t>
                        </m:r>
                        <m:r>
                          <a:rPr lang="en-US" altLang="zh-CN" sz="1600" i="1" kern="100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𝑋</m:t>
                        </m:r>
                        <m:r>
                          <a:rPr lang="en-US" altLang="zh-CN" sz="1600" i="1" kern="100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1600" i="1" kern="100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𝑡</m:t>
                        </m:r>
                        <m:r>
                          <a:rPr lang="en-US" altLang="zh-CN" sz="1600" i="1" kern="100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)−</m:t>
                        </m:r>
                        <m:sSub>
                          <m:sSubPr>
                            <m:ctrlPr>
                              <a:rPr lang="zh-CN" altLang="zh-CN" sz="1600" i="1" kern="10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‾"/>
                                <m:ctrlPr>
                                  <a:rPr lang="zh-CN" altLang="zh-CN" sz="1600" i="1" kern="100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zh-CN" sz="1600" i="1" kern="100">
                                    <a:effectLst/>
                                    <a:latin typeface="Cambria Math" panose="02040503050406030204" pitchFamily="18" charset="0"/>
                                    <a:ea typeface="等线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𝑋</m:t>
                                </m:r>
                              </m:e>
                            </m:acc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1600" kern="100">
                                <a:effectLst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clim</m:t>
                            </m:r>
                          </m:sub>
                        </m:sSub>
                      </m:oMath>
                    </m:oMathPara>
                  </a14:m>
                  <a:endParaRPr lang="en-US" altLang="zh-CN" sz="16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endParaRPr>
                </a:p>
                <a:p>
                  <a:pPr indent="279400" algn="just">
                    <a:spcBef>
                      <a:spcPts val="780"/>
                    </a:spcBef>
                    <a:buNone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1600" i="1" kern="100" smtClean="0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𝛿</m:t>
                        </m:r>
                        <m:r>
                          <a:rPr lang="en-US" altLang="zh-CN" sz="1600" i="1" kern="100" smtClean="0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𝑋</m:t>
                        </m:r>
                        <m:r>
                          <a:rPr lang="en-US" altLang="zh-CN" sz="1600" i="1" kern="100" smtClean="0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1600" i="1" kern="100" smtClean="0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𝑡</m:t>
                        </m:r>
                        <m:r>
                          <a:rPr lang="en-US" altLang="zh-CN" sz="1600" i="1" kern="100" smtClean="0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)=</m:t>
                        </m:r>
                        <m:sSup>
                          <m:sSupPr>
                            <m:ctrlPr>
                              <a:rPr lang="zh-CN" altLang="zh-CN" sz="1600" i="1" kern="10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1600" i="1" kern="100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𝑋</m:t>
                            </m:r>
                          </m:e>
                          <m:sup>
                            <m:r>
                              <a:rPr lang="en-US" altLang="zh-CN" sz="1600" kern="100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altLang="zh-CN" sz="1600" i="1" kern="100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1600" i="1" kern="100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𝑡</m:t>
                        </m:r>
                        <m:r>
                          <a:rPr lang="en-US" altLang="zh-CN" sz="1600" i="1" kern="100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)−</m:t>
                        </m:r>
                        <m:sSup>
                          <m:sSupPr>
                            <m:ctrlPr>
                              <a:rPr lang="zh-CN" altLang="zh-CN" sz="1600" i="1" kern="10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1600" i="1" kern="100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𝑋</m:t>
                            </m:r>
                          </m:e>
                          <m:sup>
                            <m:r>
                              <a:rPr lang="en-US" altLang="zh-CN" sz="1600" kern="100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altLang="zh-CN" sz="1600" i="1" kern="100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1600" i="1" kern="100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𝑡</m:t>
                        </m:r>
                        <m:r>
                          <a:rPr lang="en-US" altLang="zh-CN" sz="1600" i="1" kern="100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−1)</m:t>
                        </m:r>
                      </m:oMath>
                    </m:oMathPara>
                  </a14:m>
                  <a:endParaRPr lang="zh-CN" altLang="zh-CN" sz="1600" kern="1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endParaRPr>
                </a:p>
                <a:p>
                  <a:endParaRPr lang="en-US" altLang="zh-CN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endParaRPr>
                </a:p>
                <a:p>
                  <a:r>
                    <a:rPr lang="en-US" altLang="zh-CN" b="1" dirty="0"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Singular Value Decomposition (SVD)</a:t>
                  </a:r>
                </a:p>
                <a:p>
                  <a:r>
                    <a:rPr lang="en-US" altLang="zh-CN" sz="1600" dirty="0"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Extract coupled modes of wind and precipitation</a:t>
                  </a:r>
                </a:p>
                <a:p>
                  <a:endParaRPr lang="en-US" altLang="zh-CN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endParaRPr>
                </a:p>
                <a:p>
                  <a:r>
                    <a:rPr lang="en-US" altLang="zh-CN" b="1" dirty="0"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Multiple Linear Regression</a:t>
                  </a:r>
                </a:p>
                <a:p>
                  <a:r>
                    <a:rPr lang="en-US" altLang="zh-CN" sz="1600" dirty="0"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Build the prediction model</a:t>
                  </a:r>
                  <a:endParaRPr lang="zh-CN" altLang="en-US" sz="16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mc:Choice>
          <mc:Fallback xmlns="">
            <p:sp>
              <p:nvSpPr>
                <p:cNvPr id="6" name="文本框 5">
                  <a:extLst>
                    <a:ext uri="{FF2B5EF4-FFF2-40B4-BE49-F238E27FC236}">
                      <a16:creationId xmlns:a16="http://schemas.microsoft.com/office/drawing/2014/main" id="{50D6D1BE-9F3B-5CBC-8630-70D35EED3D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60032" y="1345332"/>
                  <a:ext cx="4032448" cy="3392660"/>
                </a:xfrm>
                <a:prstGeom prst="rect">
                  <a:avLst/>
                </a:prstGeom>
                <a:blipFill>
                  <a:blip r:embed="rId2"/>
                  <a:stretch>
                    <a:fillRect l="-906" t="-719" b="-1439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DD2B4DF-1DC8-7136-43D5-A6657F25617B}"/>
                </a:ext>
              </a:extLst>
            </p:cNvPr>
            <p:cNvSpPr txBox="1"/>
            <p:nvPr/>
          </p:nvSpPr>
          <p:spPr>
            <a:xfrm>
              <a:off x="5076056" y="2382337"/>
              <a:ext cx="64807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ANO:</a:t>
              </a:r>
            </a:p>
            <a:p>
              <a:r>
                <a:rPr lang="en-US" altLang="zh-CN" sz="160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ART </a:t>
              </a:r>
              <a:r>
                <a:rPr lang="en-US" altLang="zh-CN" sz="160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:</a:t>
              </a:r>
              <a:endParaRPr lang="zh-CN" altLang="en-US" sz="16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6CC3EDA3-1D1E-278C-91AD-7A05F1ECFD2A}"/>
              </a:ext>
            </a:extLst>
          </p:cNvPr>
          <p:cNvSpPr/>
          <p:nvPr/>
        </p:nvSpPr>
        <p:spPr>
          <a:xfrm>
            <a:off x="539552" y="1277829"/>
            <a:ext cx="3672408" cy="2376264"/>
          </a:xfrm>
          <a:prstGeom prst="rect">
            <a:avLst/>
          </a:prstGeom>
          <a:noFill/>
          <a:ln w="19050">
            <a:solidFill>
              <a:srgbClr val="0432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0551D21-DC0B-3620-52EA-5284621099EA}"/>
              </a:ext>
            </a:extLst>
          </p:cNvPr>
          <p:cNvSpPr/>
          <p:nvPr/>
        </p:nvSpPr>
        <p:spPr>
          <a:xfrm>
            <a:off x="539552" y="4014274"/>
            <a:ext cx="3672408" cy="140735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C0B9572-579F-E2E8-A4D2-B4CBE14703B2}"/>
              </a:ext>
            </a:extLst>
          </p:cNvPr>
          <p:cNvSpPr txBox="1"/>
          <p:nvPr/>
        </p:nvSpPr>
        <p:spPr>
          <a:xfrm>
            <a:off x="1187624" y="3644942"/>
            <a:ext cx="23762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Dynamical Model Data</a:t>
            </a:r>
            <a:endParaRPr lang="zh-CN" altLang="en-US" sz="1800" b="1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079CF16-5E1F-BF54-0674-EC90655D6701}"/>
              </a:ext>
            </a:extLst>
          </p:cNvPr>
          <p:cNvSpPr txBox="1"/>
          <p:nvPr/>
        </p:nvSpPr>
        <p:spPr>
          <a:xfrm>
            <a:off x="1187624" y="874072"/>
            <a:ext cx="23762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rgbClr val="0432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Statistical Model Data</a:t>
            </a:r>
            <a:endParaRPr lang="zh-CN" altLang="en-US" sz="1800" b="1" dirty="0">
              <a:solidFill>
                <a:srgbClr val="0432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43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65562B93-2285-417A-83C2-5DCBE806293F}"/>
              </a:ext>
            </a:extLst>
          </p:cNvPr>
          <p:cNvGrpSpPr/>
          <p:nvPr/>
        </p:nvGrpSpPr>
        <p:grpSpPr>
          <a:xfrm>
            <a:off x="653342" y="1205408"/>
            <a:ext cx="7847953" cy="4327993"/>
            <a:chOff x="625049" y="674107"/>
            <a:chExt cx="8093549" cy="4991703"/>
          </a:xfrm>
        </p:grpSpPr>
        <p:sp>
          <p:nvSpPr>
            <p:cNvPr id="205" name="圆角矩形 26">
              <a:extLst>
                <a:ext uri="{FF2B5EF4-FFF2-40B4-BE49-F238E27FC236}">
                  <a16:creationId xmlns:a16="http://schemas.microsoft.com/office/drawing/2014/main" id="{3EE4BEAF-C439-4DEE-B17E-F15C48E4F028}"/>
                </a:ext>
              </a:extLst>
            </p:cNvPr>
            <p:cNvSpPr/>
            <p:nvPr/>
          </p:nvSpPr>
          <p:spPr>
            <a:xfrm>
              <a:off x="656221" y="674107"/>
              <a:ext cx="8020235" cy="4991703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rgbClr val="103A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822960"/>
              <a:endParaRPr lang="zh-CN" altLang="en-US" sz="1914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6" name="组合 205">
              <a:extLst>
                <a:ext uri="{FF2B5EF4-FFF2-40B4-BE49-F238E27FC236}">
                  <a16:creationId xmlns:a16="http://schemas.microsoft.com/office/drawing/2014/main" id="{1010501D-A94D-44BE-981E-8CEBDACD0D58}"/>
                </a:ext>
              </a:extLst>
            </p:cNvPr>
            <p:cNvGrpSpPr/>
            <p:nvPr/>
          </p:nvGrpSpPr>
          <p:grpSpPr>
            <a:xfrm>
              <a:off x="625049" y="769268"/>
              <a:ext cx="8093549" cy="4843613"/>
              <a:chOff x="625049" y="769268"/>
              <a:chExt cx="8093549" cy="4843613"/>
            </a:xfrm>
          </p:grpSpPr>
          <p:grpSp>
            <p:nvGrpSpPr>
              <p:cNvPr id="207" name="组合 206">
                <a:extLst>
                  <a:ext uri="{FF2B5EF4-FFF2-40B4-BE49-F238E27FC236}">
                    <a16:creationId xmlns:a16="http://schemas.microsoft.com/office/drawing/2014/main" id="{BE95605B-3A96-4AD9-92CD-E5FF639AF6FB}"/>
                  </a:ext>
                </a:extLst>
              </p:cNvPr>
              <p:cNvGrpSpPr/>
              <p:nvPr/>
            </p:nvGrpSpPr>
            <p:grpSpPr>
              <a:xfrm>
                <a:off x="1547664" y="769268"/>
                <a:ext cx="6192688" cy="4392488"/>
                <a:chOff x="6219994" y="5958349"/>
                <a:chExt cx="17583903" cy="14329271"/>
              </a:xfrm>
            </p:grpSpPr>
            <p:sp>
              <p:nvSpPr>
                <p:cNvPr id="217" name="矩形 216">
                  <a:extLst>
                    <a:ext uri="{FF2B5EF4-FFF2-40B4-BE49-F238E27FC236}">
                      <a16:creationId xmlns:a16="http://schemas.microsoft.com/office/drawing/2014/main" id="{19D4D7A0-5856-467E-8732-B2BB590F6C6D}"/>
                    </a:ext>
                  </a:extLst>
                </p:cNvPr>
                <p:cNvSpPr/>
                <p:nvPr/>
              </p:nvSpPr>
              <p:spPr>
                <a:xfrm>
                  <a:off x="6705606" y="12463004"/>
                  <a:ext cx="16535394" cy="1432915"/>
                </a:xfrm>
                <a:prstGeom prst="rect">
                  <a:avLst/>
                </a:prstGeom>
                <a:solidFill>
                  <a:srgbClr val="FFCCFF"/>
                </a:solidFill>
                <a:ln w="95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endParaRPr lang="zh-CN" altLang="en-US" sz="720" b="1">
                    <a:solidFill>
                      <a:prstClr val="white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218" name="组合 217">
                  <a:extLst>
                    <a:ext uri="{FF2B5EF4-FFF2-40B4-BE49-F238E27FC236}">
                      <a16:creationId xmlns:a16="http://schemas.microsoft.com/office/drawing/2014/main" id="{476EC06C-0376-44FA-BD3E-A63C11D7F600}"/>
                    </a:ext>
                  </a:extLst>
                </p:cNvPr>
                <p:cNvGrpSpPr/>
                <p:nvPr/>
              </p:nvGrpSpPr>
              <p:grpSpPr>
                <a:xfrm>
                  <a:off x="6219994" y="5958349"/>
                  <a:ext cx="17583903" cy="14329271"/>
                  <a:chOff x="6219994" y="943897"/>
                  <a:chExt cx="17583903" cy="14329271"/>
                </a:xfrm>
              </p:grpSpPr>
              <p:sp>
                <p:nvSpPr>
                  <p:cNvPr id="284" name="矩形 283">
                    <a:extLst>
                      <a:ext uri="{FF2B5EF4-FFF2-40B4-BE49-F238E27FC236}">
                        <a16:creationId xmlns:a16="http://schemas.microsoft.com/office/drawing/2014/main" id="{2EA4D094-E877-4E8F-91C0-F7886ACFA442}"/>
                      </a:ext>
                    </a:extLst>
                  </p:cNvPr>
                  <p:cNvSpPr/>
                  <p:nvPr/>
                </p:nvSpPr>
                <p:spPr>
                  <a:xfrm>
                    <a:off x="6219994" y="943897"/>
                    <a:ext cx="7583886" cy="1041236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81638"/>
                    <a:endParaRPr lang="zh-CN" altLang="en-US" sz="720" b="1">
                      <a:solidFill>
                        <a:prstClr val="white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85" name="矩形 284">
                    <a:extLst>
                      <a:ext uri="{FF2B5EF4-FFF2-40B4-BE49-F238E27FC236}">
                        <a16:creationId xmlns:a16="http://schemas.microsoft.com/office/drawing/2014/main" id="{863F3EB1-878B-46FC-93FC-9617827C9959}"/>
                      </a:ext>
                    </a:extLst>
                  </p:cNvPr>
                  <p:cNvSpPr/>
                  <p:nvPr/>
                </p:nvSpPr>
                <p:spPr>
                  <a:xfrm>
                    <a:off x="13803879" y="943897"/>
                    <a:ext cx="10000018" cy="1041236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81638"/>
                    <a:endParaRPr lang="zh-CN" altLang="en-US" sz="720" b="1">
                      <a:solidFill>
                        <a:prstClr val="white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86" name="矩形 285">
                    <a:extLst>
                      <a:ext uri="{FF2B5EF4-FFF2-40B4-BE49-F238E27FC236}">
                        <a16:creationId xmlns:a16="http://schemas.microsoft.com/office/drawing/2014/main" id="{901235E8-B878-4324-887B-199FF9C9A270}"/>
                      </a:ext>
                    </a:extLst>
                  </p:cNvPr>
                  <p:cNvSpPr/>
                  <p:nvPr/>
                </p:nvSpPr>
                <p:spPr>
                  <a:xfrm>
                    <a:off x="6230093" y="11354906"/>
                    <a:ext cx="17573804" cy="3918262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81638"/>
                    <a:endParaRPr lang="zh-CN" altLang="en-US" sz="720" b="1">
                      <a:solidFill>
                        <a:prstClr val="white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219" name="流程图: 磁盘 218">
                  <a:extLst>
                    <a:ext uri="{FF2B5EF4-FFF2-40B4-BE49-F238E27FC236}">
                      <a16:creationId xmlns:a16="http://schemas.microsoft.com/office/drawing/2014/main" id="{87A74AC4-4931-4C36-A344-BE8B376FA8AC}"/>
                    </a:ext>
                  </a:extLst>
                </p:cNvPr>
                <p:cNvSpPr/>
                <p:nvPr/>
              </p:nvSpPr>
              <p:spPr>
                <a:xfrm>
                  <a:off x="8584193" y="6193255"/>
                  <a:ext cx="2844125" cy="1454716"/>
                </a:xfrm>
                <a:prstGeom prst="flowChartMagneticDisk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WRF</a:t>
                  </a:r>
                </a:p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Start at</a:t>
                  </a:r>
                  <a:r>
                    <a:rPr lang="zh-CN" altLang="en-US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</a:t>
                  </a:r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Mar.</a:t>
                  </a:r>
                </a:p>
              </p:txBody>
            </p:sp>
            <p:sp>
              <p:nvSpPr>
                <p:cNvPr id="220" name="流程图: 磁盘 219">
                  <a:extLst>
                    <a:ext uri="{FF2B5EF4-FFF2-40B4-BE49-F238E27FC236}">
                      <a16:creationId xmlns:a16="http://schemas.microsoft.com/office/drawing/2014/main" id="{2720A516-012D-4464-B3F1-64BC3AE21783}"/>
                    </a:ext>
                  </a:extLst>
                </p:cNvPr>
                <p:cNvSpPr/>
                <p:nvPr/>
              </p:nvSpPr>
              <p:spPr>
                <a:xfrm>
                  <a:off x="17534482" y="6300446"/>
                  <a:ext cx="2522942" cy="1454715"/>
                </a:xfrm>
                <a:prstGeom prst="flowChartMagneticDisk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ERA5</a:t>
                  </a:r>
                </a:p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historical data</a:t>
                  </a:r>
                  <a:endParaRPr lang="zh-CN" altLang="en-US" sz="720" b="1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1" name="矩形 220">
                  <a:extLst>
                    <a:ext uri="{FF2B5EF4-FFF2-40B4-BE49-F238E27FC236}">
                      <a16:creationId xmlns:a16="http://schemas.microsoft.com/office/drawing/2014/main" id="{14BED2B0-DB93-43B2-9E42-EE6831FBCA4A}"/>
                    </a:ext>
                  </a:extLst>
                </p:cNvPr>
                <p:cNvSpPr/>
                <p:nvPr/>
              </p:nvSpPr>
              <p:spPr>
                <a:xfrm>
                  <a:off x="17636959" y="9400251"/>
                  <a:ext cx="2373225" cy="1127141"/>
                </a:xfrm>
                <a:prstGeom prst="rect">
                  <a:avLst/>
                </a:prstGeom>
                <a:noFill/>
                <a:ln w="952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Precipitation</a:t>
                  </a:r>
                  <a:endParaRPr lang="zh-CN" altLang="en-US" sz="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2" name="矩形: 圆角 221">
                  <a:extLst>
                    <a:ext uri="{FF2B5EF4-FFF2-40B4-BE49-F238E27FC236}">
                      <a16:creationId xmlns:a16="http://schemas.microsoft.com/office/drawing/2014/main" id="{D1D15694-6054-443B-A58E-53B7AB41FD55}"/>
                    </a:ext>
                  </a:extLst>
                </p:cNvPr>
                <p:cNvSpPr/>
                <p:nvPr/>
              </p:nvSpPr>
              <p:spPr>
                <a:xfrm>
                  <a:off x="17794513" y="8236623"/>
                  <a:ext cx="1998466" cy="682172"/>
                </a:xfrm>
                <a:prstGeom prst="round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JJA mean</a:t>
                  </a:r>
                  <a:endParaRPr lang="zh-CN" altLang="en-US" sz="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3" name="矩形: 圆角 222">
                  <a:extLst>
                    <a:ext uri="{FF2B5EF4-FFF2-40B4-BE49-F238E27FC236}">
                      <a16:creationId xmlns:a16="http://schemas.microsoft.com/office/drawing/2014/main" id="{FF5959F5-9ECB-4D8D-AA14-8D83E350D0DA}"/>
                    </a:ext>
                  </a:extLst>
                </p:cNvPr>
                <p:cNvSpPr/>
                <p:nvPr/>
              </p:nvSpPr>
              <p:spPr>
                <a:xfrm>
                  <a:off x="8838499" y="8236623"/>
                  <a:ext cx="2336361" cy="682172"/>
                </a:xfrm>
                <a:prstGeom prst="round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JJA mean</a:t>
                  </a:r>
                  <a:endParaRPr lang="zh-CN" altLang="en-US" sz="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4" name="矩形 223">
                  <a:extLst>
                    <a:ext uri="{FF2B5EF4-FFF2-40B4-BE49-F238E27FC236}">
                      <a16:creationId xmlns:a16="http://schemas.microsoft.com/office/drawing/2014/main" id="{F40AAF5A-11E3-4FC7-BB57-D4769E95D957}"/>
                    </a:ext>
                  </a:extLst>
                </p:cNvPr>
                <p:cNvSpPr/>
                <p:nvPr/>
              </p:nvSpPr>
              <p:spPr>
                <a:xfrm>
                  <a:off x="15044057" y="9400252"/>
                  <a:ext cx="1892356" cy="1127141"/>
                </a:xfrm>
                <a:prstGeom prst="rect">
                  <a:avLst/>
                </a:prstGeom>
                <a:noFill/>
                <a:ln w="952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UV200</a:t>
                  </a:r>
                  <a:endParaRPr lang="zh-CN" altLang="en-US" sz="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5" name="矩形 224">
                  <a:extLst>
                    <a:ext uri="{FF2B5EF4-FFF2-40B4-BE49-F238E27FC236}">
                      <a16:creationId xmlns:a16="http://schemas.microsoft.com/office/drawing/2014/main" id="{6A6EB5B7-F38A-43C0-8640-7252C4C93EEF}"/>
                    </a:ext>
                  </a:extLst>
                </p:cNvPr>
                <p:cNvSpPr/>
                <p:nvPr/>
              </p:nvSpPr>
              <p:spPr>
                <a:xfrm>
                  <a:off x="20423532" y="9400251"/>
                  <a:ext cx="2360845" cy="1127140"/>
                </a:xfrm>
                <a:prstGeom prst="rect">
                  <a:avLst/>
                </a:prstGeom>
                <a:noFill/>
                <a:ln w="9525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UV850</a:t>
                  </a:r>
                  <a:endParaRPr lang="zh-CN" altLang="en-US" sz="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6" name="矩形 225">
                  <a:extLst>
                    <a:ext uri="{FF2B5EF4-FFF2-40B4-BE49-F238E27FC236}">
                      <a16:creationId xmlns:a16="http://schemas.microsoft.com/office/drawing/2014/main" id="{E99628EC-15EB-41B4-95D7-CCBB21629143}"/>
                    </a:ext>
                  </a:extLst>
                </p:cNvPr>
                <p:cNvSpPr/>
                <p:nvPr/>
              </p:nvSpPr>
              <p:spPr>
                <a:xfrm>
                  <a:off x="17674439" y="11008849"/>
                  <a:ext cx="2250754" cy="1127141"/>
                </a:xfrm>
                <a:prstGeom prst="rect">
                  <a:avLst/>
                </a:prstGeom>
                <a:noFill/>
                <a:ln w="952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Precipitation </a:t>
                  </a:r>
                  <a:r>
                    <a:rPr lang="en-US" altLang="zh-CN" sz="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ART</a:t>
                  </a:r>
                  <a:endParaRPr lang="zh-CN" altLang="en-US" sz="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7" name="矩形 226">
                  <a:extLst>
                    <a:ext uri="{FF2B5EF4-FFF2-40B4-BE49-F238E27FC236}">
                      <a16:creationId xmlns:a16="http://schemas.microsoft.com/office/drawing/2014/main" id="{84F56425-A2D9-4408-BB4C-863EC25CDE1A}"/>
                    </a:ext>
                  </a:extLst>
                </p:cNvPr>
                <p:cNvSpPr/>
                <p:nvPr/>
              </p:nvSpPr>
              <p:spPr>
                <a:xfrm>
                  <a:off x="14678743" y="10984021"/>
                  <a:ext cx="2724098" cy="1303297"/>
                </a:xfrm>
                <a:prstGeom prst="rect">
                  <a:avLst/>
                </a:prstGeom>
                <a:noFill/>
                <a:ln w="952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UV200</a:t>
                  </a:r>
                  <a:endParaRPr lang="zh-CN" altLang="en-US" sz="800" b="1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  <a:p>
                  <a:pPr algn="ctr" defTabSz="81638"/>
                  <a:r>
                    <a:rPr lang="en-US" altLang="zh-CN" sz="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ART</a:t>
                  </a:r>
                  <a:endParaRPr lang="zh-CN" altLang="en-US" sz="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8" name="矩形 227">
                  <a:extLst>
                    <a:ext uri="{FF2B5EF4-FFF2-40B4-BE49-F238E27FC236}">
                      <a16:creationId xmlns:a16="http://schemas.microsoft.com/office/drawing/2014/main" id="{D0680705-2AD4-4D12-8F56-DA7BB9A7DC3C}"/>
                    </a:ext>
                  </a:extLst>
                </p:cNvPr>
                <p:cNvSpPr/>
                <p:nvPr/>
              </p:nvSpPr>
              <p:spPr>
                <a:xfrm>
                  <a:off x="20243698" y="11008849"/>
                  <a:ext cx="2722574" cy="1276908"/>
                </a:xfrm>
                <a:prstGeom prst="rect">
                  <a:avLst/>
                </a:prstGeom>
                <a:noFill/>
                <a:ln w="9525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UV850</a:t>
                  </a:r>
                </a:p>
                <a:p>
                  <a:pPr algn="ctr" defTabSz="81638"/>
                  <a:r>
                    <a:rPr lang="en-US" altLang="zh-CN" sz="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ART</a:t>
                  </a:r>
                  <a:endParaRPr lang="zh-CN" altLang="en-US" sz="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9" name="六边形 228">
                  <a:extLst>
                    <a:ext uri="{FF2B5EF4-FFF2-40B4-BE49-F238E27FC236}">
                      <a16:creationId xmlns:a16="http://schemas.microsoft.com/office/drawing/2014/main" id="{85AF5140-FB07-4317-A197-A9403B5C2418}"/>
                    </a:ext>
                  </a:extLst>
                </p:cNvPr>
                <p:cNvSpPr/>
                <p:nvPr/>
              </p:nvSpPr>
              <p:spPr>
                <a:xfrm>
                  <a:off x="14655292" y="12624471"/>
                  <a:ext cx="2547756" cy="1127141"/>
                </a:xfrm>
                <a:prstGeom prst="hexagon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SVD Mode</a:t>
                  </a:r>
                </a:p>
                <a:p>
                  <a:pPr algn="ctr" defTabSz="81638"/>
                  <a:r>
                    <a:rPr lang="en-US" altLang="zh-CN" sz="8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UV200</a:t>
                  </a:r>
                  <a:endParaRPr lang="zh-CN" altLang="en-US" sz="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30" name="六边形 229">
                  <a:extLst>
                    <a:ext uri="{FF2B5EF4-FFF2-40B4-BE49-F238E27FC236}">
                      <a16:creationId xmlns:a16="http://schemas.microsoft.com/office/drawing/2014/main" id="{3D6AE207-1186-4A30-B86E-01B800626D9F}"/>
                    </a:ext>
                  </a:extLst>
                </p:cNvPr>
                <p:cNvSpPr/>
                <p:nvPr/>
              </p:nvSpPr>
              <p:spPr>
                <a:xfrm>
                  <a:off x="20488092" y="12615885"/>
                  <a:ext cx="2600039" cy="1127141"/>
                </a:xfrm>
                <a:prstGeom prst="hexagon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SVD Mode</a:t>
                  </a:r>
                </a:p>
                <a:p>
                  <a:pPr algn="ctr" defTabSz="81638"/>
                  <a:r>
                    <a:rPr lang="en-US" altLang="zh-CN" sz="8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UV850</a:t>
                  </a:r>
                  <a:endParaRPr lang="zh-CN" altLang="en-US" sz="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31" name="八边形 230">
                  <a:extLst>
                    <a:ext uri="{FF2B5EF4-FFF2-40B4-BE49-F238E27FC236}">
                      <a16:creationId xmlns:a16="http://schemas.microsoft.com/office/drawing/2014/main" id="{6BCE5D00-BD40-4A11-8659-FB74BDA77540}"/>
                    </a:ext>
                  </a:extLst>
                </p:cNvPr>
                <p:cNvSpPr/>
                <p:nvPr/>
              </p:nvSpPr>
              <p:spPr>
                <a:xfrm>
                  <a:off x="16520007" y="14206346"/>
                  <a:ext cx="4542972" cy="1146837"/>
                </a:xfrm>
                <a:prstGeom prst="octagon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9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Multiple Statistical Reconstruction Model</a:t>
                  </a:r>
                  <a:endParaRPr lang="zh-CN" altLang="en-US" sz="9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32" name="八边形 231">
                  <a:extLst>
                    <a:ext uri="{FF2B5EF4-FFF2-40B4-BE49-F238E27FC236}">
                      <a16:creationId xmlns:a16="http://schemas.microsoft.com/office/drawing/2014/main" id="{5D7D5737-B493-4B71-A0D1-721CDAB6E558}"/>
                    </a:ext>
                  </a:extLst>
                </p:cNvPr>
                <p:cNvSpPr/>
                <p:nvPr/>
              </p:nvSpPr>
              <p:spPr>
                <a:xfrm>
                  <a:off x="17141371" y="16910812"/>
                  <a:ext cx="3300242" cy="1127141"/>
                </a:xfrm>
                <a:prstGeom prst="octagon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Best Statistical</a:t>
                  </a:r>
                </a:p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Prediction Model</a:t>
                  </a:r>
                  <a:endParaRPr lang="zh-CN" altLang="en-US" sz="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33" name="连接符: 肘形 232">
                  <a:extLst>
                    <a:ext uri="{FF2B5EF4-FFF2-40B4-BE49-F238E27FC236}">
                      <a16:creationId xmlns:a16="http://schemas.microsoft.com/office/drawing/2014/main" id="{83B26CF8-D77E-4CA3-85C2-325BCB8619F2}"/>
                    </a:ext>
                  </a:extLst>
                </p:cNvPr>
                <p:cNvCxnSpPr>
                  <a:stCxn id="222" idx="1"/>
                  <a:endCxn id="224" idx="0"/>
                </p:cNvCxnSpPr>
                <p:nvPr/>
              </p:nvCxnSpPr>
              <p:spPr>
                <a:xfrm rot="10800000" flipV="1">
                  <a:off x="15990235" y="8577708"/>
                  <a:ext cx="1804278" cy="822543"/>
                </a:xfrm>
                <a:prstGeom prst="bentConnector2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4" name="连接符: 肘形 233">
                  <a:extLst>
                    <a:ext uri="{FF2B5EF4-FFF2-40B4-BE49-F238E27FC236}">
                      <a16:creationId xmlns:a16="http://schemas.microsoft.com/office/drawing/2014/main" id="{FA43C1BB-3FC5-4F74-9FEC-3741B4D9C1F9}"/>
                    </a:ext>
                  </a:extLst>
                </p:cNvPr>
                <p:cNvCxnSpPr>
                  <a:cxnSpLocks/>
                  <a:stCxn id="222" idx="3"/>
                  <a:endCxn id="225" idx="0"/>
                </p:cNvCxnSpPr>
                <p:nvPr/>
              </p:nvCxnSpPr>
              <p:spPr>
                <a:xfrm>
                  <a:off x="19792981" y="8577711"/>
                  <a:ext cx="1810975" cy="822540"/>
                </a:xfrm>
                <a:prstGeom prst="bentConnector2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5" name="直接箭头连接符 234">
                  <a:extLst>
                    <a:ext uri="{FF2B5EF4-FFF2-40B4-BE49-F238E27FC236}">
                      <a16:creationId xmlns:a16="http://schemas.microsoft.com/office/drawing/2014/main" id="{95AABDEE-72C0-4DC1-8D5B-5F16B1B12194}"/>
                    </a:ext>
                  </a:extLst>
                </p:cNvPr>
                <p:cNvCxnSpPr>
                  <a:cxnSpLocks/>
                  <a:stCxn id="221" idx="2"/>
                  <a:endCxn id="226" idx="0"/>
                </p:cNvCxnSpPr>
                <p:nvPr/>
              </p:nvCxnSpPr>
              <p:spPr>
                <a:xfrm flipH="1">
                  <a:off x="18799816" y="10527393"/>
                  <a:ext cx="23757" cy="481456"/>
                </a:xfrm>
                <a:prstGeom prst="straightConnector1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6" name="直接箭头连接符 235">
                  <a:extLst>
                    <a:ext uri="{FF2B5EF4-FFF2-40B4-BE49-F238E27FC236}">
                      <a16:creationId xmlns:a16="http://schemas.microsoft.com/office/drawing/2014/main" id="{06546E26-8D06-45A9-8DA9-AE73585A6967}"/>
                    </a:ext>
                  </a:extLst>
                </p:cNvPr>
                <p:cNvCxnSpPr>
                  <a:cxnSpLocks/>
                  <a:stCxn id="220" idx="3"/>
                  <a:endCxn id="222" idx="0"/>
                </p:cNvCxnSpPr>
                <p:nvPr/>
              </p:nvCxnSpPr>
              <p:spPr>
                <a:xfrm flipH="1">
                  <a:off x="18793748" y="7755165"/>
                  <a:ext cx="2203" cy="481458"/>
                </a:xfrm>
                <a:prstGeom prst="straightConnector1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7" name="直接箭头连接符 236">
                  <a:extLst>
                    <a:ext uri="{FF2B5EF4-FFF2-40B4-BE49-F238E27FC236}">
                      <a16:creationId xmlns:a16="http://schemas.microsoft.com/office/drawing/2014/main" id="{B33E2FDE-5704-49F6-AA3F-630295810A16}"/>
                    </a:ext>
                  </a:extLst>
                </p:cNvPr>
                <p:cNvCxnSpPr>
                  <a:cxnSpLocks/>
                  <a:stCxn id="222" idx="2"/>
                  <a:endCxn id="221" idx="0"/>
                </p:cNvCxnSpPr>
                <p:nvPr/>
              </p:nvCxnSpPr>
              <p:spPr>
                <a:xfrm>
                  <a:off x="18793746" y="8918795"/>
                  <a:ext cx="29828" cy="481456"/>
                </a:xfrm>
                <a:prstGeom prst="straightConnector1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8" name="连接符: 肘形 237">
                  <a:extLst>
                    <a:ext uri="{FF2B5EF4-FFF2-40B4-BE49-F238E27FC236}">
                      <a16:creationId xmlns:a16="http://schemas.microsoft.com/office/drawing/2014/main" id="{125BBE4D-42D8-4C0E-A044-388086471028}"/>
                    </a:ext>
                  </a:extLst>
                </p:cNvPr>
                <p:cNvCxnSpPr>
                  <a:cxnSpLocks/>
                  <a:stCxn id="226" idx="1"/>
                  <a:endCxn id="229" idx="0"/>
                </p:cNvCxnSpPr>
                <p:nvPr/>
              </p:nvCxnSpPr>
              <p:spPr>
                <a:xfrm rot="10800000" flipV="1">
                  <a:off x="17203050" y="11572422"/>
                  <a:ext cx="471392" cy="1615622"/>
                </a:xfrm>
                <a:prstGeom prst="bentConnector3">
                  <a:avLst>
                    <a:gd name="adj1" fmla="val 32682"/>
                  </a:avLst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9" name="连接符: 肘形 238">
                  <a:extLst>
                    <a:ext uri="{FF2B5EF4-FFF2-40B4-BE49-F238E27FC236}">
                      <a16:creationId xmlns:a16="http://schemas.microsoft.com/office/drawing/2014/main" id="{588B1688-7705-4982-8B00-091CAE8C5654}"/>
                    </a:ext>
                  </a:extLst>
                </p:cNvPr>
                <p:cNvCxnSpPr>
                  <a:cxnSpLocks/>
                  <a:stCxn id="226" idx="3"/>
                  <a:endCxn id="230" idx="3"/>
                </p:cNvCxnSpPr>
                <p:nvPr/>
              </p:nvCxnSpPr>
              <p:spPr>
                <a:xfrm>
                  <a:off x="19925193" y="11572422"/>
                  <a:ext cx="562899" cy="1607036"/>
                </a:xfrm>
                <a:prstGeom prst="bentConnector3">
                  <a:avLst>
                    <a:gd name="adj1" fmla="val 29696"/>
                  </a:avLst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0" name="直接箭头连接符 239">
                  <a:extLst>
                    <a:ext uri="{FF2B5EF4-FFF2-40B4-BE49-F238E27FC236}">
                      <a16:creationId xmlns:a16="http://schemas.microsoft.com/office/drawing/2014/main" id="{2FE50196-AE8A-405E-99C9-FAAFE140291B}"/>
                    </a:ext>
                  </a:extLst>
                </p:cNvPr>
                <p:cNvCxnSpPr>
                  <a:cxnSpLocks/>
                  <a:stCxn id="227" idx="2"/>
                </p:cNvCxnSpPr>
                <p:nvPr/>
              </p:nvCxnSpPr>
              <p:spPr>
                <a:xfrm>
                  <a:off x="16040793" y="12287317"/>
                  <a:ext cx="0" cy="388775"/>
                </a:xfrm>
                <a:prstGeom prst="straightConnector1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1" name="直接箭头连接符 240">
                  <a:extLst>
                    <a:ext uri="{FF2B5EF4-FFF2-40B4-BE49-F238E27FC236}">
                      <a16:creationId xmlns:a16="http://schemas.microsoft.com/office/drawing/2014/main" id="{72358BE8-5C16-4CB9-92F4-292B055D95FE}"/>
                    </a:ext>
                  </a:extLst>
                </p:cNvPr>
                <p:cNvCxnSpPr>
                  <a:cxnSpLocks/>
                  <a:stCxn id="228" idx="2"/>
                </p:cNvCxnSpPr>
                <p:nvPr/>
              </p:nvCxnSpPr>
              <p:spPr>
                <a:xfrm>
                  <a:off x="21604985" y="12285758"/>
                  <a:ext cx="0" cy="333577"/>
                </a:xfrm>
                <a:prstGeom prst="straightConnector1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2" name="直接箭头连接符 241">
                  <a:extLst>
                    <a:ext uri="{FF2B5EF4-FFF2-40B4-BE49-F238E27FC236}">
                      <a16:creationId xmlns:a16="http://schemas.microsoft.com/office/drawing/2014/main" id="{CB5E41DB-83FE-482C-9A9E-CB26DC082156}"/>
                    </a:ext>
                  </a:extLst>
                </p:cNvPr>
                <p:cNvCxnSpPr>
                  <a:cxnSpLocks/>
                  <a:endCxn id="227" idx="0"/>
                </p:cNvCxnSpPr>
                <p:nvPr/>
              </p:nvCxnSpPr>
              <p:spPr>
                <a:xfrm>
                  <a:off x="16039476" y="10563367"/>
                  <a:ext cx="1318" cy="420654"/>
                </a:xfrm>
                <a:prstGeom prst="straightConnector1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3" name="直接箭头连接符 242">
                  <a:extLst>
                    <a:ext uri="{FF2B5EF4-FFF2-40B4-BE49-F238E27FC236}">
                      <a16:creationId xmlns:a16="http://schemas.microsoft.com/office/drawing/2014/main" id="{08B32C5E-D494-4774-A17A-03BDC073F894}"/>
                    </a:ext>
                  </a:extLst>
                </p:cNvPr>
                <p:cNvCxnSpPr>
                  <a:cxnSpLocks/>
                  <a:stCxn id="225" idx="2"/>
                  <a:endCxn id="228" idx="0"/>
                </p:cNvCxnSpPr>
                <p:nvPr/>
              </p:nvCxnSpPr>
              <p:spPr>
                <a:xfrm>
                  <a:off x="21603956" y="10527390"/>
                  <a:ext cx="1029" cy="481459"/>
                </a:xfrm>
                <a:prstGeom prst="straightConnector1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4" name="直接箭头连接符 243">
                  <a:extLst>
                    <a:ext uri="{FF2B5EF4-FFF2-40B4-BE49-F238E27FC236}">
                      <a16:creationId xmlns:a16="http://schemas.microsoft.com/office/drawing/2014/main" id="{89BBCC9B-F970-4FA6-BFFE-15FF772B58F4}"/>
                    </a:ext>
                  </a:extLst>
                </p:cNvPr>
                <p:cNvCxnSpPr>
                  <a:cxnSpLocks/>
                  <a:stCxn id="226" idx="2"/>
                </p:cNvCxnSpPr>
                <p:nvPr/>
              </p:nvCxnSpPr>
              <p:spPr>
                <a:xfrm flipH="1">
                  <a:off x="18791491" y="12135990"/>
                  <a:ext cx="8325" cy="2090054"/>
                </a:xfrm>
                <a:prstGeom prst="straightConnector1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5" name="连接符: 肘形 244">
                  <a:extLst>
                    <a:ext uri="{FF2B5EF4-FFF2-40B4-BE49-F238E27FC236}">
                      <a16:creationId xmlns:a16="http://schemas.microsoft.com/office/drawing/2014/main" id="{12506274-F721-47AC-942F-B5F217AFCC22}"/>
                    </a:ext>
                  </a:extLst>
                </p:cNvPr>
                <p:cNvCxnSpPr>
                  <a:cxnSpLocks/>
                  <a:endCxn id="231" idx="5"/>
                </p:cNvCxnSpPr>
                <p:nvPr/>
              </p:nvCxnSpPr>
              <p:spPr>
                <a:xfrm rot="16200000" flipH="1">
                  <a:off x="15859921" y="13882158"/>
                  <a:ext cx="797659" cy="522509"/>
                </a:xfrm>
                <a:prstGeom prst="bentConnector2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6" name="连接符: 肘形 245">
                  <a:extLst>
                    <a:ext uri="{FF2B5EF4-FFF2-40B4-BE49-F238E27FC236}">
                      <a16:creationId xmlns:a16="http://schemas.microsoft.com/office/drawing/2014/main" id="{E8058D04-902F-412F-BF49-F7503493486D}"/>
                    </a:ext>
                  </a:extLst>
                </p:cNvPr>
                <p:cNvCxnSpPr>
                  <a:cxnSpLocks/>
                  <a:endCxn id="231" idx="0"/>
                </p:cNvCxnSpPr>
                <p:nvPr/>
              </p:nvCxnSpPr>
              <p:spPr>
                <a:xfrm rot="5400000">
                  <a:off x="20925416" y="13882150"/>
                  <a:ext cx="797659" cy="522532"/>
                </a:xfrm>
                <a:prstGeom prst="bentConnector2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7" name="连接符: 肘形 246">
                  <a:extLst>
                    <a:ext uri="{FF2B5EF4-FFF2-40B4-BE49-F238E27FC236}">
                      <a16:creationId xmlns:a16="http://schemas.microsoft.com/office/drawing/2014/main" id="{49ABC588-1763-4C73-8799-2BBCCE327E8E}"/>
                    </a:ext>
                  </a:extLst>
                </p:cNvPr>
                <p:cNvCxnSpPr>
                  <a:cxnSpLocks/>
                  <a:endCxn id="229" idx="3"/>
                </p:cNvCxnSpPr>
                <p:nvPr/>
              </p:nvCxnSpPr>
              <p:spPr>
                <a:xfrm rot="10800000">
                  <a:off x="14655295" y="13188047"/>
                  <a:ext cx="1985803" cy="1842090"/>
                </a:xfrm>
                <a:prstGeom prst="bentConnector3">
                  <a:avLst>
                    <a:gd name="adj1" fmla="val 118728"/>
                  </a:avLst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8" name="连接符: 肘形 247">
                  <a:extLst>
                    <a:ext uri="{FF2B5EF4-FFF2-40B4-BE49-F238E27FC236}">
                      <a16:creationId xmlns:a16="http://schemas.microsoft.com/office/drawing/2014/main" id="{4D417444-5096-40E1-97F4-E8215A495003}"/>
                    </a:ext>
                  </a:extLst>
                </p:cNvPr>
                <p:cNvCxnSpPr>
                  <a:cxnSpLocks/>
                  <a:stCxn id="231" idx="1"/>
                  <a:endCxn id="230" idx="0"/>
                </p:cNvCxnSpPr>
                <p:nvPr/>
              </p:nvCxnSpPr>
              <p:spPr>
                <a:xfrm flipV="1">
                  <a:off x="21062977" y="13179458"/>
                  <a:ext cx="2025154" cy="1837831"/>
                </a:xfrm>
                <a:prstGeom prst="bentConnector3">
                  <a:avLst>
                    <a:gd name="adj1" fmla="val 133055"/>
                  </a:avLst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9" name="直接箭头连接符 248">
                  <a:extLst>
                    <a:ext uri="{FF2B5EF4-FFF2-40B4-BE49-F238E27FC236}">
                      <a16:creationId xmlns:a16="http://schemas.microsoft.com/office/drawing/2014/main" id="{CDCD9314-AC8B-4728-ACA5-7C47BCE646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791492" y="15353185"/>
                  <a:ext cx="0" cy="1557627"/>
                </a:xfrm>
                <a:prstGeom prst="straightConnector1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0" name="六边形 249">
                  <a:extLst>
                    <a:ext uri="{FF2B5EF4-FFF2-40B4-BE49-F238E27FC236}">
                      <a16:creationId xmlns:a16="http://schemas.microsoft.com/office/drawing/2014/main" id="{2FBAE7FF-E63B-4C1D-B533-C889F66D88A3}"/>
                    </a:ext>
                  </a:extLst>
                </p:cNvPr>
                <p:cNvSpPr/>
                <p:nvPr/>
              </p:nvSpPr>
              <p:spPr>
                <a:xfrm>
                  <a:off x="12123278" y="16910812"/>
                  <a:ext cx="4394441" cy="1127141"/>
                </a:xfrm>
                <a:prstGeom prst="hexagon">
                  <a:avLst/>
                </a:prstGeom>
                <a:solidFill>
                  <a:srgbClr val="FFFF00"/>
                </a:solidFill>
                <a:ln w="9525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105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EASWP-CRDSM</a:t>
                  </a:r>
                  <a:endParaRPr lang="zh-CN" altLang="en-US" sz="105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51" name="矩形 250">
                  <a:extLst>
                    <a:ext uri="{FF2B5EF4-FFF2-40B4-BE49-F238E27FC236}">
                      <a16:creationId xmlns:a16="http://schemas.microsoft.com/office/drawing/2014/main" id="{F1370833-4B91-4589-A01A-1C1010C3F5E5}"/>
                    </a:ext>
                  </a:extLst>
                </p:cNvPr>
                <p:cNvSpPr/>
                <p:nvPr/>
              </p:nvSpPr>
              <p:spPr>
                <a:xfrm>
                  <a:off x="10188673" y="9400251"/>
                  <a:ext cx="2599976" cy="1127140"/>
                </a:xfrm>
                <a:prstGeom prst="rect">
                  <a:avLst/>
                </a:prstGeom>
                <a:noFill/>
                <a:ln w="9525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UV850</a:t>
                  </a:r>
                  <a:endParaRPr lang="zh-CN" altLang="en-US" sz="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52" name="矩形 251">
                  <a:extLst>
                    <a:ext uri="{FF2B5EF4-FFF2-40B4-BE49-F238E27FC236}">
                      <a16:creationId xmlns:a16="http://schemas.microsoft.com/office/drawing/2014/main" id="{13F1463D-83CA-4157-B412-FB555D45B971}"/>
                    </a:ext>
                  </a:extLst>
                </p:cNvPr>
                <p:cNvSpPr/>
                <p:nvPr/>
              </p:nvSpPr>
              <p:spPr>
                <a:xfrm>
                  <a:off x="7678627" y="9400251"/>
                  <a:ext cx="1892356" cy="1127141"/>
                </a:xfrm>
                <a:prstGeom prst="rect">
                  <a:avLst/>
                </a:prstGeom>
                <a:noFill/>
                <a:ln w="952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UV200</a:t>
                  </a:r>
                  <a:endParaRPr lang="zh-CN" altLang="en-US" sz="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53" name="矩形 252">
                  <a:extLst>
                    <a:ext uri="{FF2B5EF4-FFF2-40B4-BE49-F238E27FC236}">
                      <a16:creationId xmlns:a16="http://schemas.microsoft.com/office/drawing/2014/main" id="{326CC735-FFD8-4A05-8246-1058AFFABE58}"/>
                    </a:ext>
                  </a:extLst>
                </p:cNvPr>
                <p:cNvSpPr/>
                <p:nvPr/>
              </p:nvSpPr>
              <p:spPr>
                <a:xfrm>
                  <a:off x="10090626" y="11008849"/>
                  <a:ext cx="2799196" cy="1127139"/>
                </a:xfrm>
                <a:prstGeom prst="rect">
                  <a:avLst/>
                </a:prstGeom>
                <a:noFill/>
                <a:ln w="9525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UV850</a:t>
                  </a:r>
                </a:p>
                <a:p>
                  <a:pPr algn="ctr" defTabSz="81638"/>
                  <a:r>
                    <a:rPr lang="en-US" altLang="zh-CN" sz="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ART</a:t>
                  </a:r>
                  <a:endParaRPr lang="zh-CN" altLang="en-US" sz="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54" name="矩形 253">
                  <a:extLst>
                    <a:ext uri="{FF2B5EF4-FFF2-40B4-BE49-F238E27FC236}">
                      <a16:creationId xmlns:a16="http://schemas.microsoft.com/office/drawing/2014/main" id="{E216F1D4-72B1-4FD3-83F7-7054B4B6B404}"/>
                    </a:ext>
                  </a:extLst>
                </p:cNvPr>
                <p:cNvSpPr/>
                <p:nvPr/>
              </p:nvSpPr>
              <p:spPr>
                <a:xfrm>
                  <a:off x="7204196" y="11008849"/>
                  <a:ext cx="2836913" cy="1127139"/>
                </a:xfrm>
                <a:prstGeom prst="rect">
                  <a:avLst/>
                </a:prstGeom>
                <a:noFill/>
                <a:ln w="952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UV200</a:t>
                  </a:r>
                  <a:endParaRPr lang="zh-CN" altLang="en-US" sz="800" b="1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  <a:p>
                  <a:pPr algn="ctr" defTabSz="81638"/>
                  <a:r>
                    <a:rPr lang="en-US" altLang="zh-CN" sz="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ART</a:t>
                  </a:r>
                  <a:endParaRPr lang="zh-CN" altLang="en-US" sz="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55" name="六边形 254">
                  <a:extLst>
                    <a:ext uri="{FF2B5EF4-FFF2-40B4-BE49-F238E27FC236}">
                      <a16:creationId xmlns:a16="http://schemas.microsoft.com/office/drawing/2014/main" id="{A487A5D3-5150-43F1-A7D4-DBA1C79286FE}"/>
                    </a:ext>
                  </a:extLst>
                </p:cNvPr>
                <p:cNvSpPr/>
                <p:nvPr/>
              </p:nvSpPr>
              <p:spPr>
                <a:xfrm>
                  <a:off x="7173581" y="12617443"/>
                  <a:ext cx="2680632" cy="1127141"/>
                </a:xfrm>
                <a:prstGeom prst="hexagon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SVD Mode</a:t>
                  </a:r>
                </a:p>
                <a:p>
                  <a:pPr algn="ctr" defTabSz="81638"/>
                  <a:r>
                    <a:rPr lang="en-US" altLang="zh-CN" sz="8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UV200</a:t>
                  </a:r>
                  <a:endParaRPr lang="zh-CN" altLang="en-US" sz="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56" name="六边形 255">
                  <a:extLst>
                    <a:ext uri="{FF2B5EF4-FFF2-40B4-BE49-F238E27FC236}">
                      <a16:creationId xmlns:a16="http://schemas.microsoft.com/office/drawing/2014/main" id="{F09C61DE-CBAE-4DCF-9350-D16EDD51C88C}"/>
                    </a:ext>
                  </a:extLst>
                </p:cNvPr>
                <p:cNvSpPr/>
                <p:nvPr/>
              </p:nvSpPr>
              <p:spPr>
                <a:xfrm>
                  <a:off x="10247358" y="12617443"/>
                  <a:ext cx="2529208" cy="1127141"/>
                </a:xfrm>
                <a:prstGeom prst="hexagon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SVD Mode</a:t>
                  </a:r>
                </a:p>
                <a:p>
                  <a:pPr algn="ctr" defTabSz="81638"/>
                  <a:r>
                    <a:rPr lang="en-US" altLang="zh-CN" sz="8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UV850</a:t>
                  </a:r>
                  <a:endParaRPr lang="zh-CN" altLang="en-US" sz="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57" name="矩形: 圆角 256">
                  <a:extLst>
                    <a:ext uri="{FF2B5EF4-FFF2-40B4-BE49-F238E27FC236}">
                      <a16:creationId xmlns:a16="http://schemas.microsoft.com/office/drawing/2014/main" id="{7165DD24-093A-4E71-B0BF-C275702F80ED}"/>
                    </a:ext>
                  </a:extLst>
                </p:cNvPr>
                <p:cNvSpPr/>
                <p:nvPr/>
              </p:nvSpPr>
              <p:spPr>
                <a:xfrm>
                  <a:off x="7054349" y="14230138"/>
                  <a:ext cx="2863063" cy="1127141"/>
                </a:xfrm>
                <a:prstGeom prst="round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Model Prediction</a:t>
                  </a:r>
                </a:p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UV200 Mode</a:t>
                  </a:r>
                  <a:endParaRPr lang="en-US" altLang="zh-CN" sz="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58" name="矩形: 圆角 257">
                  <a:extLst>
                    <a:ext uri="{FF2B5EF4-FFF2-40B4-BE49-F238E27FC236}">
                      <a16:creationId xmlns:a16="http://schemas.microsoft.com/office/drawing/2014/main" id="{1B272328-42D3-436F-9ECA-AB644A324309}"/>
                    </a:ext>
                  </a:extLst>
                </p:cNvPr>
                <p:cNvSpPr/>
                <p:nvPr/>
              </p:nvSpPr>
              <p:spPr>
                <a:xfrm>
                  <a:off x="10068519" y="14272605"/>
                  <a:ext cx="2878171" cy="1127141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Model Prediction</a:t>
                  </a:r>
                </a:p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UV850 Mode</a:t>
                  </a:r>
                  <a:endParaRPr lang="en-US" altLang="zh-CN" sz="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59" name="矩形: 圆角 258">
                  <a:extLst>
                    <a:ext uri="{FF2B5EF4-FFF2-40B4-BE49-F238E27FC236}">
                      <a16:creationId xmlns:a16="http://schemas.microsoft.com/office/drawing/2014/main" id="{290FE011-40BF-4892-95A8-C8970A3651F6}"/>
                    </a:ext>
                  </a:extLst>
                </p:cNvPr>
                <p:cNvSpPr/>
                <p:nvPr/>
              </p:nvSpPr>
              <p:spPr>
                <a:xfrm>
                  <a:off x="8356556" y="16910812"/>
                  <a:ext cx="3300241" cy="1127141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Dynamical Model</a:t>
                  </a:r>
                </a:p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Predicted Mode</a:t>
                  </a:r>
                  <a:endParaRPr lang="zh-CN" altLang="en-US" sz="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60" name="矩形 259">
                  <a:extLst>
                    <a:ext uri="{FF2B5EF4-FFF2-40B4-BE49-F238E27FC236}">
                      <a16:creationId xmlns:a16="http://schemas.microsoft.com/office/drawing/2014/main" id="{1297EB96-4854-4D17-84EF-9D0C045C36E9}"/>
                    </a:ext>
                  </a:extLst>
                </p:cNvPr>
                <p:cNvSpPr/>
                <p:nvPr/>
              </p:nvSpPr>
              <p:spPr>
                <a:xfrm>
                  <a:off x="12482478" y="18766196"/>
                  <a:ext cx="3774521" cy="112714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Predicted</a:t>
                  </a:r>
                </a:p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JJA Precipitation </a:t>
                  </a:r>
                  <a:r>
                    <a:rPr lang="en-US" altLang="zh-CN" sz="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ART</a:t>
                  </a:r>
                  <a:endParaRPr lang="zh-CN" altLang="en-US" sz="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61" name="矩形 260">
                  <a:extLst>
                    <a:ext uri="{FF2B5EF4-FFF2-40B4-BE49-F238E27FC236}">
                      <a16:creationId xmlns:a16="http://schemas.microsoft.com/office/drawing/2014/main" id="{50D09F1B-CA37-46A9-9005-2270FC3DB437}"/>
                    </a:ext>
                  </a:extLst>
                </p:cNvPr>
                <p:cNvSpPr/>
                <p:nvPr/>
              </p:nvSpPr>
              <p:spPr>
                <a:xfrm>
                  <a:off x="7834652" y="18786381"/>
                  <a:ext cx="4007357" cy="112714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Last Year’s Observation</a:t>
                  </a:r>
                </a:p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JJA Precipitation Anomaly</a:t>
                  </a:r>
                  <a:endParaRPr lang="zh-CN" altLang="en-US" sz="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62" name="矩形 261">
                  <a:extLst>
                    <a:ext uri="{FF2B5EF4-FFF2-40B4-BE49-F238E27FC236}">
                      <a16:creationId xmlns:a16="http://schemas.microsoft.com/office/drawing/2014/main" id="{7DCEDDC9-9294-42A8-AF52-F06808C1F131}"/>
                    </a:ext>
                  </a:extLst>
                </p:cNvPr>
                <p:cNvSpPr/>
                <p:nvPr/>
              </p:nvSpPr>
              <p:spPr>
                <a:xfrm>
                  <a:off x="17055615" y="18759988"/>
                  <a:ext cx="4007360" cy="112714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Predicted</a:t>
                  </a:r>
                </a:p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JJA Precipitation Anomaly</a:t>
                  </a:r>
                  <a:endParaRPr lang="zh-CN" altLang="en-US" sz="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63" name="直接箭头连接符 262">
                  <a:extLst>
                    <a:ext uri="{FF2B5EF4-FFF2-40B4-BE49-F238E27FC236}">
                      <a16:creationId xmlns:a16="http://schemas.microsoft.com/office/drawing/2014/main" id="{9F35809B-9316-4E61-8425-5184A7C7EC32}"/>
                    </a:ext>
                  </a:extLst>
                </p:cNvPr>
                <p:cNvCxnSpPr>
                  <a:cxnSpLocks/>
                  <a:endCxn id="250" idx="0"/>
                </p:cNvCxnSpPr>
                <p:nvPr/>
              </p:nvCxnSpPr>
              <p:spPr>
                <a:xfrm flipH="1">
                  <a:off x="16517719" y="17474381"/>
                  <a:ext cx="623656" cy="4"/>
                </a:xfrm>
                <a:prstGeom prst="straightConnector1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4" name="直接箭头连接符 263">
                  <a:extLst>
                    <a:ext uri="{FF2B5EF4-FFF2-40B4-BE49-F238E27FC236}">
                      <a16:creationId xmlns:a16="http://schemas.microsoft.com/office/drawing/2014/main" id="{A56D7ADF-74E8-4E95-8772-5D8B51451221}"/>
                    </a:ext>
                  </a:extLst>
                </p:cNvPr>
                <p:cNvCxnSpPr>
                  <a:cxnSpLocks/>
                  <a:stCxn id="259" idx="3"/>
                  <a:endCxn id="250" idx="3"/>
                </p:cNvCxnSpPr>
                <p:nvPr/>
              </p:nvCxnSpPr>
              <p:spPr>
                <a:xfrm>
                  <a:off x="11656797" y="17474385"/>
                  <a:ext cx="466482" cy="0"/>
                </a:xfrm>
                <a:prstGeom prst="straightConnector1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5" name="直接箭头连接符 264">
                  <a:extLst>
                    <a:ext uri="{FF2B5EF4-FFF2-40B4-BE49-F238E27FC236}">
                      <a16:creationId xmlns:a16="http://schemas.microsoft.com/office/drawing/2014/main" id="{E2A1E36E-2771-4AED-8D35-536EEFA8F33B}"/>
                    </a:ext>
                  </a:extLst>
                </p:cNvPr>
                <p:cNvCxnSpPr>
                  <a:cxnSpLocks/>
                  <a:stCxn id="219" idx="3"/>
                  <a:endCxn id="223" idx="0"/>
                </p:cNvCxnSpPr>
                <p:nvPr/>
              </p:nvCxnSpPr>
              <p:spPr>
                <a:xfrm>
                  <a:off x="10006255" y="7647971"/>
                  <a:ext cx="423" cy="588652"/>
                </a:xfrm>
                <a:prstGeom prst="straightConnector1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6" name="连接符: 肘形 265">
                  <a:extLst>
                    <a:ext uri="{FF2B5EF4-FFF2-40B4-BE49-F238E27FC236}">
                      <a16:creationId xmlns:a16="http://schemas.microsoft.com/office/drawing/2014/main" id="{1C28F7A9-1232-4EA9-BC27-120F4D6EEED5}"/>
                    </a:ext>
                  </a:extLst>
                </p:cNvPr>
                <p:cNvCxnSpPr>
                  <a:stCxn id="223" idx="1"/>
                  <a:endCxn id="252" idx="0"/>
                </p:cNvCxnSpPr>
                <p:nvPr/>
              </p:nvCxnSpPr>
              <p:spPr>
                <a:xfrm rot="10800000" flipV="1">
                  <a:off x="8624805" y="8577709"/>
                  <a:ext cx="213694" cy="822542"/>
                </a:xfrm>
                <a:prstGeom prst="bentConnector2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7" name="连接符: 肘形 266">
                  <a:extLst>
                    <a:ext uri="{FF2B5EF4-FFF2-40B4-BE49-F238E27FC236}">
                      <a16:creationId xmlns:a16="http://schemas.microsoft.com/office/drawing/2014/main" id="{B92CD392-34F1-4E51-B205-B3707F95D730}"/>
                    </a:ext>
                  </a:extLst>
                </p:cNvPr>
                <p:cNvCxnSpPr>
                  <a:cxnSpLocks/>
                  <a:stCxn id="223" idx="3"/>
                  <a:endCxn id="251" idx="0"/>
                </p:cNvCxnSpPr>
                <p:nvPr/>
              </p:nvCxnSpPr>
              <p:spPr>
                <a:xfrm>
                  <a:off x="11174858" y="8577711"/>
                  <a:ext cx="313803" cy="822540"/>
                </a:xfrm>
                <a:prstGeom prst="bentConnector2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8" name="直接箭头连接符 267">
                  <a:extLst>
                    <a:ext uri="{FF2B5EF4-FFF2-40B4-BE49-F238E27FC236}">
                      <a16:creationId xmlns:a16="http://schemas.microsoft.com/office/drawing/2014/main" id="{0E449409-0307-4190-BCB9-C7A9A017F278}"/>
                    </a:ext>
                  </a:extLst>
                </p:cNvPr>
                <p:cNvCxnSpPr>
                  <a:cxnSpLocks/>
                  <a:stCxn id="252" idx="2"/>
                  <a:endCxn id="254" idx="0"/>
                </p:cNvCxnSpPr>
                <p:nvPr/>
              </p:nvCxnSpPr>
              <p:spPr>
                <a:xfrm flipH="1">
                  <a:off x="8622652" y="10527393"/>
                  <a:ext cx="2154" cy="481456"/>
                </a:xfrm>
                <a:prstGeom prst="straightConnector1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9" name="直接箭头连接符 268">
                  <a:extLst>
                    <a:ext uri="{FF2B5EF4-FFF2-40B4-BE49-F238E27FC236}">
                      <a16:creationId xmlns:a16="http://schemas.microsoft.com/office/drawing/2014/main" id="{FB8B7CF6-08BF-4BBE-9B7A-BA5CA4187D10}"/>
                    </a:ext>
                  </a:extLst>
                </p:cNvPr>
                <p:cNvCxnSpPr>
                  <a:cxnSpLocks/>
                  <a:stCxn id="251" idx="2"/>
                  <a:endCxn id="253" idx="0"/>
                </p:cNvCxnSpPr>
                <p:nvPr/>
              </p:nvCxnSpPr>
              <p:spPr>
                <a:xfrm>
                  <a:off x="11488661" y="10527390"/>
                  <a:ext cx="1563" cy="481459"/>
                </a:xfrm>
                <a:prstGeom prst="straightConnector1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0" name="直接箭头连接符 269">
                  <a:extLst>
                    <a:ext uri="{FF2B5EF4-FFF2-40B4-BE49-F238E27FC236}">
                      <a16:creationId xmlns:a16="http://schemas.microsoft.com/office/drawing/2014/main" id="{3B44D517-0A27-43D9-A5E0-466D54A3D8DB}"/>
                    </a:ext>
                  </a:extLst>
                </p:cNvPr>
                <p:cNvCxnSpPr>
                  <a:cxnSpLocks/>
                  <a:stCxn id="254" idx="2"/>
                </p:cNvCxnSpPr>
                <p:nvPr/>
              </p:nvCxnSpPr>
              <p:spPr>
                <a:xfrm>
                  <a:off x="8622652" y="12135989"/>
                  <a:ext cx="0" cy="455300"/>
                </a:xfrm>
                <a:prstGeom prst="straightConnector1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1" name="直接箭头连接符 270">
                  <a:extLst>
                    <a:ext uri="{FF2B5EF4-FFF2-40B4-BE49-F238E27FC236}">
                      <a16:creationId xmlns:a16="http://schemas.microsoft.com/office/drawing/2014/main" id="{B6002EAE-8452-436C-8283-A4AC47CEFC10}"/>
                    </a:ext>
                  </a:extLst>
                </p:cNvPr>
                <p:cNvCxnSpPr>
                  <a:cxnSpLocks/>
                  <a:stCxn id="253" idx="2"/>
                </p:cNvCxnSpPr>
                <p:nvPr/>
              </p:nvCxnSpPr>
              <p:spPr>
                <a:xfrm>
                  <a:off x="11490224" y="12135989"/>
                  <a:ext cx="0" cy="502045"/>
                </a:xfrm>
                <a:prstGeom prst="straightConnector1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3" name="直接箭头连接符 272">
                  <a:extLst>
                    <a:ext uri="{FF2B5EF4-FFF2-40B4-BE49-F238E27FC236}">
                      <a16:creationId xmlns:a16="http://schemas.microsoft.com/office/drawing/2014/main" id="{E64EE9CE-3AFF-40EA-B713-D4420CB825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428316" y="13744586"/>
                  <a:ext cx="0" cy="485550"/>
                </a:xfrm>
                <a:prstGeom prst="straightConnector1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4" name="连接符: 肘形 273">
                  <a:extLst>
                    <a:ext uri="{FF2B5EF4-FFF2-40B4-BE49-F238E27FC236}">
                      <a16:creationId xmlns:a16="http://schemas.microsoft.com/office/drawing/2014/main" id="{F3223BF6-E2D2-4139-AF18-6BD06B744E96}"/>
                    </a:ext>
                  </a:extLst>
                </p:cNvPr>
                <p:cNvCxnSpPr>
                  <a:cxnSpLocks/>
                  <a:stCxn id="257" idx="2"/>
                  <a:endCxn id="259" idx="0"/>
                </p:cNvCxnSpPr>
                <p:nvPr/>
              </p:nvCxnSpPr>
              <p:spPr>
                <a:xfrm rot="16200000" flipH="1">
                  <a:off x="8469512" y="15373649"/>
                  <a:ext cx="1553533" cy="1520794"/>
                </a:xfrm>
                <a:prstGeom prst="bentConnector3">
                  <a:avLst>
                    <a:gd name="adj1" fmla="val 51153"/>
                  </a:avLst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5" name="连接符: 肘形 274">
                  <a:extLst>
                    <a:ext uri="{FF2B5EF4-FFF2-40B4-BE49-F238E27FC236}">
                      <a16:creationId xmlns:a16="http://schemas.microsoft.com/office/drawing/2014/main" id="{33DD7897-904A-4FF8-9898-D270F68139D2}"/>
                    </a:ext>
                  </a:extLst>
                </p:cNvPr>
                <p:cNvCxnSpPr>
                  <a:cxnSpLocks/>
                  <a:stCxn id="258" idx="2"/>
                  <a:endCxn id="259" idx="0"/>
                </p:cNvCxnSpPr>
                <p:nvPr/>
              </p:nvCxnSpPr>
              <p:spPr>
                <a:xfrm rot="5400000">
                  <a:off x="10001609" y="15404813"/>
                  <a:ext cx="1511066" cy="1500929"/>
                </a:xfrm>
                <a:prstGeom prst="bentConnector3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6" name="直接箭头连接符 275">
                  <a:extLst>
                    <a:ext uri="{FF2B5EF4-FFF2-40B4-BE49-F238E27FC236}">
                      <a16:creationId xmlns:a16="http://schemas.microsoft.com/office/drawing/2014/main" id="{43181B6B-9907-491A-96A9-9AD005344B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328776" y="18037954"/>
                  <a:ext cx="0" cy="722034"/>
                </a:xfrm>
                <a:prstGeom prst="straightConnector1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7" name="十字形 276">
                  <a:extLst>
                    <a:ext uri="{FF2B5EF4-FFF2-40B4-BE49-F238E27FC236}">
                      <a16:creationId xmlns:a16="http://schemas.microsoft.com/office/drawing/2014/main" id="{258BDDF6-CFF0-4F6E-B3C8-BBE3A134874B}"/>
                    </a:ext>
                  </a:extLst>
                </p:cNvPr>
                <p:cNvSpPr/>
                <p:nvPr/>
              </p:nvSpPr>
              <p:spPr>
                <a:xfrm>
                  <a:off x="11975099" y="19149086"/>
                  <a:ext cx="374286" cy="401725"/>
                </a:xfrm>
                <a:prstGeom prst="plus">
                  <a:avLst>
                    <a:gd name="adj" fmla="val 36304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endParaRPr lang="zh-CN" altLang="en-US" sz="720" b="1">
                    <a:solidFill>
                      <a:prstClr val="white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78" name="箭头: 右 277">
                  <a:extLst>
                    <a:ext uri="{FF2B5EF4-FFF2-40B4-BE49-F238E27FC236}">
                      <a16:creationId xmlns:a16="http://schemas.microsoft.com/office/drawing/2014/main" id="{1A6BCB51-3835-411C-B8DD-231E2337FC4A}"/>
                    </a:ext>
                  </a:extLst>
                </p:cNvPr>
                <p:cNvSpPr/>
                <p:nvPr/>
              </p:nvSpPr>
              <p:spPr>
                <a:xfrm>
                  <a:off x="16257001" y="19107815"/>
                  <a:ext cx="520513" cy="412273"/>
                </a:xfrm>
                <a:prstGeom prst="rightArrow">
                  <a:avLst>
                    <a:gd name="adj1" fmla="val 50000"/>
                    <a:gd name="adj2" fmla="val 5303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endParaRPr lang="zh-CN" altLang="en-US" sz="720" b="1">
                    <a:solidFill>
                      <a:prstClr val="white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79" name="矩形 278">
                  <a:extLst>
                    <a:ext uri="{FF2B5EF4-FFF2-40B4-BE49-F238E27FC236}">
                      <a16:creationId xmlns:a16="http://schemas.microsoft.com/office/drawing/2014/main" id="{3F113BBE-E88D-44AE-8173-77611D904CF9}"/>
                    </a:ext>
                  </a:extLst>
                </p:cNvPr>
                <p:cNvSpPr/>
                <p:nvPr/>
              </p:nvSpPr>
              <p:spPr>
                <a:xfrm>
                  <a:off x="17605704" y="12519471"/>
                  <a:ext cx="2319488" cy="127046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Multiple Linear Regression</a:t>
                  </a:r>
                  <a:endParaRPr lang="zh-CN" altLang="en-US" sz="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0" name="矩形 279">
                  <a:extLst>
                    <a:ext uri="{FF2B5EF4-FFF2-40B4-BE49-F238E27FC236}">
                      <a16:creationId xmlns:a16="http://schemas.microsoft.com/office/drawing/2014/main" id="{C2DA6811-C701-4851-A5D7-EB9DC03EBBCD}"/>
                    </a:ext>
                  </a:extLst>
                </p:cNvPr>
                <p:cNvSpPr/>
                <p:nvPr/>
              </p:nvSpPr>
              <p:spPr>
                <a:xfrm>
                  <a:off x="17183979" y="15492608"/>
                  <a:ext cx="3282153" cy="700629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r>
                    <a:rPr lang="en-US" altLang="zh-CN" sz="800" b="1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Select Best Coupled-Mode Combanation</a:t>
                  </a:r>
                  <a:endParaRPr lang="zh-CN" altLang="en-US" sz="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1" name="箭头: 右 280">
                  <a:extLst>
                    <a:ext uri="{FF2B5EF4-FFF2-40B4-BE49-F238E27FC236}">
                      <a16:creationId xmlns:a16="http://schemas.microsoft.com/office/drawing/2014/main" id="{CD86E6BA-B6F0-4DD3-990A-773A382B1CEB}"/>
                    </a:ext>
                  </a:extLst>
                </p:cNvPr>
                <p:cNvSpPr/>
                <p:nvPr/>
              </p:nvSpPr>
              <p:spPr>
                <a:xfrm rot="10800000">
                  <a:off x="12860105" y="12934950"/>
                  <a:ext cx="1289783" cy="552450"/>
                </a:xfrm>
                <a:prstGeom prst="rightArrow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81638"/>
                  <a:endParaRPr lang="zh-CN" altLang="en-US" sz="720" b="1">
                    <a:solidFill>
                      <a:prstClr val="white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08" name="TextBox 5">
                <a:extLst>
                  <a:ext uri="{FF2B5EF4-FFF2-40B4-BE49-F238E27FC236}">
                    <a16:creationId xmlns:a16="http://schemas.microsoft.com/office/drawing/2014/main" id="{C5F629ED-02DD-4061-9322-6782A8805A29}"/>
                  </a:ext>
                </a:extLst>
              </p:cNvPr>
              <p:cNvSpPr txBox="1"/>
              <p:nvPr/>
            </p:nvSpPr>
            <p:spPr>
              <a:xfrm>
                <a:off x="741798" y="905683"/>
                <a:ext cx="733891" cy="614142"/>
              </a:xfrm>
              <a:prstGeom prst="rect">
                <a:avLst/>
              </a:prstGeom>
              <a:noFill/>
            </p:spPr>
            <p:txBody>
              <a:bodyPr wrap="square" lIns="70133" tIns="35067" rIns="70133" bIns="35067" rtlCol="0">
                <a:spAutoFit/>
              </a:bodyPr>
              <a:lstStyle/>
              <a:p>
                <a:pPr algn="ctr" defTabSz="822960">
                  <a:defRPr/>
                </a:pPr>
                <a:r>
                  <a:rPr lang="en-US" altLang="zh-CN" sz="100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WRF</a:t>
                </a:r>
              </a:p>
              <a:p>
                <a:pPr algn="ctr" defTabSz="822960">
                  <a:defRPr/>
                </a:pPr>
                <a:r>
                  <a:rPr lang="en-US" altLang="zh-CN" sz="1000">
                    <a:cs typeface="Times New Roman" panose="02020603050405020304" pitchFamily="18" charset="0"/>
                  </a:rPr>
                  <a:t>Forecast of</a:t>
                </a:r>
              </a:p>
              <a:p>
                <a:pPr algn="ctr" defTabSz="822960">
                  <a:defRPr/>
                </a:pPr>
                <a:r>
                  <a:rPr lang="en-US" altLang="zh-CN" sz="1000">
                    <a:solidFill>
                      <a:srgbClr val="000000"/>
                    </a:solidFill>
                    <a:ea typeface="楷体" pitchFamily="49" charset="-122"/>
                    <a:cs typeface="Times New Roman" panose="02020603050405020304" pitchFamily="18" charset="0"/>
                  </a:rPr>
                  <a:t>Wind</a:t>
                </a:r>
                <a:endParaRPr lang="zh-CN" altLang="en-US" sz="1000" dirty="0">
                  <a:solidFill>
                    <a:srgbClr val="000000"/>
                  </a:solidFill>
                  <a:ea typeface="楷体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" name="TextBox 6">
                <a:extLst>
                  <a:ext uri="{FF2B5EF4-FFF2-40B4-BE49-F238E27FC236}">
                    <a16:creationId xmlns:a16="http://schemas.microsoft.com/office/drawing/2014/main" id="{72E3026A-F507-4C6C-8478-B49696B1261C}"/>
                  </a:ext>
                </a:extLst>
              </p:cNvPr>
              <p:cNvSpPr txBox="1"/>
              <p:nvPr/>
            </p:nvSpPr>
            <p:spPr>
              <a:xfrm>
                <a:off x="625049" y="2816596"/>
                <a:ext cx="962146" cy="1137730"/>
              </a:xfrm>
              <a:prstGeom prst="rect">
                <a:avLst/>
              </a:prstGeom>
              <a:noFill/>
            </p:spPr>
            <p:txBody>
              <a:bodyPr wrap="square" lIns="70133" tIns="35067" rIns="70133" bIns="35067" rtlCol="0">
                <a:spAutoFit/>
              </a:bodyPr>
              <a:lstStyle/>
              <a:p>
                <a:pPr algn="ctr" defTabSz="822960">
                  <a:defRPr/>
                </a:pPr>
                <a:r>
                  <a:rPr lang="en-US" altLang="zh-CN" sz="990">
                    <a:solidFill>
                      <a:srgbClr val="000000"/>
                    </a:solidFill>
                    <a:ea typeface="楷体" pitchFamily="49" charset="-122"/>
                    <a:cs typeface="Times New Roman" panose="02020603050405020304" pitchFamily="18" charset="0"/>
                  </a:rPr>
                  <a:t>Prediction of the Coupled-Mode that Determines the </a:t>
                </a:r>
                <a:r>
                  <a:rPr lang="en-US" altLang="zh-CN" sz="990">
                    <a:solidFill>
                      <a:srgbClr val="FF0000"/>
                    </a:solidFill>
                    <a:ea typeface="楷体" pitchFamily="49" charset="-122"/>
                    <a:cs typeface="Times New Roman" panose="02020603050405020304" pitchFamily="18" charset="0"/>
                  </a:rPr>
                  <a:t>Precipitation </a:t>
                </a:r>
                <a:r>
                  <a:rPr lang="en-US" altLang="zh-CN" sz="1000">
                    <a:solidFill>
                      <a:srgbClr val="FF0000"/>
                    </a:solidFill>
                    <a:ea typeface="楷体" panose="02010609060101010101" pitchFamily="49" charset="-122"/>
                    <a:cs typeface="Times New Roman" panose="02020603050405020304" pitchFamily="18" charset="0"/>
                  </a:rPr>
                  <a:t>ART</a:t>
                </a:r>
                <a:endParaRPr lang="zh-CN" altLang="en-US" sz="1000">
                  <a:solidFill>
                    <a:srgbClr val="FF0000"/>
                  </a:solidFill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0" name="TextBox 9">
                <a:extLst>
                  <a:ext uri="{FF2B5EF4-FFF2-40B4-BE49-F238E27FC236}">
                    <a16:creationId xmlns:a16="http://schemas.microsoft.com/office/drawing/2014/main" id="{5FE44ED6-C965-4EC4-975E-6C3DCB4729E7}"/>
                  </a:ext>
                </a:extLst>
              </p:cNvPr>
              <p:cNvSpPr txBox="1"/>
              <p:nvPr/>
            </p:nvSpPr>
            <p:spPr>
              <a:xfrm>
                <a:off x="2162666" y="5179776"/>
                <a:ext cx="5135910" cy="433105"/>
              </a:xfrm>
              <a:prstGeom prst="rect">
                <a:avLst/>
              </a:prstGeom>
              <a:noFill/>
            </p:spPr>
            <p:txBody>
              <a:bodyPr wrap="square" lIns="70133" tIns="35067" rIns="70133" bIns="35067" rtlCol="0">
                <a:spAutoFit/>
              </a:bodyPr>
              <a:lstStyle/>
              <a:p>
                <a:pPr algn="ctr" defTabSz="822960">
                  <a:defRPr/>
                </a:pPr>
                <a:r>
                  <a:rPr lang="en-US" altLang="zh-CN" sz="990" b="1">
                    <a:solidFill>
                      <a:srgbClr val="000000"/>
                    </a:solidFill>
                    <a:ea typeface="楷体" pitchFamily="49" charset="-122"/>
                    <a:cs typeface="Times New Roman" panose="02020603050405020304" pitchFamily="18" charset="0"/>
                  </a:rPr>
                  <a:t>Using </a:t>
                </a:r>
                <a:r>
                  <a:rPr lang="en-US" altLang="zh-CN" sz="990" b="1">
                    <a:solidFill>
                      <a:srgbClr val="FF0000"/>
                    </a:solidFill>
                    <a:ea typeface="楷体" pitchFamily="49" charset="-122"/>
                    <a:cs typeface="Times New Roman" panose="02020603050405020304" pitchFamily="18" charset="0"/>
                  </a:rPr>
                  <a:t>Dynamical Model Predictions</a:t>
                </a:r>
                <a:r>
                  <a:rPr lang="en-US" altLang="zh-CN" sz="990" b="1">
                    <a:solidFill>
                      <a:srgbClr val="000000"/>
                    </a:solidFill>
                    <a:ea typeface="楷体" pitchFamily="49" charset="-122"/>
                    <a:cs typeface="Times New Roman" panose="02020603050405020304" pitchFamily="18" charset="0"/>
                  </a:rPr>
                  <a:t> of the Mode and the Concurrent </a:t>
                </a:r>
                <a:r>
                  <a:rPr lang="en-US" altLang="zh-CN" sz="990" b="1">
                    <a:solidFill>
                      <a:srgbClr val="FF0000"/>
                    </a:solidFill>
                    <a:ea typeface="楷体" pitchFamily="49" charset="-122"/>
                    <a:cs typeface="Times New Roman" panose="02020603050405020304" pitchFamily="18" charset="0"/>
                  </a:rPr>
                  <a:t>Statistical Model</a:t>
                </a:r>
                <a:r>
                  <a:rPr lang="en-US" altLang="zh-CN" sz="990" b="1">
                    <a:solidFill>
                      <a:srgbClr val="000000"/>
                    </a:solidFill>
                    <a:ea typeface="楷体" pitchFamily="49" charset="-122"/>
                    <a:cs typeface="Times New Roman" panose="02020603050405020304" pitchFamily="18" charset="0"/>
                  </a:rPr>
                  <a:t> to </a:t>
                </a:r>
                <a:r>
                  <a:rPr lang="en-US" altLang="zh-CN" sz="1000" b="1">
                    <a:solidFill>
                      <a:prstClr val="black"/>
                    </a:solidFill>
                    <a:ea typeface="楷体" panose="02010609060101010101" pitchFamily="49" charset="-122"/>
                    <a:cs typeface="Times New Roman" panose="02020603050405020304" pitchFamily="18" charset="0"/>
                  </a:rPr>
                  <a:t>Predict</a:t>
                </a:r>
                <a:r>
                  <a:rPr lang="en-US" altLang="zh-CN" sz="990" b="1">
                    <a:solidFill>
                      <a:srgbClr val="000000"/>
                    </a:solidFill>
                    <a:ea typeface="楷体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990" b="1">
                    <a:solidFill>
                      <a:srgbClr val="FF0000"/>
                    </a:solidFill>
                    <a:ea typeface="楷体" pitchFamily="49" charset="-122"/>
                    <a:cs typeface="Times New Roman" panose="02020603050405020304" pitchFamily="18" charset="0"/>
                  </a:rPr>
                  <a:t>Precipitation ART and Anomaly</a:t>
                </a:r>
                <a:endParaRPr lang="en-US" altLang="zh-CN" sz="990" b="1" dirty="0">
                  <a:solidFill>
                    <a:srgbClr val="FF0000"/>
                  </a:solidFill>
                  <a:ea typeface="楷体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1" name="右箭头 13">
                <a:extLst>
                  <a:ext uri="{FF2B5EF4-FFF2-40B4-BE49-F238E27FC236}">
                    <a16:creationId xmlns:a16="http://schemas.microsoft.com/office/drawing/2014/main" id="{3D871D5D-701F-462D-9CF8-9A36A4527895}"/>
                  </a:ext>
                </a:extLst>
              </p:cNvPr>
              <p:cNvSpPr/>
              <p:nvPr/>
            </p:nvSpPr>
            <p:spPr bwMode="auto">
              <a:xfrm rot="5400000">
                <a:off x="542486" y="2004329"/>
                <a:ext cx="1212918" cy="243911"/>
              </a:xfrm>
              <a:prstGeom prst="rightArrow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0133" tIns="35067" rIns="70133" bIns="35067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701327">
                  <a:defRPr/>
                </a:pPr>
                <a:endParaRPr lang="zh-CN" altLang="en-US" sz="108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12" name="直角上箭头 15">
                <a:extLst>
                  <a:ext uri="{FF2B5EF4-FFF2-40B4-BE49-F238E27FC236}">
                    <a16:creationId xmlns:a16="http://schemas.microsoft.com/office/drawing/2014/main" id="{4669305B-7150-417F-B78B-A397D0293AB1}"/>
                  </a:ext>
                </a:extLst>
              </p:cNvPr>
              <p:cNvSpPr/>
              <p:nvPr/>
            </p:nvSpPr>
            <p:spPr bwMode="auto">
              <a:xfrm rot="5400000">
                <a:off x="533573" y="4438444"/>
                <a:ext cx="1561795" cy="460893"/>
              </a:xfrm>
              <a:prstGeom prst="bentUpArrow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0133" tIns="35067" rIns="70133" bIns="35067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701327">
                  <a:defRPr/>
                </a:pPr>
                <a:endParaRPr lang="zh-CN" altLang="en-US" sz="108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13" name="TextBox 7">
                <a:extLst>
                  <a:ext uri="{FF2B5EF4-FFF2-40B4-BE49-F238E27FC236}">
                    <a16:creationId xmlns:a16="http://schemas.microsoft.com/office/drawing/2014/main" id="{8A7B3673-52B8-43A2-8FC3-2947C76FFA17}"/>
                  </a:ext>
                </a:extLst>
              </p:cNvPr>
              <p:cNvSpPr txBox="1"/>
              <p:nvPr/>
            </p:nvSpPr>
            <p:spPr>
              <a:xfrm>
                <a:off x="7684132" y="920692"/>
                <a:ext cx="1034466" cy="1135955"/>
              </a:xfrm>
              <a:prstGeom prst="rect">
                <a:avLst/>
              </a:prstGeom>
              <a:noFill/>
            </p:spPr>
            <p:txBody>
              <a:bodyPr wrap="square" lIns="70133" tIns="35067" rIns="70133" bIns="35067" rtlCol="0">
                <a:spAutoFit/>
              </a:bodyPr>
              <a:lstStyle/>
              <a:p>
                <a:pPr algn="ctr" defTabSz="822960">
                  <a:defRPr/>
                </a:pPr>
                <a:r>
                  <a:rPr lang="en-US" altLang="zh-CN" sz="990">
                    <a:solidFill>
                      <a:srgbClr val="000000"/>
                    </a:solidFill>
                    <a:ea typeface="楷体" pitchFamily="49" charset="-122"/>
                    <a:cs typeface="Times New Roman" panose="02020603050405020304" pitchFamily="18" charset="0"/>
                  </a:rPr>
                  <a:t>Extract the Concurrent Coupled-Mode that Determines the </a:t>
                </a:r>
                <a:r>
                  <a:rPr lang="en-US" altLang="zh-CN" sz="990">
                    <a:solidFill>
                      <a:srgbClr val="FF0000"/>
                    </a:solidFill>
                    <a:ea typeface="楷体" pitchFamily="49" charset="-122"/>
                    <a:cs typeface="Times New Roman" panose="02020603050405020304" pitchFamily="18" charset="0"/>
                  </a:rPr>
                  <a:t>Precipitation ART</a:t>
                </a:r>
                <a:endParaRPr lang="en-US" altLang="zh-CN" sz="990" dirty="0">
                  <a:solidFill>
                    <a:srgbClr val="FF0000"/>
                  </a:solidFill>
                  <a:ea typeface="楷体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4" name="TextBox 8">
                <a:extLst>
                  <a:ext uri="{FF2B5EF4-FFF2-40B4-BE49-F238E27FC236}">
                    <a16:creationId xmlns:a16="http://schemas.microsoft.com/office/drawing/2014/main" id="{B6809DD0-E131-4611-B531-886FDD0EC5A3}"/>
                  </a:ext>
                </a:extLst>
              </p:cNvPr>
              <p:cNvSpPr txBox="1"/>
              <p:nvPr/>
            </p:nvSpPr>
            <p:spPr>
              <a:xfrm>
                <a:off x="7708774" y="2810066"/>
                <a:ext cx="936102" cy="1135954"/>
              </a:xfrm>
              <a:prstGeom prst="rect">
                <a:avLst/>
              </a:prstGeom>
              <a:noFill/>
            </p:spPr>
            <p:txBody>
              <a:bodyPr wrap="square" lIns="70133" tIns="35067" rIns="70133" bIns="35067" rtlCol="0">
                <a:spAutoFit/>
              </a:bodyPr>
              <a:lstStyle/>
              <a:p>
                <a:pPr algn="ctr" defTabSz="822960">
                  <a:defRPr/>
                </a:pPr>
                <a:r>
                  <a:rPr lang="en-US" altLang="zh-CN" sz="990">
                    <a:solidFill>
                      <a:srgbClr val="000000"/>
                    </a:solidFill>
                    <a:ea typeface="楷体" pitchFamily="49" charset="-122"/>
                    <a:cs typeface="Times New Roman" panose="02020603050405020304" pitchFamily="18" charset="0"/>
                  </a:rPr>
                  <a:t>Build a Concurrent </a:t>
                </a:r>
                <a:r>
                  <a:rPr lang="en-US" altLang="zh-CN" sz="990">
                    <a:solidFill>
                      <a:srgbClr val="FF0000"/>
                    </a:solidFill>
                    <a:ea typeface="楷体" pitchFamily="49" charset="-122"/>
                    <a:cs typeface="Times New Roman" panose="02020603050405020304" pitchFamily="18" charset="0"/>
                  </a:rPr>
                  <a:t>Statistical Model</a:t>
                </a:r>
                <a:r>
                  <a:rPr lang="en-US" altLang="zh-CN" sz="990">
                    <a:solidFill>
                      <a:srgbClr val="000000"/>
                    </a:solidFill>
                    <a:ea typeface="楷体" pitchFamily="49" charset="-122"/>
                    <a:cs typeface="Times New Roman" panose="02020603050405020304" pitchFamily="18" charset="0"/>
                  </a:rPr>
                  <a:t> Linking Mode to Rainfall ART</a:t>
                </a:r>
                <a:endParaRPr lang="en-US" altLang="zh-CN" sz="990" dirty="0">
                  <a:solidFill>
                    <a:srgbClr val="000000"/>
                  </a:solidFill>
                  <a:ea typeface="楷体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" name="右箭头 14">
                <a:extLst>
                  <a:ext uri="{FF2B5EF4-FFF2-40B4-BE49-F238E27FC236}">
                    <a16:creationId xmlns:a16="http://schemas.microsoft.com/office/drawing/2014/main" id="{DE74B5C2-B0FA-4A66-8BC6-3ED04E5407FE}"/>
                  </a:ext>
                </a:extLst>
              </p:cNvPr>
              <p:cNvSpPr/>
              <p:nvPr/>
            </p:nvSpPr>
            <p:spPr bwMode="auto">
              <a:xfrm rot="5400000">
                <a:off x="7848171" y="2340468"/>
                <a:ext cx="640334" cy="239751"/>
              </a:xfrm>
              <a:prstGeom prst="rightArrow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0133" tIns="35067" rIns="70133" bIns="35067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701327">
                  <a:defRPr/>
                </a:pPr>
                <a:endParaRPr lang="zh-CN" altLang="en-US" sz="108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" name="直角上箭头 16">
                <a:extLst>
                  <a:ext uri="{FF2B5EF4-FFF2-40B4-BE49-F238E27FC236}">
                    <a16:creationId xmlns:a16="http://schemas.microsoft.com/office/drawing/2014/main" id="{15FC78D3-D86E-4502-A0FE-A8F89A2E4333}"/>
                  </a:ext>
                </a:extLst>
              </p:cNvPr>
              <p:cNvSpPr/>
              <p:nvPr/>
            </p:nvSpPr>
            <p:spPr bwMode="auto">
              <a:xfrm rot="16200000" flipH="1">
                <a:off x="7229981" y="4534805"/>
                <a:ext cx="1497365" cy="476622"/>
              </a:xfrm>
              <a:prstGeom prst="bentUpArrow">
                <a:avLst>
                  <a:gd name="adj1" fmla="val 24086"/>
                  <a:gd name="adj2" fmla="val 25000"/>
                  <a:gd name="adj3" fmla="val 25000"/>
                </a:avLst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0133" tIns="35067" rIns="70133" bIns="35067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701327">
                  <a:defRPr/>
                </a:pPr>
                <a:endParaRPr lang="zh-CN" altLang="en-US" sz="1080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2339F521-FA1C-1BF5-63C7-6119DFC742B8}"/>
              </a:ext>
            </a:extLst>
          </p:cNvPr>
          <p:cNvSpPr txBox="1"/>
          <p:nvPr/>
        </p:nvSpPr>
        <p:spPr>
          <a:xfrm>
            <a:off x="1173074" y="604427"/>
            <a:ext cx="6797853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822960">
              <a:defRPr/>
            </a:pPr>
            <a:r>
              <a:rPr kumimoji="1"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kumimoji="1"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ast </a:t>
            </a:r>
            <a:r>
              <a:rPr kumimoji="1"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kumimoji="1"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sian </a:t>
            </a:r>
            <a:r>
              <a:rPr kumimoji="1"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kumimoji="1"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ummer </a:t>
            </a:r>
            <a:r>
              <a:rPr kumimoji="1"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kumimoji="1"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ind-</a:t>
            </a:r>
            <a:r>
              <a:rPr kumimoji="1"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kumimoji="1"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recipitation </a:t>
            </a:r>
            <a:r>
              <a:rPr kumimoji="1"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kumimoji="1"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oupled-Mode-Constrained </a:t>
            </a:r>
            <a:r>
              <a:rPr kumimoji="1"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kumimoji="1"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egional </a:t>
            </a:r>
            <a:r>
              <a:rPr kumimoji="1"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kumimoji="1"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ynamic-</a:t>
            </a:r>
            <a:r>
              <a:rPr kumimoji="1"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kumimoji="1"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tatistical </a:t>
            </a:r>
            <a:r>
              <a:rPr kumimoji="1"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kumimoji="1"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odel (</a:t>
            </a:r>
            <a:r>
              <a:rPr kumimoji="1"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EASWP-CRDSM</a:t>
            </a:r>
            <a:r>
              <a:rPr kumimoji="1"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kumimoji="1" lang="zh-CN" altLang="en-US" sz="1600" b="1" dirty="0">
              <a:solidFill>
                <a:srgbClr val="0432FF"/>
              </a:solidFill>
              <a:latin typeface="Book Antiqua" panose="02040602050305030304" pitchFamily="18" charset="0"/>
              <a:ea typeface="SimHei" panose="02010609060101010101" pitchFamily="49" charset="-122"/>
              <a:cs typeface="Calibri" panose="020F050202020403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C53011-B4EC-C288-4398-9241A72A959D}"/>
              </a:ext>
            </a:extLst>
          </p:cNvPr>
          <p:cNvSpPr txBox="1"/>
          <p:nvPr/>
        </p:nvSpPr>
        <p:spPr>
          <a:xfrm>
            <a:off x="2678899" y="-110903"/>
            <a:ext cx="3786203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511"/>
              </a:spcAft>
              <a:defRPr/>
            </a:pPr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Methodological Framework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6444749-3562-3211-D707-B912727A2576}"/>
              </a:ext>
            </a:extLst>
          </p:cNvPr>
          <p:cNvSpPr txBox="1"/>
          <p:nvPr/>
        </p:nvSpPr>
        <p:spPr>
          <a:xfrm>
            <a:off x="1577121" y="1321616"/>
            <a:ext cx="690623" cy="2308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Dynamical</a:t>
            </a:r>
            <a:endParaRPr lang="zh-CN" altLang="en-US" sz="900" b="1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523EA22-7F83-C1CB-2DC7-5FAD29218A7F}"/>
              </a:ext>
            </a:extLst>
          </p:cNvPr>
          <p:cNvSpPr txBox="1"/>
          <p:nvPr/>
        </p:nvSpPr>
        <p:spPr>
          <a:xfrm>
            <a:off x="6876256" y="1321616"/>
            <a:ext cx="655487" cy="2308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rgbClr val="0432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Statistical</a:t>
            </a:r>
            <a:endParaRPr lang="zh-CN" altLang="en-US" sz="900" b="1">
              <a:solidFill>
                <a:srgbClr val="0432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4" name="直接箭头连接符 33">
            <a:extLst>
              <a:ext uri="{FF2B5EF4-FFF2-40B4-BE49-F238E27FC236}">
                <a16:creationId xmlns:a16="http://schemas.microsoft.com/office/drawing/2014/main" id="{A888D6AD-C23C-AEF3-C003-B2E90358FA08}"/>
              </a:ext>
            </a:extLst>
          </p:cNvPr>
          <p:cNvCxnSpPr>
            <a:cxnSpLocks/>
          </p:cNvCxnSpPr>
          <p:nvPr/>
        </p:nvCxnSpPr>
        <p:spPr>
          <a:xfrm>
            <a:off x="2368451" y="3361556"/>
            <a:ext cx="0" cy="12905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1682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98C78B-AB98-5B86-5FC3-D86B93896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3">
            <a:extLst>
              <a:ext uri="{FF2B5EF4-FFF2-40B4-BE49-F238E27FC236}">
                <a16:creationId xmlns:a16="http://schemas.microsoft.com/office/drawing/2014/main" id="{D885CA3F-D010-794D-53B0-949691518079}"/>
              </a:ext>
            </a:extLst>
          </p:cNvPr>
          <p:cNvSpPr txBox="1">
            <a:spLocks/>
          </p:cNvSpPr>
          <p:nvPr/>
        </p:nvSpPr>
        <p:spPr bwMode="auto">
          <a:xfrm>
            <a:off x="989782" y="92911"/>
            <a:ext cx="7164436" cy="32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762" tIns="26381" rIns="52762" bIns="26381"/>
          <a:lstStyle/>
          <a:p>
            <a:pPr algn="ctr" defTabSz="527582" eaLnBrk="1" hangingPunct="1">
              <a:lnSpc>
                <a:spcPct val="9000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Determination of the Best Coupled-Mode Combination</a:t>
            </a:r>
            <a:endParaRPr lang="en-US" altLang="zh-CN" sz="24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2A851D4-5766-EA31-5670-25C1ADC41B9C}"/>
              </a:ext>
            </a:extLst>
          </p:cNvPr>
          <p:cNvGrpSpPr/>
          <p:nvPr/>
        </p:nvGrpSpPr>
        <p:grpSpPr>
          <a:xfrm>
            <a:off x="4235054" y="1345332"/>
            <a:ext cx="4628515" cy="3585199"/>
            <a:chOff x="-76176" y="1295726"/>
            <a:chExt cx="4628515" cy="3585199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861F4106-9AD8-0485-CEFE-4607BFF5060D}"/>
                </a:ext>
              </a:extLst>
            </p:cNvPr>
            <p:cNvGrpSpPr/>
            <p:nvPr/>
          </p:nvGrpSpPr>
          <p:grpSpPr>
            <a:xfrm>
              <a:off x="-76176" y="1295726"/>
              <a:ext cx="4628515" cy="3585199"/>
              <a:chOff x="1822861" y="2194409"/>
              <a:chExt cx="3658527" cy="2833855"/>
            </a:xfrm>
          </p:grpSpPr>
          <p:sp>
            <p:nvSpPr>
              <p:cNvPr id="23" name="TextBox 21">
                <a:extLst>
                  <a:ext uri="{FF2B5EF4-FFF2-40B4-BE49-F238E27FC236}">
                    <a16:creationId xmlns:a16="http://schemas.microsoft.com/office/drawing/2014/main" id="{1DDF5378-2FB4-2115-7200-492F26B0339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08276" y="2194409"/>
                <a:ext cx="3273112" cy="2130695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 defTabSz="515881" eaLnBrk="1" hangingPunct="1">
                  <a:spcBef>
                    <a:spcPts val="677"/>
                  </a:spcBef>
                  <a:defRPr/>
                </a:pPr>
                <a:r>
                  <a:rPr lang="en-US" altLang="zh-CN" sz="1350" b="1" dirty="0">
                    <a:ea typeface="SimHei" panose="02010609060101010101" pitchFamily="49" charset="-122"/>
                    <a:cs typeface="Times New Roman" panose="02020603050405020304" pitchFamily="18" charset="0"/>
                  </a:rPr>
                  <a:t>Evaluation Metrics</a:t>
                </a:r>
              </a:p>
              <a:p>
                <a:pPr marL="100310" indent="-100310" defTabSz="515881" eaLnBrk="1" hangingPunct="1">
                  <a:spcBef>
                    <a:spcPts val="677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350" b="1" dirty="0">
                    <a:solidFill>
                      <a:srgbClr val="0432FF"/>
                    </a:solidFill>
                    <a:ea typeface="宋体" panose="02010600030101010101" pitchFamily="2" charset="-122"/>
                    <a:cs typeface="Times New Roman" panose="02020603050405020304" pitchFamily="18" charset="0"/>
                  </a:rPr>
                  <a:t>Pattern Correlation Coefficients (PCC)</a:t>
                </a:r>
              </a:p>
              <a:p>
                <a:pPr marL="100310" indent="-100310" defTabSz="515881" eaLnBrk="1" hangingPunct="1">
                  <a:spcBef>
                    <a:spcPts val="677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350" b="1" dirty="0">
                    <a:solidFill>
                      <a:srgbClr val="0432FF"/>
                    </a:solidFill>
                    <a:ea typeface="宋体" panose="02010600030101010101" pitchFamily="2" charset="-122"/>
                    <a:cs typeface="Times New Roman" panose="02020603050405020304" pitchFamily="18" charset="0"/>
                  </a:rPr>
                  <a:t>Trend Anomaly Comprehensive Score (PS Score)</a:t>
                </a:r>
              </a:p>
              <a:p>
                <a:pPr marL="100310" indent="-100310" defTabSz="515881" eaLnBrk="1" hangingPunct="1">
                  <a:spcBef>
                    <a:spcPts val="677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350" b="1" dirty="0">
                    <a:solidFill>
                      <a:srgbClr val="0432FF"/>
                    </a:solidFill>
                    <a:ea typeface="宋体" panose="02010600030101010101" pitchFamily="2" charset="-122"/>
                    <a:cs typeface="Times New Roman" panose="02020603050405020304" pitchFamily="18" charset="0"/>
                  </a:rPr>
                  <a:t>Root Mean Square Difference (RMSD)</a:t>
                </a:r>
              </a:p>
              <a:p>
                <a:pPr algn="ctr" defTabSz="515881" eaLnBrk="1" hangingPunct="1">
                  <a:spcBef>
                    <a:spcPts val="677"/>
                  </a:spcBef>
                  <a:defRPr/>
                </a:pPr>
                <a:r>
                  <a:rPr lang="en-US" altLang="zh-CN" sz="1350" b="1" dirty="0">
                    <a:ea typeface="SimHei" panose="02010609060101010101" pitchFamily="49" charset="-122"/>
                    <a:cs typeface="Times New Roman" panose="02020603050405020304" pitchFamily="18" charset="0"/>
                  </a:rPr>
                  <a:t>                                      </a:t>
                </a:r>
              </a:p>
              <a:p>
                <a:pPr algn="ctr" defTabSz="515881" eaLnBrk="1" hangingPunct="1">
                  <a:spcBef>
                    <a:spcPts val="677"/>
                  </a:spcBef>
                  <a:defRPr/>
                </a:pPr>
                <a:r>
                  <a:rPr lang="en-US" altLang="zh-CN" sz="1350" b="1" dirty="0">
                    <a:ea typeface="SimHei" panose="02010609060101010101" pitchFamily="49" charset="-122"/>
                    <a:cs typeface="Times New Roman" panose="02020603050405020304" pitchFamily="18" charset="0"/>
                  </a:rPr>
                  <a:t>                                      Equal weighting</a:t>
                </a:r>
                <a:endParaRPr lang="en-US" altLang="zh-CN" sz="1400" b="1" dirty="0"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defTabSz="515881" eaLnBrk="1" hangingPunct="1">
                  <a:spcBef>
                    <a:spcPts val="677"/>
                  </a:spcBef>
                  <a:defRPr/>
                </a:pPr>
                <a:r>
                  <a:rPr lang="en-US" altLang="zh-CN" sz="1400" b="1" dirty="0"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       </a:t>
                </a:r>
              </a:p>
              <a:p>
                <a:pPr algn="ctr" defTabSz="515881" eaLnBrk="1" hangingPunct="1">
                  <a:spcBef>
                    <a:spcPts val="677"/>
                  </a:spcBef>
                  <a:defRPr/>
                </a:pPr>
                <a:r>
                  <a:rPr lang="en-US" altLang="zh-CN" sz="1400" b="1" dirty="0">
                    <a:solidFill>
                      <a:srgbClr val="0432FF"/>
                    </a:solidFill>
                    <a:ea typeface="宋体" panose="02010600030101010101" pitchFamily="2" charset="-122"/>
                    <a:cs typeface="Times New Roman" panose="02020603050405020304" pitchFamily="18" charset="0"/>
                  </a:rPr>
                  <a:t>Total Score</a:t>
                </a:r>
              </a:p>
              <a:p>
                <a:pPr algn="ctr" defTabSz="515881" eaLnBrk="1" hangingPunct="1">
                  <a:spcBef>
                    <a:spcPts val="677"/>
                  </a:spcBef>
                  <a:defRPr/>
                </a:pPr>
                <a:r>
                  <a:rPr lang="en-US" altLang="zh-CN" sz="1350" b="1" dirty="0">
                    <a:ea typeface="SimHei" panose="02010609060101010101" pitchFamily="49" charset="-122"/>
                    <a:cs typeface="Times New Roman" panose="02020603050405020304" pitchFamily="18" charset="0"/>
                  </a:rPr>
                  <a:t>Select highest-scoring mode combination</a:t>
                </a:r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9CE823F5-F57C-C9A3-CC05-E77FD7110F79}"/>
                  </a:ext>
                </a:extLst>
              </p:cNvPr>
              <p:cNvGrpSpPr/>
              <p:nvPr/>
            </p:nvGrpSpPr>
            <p:grpSpPr>
              <a:xfrm>
                <a:off x="1822861" y="4521068"/>
                <a:ext cx="3635592" cy="507196"/>
                <a:chOff x="442154" y="3879916"/>
                <a:chExt cx="3635592" cy="507196"/>
              </a:xfrm>
            </p:grpSpPr>
            <p:sp>
              <p:nvSpPr>
                <p:cNvPr id="24" name="矩形 22">
                  <a:extLst>
                    <a:ext uri="{FF2B5EF4-FFF2-40B4-BE49-F238E27FC236}">
                      <a16:creationId xmlns:a16="http://schemas.microsoft.com/office/drawing/2014/main" id="{826670E0-DA8E-70F5-A244-C299805C989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2154" y="3924887"/>
                  <a:ext cx="2422071" cy="4622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1pPr>
                  <a:lvl2pPr marL="742950" indent="-28575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2pPr>
                  <a:lvl3pPr marL="11430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3pPr>
                  <a:lvl4pPr marL="16002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4pPr>
                  <a:lvl5pPr marL="20574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9pPr>
                </a:lstStyle>
                <a:p>
                  <a:pPr algn="ctr" defTabSz="515881" eaLnBrk="1" hangingPunct="1">
                    <a:defRPr/>
                  </a:pPr>
                  <a:r>
                    <a:rPr lang="en-US" altLang="zh-CN" sz="1600" b="1">
                      <a:solidFill>
                        <a:srgbClr val="FF0000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Best Coupled-Mode Combanation</a:t>
                  </a:r>
                </a:p>
                <a:p>
                  <a:pPr algn="ctr" defTabSz="515881" eaLnBrk="1" hangingPunct="1">
                    <a:defRPr/>
                  </a:pPr>
                  <a:r>
                    <a:rPr lang="en-US" altLang="zh-CN" sz="1600" b="1">
                      <a:solidFill>
                        <a:srgbClr val="FF0000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in summer 2025 hindcast</a:t>
                  </a:r>
                  <a:endParaRPr lang="zh-CN" altLang="en-US" sz="1600" dirty="0">
                    <a:solidFill>
                      <a:srgbClr val="FF0000"/>
                    </a:solidFill>
                    <a:latin typeface="Calibri" panose="020F0502020204030204" pitchFamily="34" charset="0"/>
                    <a:ea typeface="SimHei" panose="02010609060101010101" pitchFamily="49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5" name="TextBox 33">
                  <a:extLst>
                    <a:ext uri="{FF2B5EF4-FFF2-40B4-BE49-F238E27FC236}">
                      <a16:creationId xmlns:a16="http://schemas.microsoft.com/office/drawing/2014/main" id="{5ACF9076-83EC-4AD2-9AD4-52080237BF7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908438" y="3879916"/>
                  <a:ext cx="1169308" cy="462225"/>
                </a:xfrm>
                <a:prstGeom prst="rect">
                  <a:avLst/>
                </a:prstGeom>
                <a:noFill/>
                <a:ln w="12700">
                  <a:solidFill>
                    <a:srgbClr val="FF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1pPr>
                  <a:lvl2pPr marL="742950" indent="-28575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2pPr>
                  <a:lvl3pPr marL="11430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3pPr>
                  <a:lvl4pPr marL="16002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4pPr>
                  <a:lvl5pPr marL="20574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9pPr>
                </a:lstStyle>
                <a:p>
                  <a:pPr defTabSz="515881" eaLnBrk="1" hangingPunct="1">
                    <a:defRPr/>
                  </a:pPr>
                  <a:r>
                    <a:rPr lang="en-US" altLang="zh-CN" sz="1600" b="1" dirty="0">
                      <a:solidFill>
                        <a:srgbClr val="FF0000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N  UV850    =  4</a:t>
                  </a:r>
                </a:p>
                <a:p>
                  <a:pPr defTabSz="515881" eaLnBrk="1" hangingPunct="1">
                    <a:defRPr/>
                  </a:pPr>
                  <a:r>
                    <a:rPr lang="en-US" altLang="zh-CN" sz="1600" b="1" dirty="0">
                      <a:solidFill>
                        <a:srgbClr val="FF0000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M UV200    =  4</a:t>
                  </a:r>
                  <a:endParaRPr lang="zh-CN" altLang="en-US" sz="1600" b="1" dirty="0">
                    <a:solidFill>
                      <a:srgbClr val="FF0000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3" name="箭头: 下 2">
              <a:extLst>
                <a:ext uri="{FF2B5EF4-FFF2-40B4-BE49-F238E27FC236}">
                  <a16:creationId xmlns:a16="http://schemas.microsoft.com/office/drawing/2014/main" id="{74172B89-5063-279F-C241-2E1980C0D063}"/>
                </a:ext>
              </a:extLst>
            </p:cNvPr>
            <p:cNvSpPr/>
            <p:nvPr/>
          </p:nvSpPr>
          <p:spPr>
            <a:xfrm>
              <a:off x="2240537" y="2447854"/>
              <a:ext cx="482690" cy="932397"/>
            </a:xfrm>
            <a:prstGeom prst="downArrow">
              <a:avLst>
                <a:gd name="adj1" fmla="val 40759"/>
                <a:gd name="adj2" fmla="val 41914"/>
              </a:avLst>
            </a:prstGeom>
            <a:solidFill>
              <a:srgbClr val="0096FF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B3DADF9-1052-32D0-02C7-7BF028F20A7D}"/>
              </a:ext>
            </a:extLst>
          </p:cNvPr>
          <p:cNvGrpSpPr/>
          <p:nvPr/>
        </p:nvGrpSpPr>
        <p:grpSpPr>
          <a:xfrm>
            <a:off x="93942" y="982211"/>
            <a:ext cx="3714155" cy="4792217"/>
            <a:chOff x="678850" y="620514"/>
            <a:chExt cx="3744413" cy="4831258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0771FC1-F81F-A9B7-AFF0-59A773FE53B5}"/>
                </a:ext>
              </a:extLst>
            </p:cNvPr>
            <p:cNvGrpSpPr/>
            <p:nvPr/>
          </p:nvGrpSpPr>
          <p:grpSpPr>
            <a:xfrm>
              <a:off x="678850" y="620514"/>
              <a:ext cx="3744413" cy="4831258"/>
              <a:chOff x="4572000" y="779084"/>
              <a:chExt cx="3744413" cy="4831258"/>
            </a:xfrm>
          </p:grpSpPr>
          <p:pic>
            <p:nvPicPr>
              <p:cNvPr id="2" name="图片 1">
                <a:extLst>
                  <a:ext uri="{FF2B5EF4-FFF2-40B4-BE49-F238E27FC236}">
                    <a16:creationId xmlns:a16="http://schemas.microsoft.com/office/drawing/2014/main" id="{C82CC5B7-6A59-6752-3BA1-B29428D4DA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70941" y="924951"/>
                <a:ext cx="3131914" cy="4318605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4DB2DC60-4A99-F54A-F36F-FBB5410EA8E0}"/>
                  </a:ext>
                </a:extLst>
              </p:cNvPr>
              <p:cNvGrpSpPr/>
              <p:nvPr/>
            </p:nvGrpSpPr>
            <p:grpSpPr>
              <a:xfrm>
                <a:off x="4572000" y="779084"/>
                <a:ext cx="3744413" cy="4831258"/>
                <a:chOff x="5476424" y="1255994"/>
                <a:chExt cx="3951009" cy="5097821"/>
              </a:xfrm>
            </p:grpSpPr>
            <p:cxnSp>
              <p:nvCxnSpPr>
                <p:cNvPr id="11" name="直接箭头连接符 26">
                  <a:extLst>
                    <a:ext uri="{FF2B5EF4-FFF2-40B4-BE49-F238E27FC236}">
                      <a16:creationId xmlns:a16="http://schemas.microsoft.com/office/drawing/2014/main" id="{A8724203-CA5A-ABC1-7C8F-FEA014689B5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 flipV="1">
                  <a:off x="5886878" y="1311702"/>
                  <a:ext cx="3" cy="4709589"/>
                </a:xfrm>
                <a:prstGeom prst="straightConnector1">
                  <a:avLst/>
                </a:prstGeom>
                <a:ln w="25400">
                  <a:solidFill>
                    <a:srgbClr val="0000FF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箭头连接符 29">
                  <a:extLst>
                    <a:ext uri="{FF2B5EF4-FFF2-40B4-BE49-F238E27FC236}">
                      <a16:creationId xmlns:a16="http://schemas.microsoft.com/office/drawing/2014/main" id="{827B5027-EE59-5F7F-08DE-DF5CFB9B40BE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883071" y="6020020"/>
                  <a:ext cx="3544362" cy="1268"/>
                </a:xfrm>
                <a:prstGeom prst="straightConnector1">
                  <a:avLst/>
                </a:prstGeom>
                <a:ln w="25400">
                  <a:solidFill>
                    <a:srgbClr val="0000FF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" name="TextBox 31">
                  <a:extLst>
                    <a:ext uri="{FF2B5EF4-FFF2-40B4-BE49-F238E27FC236}">
                      <a16:creationId xmlns:a16="http://schemas.microsoft.com/office/drawing/2014/main" id="{CAAF0AD9-D387-3AEB-A24B-25FBF2129A1F}"/>
                    </a:ext>
                  </a:extLst>
                </p:cNvPr>
                <p:cNvSpPr txBox="1"/>
                <p:nvPr/>
              </p:nvSpPr>
              <p:spPr>
                <a:xfrm>
                  <a:off x="5476424" y="2636915"/>
                  <a:ext cx="389710" cy="2127912"/>
                </a:xfrm>
                <a:prstGeom prst="rect">
                  <a:avLst/>
                </a:prstGeom>
                <a:noFill/>
              </p:spPr>
              <p:txBody>
                <a:bodyPr vert="vert270" wrap="square">
                  <a:spAutoFit/>
                </a:bodyPr>
                <a:lstStyle/>
                <a:p>
                  <a:pPr algn="ctr" defTabSz="515881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200" b="1">
                      <a:solidFill>
                        <a:srgbClr val="0000FF"/>
                      </a:solidFill>
                      <a:ea typeface="楷体_GB2312"/>
                      <a:cs typeface="Times New Roman" panose="02020603050405020304" pitchFamily="18" charset="0"/>
                    </a:rPr>
                    <a:t>N UV850 SVD Mode</a:t>
                  </a:r>
                  <a:endParaRPr lang="zh-CN" altLang="en-US" sz="1200" b="1" dirty="0">
                    <a:solidFill>
                      <a:srgbClr val="0000FF"/>
                    </a:solidFill>
                    <a:ea typeface="楷体_GB231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" name="TextBox 32">
                  <a:extLst>
                    <a:ext uri="{FF2B5EF4-FFF2-40B4-BE49-F238E27FC236}">
                      <a16:creationId xmlns:a16="http://schemas.microsoft.com/office/drawing/2014/main" id="{2830698B-4CA6-00E6-1C0A-A89578C5ED15}"/>
                    </a:ext>
                  </a:extLst>
                </p:cNvPr>
                <p:cNvSpPr txBox="1"/>
                <p:nvPr/>
              </p:nvSpPr>
              <p:spPr>
                <a:xfrm rot="5400000">
                  <a:off x="7530856" y="4809736"/>
                  <a:ext cx="389710" cy="2698448"/>
                </a:xfrm>
                <a:prstGeom prst="rect">
                  <a:avLst/>
                </a:prstGeom>
                <a:noFill/>
              </p:spPr>
              <p:txBody>
                <a:bodyPr vert="vert270" wrap="square">
                  <a:spAutoFit/>
                </a:bodyPr>
                <a:lstStyle/>
                <a:p>
                  <a:pPr algn="ctr" defTabSz="515881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200" b="1">
                      <a:solidFill>
                        <a:srgbClr val="0000FF"/>
                      </a:solidFill>
                      <a:ea typeface="楷体_GB2312"/>
                      <a:cs typeface="Times New Roman" panose="02020603050405020304" pitchFamily="18" charset="0"/>
                    </a:rPr>
                    <a:t>M UV200 SVD Mode</a:t>
                  </a:r>
                  <a:endParaRPr lang="zh-CN" altLang="en-US" sz="1200" b="1" dirty="0">
                    <a:solidFill>
                      <a:srgbClr val="0000FF"/>
                    </a:solidFill>
                    <a:ea typeface="楷体_GB231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" name="矩形 16">
                  <a:extLst>
                    <a:ext uri="{FF2B5EF4-FFF2-40B4-BE49-F238E27FC236}">
                      <a16:creationId xmlns:a16="http://schemas.microsoft.com/office/drawing/2014/main" id="{4AA2E149-F266-9718-F0FA-32AAE72BA9F4}"/>
                    </a:ext>
                  </a:extLst>
                </p:cNvPr>
                <p:cNvSpPr/>
                <p:nvPr/>
              </p:nvSpPr>
              <p:spPr>
                <a:xfrm>
                  <a:off x="6276277" y="1255994"/>
                  <a:ext cx="824073" cy="267926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>
                  <a:spAutoFit/>
                </a:bodyPr>
                <a:lstStyle/>
                <a:p>
                  <a:pPr defTabSz="515881" eaLnBrk="1" hangingPunct="1">
                    <a:spcBef>
                      <a:spcPts val="677"/>
                    </a:spcBef>
                    <a:defRPr/>
                  </a:pPr>
                  <a:r>
                    <a:rPr lang="en-US" altLang="zh-CN" sz="1050" b="1">
                      <a:solidFill>
                        <a:srgbClr val="0000FF"/>
                      </a:solidFill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ART PCC</a:t>
                  </a:r>
                  <a:endParaRPr lang="en-US" altLang="zh-CN" sz="1050" b="1" dirty="0">
                    <a:solidFill>
                      <a:srgbClr val="0000FF"/>
                    </a:solidFill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id="{EA5536CD-9EC2-C64C-8243-B3DDEBADD6D7}"/>
                    </a:ext>
                  </a:extLst>
                </p:cNvPr>
                <p:cNvSpPr/>
                <p:nvPr/>
              </p:nvSpPr>
              <p:spPr>
                <a:xfrm>
                  <a:off x="8031276" y="1259439"/>
                  <a:ext cx="839297" cy="267926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>
                  <a:spAutoFit/>
                </a:bodyPr>
                <a:lstStyle/>
                <a:p>
                  <a:pPr defTabSz="515881" eaLnBrk="1" hangingPunct="1">
                    <a:spcBef>
                      <a:spcPts val="677"/>
                    </a:spcBef>
                    <a:defRPr/>
                  </a:pPr>
                  <a:r>
                    <a:rPr lang="en-US" altLang="zh-CN" sz="1050" b="1">
                      <a:solidFill>
                        <a:srgbClr val="0000FF"/>
                      </a:solidFill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ANO PCC</a:t>
                  </a:r>
                  <a:endParaRPr lang="en-US" altLang="zh-CN" sz="1050" b="1" dirty="0">
                    <a:solidFill>
                      <a:srgbClr val="0000FF"/>
                    </a:solidFill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C68FFC37-9A13-7FD5-0636-5A4DCE6F0DA0}"/>
                    </a:ext>
                  </a:extLst>
                </p:cNvPr>
                <p:cNvSpPr/>
                <p:nvPr/>
              </p:nvSpPr>
              <p:spPr>
                <a:xfrm>
                  <a:off x="6264119" y="2817483"/>
                  <a:ext cx="966155" cy="267926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>
                  <a:spAutoFit/>
                </a:bodyPr>
                <a:lstStyle/>
                <a:p>
                  <a:pPr defTabSz="515881" eaLnBrk="1" hangingPunct="1">
                    <a:spcBef>
                      <a:spcPts val="677"/>
                    </a:spcBef>
                    <a:defRPr/>
                  </a:pPr>
                  <a:r>
                    <a:rPr lang="en-US" altLang="zh-CN" sz="1050" b="1">
                      <a:solidFill>
                        <a:srgbClr val="0000FF"/>
                      </a:solidFill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ANO RMSD</a:t>
                  </a:r>
                  <a:endParaRPr lang="en-US" altLang="zh-CN" sz="1050" b="1" dirty="0">
                    <a:solidFill>
                      <a:srgbClr val="0000FF"/>
                    </a:solidFill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id="{C7EB7363-3D7C-79E4-80C2-1384B3C8AC70}"/>
                    </a:ext>
                  </a:extLst>
                </p:cNvPr>
                <p:cNvSpPr/>
                <p:nvPr/>
              </p:nvSpPr>
              <p:spPr>
                <a:xfrm>
                  <a:off x="8123207" y="2817483"/>
                  <a:ext cx="712438" cy="267926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>
                  <a:spAutoFit/>
                </a:bodyPr>
                <a:lstStyle/>
                <a:p>
                  <a:pPr defTabSz="515881" eaLnBrk="1" hangingPunct="1">
                    <a:spcBef>
                      <a:spcPts val="677"/>
                    </a:spcBef>
                    <a:defRPr/>
                  </a:pPr>
                  <a:r>
                    <a:rPr lang="en-US" altLang="zh-CN" sz="1050" b="1">
                      <a:solidFill>
                        <a:srgbClr val="0000FF"/>
                      </a:solidFill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ANO PS</a:t>
                  </a:r>
                  <a:endParaRPr lang="en-US" altLang="zh-CN" sz="1050" b="1" dirty="0">
                    <a:solidFill>
                      <a:srgbClr val="0000FF"/>
                    </a:solidFill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957F8F09-882D-1AB0-F7CB-DE0FDC04C329}"/>
                    </a:ext>
                  </a:extLst>
                </p:cNvPr>
                <p:cNvSpPr/>
                <p:nvPr/>
              </p:nvSpPr>
              <p:spPr>
                <a:xfrm>
                  <a:off x="6346856" y="4389066"/>
                  <a:ext cx="891731" cy="267926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>
                  <a:spAutoFit/>
                </a:bodyPr>
                <a:lstStyle/>
                <a:p>
                  <a:pPr defTabSz="515881" eaLnBrk="1" hangingPunct="1">
                    <a:spcBef>
                      <a:spcPts val="677"/>
                    </a:spcBef>
                    <a:defRPr/>
                  </a:pPr>
                  <a:r>
                    <a:rPr lang="en-US" altLang="zh-CN" sz="1050" b="1">
                      <a:solidFill>
                        <a:srgbClr val="0000FF"/>
                      </a:solidFill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Total Score</a:t>
                  </a:r>
                  <a:endParaRPr lang="en-US" altLang="zh-CN" sz="1050" b="1" dirty="0">
                    <a:solidFill>
                      <a:srgbClr val="0000FF"/>
                    </a:solidFill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D0498C3A-AB0A-C553-2FCD-C6386633EC3C}"/>
                </a:ext>
              </a:extLst>
            </p:cNvPr>
            <p:cNvSpPr/>
            <p:nvPr/>
          </p:nvSpPr>
          <p:spPr bwMode="auto">
            <a:xfrm rot="16200000">
              <a:off x="1455070" y="1615838"/>
              <a:ext cx="223761" cy="216022"/>
            </a:xfrm>
            <a:prstGeom prst="ellips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2863" tIns="21431" rIns="42863" bIns="21431" numCol="1" rtlCol="0" anchor="t" anchorCtr="0" compatLnSpc="1">
              <a:prstTxWarp prst="textNoShape">
                <a:avLst/>
              </a:prstTxWarp>
            </a:bodyPr>
            <a:lstStyle/>
            <a:p>
              <a:pPr defTabSz="4286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25" dirty="0">
                <a:solidFill>
                  <a:srgbClr val="000000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AC8283A-7755-B972-52EA-86408A03819B}"/>
                </a:ext>
              </a:extLst>
            </p:cNvPr>
            <p:cNvSpPr/>
            <p:nvPr/>
          </p:nvSpPr>
          <p:spPr bwMode="auto">
            <a:xfrm rot="16200000">
              <a:off x="3094796" y="1593266"/>
              <a:ext cx="223761" cy="216022"/>
            </a:xfrm>
            <a:prstGeom prst="ellips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2863" tIns="21431" rIns="42863" bIns="21431" numCol="1" rtlCol="0" anchor="t" anchorCtr="0" compatLnSpc="1">
              <a:prstTxWarp prst="textNoShape">
                <a:avLst/>
              </a:prstTxWarp>
            </a:bodyPr>
            <a:lstStyle/>
            <a:p>
              <a:pPr defTabSz="4286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25" dirty="0">
                <a:solidFill>
                  <a:srgbClr val="000000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8DCD3EE9-928F-8A1D-E430-E4E354023748}"/>
                </a:ext>
              </a:extLst>
            </p:cNvPr>
            <p:cNvSpPr/>
            <p:nvPr/>
          </p:nvSpPr>
          <p:spPr bwMode="auto">
            <a:xfrm rot="16200000">
              <a:off x="1455069" y="3093077"/>
              <a:ext cx="223761" cy="216022"/>
            </a:xfrm>
            <a:prstGeom prst="ellips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2863" tIns="21431" rIns="42863" bIns="21431" numCol="1" rtlCol="0" anchor="t" anchorCtr="0" compatLnSpc="1">
              <a:prstTxWarp prst="textNoShape">
                <a:avLst/>
              </a:prstTxWarp>
            </a:bodyPr>
            <a:lstStyle/>
            <a:p>
              <a:pPr defTabSz="4286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25" dirty="0">
                <a:solidFill>
                  <a:srgbClr val="000000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D68B5D2A-947B-A2C1-20E5-5E204FB881B3}"/>
                </a:ext>
              </a:extLst>
            </p:cNvPr>
            <p:cNvSpPr/>
            <p:nvPr/>
          </p:nvSpPr>
          <p:spPr bwMode="auto">
            <a:xfrm rot="16200000">
              <a:off x="3077491" y="3093078"/>
              <a:ext cx="223761" cy="216022"/>
            </a:xfrm>
            <a:prstGeom prst="ellips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2863" tIns="21431" rIns="42863" bIns="21431" numCol="1" rtlCol="0" anchor="t" anchorCtr="0" compatLnSpc="1">
              <a:prstTxWarp prst="textNoShape">
                <a:avLst/>
              </a:prstTxWarp>
            </a:bodyPr>
            <a:lstStyle/>
            <a:p>
              <a:pPr defTabSz="4286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25" dirty="0">
                <a:solidFill>
                  <a:srgbClr val="000000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41CFD3EE-FABE-F58A-E078-B65F467E8CFB}"/>
                </a:ext>
              </a:extLst>
            </p:cNvPr>
            <p:cNvSpPr/>
            <p:nvPr/>
          </p:nvSpPr>
          <p:spPr bwMode="auto">
            <a:xfrm rot="16200000">
              <a:off x="1465407" y="4567771"/>
              <a:ext cx="223761" cy="216022"/>
            </a:xfrm>
            <a:prstGeom prst="ellips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2863" tIns="21431" rIns="42863" bIns="21431" numCol="1" rtlCol="0" anchor="t" anchorCtr="0" compatLnSpc="1">
              <a:prstTxWarp prst="textNoShape">
                <a:avLst/>
              </a:prstTxWarp>
            </a:bodyPr>
            <a:lstStyle/>
            <a:p>
              <a:pPr defTabSz="4286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25" dirty="0">
                <a:solidFill>
                  <a:srgbClr val="000000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28B1335-2C24-DF06-83C3-EF1E9EB4A2E2}"/>
                </a:ext>
              </a:extLst>
            </p:cNvPr>
            <p:cNvSpPr/>
            <p:nvPr/>
          </p:nvSpPr>
          <p:spPr>
            <a:xfrm>
              <a:off x="1130020" y="3649588"/>
              <a:ext cx="1569772" cy="144016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2D5F0332-D2D5-C137-6686-6F753F3149ED}"/>
              </a:ext>
            </a:extLst>
          </p:cNvPr>
          <p:cNvSpPr txBox="1"/>
          <p:nvPr/>
        </p:nvSpPr>
        <p:spPr>
          <a:xfrm>
            <a:off x="1618546" y="515186"/>
            <a:ext cx="59069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zh-CN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Method to identify the </a:t>
            </a:r>
            <a:r>
              <a:rPr lang="en" altLang="zh-CN" sz="1600" b="1" dirty="0">
                <a:solidFill>
                  <a:srgbClr val="FF0000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best coupled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-</a:t>
            </a:r>
            <a:r>
              <a:rPr lang="en" altLang="zh-CN" sz="1600" b="1" dirty="0">
                <a:solidFill>
                  <a:srgbClr val="FF0000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mode combination </a:t>
            </a:r>
            <a:r>
              <a:rPr lang="en" altLang="zh-CN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for the 2025 summer rainfall hindcast</a:t>
            </a:r>
            <a:endParaRPr lang="zh-CN" altLang="en-US" sz="1600" b="1" dirty="0">
              <a:solidFill>
                <a:srgbClr val="0000FF"/>
              </a:solidFill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7655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5EC31EC8-EFDF-FFE9-7A30-614AF557ED57}"/>
              </a:ext>
            </a:extLst>
          </p:cNvPr>
          <p:cNvSpPr txBox="1"/>
          <p:nvPr/>
        </p:nvSpPr>
        <p:spPr>
          <a:xfrm>
            <a:off x="2472256" y="-79297"/>
            <a:ext cx="4199488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511"/>
              </a:spcAft>
              <a:defRPr/>
            </a:pPr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Multi‑Year Hindcast Evaluation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9EBC9AB-EFE4-FA93-C791-408BE2F82790}"/>
              </a:ext>
            </a:extLst>
          </p:cNvPr>
          <p:cNvSpPr txBox="1"/>
          <p:nvPr/>
        </p:nvSpPr>
        <p:spPr>
          <a:xfrm>
            <a:off x="1628673" y="763265"/>
            <a:ext cx="5886655" cy="664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120000"/>
              </a:lnSpc>
            </a:pP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EASWP-CRDSM</a:t>
            </a:r>
            <a:r>
              <a:rPr lang="en-US" altLang="zh-CN" sz="1600" b="1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compared with </a:t>
            </a: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WRF</a:t>
            </a:r>
            <a:r>
              <a:rPr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: PS Score and PCC for China summer rainfall anomaly hindcast from 2018-2025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339C85A-EBDB-40DB-6964-679539A5E40D}"/>
              </a:ext>
            </a:extLst>
          </p:cNvPr>
          <p:cNvSpPr txBox="1"/>
          <p:nvPr/>
        </p:nvSpPr>
        <p:spPr>
          <a:xfrm>
            <a:off x="149278" y="4441676"/>
            <a:ext cx="88454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EASWP-CRDSM</a:t>
            </a:r>
            <a:r>
              <a:rPr lang="en-US" altLang="zh-CN" sz="1600" b="1" dirty="0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significantly and 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stably </a:t>
            </a: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improves</a:t>
            </a:r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WRF-output</a:t>
            </a:r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summer rainfall prediction over China, achieving </a:t>
            </a:r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PS score of 84 (+13.7)</a:t>
            </a:r>
            <a:r>
              <a:rPr lang="en-US" altLang="zh-CN" sz="1600" b="1"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and a </a:t>
            </a: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PCC of 0.43 (+0.41)</a:t>
            </a:r>
            <a:endParaRPr lang="zh-CN" altLang="en-US" sz="1600" b="1" dirty="0">
              <a:solidFill>
                <a:srgbClr val="FF0000"/>
              </a:solidFill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33FF0BD-FFDC-F2DB-F5CD-39F08AE6FF1A}"/>
              </a:ext>
            </a:extLst>
          </p:cNvPr>
          <p:cNvGrpSpPr/>
          <p:nvPr/>
        </p:nvGrpSpPr>
        <p:grpSpPr>
          <a:xfrm>
            <a:off x="4509501" y="1614474"/>
            <a:ext cx="4735986" cy="2166925"/>
            <a:chOff x="0" y="1698687"/>
            <a:chExt cx="4735986" cy="2166925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D6E5FD7-2681-DCE9-041F-3A5B9632AE17}"/>
                </a:ext>
              </a:extLst>
            </p:cNvPr>
            <p:cNvGrpSpPr/>
            <p:nvPr/>
          </p:nvGrpSpPr>
          <p:grpSpPr>
            <a:xfrm>
              <a:off x="0" y="1698687"/>
              <a:ext cx="4735986" cy="2166925"/>
              <a:chOff x="0" y="1436834"/>
              <a:chExt cx="4735986" cy="2166925"/>
            </a:xfrm>
          </p:grpSpPr>
          <p:cxnSp>
            <p:nvCxnSpPr>
              <p:cNvPr id="4" name="直接箭头连接符 3">
                <a:extLst>
                  <a:ext uri="{FF2B5EF4-FFF2-40B4-BE49-F238E27FC236}">
                    <a16:creationId xmlns:a16="http://schemas.microsoft.com/office/drawing/2014/main" id="{B9D3C362-649F-4386-A6AF-580C045726F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499992" y="2325500"/>
                <a:ext cx="0" cy="360040"/>
              </a:xfrm>
              <a:prstGeom prst="straightConnector1">
                <a:avLst/>
              </a:prstGeom>
              <a:ln w="3492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F1F0D570-D899-7FDB-BC5A-F103EAFFE1AC}"/>
                  </a:ext>
                </a:extLst>
              </p:cNvPr>
              <p:cNvGrpSpPr/>
              <p:nvPr/>
            </p:nvGrpSpPr>
            <p:grpSpPr>
              <a:xfrm>
                <a:off x="0" y="1436834"/>
                <a:ext cx="3894954" cy="2166925"/>
                <a:chOff x="0" y="1436834"/>
                <a:chExt cx="3894954" cy="2166925"/>
              </a:xfrm>
            </p:grpSpPr>
            <p:pic>
              <p:nvPicPr>
                <p:cNvPr id="3" name="图片 2">
                  <a:extLst>
                    <a:ext uri="{FF2B5EF4-FFF2-40B4-BE49-F238E27FC236}">
                      <a16:creationId xmlns:a16="http://schemas.microsoft.com/office/drawing/2014/main" id="{55F7E78A-7D61-62F5-8AE5-88E4AD1039C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rcRect r="18334" b="50000"/>
                <a:stretch>
                  <a:fillRect/>
                </a:stretch>
              </p:blipFill>
              <p:spPr>
                <a:xfrm>
                  <a:off x="0" y="1623759"/>
                  <a:ext cx="3894954" cy="1980000"/>
                </a:xfrm>
                <a:prstGeom prst="rect">
                  <a:avLst/>
                </a:prstGeom>
              </p:spPr>
            </p:pic>
            <p:sp>
              <p:nvSpPr>
                <p:cNvPr id="6" name="文本框 5">
                  <a:extLst>
                    <a:ext uri="{FF2B5EF4-FFF2-40B4-BE49-F238E27FC236}">
                      <a16:creationId xmlns:a16="http://schemas.microsoft.com/office/drawing/2014/main" id="{0E630AE7-C139-9583-37AE-96B5182E395A}"/>
                    </a:ext>
                  </a:extLst>
                </p:cNvPr>
                <p:cNvSpPr txBox="1"/>
                <p:nvPr/>
              </p:nvSpPr>
              <p:spPr>
                <a:xfrm>
                  <a:off x="467544" y="1436834"/>
                  <a:ext cx="3427410" cy="338554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>
                  <a:spAutoFit/>
                </a:bodyPr>
                <a:lstStyle/>
                <a:p>
                  <a:pPr algn="ctr" defTabSz="822960"/>
                  <a:r>
                    <a:rPr lang="en-US" altLang="zh-CN" sz="1600" b="1" dirty="0">
                      <a:solidFill>
                        <a:srgbClr val="000000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Rainfall Anomaly PCC</a:t>
                  </a:r>
                  <a:endParaRPr lang="zh-CN" altLang="en-US" sz="1600" b="1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E27D4427-469F-C57F-CF1B-EE201AAE5F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51920" y="2281436"/>
                <a:ext cx="720079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0A4B3D31-47AF-0276-E477-A18E626581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51920" y="2732529"/>
                <a:ext cx="720079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98987863-3E72-994E-7119-028ABADA3BE5}"/>
                  </a:ext>
                </a:extLst>
              </p:cNvPr>
              <p:cNvSpPr txBox="1"/>
              <p:nvPr/>
            </p:nvSpPr>
            <p:spPr>
              <a:xfrm>
                <a:off x="3894954" y="2335630"/>
                <a:ext cx="62981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600" b="1" i="0"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0.41</a:t>
                </a:r>
                <a:endParaRPr lang="zh-CN" altLang="en-US" sz="16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79B02CDB-AB42-798B-90C5-991E4AE40F62}"/>
                  </a:ext>
                </a:extLst>
              </p:cNvPr>
              <p:cNvSpPr txBox="1"/>
              <p:nvPr/>
            </p:nvSpPr>
            <p:spPr>
              <a:xfrm>
                <a:off x="3731566" y="1968594"/>
                <a:ext cx="1003822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400" b="1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Mean 0.43</a:t>
                </a:r>
                <a:endParaRPr lang="zh-CN" altLang="en-US" sz="1600" dirty="0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5033C67B-7495-4693-E687-366C18BEC8C6}"/>
                  </a:ext>
                </a:extLst>
              </p:cNvPr>
              <p:cNvSpPr txBox="1"/>
              <p:nvPr/>
            </p:nvSpPr>
            <p:spPr>
              <a:xfrm>
                <a:off x="3732164" y="2728377"/>
                <a:ext cx="1003822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400" b="1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Mean 0.02</a:t>
                </a:r>
                <a:endParaRPr lang="zh-CN" altLang="en-US" sz="1600"/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A037F8E-518A-1613-D654-5E811F6B5B5E}"/>
                </a:ext>
              </a:extLst>
            </p:cNvPr>
            <p:cNvSpPr txBox="1"/>
            <p:nvPr/>
          </p:nvSpPr>
          <p:spPr>
            <a:xfrm>
              <a:off x="1401930" y="2199465"/>
              <a:ext cx="145122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chemeClr val="accent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EASWP-CRDSM</a:t>
              </a:r>
              <a:endParaRPr lang="zh-CN" altLang="en-US" sz="1600">
                <a:solidFill>
                  <a:schemeClr val="accent1"/>
                </a:solidFill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2FB865A-426C-D3D6-3689-0F3753503412}"/>
                </a:ext>
              </a:extLst>
            </p:cNvPr>
            <p:cNvSpPr txBox="1"/>
            <p:nvPr/>
          </p:nvSpPr>
          <p:spPr>
            <a:xfrm>
              <a:off x="1763688" y="3170057"/>
              <a:ext cx="59283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chemeClr val="accent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WRF</a:t>
              </a:r>
              <a:endParaRPr lang="zh-CN" altLang="en-US" sz="1600">
                <a:solidFill>
                  <a:schemeClr val="accent1"/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E3D2E62-A2EA-391E-3A31-ED728D968C51}"/>
              </a:ext>
            </a:extLst>
          </p:cNvPr>
          <p:cNvGrpSpPr/>
          <p:nvPr/>
        </p:nvGrpSpPr>
        <p:grpSpPr>
          <a:xfrm>
            <a:off x="205" y="1614474"/>
            <a:ext cx="4678376" cy="2149277"/>
            <a:chOff x="4571999" y="1716335"/>
            <a:chExt cx="4678376" cy="2149277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D4DBAF36-0154-0515-CBB6-D36EB3F4E404}"/>
                </a:ext>
              </a:extLst>
            </p:cNvPr>
            <p:cNvGrpSpPr/>
            <p:nvPr/>
          </p:nvGrpSpPr>
          <p:grpSpPr>
            <a:xfrm>
              <a:off x="4571999" y="1716335"/>
              <a:ext cx="4678376" cy="2149277"/>
              <a:chOff x="4571999" y="1454482"/>
              <a:chExt cx="4678376" cy="2149277"/>
            </a:xfrm>
          </p:grpSpPr>
          <p:cxnSp>
            <p:nvCxnSpPr>
              <p:cNvPr id="13" name="直接箭头连接符 12">
                <a:extLst>
                  <a:ext uri="{FF2B5EF4-FFF2-40B4-BE49-F238E27FC236}">
                    <a16:creationId xmlns:a16="http://schemas.microsoft.com/office/drawing/2014/main" id="{17963501-0620-409D-8378-42399425945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36496" y="2122482"/>
                <a:ext cx="0" cy="491277"/>
              </a:xfrm>
              <a:prstGeom prst="straightConnector1">
                <a:avLst/>
              </a:prstGeom>
              <a:ln w="3492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299D35A6-F257-7D8A-248D-FADD5697D44B}"/>
                  </a:ext>
                </a:extLst>
              </p:cNvPr>
              <p:cNvGrpSpPr/>
              <p:nvPr/>
            </p:nvGrpSpPr>
            <p:grpSpPr>
              <a:xfrm>
                <a:off x="4571999" y="1454482"/>
                <a:ext cx="3893913" cy="2149277"/>
                <a:chOff x="4571999" y="1454482"/>
                <a:chExt cx="3893913" cy="2149277"/>
              </a:xfrm>
            </p:grpSpPr>
            <p:pic>
              <p:nvPicPr>
                <p:cNvPr id="5" name="图片 4">
                  <a:extLst>
                    <a:ext uri="{FF2B5EF4-FFF2-40B4-BE49-F238E27FC236}">
                      <a16:creationId xmlns:a16="http://schemas.microsoft.com/office/drawing/2014/main" id="{B26F3A5D-6AF6-8FF8-6F80-0003580FB5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rcRect t="49485" r="18334" b="501"/>
                <a:stretch>
                  <a:fillRect/>
                </a:stretch>
              </p:blipFill>
              <p:spPr>
                <a:xfrm>
                  <a:off x="4571999" y="1623759"/>
                  <a:ext cx="3893913" cy="1980000"/>
                </a:xfrm>
                <a:prstGeom prst="rect">
                  <a:avLst/>
                </a:prstGeom>
              </p:spPr>
            </p:pic>
            <p:sp>
              <p:nvSpPr>
                <p:cNvPr id="7" name="文本框 6">
                  <a:extLst>
                    <a:ext uri="{FF2B5EF4-FFF2-40B4-BE49-F238E27FC236}">
                      <a16:creationId xmlns:a16="http://schemas.microsoft.com/office/drawing/2014/main" id="{461E521E-AB3A-A343-1E69-3FEB71C2E766}"/>
                    </a:ext>
                  </a:extLst>
                </p:cNvPr>
                <p:cNvSpPr txBox="1"/>
                <p:nvPr/>
              </p:nvSpPr>
              <p:spPr>
                <a:xfrm>
                  <a:off x="5038502" y="1454482"/>
                  <a:ext cx="3427410" cy="338554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>
                  <a:spAutoFit/>
                </a:bodyPr>
                <a:lstStyle/>
                <a:p>
                  <a:pPr algn="ctr" defTabSz="822960"/>
                  <a:r>
                    <a:rPr lang="en-US" altLang="zh-CN" sz="1600" b="1" dirty="0">
                      <a:solidFill>
                        <a:srgbClr val="000000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Rainfall Anomaly PS </a:t>
                  </a:r>
                  <a:endParaRPr lang="zh-CN" altLang="en-US" sz="1600" b="1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9D1D2C21-1AB6-38B5-FDCB-C00E43D6EDE7}"/>
                  </a:ext>
                </a:extLst>
              </p:cNvPr>
              <p:cNvSpPr txBox="1"/>
              <p:nvPr/>
            </p:nvSpPr>
            <p:spPr>
              <a:xfrm>
                <a:off x="8246553" y="1775388"/>
                <a:ext cx="1003822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400" b="1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Mean 84</a:t>
                </a:r>
                <a:endParaRPr lang="zh-CN" altLang="en-US" sz="1600"/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3F65049E-E9C1-D7C9-AC43-D1916373BAA8}"/>
                  </a:ext>
                </a:extLst>
              </p:cNvPr>
              <p:cNvSpPr txBox="1"/>
              <p:nvPr/>
            </p:nvSpPr>
            <p:spPr>
              <a:xfrm>
                <a:off x="8237159" y="2717816"/>
                <a:ext cx="1003822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400" b="1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Mean 70.3</a:t>
                </a:r>
                <a:endParaRPr lang="zh-CN" altLang="en-US" sz="1600"/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9DD632E2-C5D7-11F0-C8FB-6BC3F864DFAF}"/>
                  </a:ext>
                </a:extLst>
              </p:cNvPr>
              <p:cNvSpPr txBox="1"/>
              <p:nvPr/>
            </p:nvSpPr>
            <p:spPr>
              <a:xfrm>
                <a:off x="8451030" y="2210397"/>
                <a:ext cx="60671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600" b="1" i="0"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13.7</a:t>
                </a:r>
                <a:endParaRPr lang="zh-CN" altLang="en-US" sz="1600" b="1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F79628F2-1D90-79E5-4114-8DC9DF516D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23921" y="2083165"/>
                <a:ext cx="720079" cy="0"/>
              </a:xfrm>
              <a:prstGeom prst="line">
                <a:avLst/>
              </a:prstGeom>
              <a:ln w="28575">
                <a:solidFill>
                  <a:srgbClr val="229C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13212F94-D948-37C7-B18C-2FBFA1A1C1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23920" y="2662778"/>
                <a:ext cx="720079" cy="0"/>
              </a:xfrm>
              <a:prstGeom prst="line">
                <a:avLst/>
              </a:prstGeom>
              <a:ln w="28575">
                <a:solidFill>
                  <a:srgbClr val="229C2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02BEBDD-4214-0D28-1258-6C2E1BF14E22}"/>
                </a:ext>
              </a:extLst>
            </p:cNvPr>
            <p:cNvSpPr txBox="1"/>
            <p:nvPr/>
          </p:nvSpPr>
          <p:spPr>
            <a:xfrm>
              <a:off x="6628124" y="2063727"/>
              <a:ext cx="145122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rgbClr val="229C2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EASWP-CRDSM</a:t>
              </a:r>
              <a:endParaRPr lang="zh-CN" altLang="en-US" sz="1600">
                <a:solidFill>
                  <a:srgbClr val="229C22"/>
                </a:solidFill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B0C2039-EFB4-841B-A294-8C1A9A877B89}"/>
                </a:ext>
              </a:extLst>
            </p:cNvPr>
            <p:cNvSpPr txBox="1"/>
            <p:nvPr/>
          </p:nvSpPr>
          <p:spPr>
            <a:xfrm>
              <a:off x="6642372" y="2936919"/>
              <a:ext cx="59283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rgbClr val="229C2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WRF</a:t>
              </a:r>
              <a:endParaRPr lang="zh-CN" altLang="en-US" sz="1600">
                <a:solidFill>
                  <a:srgbClr val="229C2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1759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文本框 1">
            <a:extLst>
              <a:ext uri="{FF2B5EF4-FFF2-40B4-BE49-F238E27FC236}">
                <a16:creationId xmlns:a16="http://schemas.microsoft.com/office/drawing/2014/main" id="{FE7F8B7B-C8D7-CB48-A601-0E133701D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9712" y="1559607"/>
            <a:ext cx="6746972" cy="2595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7925" tIns="38963" rIns="77925" bIns="38963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marL="459975" indent="-459975">
              <a:lnSpc>
                <a:spcPct val="150000"/>
              </a:lnSpc>
              <a:spcAft>
                <a:spcPts val="511"/>
              </a:spcAft>
              <a:buFont typeface="Wingdings" pitchFamily="2" charset="2"/>
              <a:buChar char="u"/>
            </a:pPr>
            <a:r>
              <a:rPr kumimoji="1" lang="en-US" altLang="zh-CN" b="1" dirty="0">
                <a:solidFill>
                  <a:srgbClr val="0432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Rainfall Prediction in East Asia</a:t>
            </a:r>
          </a:p>
          <a:p>
            <a:pPr marL="459975" indent="-459975">
              <a:lnSpc>
                <a:spcPct val="150000"/>
              </a:lnSpc>
              <a:spcAft>
                <a:spcPts val="511"/>
              </a:spcAft>
              <a:buFont typeface="Wingdings" pitchFamily="2" charset="2"/>
              <a:buChar char="u"/>
            </a:pPr>
            <a:r>
              <a:rPr kumimoji="1" lang="en-US" altLang="zh-CN" b="1" dirty="0">
                <a:solidFill>
                  <a:srgbClr val="0432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Data, Methods and Framework</a:t>
            </a:r>
          </a:p>
          <a:p>
            <a:pPr marL="459975" indent="-459975">
              <a:lnSpc>
                <a:spcPct val="150000"/>
              </a:lnSpc>
              <a:spcAft>
                <a:spcPts val="511"/>
              </a:spcAft>
              <a:buFont typeface="Wingdings" pitchFamily="2" charset="2"/>
              <a:buChar char="u"/>
            </a:pPr>
            <a:r>
              <a:rPr kumimoji="1" lang="en-US" altLang="zh-CN" b="1">
                <a:solidFill>
                  <a:srgbClr val="0432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</a:t>
            </a:r>
            <a:r>
              <a:rPr kumimoji="1" lang="en-US" altLang="zh-CN" b="1" dirty="0">
                <a:solidFill>
                  <a:srgbClr val="0432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‑Year Hindcast Evaluation</a:t>
            </a:r>
          </a:p>
          <a:p>
            <a:pPr marL="459975" indent="-459975">
              <a:lnSpc>
                <a:spcPct val="150000"/>
              </a:lnSpc>
              <a:spcAft>
                <a:spcPts val="511"/>
              </a:spcAft>
              <a:buFont typeface="Wingdings" pitchFamily="2" charset="2"/>
              <a:buChar char="u"/>
            </a:pPr>
            <a:r>
              <a:rPr kumimoji="1" lang="en-US" altLang="zh-CN" b="1">
                <a:solidFill>
                  <a:srgbClr val="0432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Hindcast: </a:t>
            </a:r>
            <a:r>
              <a:rPr kumimoji="1" lang="en-US" altLang="zh-CN" b="1" dirty="0">
                <a:solidFill>
                  <a:srgbClr val="0432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Summer 2025</a:t>
            </a:r>
          </a:p>
          <a:p>
            <a:pPr marL="459975" indent="-459975">
              <a:lnSpc>
                <a:spcPct val="150000"/>
              </a:lnSpc>
              <a:spcAft>
                <a:spcPts val="511"/>
              </a:spcAft>
              <a:buFont typeface="Wingdings" pitchFamily="2" charset="2"/>
              <a:buChar char="u"/>
            </a:pPr>
            <a:r>
              <a:rPr kumimoji="1" lang="en-US" altLang="zh-CN" b="1" dirty="0">
                <a:solidFill>
                  <a:srgbClr val="0432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Prediction : Summer 2026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79696" y="193204"/>
            <a:ext cx="6746973" cy="494185"/>
          </a:xfrm>
          <a:prstGeom prst="rect">
            <a:avLst/>
          </a:prstGeom>
          <a:noFill/>
        </p:spPr>
        <p:txBody>
          <a:bodyPr wrap="square" lIns="77925" tIns="38963" rIns="77925" bIns="38963" rtlCol="0">
            <a:spAutoFit/>
          </a:bodyPr>
          <a:lstStyle/>
          <a:p>
            <a:pPr algn="ctr"/>
            <a:r>
              <a:rPr kumimoji="1" lang="en-US" altLang="zh-CN" sz="27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Report Outline</a:t>
            </a:r>
            <a:endParaRPr kumimoji="1" lang="zh-CN" altLang="en-US" sz="2700" b="1" dirty="0">
              <a:solidFill>
                <a:srgbClr val="FF0000"/>
              </a:solidFill>
              <a:latin typeface="Calibri" panose="020F0502020204030204" pitchFamily="34" charset="0"/>
              <a:ea typeface="SimHei" panose="02010609060101010101" pitchFamily="49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D58829-8EC0-37BA-0925-346CD6E8E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F20B952-9BC9-26EE-5AE2-A8790032C04E}"/>
              </a:ext>
            </a:extLst>
          </p:cNvPr>
          <p:cNvSpPr txBox="1"/>
          <p:nvPr/>
        </p:nvSpPr>
        <p:spPr>
          <a:xfrm>
            <a:off x="2807569" y="-95110"/>
            <a:ext cx="3528862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511"/>
              </a:spcAft>
              <a:defRPr/>
            </a:pPr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Hindcast: Summer 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2025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标题 3">
            <a:extLst>
              <a:ext uri="{FF2B5EF4-FFF2-40B4-BE49-F238E27FC236}">
                <a16:creationId xmlns:a16="http://schemas.microsoft.com/office/drawing/2014/main" id="{D14472AA-2DA4-2C4D-3D74-4B4ABA389357}"/>
              </a:ext>
            </a:extLst>
          </p:cNvPr>
          <p:cNvSpPr txBox="1">
            <a:spLocks/>
          </p:cNvSpPr>
          <p:nvPr/>
        </p:nvSpPr>
        <p:spPr bwMode="auto">
          <a:xfrm>
            <a:off x="1761517" y="599512"/>
            <a:ext cx="5620967" cy="343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defRPr/>
            </a:pPr>
            <a:r>
              <a:rPr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2025 Summer Rainfall Anomaly Hindcast and Verification</a:t>
            </a:r>
            <a:endParaRPr lang="zh-CN" altLang="en-US" sz="1600" b="1" dirty="0">
              <a:solidFill>
                <a:srgbClr val="0432FF"/>
              </a:solidFill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  <p:sp>
        <p:nvSpPr>
          <p:cNvPr id="54" name="十字形 53">
            <a:extLst>
              <a:ext uri="{FF2B5EF4-FFF2-40B4-BE49-F238E27FC236}">
                <a16:creationId xmlns:a16="http://schemas.microsoft.com/office/drawing/2014/main" id="{5719B3B5-79D2-5A68-4D92-EE8860F9EC9F}"/>
              </a:ext>
            </a:extLst>
          </p:cNvPr>
          <p:cNvSpPr/>
          <p:nvPr/>
        </p:nvSpPr>
        <p:spPr>
          <a:xfrm>
            <a:off x="2793896" y="2825707"/>
            <a:ext cx="281067" cy="281067"/>
          </a:xfrm>
          <a:prstGeom prst="plus">
            <a:avLst>
              <a:gd name="adj" fmla="val 34844"/>
            </a:avLst>
          </a:prstGeom>
          <a:solidFill>
            <a:srgbClr val="043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DB34A0-27E6-6751-73E0-1200B52C9E98}"/>
              </a:ext>
            </a:extLst>
          </p:cNvPr>
          <p:cNvSpPr txBox="1"/>
          <p:nvPr/>
        </p:nvSpPr>
        <p:spPr>
          <a:xfrm>
            <a:off x="374132" y="4901288"/>
            <a:ext cx="83529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zh-CN" sz="1600" b="1" dirty="0">
                <a:solidFill>
                  <a:srgbClr val="FF0000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EASWP-CRDSM</a:t>
            </a:r>
            <a:r>
              <a:rPr lang="en" altLang="zh-CN" sz="1600" b="1" dirty="0">
                <a:latin typeface="Book Antiqua" panose="02040602050305030304" pitchFamily="18" charset="0"/>
                <a:cs typeface="Calibri" panose="020F0502020204030204" pitchFamily="34" charset="0"/>
              </a:rPr>
              <a:t> successfully predicts the </a:t>
            </a:r>
            <a:r>
              <a:rPr lang="en" altLang="zh-CN" sz="1600" b="1">
                <a:latin typeface="Book Antiqua" panose="02040602050305030304" pitchFamily="18" charset="0"/>
                <a:cs typeface="Calibri" panose="020F0502020204030204" pitchFamily="34" charset="0"/>
              </a:rPr>
              <a:t>2025 rainfall pattern</a:t>
            </a:r>
            <a:r>
              <a:rPr lang="zh-CN" altLang="en-US" sz="1600" b="1"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(PCC 0.47, </a:t>
            </a: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PS 84.4)</a:t>
            </a:r>
            <a:r>
              <a:rPr lang="en" altLang="zh-CN" sz="1600" b="1" dirty="0">
                <a:latin typeface="Book Antiqua" panose="02040602050305030304" pitchFamily="18" charset="0"/>
                <a:cs typeface="Calibri" panose="020F0502020204030204" pitchFamily="34" charset="0"/>
              </a:rPr>
              <a:t>: </a:t>
            </a:r>
          </a:p>
          <a:p>
            <a:pPr algn="ctr"/>
            <a:r>
              <a:rPr lang="en-US" altLang="zh-CN" sz="1600" b="1">
                <a:solidFill>
                  <a:srgbClr val="00B050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W</a:t>
            </a:r>
            <a:r>
              <a:rPr lang="en" altLang="zh-CN" sz="1600" b="1">
                <a:solidFill>
                  <a:srgbClr val="00B050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etter </a:t>
            </a:r>
            <a:r>
              <a:rPr lang="en" altLang="zh-CN" sz="1600" b="1" dirty="0">
                <a:solidFill>
                  <a:srgbClr val="00B050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in northern China &amp; southern South China</a:t>
            </a:r>
            <a:r>
              <a:rPr lang="en" altLang="zh-CN" sz="1600" b="1">
                <a:latin typeface="Book Antiqua" panose="02040602050305030304" pitchFamily="18" charset="0"/>
                <a:cs typeface="Calibri" panose="020F0502020204030204" pitchFamily="34" charset="0"/>
              </a:rPr>
              <a:t>, </a:t>
            </a:r>
            <a:r>
              <a:rPr lang="en" altLang="zh-CN" sz="1600" b="1">
                <a:solidFill>
                  <a:schemeClr val="accent2">
                    <a:lumMod val="75000"/>
                  </a:schemeClr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Drier </a:t>
            </a:r>
            <a:r>
              <a:rPr lang="en" altLang="zh-CN" sz="1600" b="1" dirty="0">
                <a:solidFill>
                  <a:schemeClr val="accent2">
                    <a:lumMod val="75000"/>
                  </a:schemeClr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in Yangtze Basin &amp; Xinjiang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152B3DB-D027-A358-0336-B850B36E2C30}"/>
              </a:ext>
            </a:extLst>
          </p:cNvPr>
          <p:cNvGrpSpPr/>
          <p:nvPr/>
        </p:nvGrpSpPr>
        <p:grpSpPr>
          <a:xfrm>
            <a:off x="22826" y="2029589"/>
            <a:ext cx="3052137" cy="1747827"/>
            <a:chOff x="1090882" y="3073524"/>
            <a:chExt cx="3052137" cy="1747827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FD9A4E7F-5EA8-7B56-8A91-10AA9041F43B}"/>
                </a:ext>
              </a:extLst>
            </p:cNvPr>
            <p:cNvGrpSpPr/>
            <p:nvPr/>
          </p:nvGrpSpPr>
          <p:grpSpPr>
            <a:xfrm>
              <a:off x="1090882" y="3073524"/>
              <a:ext cx="2571063" cy="1747827"/>
              <a:chOff x="764068" y="3725884"/>
              <a:chExt cx="2571063" cy="1747827"/>
            </a:xfrm>
          </p:grpSpPr>
          <p:pic>
            <p:nvPicPr>
              <p:cNvPr id="52" name="图片 51">
                <a:extLst>
                  <a:ext uri="{FF2B5EF4-FFF2-40B4-BE49-F238E27FC236}">
                    <a16:creationId xmlns:a16="http://schemas.microsoft.com/office/drawing/2014/main" id="{5707A8DD-1465-4F8C-D280-F0E66B5EC50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t="18487" r="70446"/>
              <a:stretch/>
            </p:blipFill>
            <p:spPr>
              <a:xfrm>
                <a:off x="764068" y="4033661"/>
                <a:ext cx="2553513" cy="1440050"/>
              </a:xfrm>
              <a:prstGeom prst="rect">
                <a:avLst/>
              </a:prstGeom>
            </p:spPr>
          </p:pic>
          <p:sp>
            <p:nvSpPr>
              <p:cNvPr id="53" name="文本框 1">
                <a:extLst>
                  <a:ext uri="{FF2B5EF4-FFF2-40B4-BE49-F238E27FC236}">
                    <a16:creationId xmlns:a16="http://schemas.microsoft.com/office/drawing/2014/main" id="{E66749DA-C5B7-F7CE-D85D-8D25468BD8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1618" y="3725884"/>
                <a:ext cx="2553513" cy="3077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lvl="0" algn="ctr">
                  <a:defRPr/>
                </a:pPr>
                <a:r>
                  <a:rPr lang="en-US" altLang="zh-CN" sz="1400" b="1" dirty="0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Observed 2024 Anomaly</a:t>
                </a:r>
                <a:endParaRPr lang="zh-CN" altLang="en-US" sz="1400" b="1" dirty="0">
                  <a:solidFill>
                    <a:srgbClr val="0F1115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88AA7B7-500A-B19E-50F4-96DCCCDE60D1}"/>
                </a:ext>
              </a:extLst>
            </p:cNvPr>
            <p:cNvSpPr/>
            <p:nvPr/>
          </p:nvSpPr>
          <p:spPr bwMode="auto">
            <a:xfrm rot="3963013">
              <a:off x="2721820" y="3319527"/>
              <a:ext cx="455418" cy="1071134"/>
            </a:xfrm>
            <a:prstGeom prst="ellipse">
              <a:avLst/>
            </a:prstGeom>
            <a:noFill/>
            <a:ln w="25400" cap="flat" cmpd="sng" algn="ctr">
              <a:solidFill>
                <a:srgbClr val="0432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2863" tIns="21431" rIns="42863" bIns="21431" numCol="1" rtlCol="0" anchor="t" anchorCtr="0" compatLnSpc="1">
              <a:prstTxWarp prst="textNoShape">
                <a:avLst/>
              </a:prstTxWarp>
            </a:bodyPr>
            <a:lstStyle/>
            <a:p>
              <a:pPr defTabSz="4286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25" dirty="0">
                <a:solidFill>
                  <a:srgbClr val="000000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9B45576-8126-402C-D7A2-C4558C542562}"/>
                </a:ext>
              </a:extLst>
            </p:cNvPr>
            <p:cNvSpPr txBox="1"/>
            <p:nvPr/>
          </p:nvSpPr>
          <p:spPr>
            <a:xfrm>
              <a:off x="3293847" y="3334535"/>
              <a:ext cx="84917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1400" b="1">
                  <a:solidFill>
                    <a:srgbClr val="0432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Persist</a:t>
              </a:r>
              <a:r>
                <a:rPr lang="en" altLang="zh-CN" sz="1400" b="1">
                  <a:solidFill>
                    <a:srgbClr val="0432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" altLang="zh-CN" sz="1400" b="1" dirty="0">
                  <a:solidFill>
                    <a:srgbClr val="0432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signal</a:t>
              </a:r>
              <a:endParaRPr lang="zh-CN" altLang="en-US" sz="1400" b="1" dirty="0">
                <a:solidFill>
                  <a:srgbClr val="0432FF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504F65F-A18C-30C7-C7C1-44429C67059C}"/>
              </a:ext>
            </a:extLst>
          </p:cNvPr>
          <p:cNvGrpSpPr/>
          <p:nvPr/>
        </p:nvGrpSpPr>
        <p:grpSpPr>
          <a:xfrm>
            <a:off x="6314333" y="961428"/>
            <a:ext cx="2576973" cy="1734901"/>
            <a:chOff x="230596" y="1357487"/>
            <a:chExt cx="2576973" cy="1734901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5A902E7-210A-E252-7A36-E334D6B0D4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70174"/>
            <a:stretch>
              <a:fillRect/>
            </a:stretch>
          </p:blipFill>
          <p:spPr>
            <a:xfrm>
              <a:off x="230596" y="1357487"/>
              <a:ext cx="2576973" cy="1734901"/>
            </a:xfrm>
            <a:prstGeom prst="rect">
              <a:avLst/>
            </a:prstGeom>
          </p:spPr>
        </p:pic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B524F62-2403-2295-F8ED-259242084448}"/>
                </a:ext>
              </a:extLst>
            </p:cNvPr>
            <p:cNvGrpSpPr/>
            <p:nvPr/>
          </p:nvGrpSpPr>
          <p:grpSpPr>
            <a:xfrm>
              <a:off x="254056" y="1383040"/>
              <a:ext cx="2553513" cy="1619328"/>
              <a:chOff x="254056" y="1509858"/>
              <a:chExt cx="2553513" cy="1619328"/>
            </a:xfrm>
          </p:grpSpPr>
          <p:sp>
            <p:nvSpPr>
              <p:cNvPr id="16" name="文本框 1">
                <a:extLst>
                  <a:ext uri="{FF2B5EF4-FFF2-40B4-BE49-F238E27FC236}">
                    <a16:creationId xmlns:a16="http://schemas.microsoft.com/office/drawing/2014/main" id="{29E14A2B-C263-EC00-479A-3647CDF928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4056" y="1509858"/>
                <a:ext cx="2553513" cy="3077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lvl="0" algn="ctr">
                  <a:defRPr/>
                </a:pPr>
                <a:r>
                  <a:rPr lang="en-US" altLang="zh-CN" sz="1400" b="1" dirty="0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Observed 2025 Anomaly</a:t>
                </a:r>
                <a:endParaRPr lang="zh-CN" altLang="en-US" sz="1400" b="1" dirty="0">
                  <a:solidFill>
                    <a:srgbClr val="0F1115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AFDF31C6-EE73-5AA5-23EB-09B0E52D6135}"/>
                  </a:ext>
                </a:extLst>
              </p:cNvPr>
              <p:cNvSpPr/>
              <p:nvPr/>
            </p:nvSpPr>
            <p:spPr bwMode="auto">
              <a:xfrm rot="3980705">
                <a:off x="1758629" y="1648970"/>
                <a:ext cx="419295" cy="1211218"/>
              </a:xfrm>
              <a:prstGeom prst="ellipse">
                <a:avLst/>
              </a:prstGeom>
              <a:noFill/>
              <a:ln w="25400" cap="flat" cmpd="sng" algn="ctr">
                <a:solidFill>
                  <a:srgbClr val="0432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42863" tIns="21431" rIns="42863" bIns="2143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428609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25">
                  <a:solidFill>
                    <a:srgbClr val="000000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EB82A16D-B03C-426A-0201-011D8C6AE20F}"/>
                  </a:ext>
                </a:extLst>
              </p:cNvPr>
              <p:cNvSpPr/>
              <p:nvPr/>
            </p:nvSpPr>
            <p:spPr bwMode="auto">
              <a:xfrm rot="5787326">
                <a:off x="1456476" y="2594664"/>
                <a:ext cx="278579" cy="790465"/>
              </a:xfrm>
              <a:prstGeom prst="ellipse">
                <a:avLst/>
              </a:prstGeom>
              <a:noFill/>
              <a:ln w="25400" cap="flat" cmpd="sng" algn="ctr">
                <a:solidFill>
                  <a:srgbClr val="0432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42863" tIns="21431" rIns="42863" bIns="2143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428609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25">
                  <a:solidFill>
                    <a:srgbClr val="000000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CEBD916F-025A-7B38-9F8C-CFA2467D75A6}"/>
                  </a:ext>
                </a:extLst>
              </p:cNvPr>
              <p:cNvSpPr/>
              <p:nvPr/>
            </p:nvSpPr>
            <p:spPr bwMode="auto">
              <a:xfrm rot="16200000">
                <a:off x="1424332" y="2224146"/>
                <a:ext cx="307777" cy="925209"/>
              </a:xfrm>
              <a:prstGeom prst="ellipse">
                <a:avLst/>
              </a:prstGeom>
              <a:no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42863" tIns="21431" rIns="42863" bIns="2143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428609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25" dirty="0">
                  <a:solidFill>
                    <a:srgbClr val="000000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7479DF32-9FD3-6034-8090-22E0AB1B089E}"/>
                  </a:ext>
                </a:extLst>
              </p:cNvPr>
              <p:cNvSpPr/>
              <p:nvPr/>
            </p:nvSpPr>
            <p:spPr bwMode="auto">
              <a:xfrm rot="15160645">
                <a:off x="565480" y="1890650"/>
                <a:ext cx="488590" cy="816775"/>
              </a:xfrm>
              <a:prstGeom prst="ellipse">
                <a:avLst/>
              </a:prstGeom>
              <a:no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42863" tIns="21431" rIns="42863" bIns="2143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428609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25" dirty="0">
                  <a:solidFill>
                    <a:srgbClr val="000000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4BC8702-225A-B76B-8A28-54327B013F4D}"/>
              </a:ext>
            </a:extLst>
          </p:cNvPr>
          <p:cNvGrpSpPr/>
          <p:nvPr/>
        </p:nvGrpSpPr>
        <p:grpSpPr>
          <a:xfrm>
            <a:off x="6113824" y="3001516"/>
            <a:ext cx="3024337" cy="1734901"/>
            <a:chOff x="2753680" y="1357487"/>
            <a:chExt cx="3024337" cy="1734901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5FFA71B7-12D4-D9F1-37EF-A9D6E3185F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31885" r="38289"/>
            <a:stretch>
              <a:fillRect/>
            </a:stretch>
          </p:blipFill>
          <p:spPr>
            <a:xfrm>
              <a:off x="2985548" y="1357487"/>
              <a:ext cx="2576973" cy="1734901"/>
            </a:xfrm>
            <a:prstGeom prst="rect">
              <a:avLst/>
            </a:prstGeom>
          </p:spPr>
        </p:pic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0F84B433-5430-5734-CFA6-500E94D11156}"/>
                </a:ext>
              </a:extLst>
            </p:cNvPr>
            <p:cNvGrpSpPr/>
            <p:nvPr/>
          </p:nvGrpSpPr>
          <p:grpSpPr>
            <a:xfrm>
              <a:off x="2753680" y="1389531"/>
              <a:ext cx="3024337" cy="1674022"/>
              <a:chOff x="2753680" y="1639274"/>
              <a:chExt cx="3024337" cy="1674022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983D33F5-964B-3C64-78F4-CFA13F5D1037}"/>
                  </a:ext>
                </a:extLst>
              </p:cNvPr>
              <p:cNvGrpSpPr/>
              <p:nvPr/>
            </p:nvGrpSpPr>
            <p:grpSpPr>
              <a:xfrm>
                <a:off x="2753680" y="1639274"/>
                <a:ext cx="3024337" cy="1612845"/>
                <a:chOff x="2753680" y="1516349"/>
                <a:chExt cx="3024337" cy="1612845"/>
              </a:xfrm>
            </p:grpSpPr>
            <p:sp>
              <p:nvSpPr>
                <p:cNvPr id="38" name="文本框 1">
                  <a:extLst>
                    <a:ext uri="{FF2B5EF4-FFF2-40B4-BE49-F238E27FC236}">
                      <a16:creationId xmlns:a16="http://schemas.microsoft.com/office/drawing/2014/main" id="{0E71E4D2-A5DB-6442-D92D-BD0E07720F9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753680" y="1516349"/>
                  <a:ext cx="3024337" cy="30777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wrap="square">
                  <a:spAutoFit/>
                </a:bodyPr>
                <a:lstStyle>
                  <a:lvl1pPr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1pPr>
                  <a:lvl2pPr marL="742950" indent="-28575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2pPr>
                  <a:lvl3pPr marL="11430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3pPr>
                  <a:lvl4pPr marL="16002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4pPr>
                  <a:lvl5pPr marL="20574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zh-CN" sz="1400" b="1" dirty="0">
                      <a:solidFill>
                        <a:srgbClr val="FF0000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EASWP-CRDSM</a:t>
                  </a:r>
                  <a:r>
                    <a:rPr lang="en-US" altLang="zh-CN" sz="1400" b="1" dirty="0">
                      <a:solidFill>
                        <a:srgbClr val="0F1115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 Predict 2025 Anomaly</a:t>
                  </a:r>
                  <a:endParaRPr lang="zh-CN" altLang="en-US" sz="1400" b="1" dirty="0">
                    <a:solidFill>
                      <a:srgbClr val="0F1115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DDA025F9-7378-5764-EBF4-A331D872F60B}"/>
                    </a:ext>
                  </a:extLst>
                </p:cNvPr>
                <p:cNvSpPr/>
                <p:nvPr/>
              </p:nvSpPr>
              <p:spPr bwMode="auto">
                <a:xfrm rot="15160645">
                  <a:off x="3328139" y="1890649"/>
                  <a:ext cx="488590" cy="816775"/>
                </a:xfrm>
                <a:prstGeom prst="ellipse">
                  <a:avLst/>
                </a:prstGeom>
                <a:noFill/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42863" tIns="21431" rIns="42863" bIns="21431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42860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125" dirty="0">
                    <a:solidFill>
                      <a:srgbClr val="000000"/>
                    </a:solidFill>
                    <a:latin typeface="等线" panose="020F0502020204030204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05B5DF18-643C-A8EF-7CC5-8691E6A24794}"/>
                    </a:ext>
                  </a:extLst>
                </p:cNvPr>
                <p:cNvSpPr/>
                <p:nvPr/>
              </p:nvSpPr>
              <p:spPr bwMode="auto">
                <a:xfrm rot="4295266">
                  <a:off x="4579846" y="1705814"/>
                  <a:ext cx="455418" cy="1071134"/>
                </a:xfrm>
                <a:prstGeom prst="ellipse">
                  <a:avLst/>
                </a:prstGeom>
                <a:noFill/>
                <a:ln w="25400" cap="flat" cmpd="sng" algn="ctr">
                  <a:solidFill>
                    <a:srgbClr val="0432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42863" tIns="21431" rIns="42863" bIns="21431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42860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125" dirty="0">
                    <a:solidFill>
                      <a:srgbClr val="000000"/>
                    </a:solidFill>
                    <a:latin typeface="等线" panose="020F0502020204030204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42A9AB1E-1A38-84D5-B596-7C30BF3B4D9B}"/>
                    </a:ext>
                  </a:extLst>
                </p:cNvPr>
                <p:cNvSpPr/>
                <p:nvPr/>
              </p:nvSpPr>
              <p:spPr bwMode="auto">
                <a:xfrm rot="16200000">
                  <a:off x="4171289" y="2237034"/>
                  <a:ext cx="214831" cy="925207"/>
                </a:xfrm>
                <a:prstGeom prst="ellipse">
                  <a:avLst/>
                </a:prstGeom>
                <a:noFill/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42863" tIns="21431" rIns="42863" bIns="21431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42860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125" dirty="0">
                    <a:solidFill>
                      <a:srgbClr val="000000"/>
                    </a:solidFill>
                    <a:latin typeface="等线" panose="020F0502020204030204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id="{0C8502AE-2745-4B5B-8AF5-8E21F4B91302}"/>
                    </a:ext>
                  </a:extLst>
                </p:cNvPr>
                <p:cNvSpPr/>
                <p:nvPr/>
              </p:nvSpPr>
              <p:spPr bwMode="auto">
                <a:xfrm rot="5220113">
                  <a:off x="4208236" y="2550946"/>
                  <a:ext cx="350280" cy="806216"/>
                </a:xfrm>
                <a:prstGeom prst="ellipse">
                  <a:avLst/>
                </a:prstGeom>
                <a:noFill/>
                <a:ln w="25400" cap="flat" cmpd="sng" algn="ctr">
                  <a:solidFill>
                    <a:srgbClr val="0432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42863" tIns="21431" rIns="42863" bIns="21431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42860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125">
                    <a:solidFill>
                      <a:srgbClr val="000000"/>
                    </a:solidFill>
                    <a:latin typeface="等线" panose="020F0502020204030204"/>
                    <a:ea typeface="等线" panose="02010600030101010101" pitchFamily="2" charset="-122"/>
                  </a:endParaRPr>
                </a:p>
              </p:txBody>
            </p:sp>
          </p:grpSp>
          <p:sp>
            <p:nvSpPr>
              <p:cNvPr id="32" name="文本框 11">
                <a:extLst>
                  <a:ext uri="{FF2B5EF4-FFF2-40B4-BE49-F238E27FC236}">
                    <a16:creationId xmlns:a16="http://schemas.microsoft.com/office/drawing/2014/main" id="{E7C95E4E-5736-43BB-3EFF-3F6AFB34AAE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773903" y="2851631"/>
                <a:ext cx="124118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 defTabSz="761970">
                  <a:defRPr/>
                </a:pPr>
                <a:r>
                  <a:rPr lang="en-US" altLang="zh-CN" sz="12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PCC = 0.47</a:t>
                </a:r>
              </a:p>
              <a:p>
                <a:pPr algn="ctr" defTabSz="761970">
                  <a:defRPr/>
                </a:pPr>
                <a:r>
                  <a:rPr lang="en-US" altLang="zh-CN" sz="12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PS = 84.39</a:t>
                </a:r>
                <a:endParaRPr lang="zh-CN" altLang="en-US" sz="12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sp>
        <p:nvSpPr>
          <p:cNvPr id="49" name="等号 48">
            <a:extLst>
              <a:ext uri="{FF2B5EF4-FFF2-40B4-BE49-F238E27FC236}">
                <a16:creationId xmlns:a16="http://schemas.microsoft.com/office/drawing/2014/main" id="{4F4D71EC-79B6-D63E-D945-67C7FF6F8454}"/>
              </a:ext>
            </a:extLst>
          </p:cNvPr>
          <p:cNvSpPr/>
          <p:nvPr/>
        </p:nvSpPr>
        <p:spPr>
          <a:xfrm>
            <a:off x="5871342" y="3770611"/>
            <a:ext cx="397146" cy="427392"/>
          </a:xfrm>
          <a:prstGeom prst="mathEqual">
            <a:avLst/>
          </a:prstGeom>
          <a:solidFill>
            <a:srgbClr val="0432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等号 71">
            <a:extLst>
              <a:ext uri="{FF2B5EF4-FFF2-40B4-BE49-F238E27FC236}">
                <a16:creationId xmlns:a16="http://schemas.microsoft.com/office/drawing/2014/main" id="{D7BC90E1-A5F0-2E29-F9A8-5EDB9E18C016}"/>
              </a:ext>
            </a:extLst>
          </p:cNvPr>
          <p:cNvSpPr/>
          <p:nvPr/>
        </p:nvSpPr>
        <p:spPr>
          <a:xfrm>
            <a:off x="5890185" y="1762933"/>
            <a:ext cx="397146" cy="427392"/>
          </a:xfrm>
          <a:prstGeom prst="mathEqual">
            <a:avLst/>
          </a:prstGeom>
          <a:solidFill>
            <a:srgbClr val="0432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74A98BFE-D28D-48FE-B6E8-986581F41466}"/>
              </a:ext>
            </a:extLst>
          </p:cNvPr>
          <p:cNvGrpSpPr/>
          <p:nvPr/>
        </p:nvGrpSpPr>
        <p:grpSpPr>
          <a:xfrm>
            <a:off x="3288782" y="981351"/>
            <a:ext cx="2588049" cy="1711988"/>
            <a:chOff x="672373" y="1129308"/>
            <a:chExt cx="2744538" cy="1815505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7AB2818B-77C8-ECFD-4A20-3D901D6B2A6C}"/>
                </a:ext>
              </a:extLst>
            </p:cNvPr>
            <p:cNvGrpSpPr/>
            <p:nvPr/>
          </p:nvGrpSpPr>
          <p:grpSpPr>
            <a:xfrm>
              <a:off x="672373" y="1129308"/>
              <a:ext cx="2744538" cy="1815505"/>
              <a:chOff x="21052" y="2180117"/>
              <a:chExt cx="2012844" cy="1331492"/>
            </a:xfrm>
          </p:grpSpPr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D580D903-DD70-8C00-9EB5-9D7FD2D1248E}"/>
                  </a:ext>
                </a:extLst>
              </p:cNvPr>
              <p:cNvGrpSpPr/>
              <p:nvPr/>
            </p:nvGrpSpPr>
            <p:grpSpPr>
              <a:xfrm>
                <a:off x="21052" y="2180117"/>
                <a:ext cx="2012844" cy="1331492"/>
                <a:chOff x="21052" y="2180117"/>
                <a:chExt cx="2012844" cy="1331492"/>
              </a:xfrm>
            </p:grpSpPr>
            <p:pic>
              <p:nvPicPr>
                <p:cNvPr id="83" name="图片 82">
                  <a:extLst>
                    <a:ext uri="{FF2B5EF4-FFF2-40B4-BE49-F238E27FC236}">
                      <a16:creationId xmlns:a16="http://schemas.microsoft.com/office/drawing/2014/main" id="{EC92BB81-4F71-F2C9-07B0-5BFE7032CED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rcRect r="56360"/>
                <a:stretch>
                  <a:fillRect/>
                </a:stretch>
              </p:blipFill>
              <p:spPr>
                <a:xfrm>
                  <a:off x="21052" y="2282008"/>
                  <a:ext cx="2012844" cy="1229601"/>
                </a:xfrm>
                <a:prstGeom prst="rect">
                  <a:avLst/>
                </a:prstGeom>
              </p:spPr>
            </p:pic>
            <p:sp>
              <p:nvSpPr>
                <p:cNvPr id="84" name="文本框 1">
                  <a:extLst>
                    <a:ext uri="{FF2B5EF4-FFF2-40B4-BE49-F238E27FC236}">
                      <a16:creationId xmlns:a16="http://schemas.microsoft.com/office/drawing/2014/main" id="{4E457CF5-5700-E15C-B464-9D10C0BA056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2912" y="2180117"/>
                  <a:ext cx="1915801" cy="2393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wrap="square">
                  <a:spAutoFit/>
                </a:bodyPr>
                <a:lstStyle>
                  <a:lvl1pPr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1pPr>
                  <a:lvl2pPr marL="742950" indent="-28575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2pPr>
                  <a:lvl3pPr marL="11430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3pPr>
                  <a:lvl4pPr marL="16002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4pPr>
                  <a:lvl5pPr marL="20574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9pPr>
                </a:lstStyle>
                <a:p>
                  <a:pPr lvl="0" algn="ctr">
                    <a:defRPr/>
                  </a:pPr>
                  <a:r>
                    <a:rPr lang="en-US" altLang="zh-CN" sz="1400" b="1">
                      <a:solidFill>
                        <a:srgbClr val="0F1115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Observed 2025 </a:t>
                  </a:r>
                  <a:r>
                    <a:rPr lang="en-US" altLang="zh-CN" sz="1400" b="1" dirty="0">
                      <a:solidFill>
                        <a:srgbClr val="0F1115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ART</a:t>
                  </a:r>
                </a:p>
              </p:txBody>
            </p:sp>
          </p:grp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C8BE095E-A40B-5293-43E7-0DA72A7B924D}"/>
                  </a:ext>
                </a:extLst>
              </p:cNvPr>
              <p:cNvSpPr/>
              <p:nvPr/>
            </p:nvSpPr>
            <p:spPr bwMode="auto">
              <a:xfrm rot="15160645">
                <a:off x="220194" y="2531719"/>
                <a:ext cx="388578" cy="567155"/>
              </a:xfrm>
              <a:prstGeom prst="ellipse">
                <a:avLst/>
              </a:prstGeom>
              <a:no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42863" tIns="21431" rIns="42863" bIns="2143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428609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25" dirty="0">
                  <a:solidFill>
                    <a:srgbClr val="000000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6EC842B1-9ECF-5C7A-A67E-69B4136315CC}"/>
                  </a:ext>
                </a:extLst>
              </p:cNvPr>
              <p:cNvSpPr/>
              <p:nvPr/>
            </p:nvSpPr>
            <p:spPr bwMode="auto">
              <a:xfrm rot="16200000">
                <a:off x="941884" y="2753415"/>
                <a:ext cx="275261" cy="727222"/>
              </a:xfrm>
              <a:prstGeom prst="ellipse">
                <a:avLst/>
              </a:prstGeom>
              <a:no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42863" tIns="21431" rIns="42863" bIns="2143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428609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25" dirty="0">
                  <a:solidFill>
                    <a:srgbClr val="000000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E93BE6E9-36AE-6955-22A4-28FC47F5ABE0}"/>
                  </a:ext>
                </a:extLst>
              </p:cNvPr>
              <p:cNvSpPr/>
              <p:nvPr/>
            </p:nvSpPr>
            <p:spPr bwMode="auto">
              <a:xfrm rot="16200000">
                <a:off x="910863" y="2579753"/>
                <a:ext cx="238516" cy="546588"/>
              </a:xfrm>
              <a:prstGeom prst="ellipse">
                <a:avLst/>
              </a:prstGeom>
              <a:noFill/>
              <a:ln w="25400" cap="flat" cmpd="sng" algn="ctr">
                <a:solidFill>
                  <a:srgbClr val="0432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42863" tIns="21431" rIns="42863" bIns="2143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428609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25" dirty="0">
                  <a:solidFill>
                    <a:srgbClr val="0432FF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8BB6E158-7626-1E93-B5F2-D8221B0DF9E0}"/>
                  </a:ext>
                </a:extLst>
              </p:cNvPr>
              <p:cNvSpPr/>
              <p:nvPr/>
            </p:nvSpPr>
            <p:spPr bwMode="auto">
              <a:xfrm rot="16200000">
                <a:off x="996830" y="3052851"/>
                <a:ext cx="178436" cy="556649"/>
              </a:xfrm>
              <a:prstGeom prst="ellipse">
                <a:avLst/>
              </a:prstGeom>
              <a:noFill/>
              <a:ln w="25400" cap="flat" cmpd="sng" algn="ctr">
                <a:solidFill>
                  <a:srgbClr val="0432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42863" tIns="21431" rIns="42863" bIns="2143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428609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25" dirty="0">
                  <a:solidFill>
                    <a:srgbClr val="0432FF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D09CBD3E-2A3F-C392-72AD-5812847596CD}"/>
                </a:ext>
              </a:extLst>
            </p:cNvPr>
            <p:cNvSpPr/>
            <p:nvPr/>
          </p:nvSpPr>
          <p:spPr bwMode="auto">
            <a:xfrm rot="16200000">
              <a:off x="2583935" y="1645543"/>
              <a:ext cx="375322" cy="546103"/>
            </a:xfrm>
            <a:prstGeom prst="ellipse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2863" tIns="21431" rIns="42863" bIns="21431" numCol="1" rtlCol="0" anchor="t" anchorCtr="0" compatLnSpc="1">
              <a:prstTxWarp prst="textNoShape">
                <a:avLst/>
              </a:prstTxWarp>
            </a:bodyPr>
            <a:lstStyle/>
            <a:p>
              <a:pPr defTabSz="4286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25" dirty="0">
                <a:solidFill>
                  <a:srgbClr val="000000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C3D9AD18-D1FD-DCD0-0B61-4529EE817962}"/>
              </a:ext>
            </a:extLst>
          </p:cNvPr>
          <p:cNvGrpSpPr/>
          <p:nvPr/>
        </p:nvGrpSpPr>
        <p:grpSpPr>
          <a:xfrm>
            <a:off x="3207055" y="3049906"/>
            <a:ext cx="2729890" cy="1739182"/>
            <a:chOff x="3207055" y="3182057"/>
            <a:chExt cx="2729890" cy="1739182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262DBDD4-1282-9409-B78E-A57E3FA5449D}"/>
                </a:ext>
              </a:extLst>
            </p:cNvPr>
            <p:cNvGrpSpPr/>
            <p:nvPr/>
          </p:nvGrpSpPr>
          <p:grpSpPr>
            <a:xfrm>
              <a:off x="3207055" y="3182057"/>
              <a:ext cx="2729890" cy="1739182"/>
              <a:chOff x="4689633" y="3099793"/>
              <a:chExt cx="2729890" cy="1739182"/>
            </a:xfrm>
          </p:grpSpPr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79CF9D06-9276-EE09-C27A-7439C7038DE6}"/>
                  </a:ext>
                </a:extLst>
              </p:cNvPr>
              <p:cNvGrpSpPr/>
              <p:nvPr/>
            </p:nvGrpSpPr>
            <p:grpSpPr>
              <a:xfrm>
                <a:off x="4689633" y="3099793"/>
                <a:ext cx="2729890" cy="1739182"/>
                <a:chOff x="3652463" y="3922770"/>
                <a:chExt cx="2729890" cy="1739182"/>
              </a:xfrm>
            </p:grpSpPr>
            <p:pic>
              <p:nvPicPr>
                <p:cNvPr id="55" name="图片 54">
                  <a:extLst>
                    <a:ext uri="{FF2B5EF4-FFF2-40B4-BE49-F238E27FC236}">
                      <a16:creationId xmlns:a16="http://schemas.microsoft.com/office/drawing/2014/main" id="{6D5CC7AA-38C1-5E1E-6342-D58F46C3EA4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4762" t="10902" r="13993"/>
                <a:stretch/>
              </p:blipFill>
              <p:spPr bwMode="auto">
                <a:xfrm>
                  <a:off x="3740651" y="4221902"/>
                  <a:ext cx="2553514" cy="144005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56" name="文本框 1">
                  <a:extLst>
                    <a:ext uri="{FF2B5EF4-FFF2-40B4-BE49-F238E27FC236}">
                      <a16:creationId xmlns:a16="http://schemas.microsoft.com/office/drawing/2014/main" id="{9574781D-C7A3-A257-E51F-922953F15A7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652463" y="3922770"/>
                  <a:ext cx="2729890" cy="30777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wrap="square">
                  <a:spAutoFit/>
                </a:bodyPr>
                <a:lstStyle>
                  <a:lvl1pPr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1pPr>
                  <a:lvl2pPr marL="742950" indent="-28575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2pPr>
                  <a:lvl3pPr marL="11430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3pPr>
                  <a:lvl4pPr marL="16002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4pPr>
                  <a:lvl5pPr marL="20574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zh-CN" sz="1400" b="1" dirty="0">
                      <a:solidFill>
                        <a:srgbClr val="FF0000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EASWP-CRDSM</a:t>
                  </a:r>
                  <a:r>
                    <a:rPr lang="en-US" altLang="zh-CN" sz="1400" b="1" dirty="0">
                      <a:solidFill>
                        <a:srgbClr val="0F1115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 Predict 2025 ART</a:t>
                  </a:r>
                  <a:endParaRPr lang="zh-CN" altLang="en-US" sz="1400" b="1" dirty="0">
                    <a:solidFill>
                      <a:srgbClr val="0F1115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A1815816-0174-F46F-B2D5-702335C3E8E0}"/>
                  </a:ext>
                </a:extLst>
              </p:cNvPr>
              <p:cNvSpPr/>
              <p:nvPr/>
            </p:nvSpPr>
            <p:spPr bwMode="auto">
              <a:xfrm rot="16200000">
                <a:off x="5939113" y="3777471"/>
                <a:ext cx="214831" cy="925207"/>
              </a:xfrm>
              <a:prstGeom prst="ellipse">
                <a:avLst/>
              </a:prstGeom>
              <a:no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42863" tIns="21431" rIns="42863" bIns="2143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428609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25" dirty="0">
                  <a:solidFill>
                    <a:srgbClr val="000000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CEB1169C-7B9B-C19F-1E90-47F6D1EAED00}"/>
                  </a:ext>
                </a:extLst>
              </p:cNvPr>
              <p:cNvSpPr/>
              <p:nvPr/>
            </p:nvSpPr>
            <p:spPr bwMode="auto">
              <a:xfrm rot="15160645">
                <a:off x="5071119" y="3472993"/>
                <a:ext cx="488590" cy="816775"/>
              </a:xfrm>
              <a:prstGeom prst="ellipse">
                <a:avLst/>
              </a:prstGeom>
              <a:no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42863" tIns="21431" rIns="42863" bIns="2143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428609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25" dirty="0">
                  <a:solidFill>
                    <a:srgbClr val="000000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" name="文本框 11">
                <a:extLst>
                  <a:ext uri="{FF2B5EF4-FFF2-40B4-BE49-F238E27FC236}">
                    <a16:creationId xmlns:a16="http://schemas.microsoft.com/office/drawing/2014/main" id="{F6E0C18F-5833-3635-21DC-E0313CE2A96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97089" y="4484818"/>
                <a:ext cx="1039269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 defTabSz="761970">
                  <a:defRPr/>
                </a:pPr>
                <a:r>
                  <a:rPr lang="en-US" altLang="zh-CN" sz="1200" b="1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PCC = 0.30</a:t>
                </a:r>
              </a:p>
            </p:txBody>
          </p:sp>
        </p:grp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261B0FF2-D785-BEE8-7A02-F72470FB6EA4}"/>
                </a:ext>
              </a:extLst>
            </p:cNvPr>
            <p:cNvSpPr/>
            <p:nvPr/>
          </p:nvSpPr>
          <p:spPr bwMode="auto">
            <a:xfrm rot="16200000">
              <a:off x="4513186" y="3630933"/>
              <a:ext cx="325219" cy="745280"/>
            </a:xfrm>
            <a:prstGeom prst="ellipse">
              <a:avLst/>
            </a:prstGeom>
            <a:noFill/>
            <a:ln w="25400" cap="flat" cmpd="sng" algn="ctr">
              <a:solidFill>
                <a:srgbClr val="0432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2863" tIns="21431" rIns="42863" bIns="21431" numCol="1" rtlCol="0" anchor="t" anchorCtr="0" compatLnSpc="1">
              <a:prstTxWarp prst="textNoShape">
                <a:avLst/>
              </a:prstTxWarp>
            </a:bodyPr>
            <a:lstStyle/>
            <a:p>
              <a:pPr defTabSz="4286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25" dirty="0">
                <a:solidFill>
                  <a:srgbClr val="0432FF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691CD1B5-D758-6042-8239-E9D5E36E32F4}"/>
                </a:ext>
              </a:extLst>
            </p:cNvPr>
            <p:cNvSpPr/>
            <p:nvPr/>
          </p:nvSpPr>
          <p:spPr bwMode="auto">
            <a:xfrm rot="16200000">
              <a:off x="4521906" y="4230804"/>
              <a:ext cx="307778" cy="758998"/>
            </a:xfrm>
            <a:prstGeom prst="ellipse">
              <a:avLst/>
            </a:prstGeom>
            <a:noFill/>
            <a:ln w="25400" cap="flat" cmpd="sng" algn="ctr">
              <a:solidFill>
                <a:srgbClr val="0432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2863" tIns="21431" rIns="42863" bIns="21431" numCol="1" rtlCol="0" anchor="t" anchorCtr="0" compatLnSpc="1">
              <a:prstTxWarp prst="textNoShape">
                <a:avLst/>
              </a:prstTxWarp>
            </a:bodyPr>
            <a:lstStyle/>
            <a:p>
              <a:pPr defTabSz="4286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25" dirty="0">
                <a:solidFill>
                  <a:srgbClr val="0432FF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F7A48913-4E11-CBC2-9807-8919E11871DF}"/>
              </a:ext>
            </a:extLst>
          </p:cNvPr>
          <p:cNvSpPr/>
          <p:nvPr/>
        </p:nvSpPr>
        <p:spPr bwMode="auto">
          <a:xfrm rot="16200000">
            <a:off x="5091000" y="3616004"/>
            <a:ext cx="353922" cy="514965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2863" tIns="21431" rIns="42863" bIns="21431" numCol="1" rtlCol="0" anchor="t" anchorCtr="0" compatLnSpc="1">
            <a:prstTxWarp prst="textNoShape">
              <a:avLst/>
            </a:prstTxWarp>
          </a:bodyPr>
          <a:lstStyle/>
          <a:p>
            <a:pPr defTabSz="4286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25" dirty="0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15980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740560B7-E79E-7F41-1D20-5CCA2E7691D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1948"/>
          <a:stretch>
            <a:fillRect/>
          </a:stretch>
        </p:blipFill>
        <p:spPr>
          <a:xfrm>
            <a:off x="7071545" y="1292266"/>
            <a:ext cx="1902515" cy="298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AB82BC3-A0D0-551F-9638-E2C5E5EBC710}"/>
              </a:ext>
            </a:extLst>
          </p:cNvPr>
          <p:cNvSpPr txBox="1"/>
          <p:nvPr/>
        </p:nvSpPr>
        <p:spPr>
          <a:xfrm>
            <a:off x="2807569" y="-95110"/>
            <a:ext cx="3528862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511"/>
              </a:spcAft>
              <a:defRPr/>
            </a:pPr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Hindcast : 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Summer 2025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标题 3">
            <a:extLst>
              <a:ext uri="{FF2B5EF4-FFF2-40B4-BE49-F238E27FC236}">
                <a16:creationId xmlns:a16="http://schemas.microsoft.com/office/drawing/2014/main" id="{39BDEE05-D51E-4A34-9232-6462127AB568}"/>
              </a:ext>
            </a:extLst>
          </p:cNvPr>
          <p:cNvSpPr txBox="1">
            <a:spLocks/>
          </p:cNvSpPr>
          <p:nvPr/>
        </p:nvSpPr>
        <p:spPr bwMode="auto">
          <a:xfrm>
            <a:off x="1345340" y="492226"/>
            <a:ext cx="6453320" cy="699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>
              <a:lnSpc>
                <a:spcPct val="150000"/>
              </a:lnSpc>
              <a:spcAft>
                <a:spcPts val="511"/>
              </a:spcAft>
              <a:defRPr/>
            </a:pPr>
            <a:r>
              <a:rPr lang="en-US" altLang="zh-CN" sz="1600" b="1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2025 Summer Rainfall Hindcast Basis: Observed and WRF-output 200 hPa and 850 hPa Winds</a:t>
            </a:r>
            <a:endParaRPr lang="zh-CN" altLang="en-US" sz="1600" b="1" dirty="0">
              <a:solidFill>
                <a:srgbClr val="0432FF"/>
              </a:solidFill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4128F76-BCE4-F45D-CE65-E4BE04C1E89D}"/>
              </a:ext>
            </a:extLst>
          </p:cNvPr>
          <p:cNvSpPr txBox="1"/>
          <p:nvPr/>
        </p:nvSpPr>
        <p:spPr>
          <a:xfrm>
            <a:off x="-171356" y="4787555"/>
            <a:ext cx="948671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1">
                <a:solidFill>
                  <a:srgbClr val="0432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WRF</a:t>
            </a:r>
            <a:r>
              <a:rPr lang="en-US" altLang="zh-CN" sz="1600" b="1"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" altLang="zh-CN" sz="1600" b="1">
                <a:latin typeface="Book Antiqua" panose="02040602050305030304" pitchFamily="18" charset="0"/>
                <a:cs typeface="Calibri" panose="020F0502020204030204" pitchFamily="34" charset="0"/>
              </a:rPr>
              <a:t>successfully forecasts </a:t>
            </a:r>
            <a:r>
              <a:rPr lang="en-US" altLang="zh-CN" sz="1600" b="1">
                <a:latin typeface="Book Antiqua" panose="02040602050305030304" pitchFamily="18" charset="0"/>
                <a:cs typeface="Calibri" panose="020F0502020204030204" pitchFamily="34" charset="0"/>
              </a:rPr>
              <a:t>summer wind ART distribution </a:t>
            </a: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(PCC ~0.55) </a:t>
            </a:r>
            <a:r>
              <a:rPr lang="en-US" altLang="zh-CN" sz="1600" b="1">
                <a:latin typeface="Book Antiqua" panose="02040602050305030304" pitchFamily="18" charset="0"/>
                <a:cs typeface="Calibri" panose="020F0502020204030204" pitchFamily="34" charset="0"/>
              </a:rPr>
              <a:t>in 2025, with </a:t>
            </a: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upper-level zonal anticyclone</a:t>
            </a:r>
            <a:r>
              <a:rPr lang="en-US" altLang="zh-CN" sz="1600" b="1">
                <a:latin typeface="Book Antiqua" panose="02040602050305030304" pitchFamily="18" charset="0"/>
                <a:cs typeface="Calibri" panose="020F0502020204030204" pitchFamily="34" charset="0"/>
              </a:rPr>
              <a:t> and </a:t>
            </a: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lower-level meridional cyclone/anticyclone</a:t>
            </a:r>
            <a:r>
              <a:rPr lang="en-US" altLang="zh-CN" sz="1600" b="1">
                <a:latin typeface="Book Antiqua" panose="02040602050305030304" pitchFamily="18" charset="0"/>
                <a:cs typeface="Calibri" panose="020F0502020204030204" pitchFamily="34" charset="0"/>
              </a:rPr>
              <a:t> patterns</a:t>
            </a:r>
            <a:endParaRPr lang="zh-CN" altLang="en-US" sz="1600" b="1" dirty="0"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48F2A7C-47CE-B7D2-23A1-3C8504A04CF8}"/>
              </a:ext>
            </a:extLst>
          </p:cNvPr>
          <p:cNvGrpSpPr/>
          <p:nvPr/>
        </p:nvGrpSpPr>
        <p:grpSpPr>
          <a:xfrm>
            <a:off x="2439553" y="1153424"/>
            <a:ext cx="4571993" cy="3129217"/>
            <a:chOff x="3758699" y="1097108"/>
            <a:chExt cx="5160761" cy="3532189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E4509849-5C18-0DD8-E8C5-B98056BE3166}"/>
                </a:ext>
              </a:extLst>
            </p:cNvPr>
            <p:cNvGrpSpPr/>
            <p:nvPr/>
          </p:nvGrpSpPr>
          <p:grpSpPr>
            <a:xfrm>
              <a:off x="3758699" y="1097108"/>
              <a:ext cx="5160761" cy="3532189"/>
              <a:chOff x="2129397" y="2361244"/>
              <a:chExt cx="4786977" cy="3276360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DC15688C-BC46-DEE5-D6F0-31A163393A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65827" y="2508387"/>
                <a:ext cx="4146375" cy="3129217"/>
              </a:xfrm>
              <a:prstGeom prst="rect">
                <a:avLst/>
              </a:prstGeom>
            </p:spPr>
          </p:pic>
          <p:sp>
            <p:nvSpPr>
              <p:cNvPr id="11" name="文本框 1">
                <a:extLst>
                  <a:ext uri="{FF2B5EF4-FFF2-40B4-BE49-F238E27FC236}">
                    <a16:creationId xmlns:a16="http://schemas.microsoft.com/office/drawing/2014/main" id="{44B42848-3957-7EE6-8E02-EDF39A746F8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29397" y="2361259"/>
                <a:ext cx="2259304" cy="32224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lvl="0" algn="ctr">
                  <a:defRPr/>
                </a:pPr>
                <a:r>
                  <a:rPr lang="en-US" altLang="zh-CN" sz="1400" b="1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Observed 2025 UV200 </a:t>
                </a:r>
                <a:r>
                  <a:rPr lang="en-US" altLang="zh-CN" sz="1400" b="1" dirty="0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ART</a:t>
                </a:r>
              </a:p>
            </p:txBody>
          </p:sp>
          <p:sp>
            <p:nvSpPr>
              <p:cNvPr id="12" name="文本框 1">
                <a:extLst>
                  <a:ext uri="{FF2B5EF4-FFF2-40B4-BE49-F238E27FC236}">
                    <a16:creationId xmlns:a16="http://schemas.microsoft.com/office/drawing/2014/main" id="{101A0643-B7BC-35A8-A711-674EE9CB170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34953" y="3984324"/>
                <a:ext cx="2259305" cy="32224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lvl="0" algn="ctr">
                  <a:defRPr/>
                </a:pPr>
                <a:r>
                  <a:rPr lang="en-US" altLang="zh-CN" sz="1400" b="1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Observed 2025 UV850 </a:t>
                </a:r>
                <a:r>
                  <a:rPr lang="en-US" altLang="zh-CN" sz="1400" b="1" dirty="0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ART</a:t>
                </a:r>
              </a:p>
            </p:txBody>
          </p:sp>
          <p:sp>
            <p:nvSpPr>
              <p:cNvPr id="13" name="文本框 1">
                <a:extLst>
                  <a:ext uri="{FF2B5EF4-FFF2-40B4-BE49-F238E27FC236}">
                    <a16:creationId xmlns:a16="http://schemas.microsoft.com/office/drawing/2014/main" id="{67ADB93C-9E10-06D9-37CB-5BC783F164B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01170" y="2361244"/>
                <a:ext cx="2615204" cy="32224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lvl="0" algn="ctr">
                  <a:defRPr/>
                </a:pPr>
                <a:r>
                  <a:rPr lang="en-US" altLang="zh-CN" sz="1400" b="1" dirty="0">
                    <a:solidFill>
                      <a:srgbClr val="0432FF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WRF</a:t>
                </a:r>
                <a:r>
                  <a:rPr lang="en-US" altLang="zh-CN" sz="1400" b="1" dirty="0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altLang="zh-CN" sz="1400" b="1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Forecast 2025 UV200 </a:t>
                </a:r>
                <a:r>
                  <a:rPr lang="en-US" altLang="zh-CN" sz="1400" b="1" dirty="0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ART</a:t>
                </a:r>
              </a:p>
            </p:txBody>
          </p:sp>
          <p:sp>
            <p:nvSpPr>
              <p:cNvPr id="15" name="文本框 1">
                <a:extLst>
                  <a:ext uri="{FF2B5EF4-FFF2-40B4-BE49-F238E27FC236}">
                    <a16:creationId xmlns:a16="http://schemas.microsoft.com/office/drawing/2014/main" id="{300D1849-F85C-56F0-529F-A27101E54B2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01170" y="3976777"/>
                <a:ext cx="2604575" cy="32224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lvl="0" algn="ctr">
                  <a:defRPr/>
                </a:pPr>
                <a:r>
                  <a:rPr lang="en-US" altLang="zh-CN" sz="1400" b="1" dirty="0">
                    <a:solidFill>
                      <a:srgbClr val="0432FF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WRF</a:t>
                </a:r>
                <a:r>
                  <a:rPr lang="en-US" altLang="zh-CN" sz="1400" b="1" dirty="0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altLang="zh-CN" sz="1400" b="1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Forecast 2025 UV850 </a:t>
                </a:r>
                <a:r>
                  <a:rPr lang="en-US" altLang="zh-CN" sz="1400" b="1" dirty="0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ART</a:t>
                </a: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57BA0E7E-8725-1174-67C3-5F6EE5D73348}"/>
                  </a:ext>
                </a:extLst>
              </p:cNvPr>
              <p:cNvSpPr txBox="1"/>
              <p:nvPr/>
            </p:nvSpPr>
            <p:spPr>
              <a:xfrm>
                <a:off x="3609149" y="2991789"/>
                <a:ext cx="372822" cy="3110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AC</a:t>
                </a:r>
                <a:endParaRPr lang="zh-CN" altLang="en-US" sz="1800" b="1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40704F98-A08A-6116-11C4-D39DD0076F50}"/>
                  </a:ext>
                </a:extLst>
              </p:cNvPr>
              <p:cNvSpPr txBox="1"/>
              <p:nvPr/>
            </p:nvSpPr>
            <p:spPr>
              <a:xfrm>
                <a:off x="2212238" y="2994192"/>
                <a:ext cx="372822" cy="3110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 dirty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AC</a:t>
                </a:r>
                <a:endParaRPr lang="zh-CN" altLang="en-US" sz="1800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766FAC8B-EE1F-5CFA-221A-E0FB78C8FC72}"/>
                  </a:ext>
                </a:extLst>
              </p:cNvPr>
              <p:cNvSpPr txBox="1"/>
              <p:nvPr/>
            </p:nvSpPr>
            <p:spPr>
              <a:xfrm>
                <a:off x="4715406" y="2890569"/>
                <a:ext cx="372822" cy="3110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AC</a:t>
                </a:r>
                <a:endParaRPr lang="zh-CN" altLang="en-US" sz="1800" b="1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02FE65B6-BE28-7A4D-9D27-E87A5F7B87C0}"/>
                  </a:ext>
                </a:extLst>
              </p:cNvPr>
              <p:cNvSpPr txBox="1"/>
              <p:nvPr/>
            </p:nvSpPr>
            <p:spPr>
              <a:xfrm>
                <a:off x="5879124" y="2934550"/>
                <a:ext cx="372822" cy="3110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AC</a:t>
                </a:r>
                <a:endParaRPr lang="zh-CN" altLang="en-US" sz="1800" b="1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FEAA770E-4CF3-7113-9D3D-17013A0CFD13}"/>
                  </a:ext>
                </a:extLst>
              </p:cNvPr>
              <p:cNvSpPr txBox="1"/>
              <p:nvPr/>
            </p:nvSpPr>
            <p:spPr>
              <a:xfrm>
                <a:off x="5010675" y="3307762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>
                    <a:solidFill>
                      <a:srgbClr val="0432FF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</a:t>
                </a:r>
                <a:endParaRPr lang="zh-CN" altLang="en-US" sz="1800" b="1">
                  <a:solidFill>
                    <a:srgbClr val="0432FF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59AC1EBE-6C43-E9CF-7D8E-A03A2E18B508}"/>
                  </a:ext>
                </a:extLst>
              </p:cNvPr>
              <p:cNvSpPr txBox="1"/>
              <p:nvPr/>
            </p:nvSpPr>
            <p:spPr>
              <a:xfrm>
                <a:off x="3422738" y="4618962"/>
                <a:ext cx="372822" cy="3110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AC</a:t>
                </a:r>
                <a:endParaRPr lang="zh-CN" altLang="en-US" sz="1800" b="1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24C95D70-B881-1861-2B9A-A00A111254A3}"/>
                  </a:ext>
                </a:extLst>
              </p:cNvPr>
              <p:cNvSpPr txBox="1"/>
              <p:nvPr/>
            </p:nvSpPr>
            <p:spPr>
              <a:xfrm>
                <a:off x="5963609" y="4618961"/>
                <a:ext cx="372822" cy="3110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AC</a:t>
                </a:r>
                <a:endParaRPr lang="zh-CN" altLang="en-US" sz="1800" b="1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2507A2A5-FE05-3C09-CD75-E47EF744A4B2}"/>
                  </a:ext>
                </a:extLst>
              </p:cNvPr>
              <p:cNvSpPr txBox="1"/>
              <p:nvPr/>
            </p:nvSpPr>
            <p:spPr>
              <a:xfrm>
                <a:off x="5597657" y="5071915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>
                    <a:solidFill>
                      <a:srgbClr val="0432FF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</a:t>
                </a:r>
                <a:endParaRPr lang="zh-CN" altLang="en-US" sz="1800" b="1">
                  <a:solidFill>
                    <a:srgbClr val="0432FF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3A8D0F5A-7760-168E-9161-B890829DFD9D}"/>
                  </a:ext>
                </a:extLst>
              </p:cNvPr>
              <p:cNvSpPr txBox="1"/>
              <p:nvPr/>
            </p:nvSpPr>
            <p:spPr>
              <a:xfrm>
                <a:off x="3440052" y="5165519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>
                    <a:solidFill>
                      <a:srgbClr val="0432FF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</a:t>
                </a:r>
                <a:endParaRPr lang="zh-CN" altLang="en-US" sz="1800" b="1">
                  <a:solidFill>
                    <a:srgbClr val="0432FF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A2843BA9-46DE-FB00-B261-2678C6D57B42}"/>
                  </a:ext>
                </a:extLst>
              </p:cNvPr>
              <p:cNvSpPr txBox="1"/>
              <p:nvPr/>
            </p:nvSpPr>
            <p:spPr>
              <a:xfrm>
                <a:off x="3543728" y="4156808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>
                    <a:solidFill>
                      <a:srgbClr val="0432FF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</a:t>
                </a:r>
                <a:endParaRPr lang="zh-CN" altLang="en-US" sz="1800" b="1">
                  <a:solidFill>
                    <a:srgbClr val="0432FF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FEB25FE3-D6A7-DED9-518A-2C6885FF6CD4}"/>
                  </a:ext>
                </a:extLst>
              </p:cNvPr>
              <p:cNvSpPr txBox="1"/>
              <p:nvPr/>
            </p:nvSpPr>
            <p:spPr>
              <a:xfrm>
                <a:off x="5796138" y="4173821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>
                    <a:solidFill>
                      <a:srgbClr val="0432FF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</a:t>
                </a:r>
                <a:endParaRPr lang="zh-CN" altLang="en-US" sz="1800" b="1">
                  <a:solidFill>
                    <a:srgbClr val="0432FF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7" name="文本框 11">
              <a:extLst>
                <a:ext uri="{FF2B5EF4-FFF2-40B4-BE49-F238E27FC236}">
                  <a16:creationId xmlns:a16="http://schemas.microsoft.com/office/drawing/2014/main" id="{56056AB2-D058-F864-EE89-6B8EC12F20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3515" y="2541584"/>
              <a:ext cx="1007666" cy="312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defTabSz="761970">
                <a:defRPr/>
              </a:pPr>
              <a:r>
                <a:rPr lang="en-US" altLang="zh-CN" sz="1200" b="1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PCC = 0.57</a:t>
              </a:r>
            </a:p>
          </p:txBody>
        </p:sp>
        <p:sp>
          <p:nvSpPr>
            <p:cNvPr id="18" name="文本框 11">
              <a:extLst>
                <a:ext uri="{FF2B5EF4-FFF2-40B4-BE49-F238E27FC236}">
                  <a16:creationId xmlns:a16="http://schemas.microsoft.com/office/drawing/2014/main" id="{D4A42E56-524C-EDF1-E07A-0859F5185E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69705" y="4298982"/>
              <a:ext cx="1011477" cy="312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defTabSz="761970">
                <a:defRPr/>
              </a:pPr>
              <a:r>
                <a:rPr lang="en-US" altLang="zh-CN" sz="1200" b="1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PCC = 0.55</a:t>
              </a:r>
            </a:p>
          </p:txBody>
        </p:sp>
      </p:grpSp>
      <p:sp>
        <p:nvSpPr>
          <p:cNvPr id="25" name="十字形 24">
            <a:extLst>
              <a:ext uri="{FF2B5EF4-FFF2-40B4-BE49-F238E27FC236}">
                <a16:creationId xmlns:a16="http://schemas.microsoft.com/office/drawing/2014/main" id="{213EC64A-7344-C9D9-FF0F-912595620FC2}"/>
              </a:ext>
            </a:extLst>
          </p:cNvPr>
          <p:cNvSpPr/>
          <p:nvPr/>
        </p:nvSpPr>
        <p:spPr>
          <a:xfrm>
            <a:off x="2193949" y="1865317"/>
            <a:ext cx="249001" cy="249001"/>
          </a:xfrm>
          <a:prstGeom prst="plus">
            <a:avLst>
              <a:gd name="adj" fmla="val 34844"/>
            </a:avLst>
          </a:prstGeom>
          <a:solidFill>
            <a:srgbClr val="043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号 25">
            <a:extLst>
              <a:ext uri="{FF2B5EF4-FFF2-40B4-BE49-F238E27FC236}">
                <a16:creationId xmlns:a16="http://schemas.microsoft.com/office/drawing/2014/main" id="{6D2D4C00-CE6A-0572-C8EA-FCBBDDBC77DD}"/>
              </a:ext>
            </a:extLst>
          </p:cNvPr>
          <p:cNvSpPr/>
          <p:nvPr/>
        </p:nvSpPr>
        <p:spPr>
          <a:xfrm>
            <a:off x="6642266" y="3409095"/>
            <a:ext cx="351838" cy="378633"/>
          </a:xfrm>
          <a:prstGeom prst="mathEqual">
            <a:avLst/>
          </a:prstGeom>
          <a:solidFill>
            <a:srgbClr val="0432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等号 29">
            <a:extLst>
              <a:ext uri="{FF2B5EF4-FFF2-40B4-BE49-F238E27FC236}">
                <a16:creationId xmlns:a16="http://schemas.microsoft.com/office/drawing/2014/main" id="{52A821A5-FA9A-6C76-C514-1BB19036BBA2}"/>
              </a:ext>
            </a:extLst>
          </p:cNvPr>
          <p:cNvSpPr/>
          <p:nvPr/>
        </p:nvSpPr>
        <p:spPr>
          <a:xfrm>
            <a:off x="6642266" y="1820871"/>
            <a:ext cx="351838" cy="378633"/>
          </a:xfrm>
          <a:prstGeom prst="mathEqual">
            <a:avLst/>
          </a:prstGeom>
          <a:solidFill>
            <a:srgbClr val="0432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E15FE35-1A70-BA2F-167C-3218CE2D4857}"/>
              </a:ext>
            </a:extLst>
          </p:cNvPr>
          <p:cNvGrpSpPr/>
          <p:nvPr/>
        </p:nvGrpSpPr>
        <p:grpSpPr>
          <a:xfrm>
            <a:off x="6938267" y="909007"/>
            <a:ext cx="2149878" cy="3163234"/>
            <a:chOff x="6743026" y="828619"/>
            <a:chExt cx="2426734" cy="3570587"/>
          </a:xfrm>
        </p:grpSpPr>
        <p:sp>
          <p:nvSpPr>
            <p:cNvPr id="4" name="文本框 1">
              <a:extLst>
                <a:ext uri="{FF2B5EF4-FFF2-40B4-BE49-F238E27FC236}">
                  <a16:creationId xmlns:a16="http://schemas.microsoft.com/office/drawing/2014/main" id="{57733483-C27B-763C-AA45-9DF2F7109C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43026" y="828619"/>
              <a:ext cx="2345436" cy="5905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lvl="0" algn="ctr">
                <a:defRPr/>
              </a:pPr>
              <a:r>
                <a:rPr lang="en-US" altLang="zh-CN" sz="1400" b="1">
                  <a:solidFill>
                    <a:srgbClr val="0432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WRF</a:t>
              </a:r>
              <a:r>
                <a:rPr lang="en-US" altLang="zh-CN" sz="1400" b="1">
                  <a:solidFill>
                    <a:srgbClr val="0F1115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Forecast 2025 UV200 ANO</a:t>
              </a:r>
              <a:endParaRPr lang="en-US" altLang="zh-CN" sz="1400" b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" name="文本框 1">
              <a:extLst>
                <a:ext uri="{FF2B5EF4-FFF2-40B4-BE49-F238E27FC236}">
                  <a16:creationId xmlns:a16="http://schemas.microsoft.com/office/drawing/2014/main" id="{B4898F6C-E502-3BCB-0B77-1FDC87F43E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2842" y="2574173"/>
              <a:ext cx="2286918" cy="5905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lvl="0" algn="ctr">
                <a:defRPr/>
              </a:pPr>
              <a:r>
                <a:rPr lang="en-US" altLang="zh-CN" sz="1400" b="1">
                  <a:solidFill>
                    <a:srgbClr val="0432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WRF</a:t>
              </a:r>
              <a:r>
                <a:rPr lang="en-US" altLang="zh-CN" sz="1400" b="1">
                  <a:solidFill>
                    <a:srgbClr val="0F1115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Forecast 2025 UV850 ANO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3886C98-A0EF-C6E7-3F4A-1B7C9E338ED4}"/>
                </a:ext>
              </a:extLst>
            </p:cNvPr>
            <p:cNvSpPr txBox="1"/>
            <p:nvPr/>
          </p:nvSpPr>
          <p:spPr>
            <a:xfrm>
              <a:off x="8509295" y="1736224"/>
              <a:ext cx="401933" cy="335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AC</a:t>
              </a:r>
              <a:endParaRPr lang="zh-CN" altLang="en-US" sz="18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E3BF93B-CDF7-C59C-520D-6B44FFFBD73E}"/>
                </a:ext>
              </a:extLst>
            </p:cNvPr>
            <p:cNvSpPr txBox="1"/>
            <p:nvPr/>
          </p:nvSpPr>
          <p:spPr>
            <a:xfrm>
              <a:off x="7003308" y="1738814"/>
              <a:ext cx="401933" cy="335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 dirty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AC</a:t>
              </a:r>
              <a:endParaRPr lang="zh-CN" altLang="en-US" sz="1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1F9F2A9-2AB0-2EC5-5CC1-F6538E1CA7B0}"/>
                </a:ext>
              </a:extLst>
            </p:cNvPr>
            <p:cNvSpPr txBox="1"/>
            <p:nvPr/>
          </p:nvSpPr>
          <p:spPr>
            <a:xfrm>
              <a:off x="8560438" y="3580127"/>
              <a:ext cx="401933" cy="3353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AC</a:t>
              </a:r>
              <a:endParaRPr lang="zh-CN" altLang="en-US" sz="18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B113CF0-9248-9BA6-90B1-B24456D2A592}"/>
                </a:ext>
              </a:extLst>
            </p:cNvPr>
            <p:cNvSpPr txBox="1"/>
            <p:nvPr/>
          </p:nvSpPr>
          <p:spPr>
            <a:xfrm>
              <a:off x="8112643" y="4001035"/>
              <a:ext cx="330426" cy="3981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>
                  <a:solidFill>
                    <a:srgbClr val="0432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</a:t>
              </a:r>
              <a:endParaRPr lang="zh-CN" altLang="en-US" sz="1800" b="1">
                <a:solidFill>
                  <a:srgbClr val="0432FF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771D539-4BEC-44B3-3599-D18028B4952E}"/>
                </a:ext>
              </a:extLst>
            </p:cNvPr>
            <p:cNvSpPr txBox="1"/>
            <p:nvPr/>
          </p:nvSpPr>
          <p:spPr>
            <a:xfrm>
              <a:off x="8300315" y="3070673"/>
              <a:ext cx="330426" cy="3981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>
                  <a:solidFill>
                    <a:srgbClr val="0432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</a:t>
              </a:r>
              <a:endParaRPr lang="zh-CN" altLang="en-US" sz="1800" b="1">
                <a:solidFill>
                  <a:srgbClr val="0432FF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C879263-42C9-4BBE-2A07-D68F2ED7FC31}"/>
              </a:ext>
            </a:extLst>
          </p:cNvPr>
          <p:cNvGrpSpPr/>
          <p:nvPr/>
        </p:nvGrpSpPr>
        <p:grpSpPr>
          <a:xfrm>
            <a:off x="0" y="1152086"/>
            <a:ext cx="2264804" cy="3135555"/>
            <a:chOff x="-520371" y="1090763"/>
            <a:chExt cx="2556459" cy="3539343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BDCE0607-A08B-CD4E-217A-2B0AE1FE9F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51092"/>
            <a:stretch>
              <a:fillRect/>
            </a:stretch>
          </p:blipFill>
          <p:spPr>
            <a:xfrm>
              <a:off x="-328547" y="1256906"/>
              <a:ext cx="2186042" cy="3373200"/>
            </a:xfrm>
            <a:prstGeom prst="rect">
              <a:avLst/>
            </a:prstGeom>
          </p:spPr>
        </p:pic>
        <p:sp>
          <p:nvSpPr>
            <p:cNvPr id="22" name="文本框 1">
              <a:extLst>
                <a:ext uri="{FF2B5EF4-FFF2-40B4-BE49-F238E27FC236}">
                  <a16:creationId xmlns:a16="http://schemas.microsoft.com/office/drawing/2014/main" id="{7E5620BC-3B8E-9DA0-0821-EA39D1DC6B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507141" y="1090763"/>
              <a:ext cx="2543229" cy="3474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lvl="0" algn="ctr">
                <a:defRPr/>
              </a:pPr>
              <a:r>
                <a:rPr lang="en-US" altLang="zh-CN" sz="1400" b="1">
                  <a:solidFill>
                    <a:srgbClr val="0F1115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Observed 2024 UV200 ANO</a:t>
              </a:r>
              <a:endParaRPr lang="en-US" altLang="zh-CN" sz="1400" b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文本框 1">
              <a:extLst>
                <a:ext uri="{FF2B5EF4-FFF2-40B4-BE49-F238E27FC236}">
                  <a16:creationId xmlns:a16="http://schemas.microsoft.com/office/drawing/2014/main" id="{8E60B462-2639-606A-CD77-F498761994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520371" y="2845274"/>
              <a:ext cx="2512386" cy="3474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lvl="0" algn="ctr">
                <a:defRPr/>
              </a:pPr>
              <a:r>
                <a:rPr lang="en-US" altLang="zh-CN" sz="1400" b="1">
                  <a:solidFill>
                    <a:srgbClr val="0F1115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Observed 2024 UV850 ANO</a:t>
              </a:r>
              <a:endParaRPr lang="en-US" altLang="zh-CN" sz="1400" b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9AB81FA-B8F7-9AD7-9BC1-7EF5259F3971}"/>
                </a:ext>
              </a:extLst>
            </p:cNvPr>
            <p:cNvSpPr txBox="1"/>
            <p:nvPr/>
          </p:nvSpPr>
          <p:spPr>
            <a:xfrm>
              <a:off x="1055060" y="4081004"/>
              <a:ext cx="401933" cy="335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AC</a:t>
              </a:r>
              <a:endParaRPr lang="zh-CN" altLang="en-US" sz="18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D4B507E-547B-7F04-2DC8-74BCC806C50D}"/>
                </a:ext>
              </a:extLst>
            </p:cNvPr>
            <p:cNvSpPr txBox="1"/>
            <p:nvPr/>
          </p:nvSpPr>
          <p:spPr>
            <a:xfrm>
              <a:off x="925600" y="3423367"/>
              <a:ext cx="330426" cy="3981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>
                  <a:solidFill>
                    <a:srgbClr val="0432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</a:t>
              </a:r>
              <a:endParaRPr lang="zh-CN" altLang="en-US" sz="1800" b="1">
                <a:solidFill>
                  <a:srgbClr val="0432FF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892758D-B215-3845-BCAA-7C240B0F8B4C}"/>
                </a:ext>
              </a:extLst>
            </p:cNvPr>
            <p:cNvSpPr txBox="1"/>
            <p:nvPr/>
          </p:nvSpPr>
          <p:spPr>
            <a:xfrm>
              <a:off x="961907" y="3074184"/>
              <a:ext cx="401933" cy="335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AC</a:t>
              </a:r>
              <a:endParaRPr lang="zh-CN" altLang="en-US" sz="18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29822D9-47F9-2C30-62C6-54F40CF26BE6}"/>
                </a:ext>
              </a:extLst>
            </p:cNvPr>
            <p:cNvSpPr txBox="1"/>
            <p:nvPr/>
          </p:nvSpPr>
          <p:spPr>
            <a:xfrm>
              <a:off x="703758" y="1741827"/>
              <a:ext cx="330426" cy="3981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>
                  <a:solidFill>
                    <a:srgbClr val="0432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</a:t>
              </a:r>
              <a:endParaRPr lang="zh-CN" altLang="en-US" sz="1800" b="1">
                <a:solidFill>
                  <a:srgbClr val="0432FF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339D8E6-FEEB-5062-A1A1-2050A90CD6A2}"/>
                </a:ext>
              </a:extLst>
            </p:cNvPr>
            <p:cNvSpPr txBox="1"/>
            <p:nvPr/>
          </p:nvSpPr>
          <p:spPr>
            <a:xfrm>
              <a:off x="1321857" y="2049737"/>
              <a:ext cx="330426" cy="3981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>
                  <a:solidFill>
                    <a:srgbClr val="0432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</a:t>
              </a:r>
              <a:endParaRPr lang="zh-CN" altLang="en-US" sz="1800" b="1">
                <a:solidFill>
                  <a:srgbClr val="0432FF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" name="十字形 1">
            <a:extLst>
              <a:ext uri="{FF2B5EF4-FFF2-40B4-BE49-F238E27FC236}">
                <a16:creationId xmlns:a16="http://schemas.microsoft.com/office/drawing/2014/main" id="{6C4DDEC2-11D5-F24F-FD28-09EF93D8C8FD}"/>
              </a:ext>
            </a:extLst>
          </p:cNvPr>
          <p:cNvSpPr/>
          <p:nvPr/>
        </p:nvSpPr>
        <p:spPr>
          <a:xfrm>
            <a:off x="2176961" y="3471403"/>
            <a:ext cx="249001" cy="249001"/>
          </a:xfrm>
          <a:prstGeom prst="plus">
            <a:avLst>
              <a:gd name="adj" fmla="val 34844"/>
            </a:avLst>
          </a:prstGeom>
          <a:solidFill>
            <a:srgbClr val="043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7880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6130F7-8CF1-18C4-36FF-78F0D77B9D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>
            <a:extLst>
              <a:ext uri="{FF2B5EF4-FFF2-40B4-BE49-F238E27FC236}">
                <a16:creationId xmlns:a16="http://schemas.microsoft.com/office/drawing/2014/main" id="{F3CE2103-A4B4-3492-083B-39B9AD138505}"/>
              </a:ext>
            </a:extLst>
          </p:cNvPr>
          <p:cNvGrpSpPr/>
          <p:nvPr/>
        </p:nvGrpSpPr>
        <p:grpSpPr>
          <a:xfrm>
            <a:off x="972000" y="1131787"/>
            <a:ext cx="7200000" cy="1895544"/>
            <a:chOff x="972000" y="1131787"/>
            <a:chExt cx="7200000" cy="1895544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1119265-DFBD-AC71-ECCE-2C6123D31097}"/>
                </a:ext>
              </a:extLst>
            </p:cNvPr>
            <p:cNvGrpSpPr/>
            <p:nvPr/>
          </p:nvGrpSpPr>
          <p:grpSpPr>
            <a:xfrm>
              <a:off x="972000" y="1131787"/>
              <a:ext cx="7200000" cy="1895544"/>
              <a:chOff x="980376" y="1206436"/>
              <a:chExt cx="7200000" cy="1895544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D964359F-2BD8-4438-573E-EF0EF369FDEA}"/>
                  </a:ext>
                </a:extLst>
              </p:cNvPr>
              <p:cNvGrpSpPr/>
              <p:nvPr/>
            </p:nvGrpSpPr>
            <p:grpSpPr>
              <a:xfrm>
                <a:off x="980376" y="1392403"/>
                <a:ext cx="7200000" cy="1709577"/>
                <a:chOff x="972000" y="1194817"/>
                <a:chExt cx="7200000" cy="1709577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id="{6B5F161F-B086-374C-4615-43E67EC20213}"/>
                    </a:ext>
                  </a:extLst>
                </p:cNvPr>
                <p:cNvGrpSpPr/>
                <p:nvPr/>
              </p:nvGrpSpPr>
              <p:grpSpPr>
                <a:xfrm>
                  <a:off x="972000" y="1194817"/>
                  <a:ext cx="7200000" cy="1709577"/>
                  <a:chOff x="972000" y="1194817"/>
                  <a:chExt cx="7200000" cy="1709577"/>
                </a:xfrm>
              </p:grpSpPr>
              <p:pic>
                <p:nvPicPr>
                  <p:cNvPr id="41" name="图片 40">
                    <a:extLst>
                      <a:ext uri="{FF2B5EF4-FFF2-40B4-BE49-F238E27FC236}">
                        <a16:creationId xmlns:a16="http://schemas.microsoft.com/office/drawing/2014/main" id="{30351E05-7D9E-85F3-80C3-D805CC111C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972000" y="1194817"/>
                    <a:ext cx="7200000" cy="170957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sp>
                <p:nvSpPr>
                  <p:cNvPr id="42" name="文本框 41">
                    <a:extLst>
                      <a:ext uri="{FF2B5EF4-FFF2-40B4-BE49-F238E27FC236}">
                        <a16:creationId xmlns:a16="http://schemas.microsoft.com/office/drawing/2014/main" id="{76BFCC05-4AB7-D9C7-74D8-59DFE70E1C3D}"/>
                      </a:ext>
                    </a:extLst>
                  </p:cNvPr>
                  <p:cNvSpPr txBox="1"/>
                  <p:nvPr/>
                </p:nvSpPr>
                <p:spPr>
                  <a:xfrm>
                    <a:off x="2167922" y="1771686"/>
                    <a:ext cx="443263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1800" b="1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a:t>AC</a:t>
                    </a:r>
                    <a:endParaRPr lang="zh-CN" altLang="en-US" sz="1800" b="1">
                      <a:solidFill>
                        <a:srgbClr val="FF000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43" name="椭圆 42">
                    <a:extLst>
                      <a:ext uri="{FF2B5EF4-FFF2-40B4-BE49-F238E27FC236}">
                        <a16:creationId xmlns:a16="http://schemas.microsoft.com/office/drawing/2014/main" id="{F6ADA316-4CFD-5BC6-9588-D5E5FCB1FC1C}"/>
                      </a:ext>
                    </a:extLst>
                  </p:cNvPr>
                  <p:cNvSpPr/>
                  <p:nvPr/>
                </p:nvSpPr>
                <p:spPr bwMode="auto">
                  <a:xfrm rot="16200000">
                    <a:off x="4198301" y="1768446"/>
                    <a:ext cx="315351" cy="1008113"/>
                  </a:xfrm>
                  <a:prstGeom prst="ellipse">
                    <a:avLst/>
                  </a:prstGeom>
                  <a:noFill/>
                  <a:ln w="2540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42863" tIns="21431" rIns="42863" bIns="21431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28609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125" dirty="0">
                      <a:solidFill>
                        <a:srgbClr val="000000"/>
                      </a:solidFill>
                      <a:latin typeface="等线" panose="020F0502020204030204"/>
                      <a:ea typeface="等线" panose="02010600030101010101" pitchFamily="2" charset="-122"/>
                    </a:endParaRPr>
                  </a:p>
                </p:txBody>
              </p:sp>
              <p:sp>
                <p:nvSpPr>
                  <p:cNvPr id="44" name="椭圆 43">
                    <a:extLst>
                      <a:ext uri="{FF2B5EF4-FFF2-40B4-BE49-F238E27FC236}">
                        <a16:creationId xmlns:a16="http://schemas.microsoft.com/office/drawing/2014/main" id="{55B266D7-B678-EBB0-D4CC-56037CC022D6}"/>
                      </a:ext>
                    </a:extLst>
                  </p:cNvPr>
                  <p:cNvSpPr/>
                  <p:nvPr/>
                </p:nvSpPr>
                <p:spPr bwMode="auto">
                  <a:xfrm rot="5400000">
                    <a:off x="4330094" y="1510753"/>
                    <a:ext cx="315354" cy="936504"/>
                  </a:xfrm>
                  <a:prstGeom prst="ellipse">
                    <a:avLst/>
                  </a:prstGeom>
                  <a:noFill/>
                  <a:ln w="25400" cap="flat" cmpd="sng" algn="ctr">
                    <a:solidFill>
                      <a:srgbClr val="0432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42863" tIns="21431" rIns="42863" bIns="21431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428609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125">
                      <a:solidFill>
                        <a:srgbClr val="000000"/>
                      </a:solidFill>
                      <a:latin typeface="等线" panose="020F0502020204030204"/>
                      <a:ea typeface="等线" panose="02010600030101010101" pitchFamily="2" charset="-122"/>
                    </a:endParaRPr>
                  </a:p>
                </p:txBody>
              </p:sp>
            </p:grpSp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id="{9FFB1AEE-3FFF-D2EE-E973-8DB3413D363F}"/>
                    </a:ext>
                  </a:extLst>
                </p:cNvPr>
                <p:cNvSpPr txBox="1"/>
                <p:nvPr/>
              </p:nvSpPr>
              <p:spPr>
                <a:xfrm>
                  <a:off x="1058454" y="1794654"/>
                  <a:ext cx="372822" cy="31109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800" b="1" dirty="0">
                      <a:solidFill>
                        <a:srgbClr val="FF0000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AC</a:t>
                  </a:r>
                  <a:endParaRPr lang="zh-CN" altLang="en-US" sz="18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CE00C9EE-521C-B7D4-2981-21C17646B3F8}"/>
                  </a:ext>
                </a:extLst>
              </p:cNvPr>
              <p:cNvSpPr/>
              <p:nvPr/>
            </p:nvSpPr>
            <p:spPr>
              <a:xfrm>
                <a:off x="1002781" y="1206436"/>
                <a:ext cx="2057051" cy="31704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70133" tIns="35067" rIns="70133" bIns="35067">
                <a:spAutoFit/>
              </a:bodyPr>
              <a:lstStyle/>
              <a:p>
                <a:pPr algn="ctr" defTabSz="822960"/>
                <a:r>
                  <a:rPr lang="en-US" altLang="zh-CN" sz="1600" b="1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200 hPa UV</a:t>
                </a:r>
                <a:endParaRPr lang="zh-CN" altLang="en-US" sz="1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1B23F04D-6209-6916-3FA5-C86109E051E0}"/>
                  </a:ext>
                </a:extLst>
              </p:cNvPr>
              <p:cNvSpPr/>
              <p:nvPr/>
            </p:nvSpPr>
            <p:spPr>
              <a:xfrm>
                <a:off x="3203848" y="1375579"/>
                <a:ext cx="2057051" cy="31704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70133" tIns="35067" rIns="70133" bIns="35067">
                <a:spAutoFit/>
              </a:bodyPr>
              <a:lstStyle/>
              <a:p>
                <a:pPr algn="ctr" defTabSz="822960"/>
                <a:r>
                  <a:rPr lang="en-US" altLang="zh-CN" sz="1600" b="1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Precipitation</a:t>
                </a:r>
                <a:endParaRPr lang="zh-CN" altLang="en-US" sz="1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0FACDCB7-1E9E-049A-5F34-6C4A1B81EE49}"/>
                  </a:ext>
                </a:extLst>
              </p:cNvPr>
              <p:cNvSpPr/>
              <p:nvPr/>
            </p:nvSpPr>
            <p:spPr>
              <a:xfrm>
                <a:off x="6088002" y="1275334"/>
                <a:ext cx="2057051" cy="31704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70133" tIns="35067" rIns="70133" bIns="35067">
                <a:spAutoFit/>
              </a:bodyPr>
              <a:lstStyle/>
              <a:p>
                <a:pPr algn="ctr" defTabSz="822960"/>
                <a:r>
                  <a:rPr lang="en-US" altLang="zh-CN" sz="1600" b="1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PCs </a:t>
                </a:r>
                <a:r>
                  <a:rPr lang="en-US" altLang="zh-CN" sz="1600" b="1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Cov = 22%</a:t>
                </a:r>
              </a:p>
            </p:txBody>
          </p:sp>
        </p:grpSp>
        <p:sp>
          <p:nvSpPr>
            <p:cNvPr id="72" name="下弧形箭头 25">
              <a:extLst>
                <a:ext uri="{FF2B5EF4-FFF2-40B4-BE49-F238E27FC236}">
                  <a16:creationId xmlns:a16="http://schemas.microsoft.com/office/drawing/2014/main" id="{F3502639-4641-94E7-1600-91C504DD9FDD}"/>
                </a:ext>
              </a:extLst>
            </p:cNvPr>
            <p:cNvSpPr/>
            <p:nvPr/>
          </p:nvSpPr>
          <p:spPr>
            <a:xfrm rot="19073120">
              <a:off x="2002565" y="1762053"/>
              <a:ext cx="694940" cy="330627"/>
            </a:xfrm>
            <a:prstGeom prst="curvedDownArrow">
              <a:avLst>
                <a:gd name="adj1" fmla="val 14991"/>
                <a:gd name="adj2" fmla="val 50000"/>
                <a:gd name="adj3" fmla="val 27601"/>
              </a:avLst>
            </a:prstGeom>
            <a:noFill/>
            <a:ln w="28575" cap="flat" cmpd="sng" algn="ctr">
              <a:solidFill>
                <a:srgbClr val="FF4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47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/>
                <a:cs typeface="+mn-cs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E0521512-F054-1F83-8775-24D77B711062}"/>
              </a:ext>
            </a:extLst>
          </p:cNvPr>
          <p:cNvSpPr txBox="1"/>
          <p:nvPr/>
        </p:nvSpPr>
        <p:spPr>
          <a:xfrm>
            <a:off x="2807569" y="-95110"/>
            <a:ext cx="3528862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511"/>
              </a:spcAft>
              <a:defRPr/>
            </a:pPr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Hindcast : 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Summer 2025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标题 3">
            <a:extLst>
              <a:ext uri="{FF2B5EF4-FFF2-40B4-BE49-F238E27FC236}">
                <a16:creationId xmlns:a16="http://schemas.microsoft.com/office/drawing/2014/main" id="{47CD3924-60C1-76EE-27B8-A38D66FF1204}"/>
              </a:ext>
            </a:extLst>
          </p:cNvPr>
          <p:cNvSpPr txBox="1">
            <a:spLocks/>
          </p:cNvSpPr>
          <p:nvPr/>
        </p:nvSpPr>
        <p:spPr bwMode="auto">
          <a:xfrm>
            <a:off x="1637674" y="553244"/>
            <a:ext cx="5868652" cy="369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defRPr/>
            </a:pPr>
            <a:r>
              <a:rPr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2025 Hindcast : Prediction Sources and Physical Mechanisms</a:t>
            </a:r>
            <a:endParaRPr lang="zh-CN" altLang="en-US" sz="1600" b="1" dirty="0">
              <a:solidFill>
                <a:srgbClr val="0432FF"/>
              </a:solidFill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33360123-E5FB-FF3A-51B1-FA800A2130B0}"/>
              </a:ext>
            </a:extLst>
          </p:cNvPr>
          <p:cNvSpPr/>
          <p:nvPr/>
        </p:nvSpPr>
        <p:spPr bwMode="auto">
          <a:xfrm rot="10800000">
            <a:off x="7936300" y="1795833"/>
            <a:ext cx="170865" cy="177973"/>
          </a:xfrm>
          <a:prstGeom prst="ellipse">
            <a:avLst/>
          </a:prstGeom>
          <a:noFill/>
          <a:ln w="28575" cap="flat" cmpd="sng" algn="ctr">
            <a:solidFill>
              <a:srgbClr val="FF4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2863" tIns="21431" rIns="42863" bIns="21431" numCol="1" rtlCol="0" anchor="t" anchorCtr="0" compatLnSpc="1">
            <a:prstTxWarp prst="textNoShape">
              <a:avLst/>
            </a:prstTxWarp>
          </a:bodyPr>
          <a:lstStyle/>
          <a:p>
            <a:pPr defTabSz="4286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25" dirty="0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6965903-2BA7-7347-F081-28A3A68D56E8}"/>
              </a:ext>
            </a:extLst>
          </p:cNvPr>
          <p:cNvSpPr txBox="1"/>
          <p:nvPr/>
        </p:nvSpPr>
        <p:spPr>
          <a:xfrm>
            <a:off x="8055233" y="1732497"/>
            <a:ext cx="93610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Significant</a:t>
            </a:r>
            <a:r>
              <a:rPr lang="zh-CN" altLang="en-US" sz="11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！</a:t>
            </a:r>
            <a:endParaRPr lang="zh-CN" altLang="en-US" sz="11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DE0B8F7-1B84-A503-24E1-9A682C9D6C72}"/>
              </a:ext>
            </a:extLst>
          </p:cNvPr>
          <p:cNvGrpSpPr/>
          <p:nvPr/>
        </p:nvGrpSpPr>
        <p:grpSpPr>
          <a:xfrm>
            <a:off x="3131840" y="3505572"/>
            <a:ext cx="2315624" cy="1503515"/>
            <a:chOff x="54979" y="1829489"/>
            <a:chExt cx="2481313" cy="1611095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7EB5A863-C31C-C1D0-65B6-18D8D6F5594C}"/>
                </a:ext>
              </a:extLst>
            </p:cNvPr>
            <p:cNvGrpSpPr/>
            <p:nvPr/>
          </p:nvGrpSpPr>
          <p:grpSpPr>
            <a:xfrm>
              <a:off x="54979" y="1829489"/>
              <a:ext cx="2481313" cy="1611095"/>
              <a:chOff x="4195209" y="2070623"/>
              <a:chExt cx="2481313" cy="1611095"/>
            </a:xfrm>
          </p:grpSpPr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id="{3B9617D5-7393-32E7-9297-BC27043586E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762" r="13945"/>
              <a:stretch/>
            </p:blipFill>
            <p:spPr bwMode="auto">
              <a:xfrm>
                <a:off x="4297006" y="2241718"/>
                <a:ext cx="2277719" cy="144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0" name="文本框 1">
                <a:extLst>
                  <a:ext uri="{FF2B5EF4-FFF2-40B4-BE49-F238E27FC236}">
                    <a16:creationId xmlns:a16="http://schemas.microsoft.com/office/drawing/2014/main" id="{B6AF9202-F3E9-AD52-3286-5065036B437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95209" y="2070623"/>
                <a:ext cx="2481313" cy="329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1400" b="1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EASWP-CRDSM</a:t>
                </a:r>
                <a:r>
                  <a:rPr lang="en-US" altLang="zh-CN" sz="1400" b="1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Rainfall </a:t>
                </a:r>
                <a:r>
                  <a:rPr lang="en-US" altLang="zh-CN" sz="1400" b="1" dirty="0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ART</a:t>
                </a:r>
                <a:endParaRPr lang="zh-CN" altLang="en-US" sz="1400" b="1" dirty="0">
                  <a:solidFill>
                    <a:srgbClr val="0F1115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683D331-2F7E-2621-6008-F5BECE3B79FE}"/>
                </a:ext>
              </a:extLst>
            </p:cNvPr>
            <p:cNvSpPr/>
            <p:nvPr/>
          </p:nvSpPr>
          <p:spPr bwMode="auto">
            <a:xfrm rot="5400000">
              <a:off x="1234314" y="2222878"/>
              <a:ext cx="291780" cy="787680"/>
            </a:xfrm>
            <a:prstGeom prst="ellipse">
              <a:avLst/>
            </a:prstGeom>
            <a:noFill/>
            <a:ln w="25400" cap="flat" cmpd="sng" algn="ctr">
              <a:solidFill>
                <a:srgbClr val="0432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2863" tIns="21431" rIns="42863" bIns="21431" numCol="1" rtlCol="0" anchor="t" anchorCtr="0" compatLnSpc="1">
              <a:prstTxWarp prst="textNoShape">
                <a:avLst/>
              </a:prstTxWarp>
            </a:bodyPr>
            <a:lstStyle/>
            <a:p>
              <a:pPr defTabSz="4286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25">
                <a:solidFill>
                  <a:srgbClr val="000000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85D977D8-F7F3-3E8C-9E96-0E8420D2F539}"/>
                </a:ext>
              </a:extLst>
            </p:cNvPr>
            <p:cNvSpPr/>
            <p:nvPr/>
          </p:nvSpPr>
          <p:spPr bwMode="auto">
            <a:xfrm rot="16200000">
              <a:off x="1192517" y="2412441"/>
              <a:ext cx="307776" cy="1008110"/>
            </a:xfrm>
            <a:prstGeom prst="ellipse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2863" tIns="21431" rIns="42863" bIns="21431" numCol="1" rtlCol="0" anchor="t" anchorCtr="0" compatLnSpc="1">
              <a:prstTxWarp prst="textNoShape">
                <a:avLst/>
              </a:prstTxWarp>
            </a:bodyPr>
            <a:lstStyle/>
            <a:p>
              <a:pPr defTabSz="4286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25" dirty="0">
                <a:solidFill>
                  <a:srgbClr val="000000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445D4742-FBAF-F5BE-752B-616AB39A6AD5}"/>
              </a:ext>
            </a:extLst>
          </p:cNvPr>
          <p:cNvCxnSpPr>
            <a:cxnSpLocks/>
          </p:cNvCxnSpPr>
          <p:nvPr/>
        </p:nvCxnSpPr>
        <p:spPr>
          <a:xfrm>
            <a:off x="4289652" y="2857500"/>
            <a:ext cx="0" cy="46596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53BEC4C2-C482-6CC0-BBA3-4F9F6A941D3B}"/>
              </a:ext>
            </a:extLst>
          </p:cNvPr>
          <p:cNvGrpSpPr/>
          <p:nvPr/>
        </p:nvGrpSpPr>
        <p:grpSpPr>
          <a:xfrm>
            <a:off x="970126" y="3333208"/>
            <a:ext cx="2130415" cy="1756539"/>
            <a:chOff x="396484" y="1207737"/>
            <a:chExt cx="2066715" cy="1704018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AE946D70-FBC2-50C9-EADE-CEC0B5A3C7A4}"/>
                </a:ext>
              </a:extLst>
            </p:cNvPr>
            <p:cNvGrpSpPr/>
            <p:nvPr/>
          </p:nvGrpSpPr>
          <p:grpSpPr>
            <a:xfrm>
              <a:off x="396484" y="1207737"/>
              <a:ext cx="2066715" cy="1704018"/>
              <a:chOff x="396484" y="1207737"/>
              <a:chExt cx="2066715" cy="1704018"/>
            </a:xfrm>
          </p:grpSpPr>
          <p:pic>
            <p:nvPicPr>
              <p:cNvPr id="60" name="图片 59">
                <a:extLst>
                  <a:ext uri="{FF2B5EF4-FFF2-40B4-BE49-F238E27FC236}">
                    <a16:creationId xmlns:a16="http://schemas.microsoft.com/office/drawing/2014/main" id="{FF572731-E9D3-B43A-703D-853006A51B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l="50871" t="3923" b="51458"/>
              <a:stretch>
                <a:fillRect/>
              </a:stretch>
            </p:blipFill>
            <p:spPr>
              <a:xfrm>
                <a:off x="396484" y="1515515"/>
                <a:ext cx="2037064" cy="1396240"/>
              </a:xfrm>
              <a:prstGeom prst="rect">
                <a:avLst/>
              </a:prstGeom>
            </p:spPr>
          </p:pic>
          <p:sp>
            <p:nvSpPr>
              <p:cNvPr id="61" name="文本框 1">
                <a:extLst>
                  <a:ext uri="{FF2B5EF4-FFF2-40B4-BE49-F238E27FC236}">
                    <a16:creationId xmlns:a16="http://schemas.microsoft.com/office/drawing/2014/main" id="{1FD3E679-B8D1-1600-01E2-C393619F0D5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6484" y="1207737"/>
                <a:ext cx="2066715" cy="3077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lvl="0" algn="ctr">
                  <a:defRPr/>
                </a:pPr>
                <a:r>
                  <a:rPr lang="en-US" altLang="zh-CN" sz="1400" b="1" dirty="0">
                    <a:solidFill>
                      <a:srgbClr val="0432FF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WRF</a:t>
                </a:r>
                <a:r>
                  <a:rPr lang="en-US" altLang="zh-CN" sz="1400" b="1" dirty="0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Forecast UV200 ART</a:t>
                </a:r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5DB03521-DC61-708E-B394-FB129912B2DE}"/>
                </a:ext>
              </a:extLst>
            </p:cNvPr>
            <p:cNvSpPr txBox="1"/>
            <p:nvPr/>
          </p:nvSpPr>
          <p:spPr>
            <a:xfrm>
              <a:off x="1850510" y="1793729"/>
              <a:ext cx="372822" cy="311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AC</a:t>
              </a:r>
              <a:endParaRPr lang="zh-CN" altLang="en-US" sz="18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DD63AC10-5FE7-BD4A-87D4-C22C80458EFA}"/>
                </a:ext>
              </a:extLst>
            </p:cNvPr>
            <p:cNvSpPr txBox="1"/>
            <p:nvPr/>
          </p:nvSpPr>
          <p:spPr>
            <a:xfrm>
              <a:off x="511676" y="1820748"/>
              <a:ext cx="372822" cy="311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AC</a:t>
              </a:r>
              <a:endParaRPr lang="zh-CN" altLang="en-US" sz="18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cxnSp>
        <p:nvCxnSpPr>
          <p:cNvPr id="62" name="直接箭头连接符 61">
            <a:extLst>
              <a:ext uri="{FF2B5EF4-FFF2-40B4-BE49-F238E27FC236}">
                <a16:creationId xmlns:a16="http://schemas.microsoft.com/office/drawing/2014/main" id="{AFA603E1-8E99-7753-A765-6EE52C4C06D7}"/>
              </a:ext>
            </a:extLst>
          </p:cNvPr>
          <p:cNvCxnSpPr>
            <a:cxnSpLocks/>
          </p:cNvCxnSpPr>
          <p:nvPr/>
        </p:nvCxnSpPr>
        <p:spPr>
          <a:xfrm>
            <a:off x="1907704" y="2929508"/>
            <a:ext cx="0" cy="46596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C915DA18-5BF8-89A9-EF3E-1B4479B6BAF7}"/>
              </a:ext>
            </a:extLst>
          </p:cNvPr>
          <p:cNvGrpSpPr/>
          <p:nvPr/>
        </p:nvGrpSpPr>
        <p:grpSpPr>
          <a:xfrm>
            <a:off x="5710360" y="3400205"/>
            <a:ext cx="2855919" cy="1713194"/>
            <a:chOff x="5710360" y="3400205"/>
            <a:chExt cx="2855919" cy="1713194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87D94C34-0053-EF6F-1E31-DE4F936D479A}"/>
                </a:ext>
              </a:extLst>
            </p:cNvPr>
            <p:cNvGrpSpPr/>
            <p:nvPr/>
          </p:nvGrpSpPr>
          <p:grpSpPr>
            <a:xfrm>
              <a:off x="5710360" y="3400205"/>
              <a:ext cx="2855919" cy="1713194"/>
              <a:chOff x="5783952" y="3058175"/>
              <a:chExt cx="2855919" cy="1713194"/>
            </a:xfrm>
          </p:grpSpPr>
          <p:pic>
            <p:nvPicPr>
              <p:cNvPr id="63" name="图片 62">
                <a:extLst>
                  <a:ext uri="{FF2B5EF4-FFF2-40B4-BE49-F238E27FC236}">
                    <a16:creationId xmlns:a16="http://schemas.microsoft.com/office/drawing/2014/main" id="{8C2EE172-26D8-978D-91DD-E30EC9203A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r="50627"/>
              <a:stretch>
                <a:fillRect/>
              </a:stretch>
            </p:blipFill>
            <p:spPr>
              <a:xfrm>
                <a:off x="6087259" y="3245112"/>
                <a:ext cx="2552612" cy="1526257"/>
              </a:xfrm>
              <a:prstGeom prst="rect">
                <a:avLst/>
              </a:prstGeom>
            </p:spPr>
          </p:pic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2F9B353C-6C17-2609-99B8-8CADFDA29900}"/>
                  </a:ext>
                </a:extLst>
              </p:cNvPr>
              <p:cNvSpPr txBox="1"/>
              <p:nvPr/>
            </p:nvSpPr>
            <p:spPr>
              <a:xfrm>
                <a:off x="7443093" y="3935852"/>
                <a:ext cx="372822" cy="3110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AC</a:t>
                </a:r>
                <a:endParaRPr lang="zh-CN" altLang="en-US" sz="1800" b="1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65" name="文本框 1">
                <a:extLst>
                  <a:ext uri="{FF2B5EF4-FFF2-40B4-BE49-F238E27FC236}">
                    <a16:creationId xmlns:a16="http://schemas.microsoft.com/office/drawing/2014/main" id="{F9D08325-9B05-B01F-1740-D888A4AF56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83952" y="3058175"/>
                <a:ext cx="2664296" cy="3077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1400" b="1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Moisture Flux and Divergence</a:t>
                </a:r>
                <a:endParaRPr lang="zh-CN" altLang="en-US" sz="1400" b="1" dirty="0">
                  <a:solidFill>
                    <a:srgbClr val="0F1115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70" name="下弧形箭头 25">
              <a:extLst>
                <a:ext uri="{FF2B5EF4-FFF2-40B4-BE49-F238E27FC236}">
                  <a16:creationId xmlns:a16="http://schemas.microsoft.com/office/drawing/2014/main" id="{CB71A31B-F49D-2EF7-52E8-D1E1F71354C9}"/>
                </a:ext>
              </a:extLst>
            </p:cNvPr>
            <p:cNvSpPr/>
            <p:nvPr/>
          </p:nvSpPr>
          <p:spPr>
            <a:xfrm rot="17547362">
              <a:off x="7117535" y="4169409"/>
              <a:ext cx="563309" cy="403411"/>
            </a:xfrm>
            <a:prstGeom prst="curvedDownArrow">
              <a:avLst>
                <a:gd name="adj1" fmla="val 14991"/>
                <a:gd name="adj2" fmla="val 50000"/>
                <a:gd name="adj3" fmla="val 27601"/>
              </a:avLst>
            </a:prstGeom>
            <a:noFill/>
            <a:ln w="28575" cap="flat" cmpd="sng" algn="ctr">
              <a:solidFill>
                <a:srgbClr val="FF4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47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/>
                <a:cs typeface="+mn-cs"/>
              </a:endParaRPr>
            </a:p>
          </p:txBody>
        </p:sp>
      </p:grpSp>
      <p:sp>
        <p:nvSpPr>
          <p:cNvPr id="27" name="文本框 11">
            <a:extLst>
              <a:ext uri="{FF2B5EF4-FFF2-40B4-BE49-F238E27FC236}">
                <a16:creationId xmlns:a16="http://schemas.microsoft.com/office/drawing/2014/main" id="{2D37904D-C933-DC47-E52D-690AA43B0C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5306" y="924348"/>
            <a:ext cx="44133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defTabSz="761970">
              <a:defRPr/>
            </a:pPr>
            <a:r>
              <a:rPr lang="en-US" altLang="zh-CN" sz="18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200hPa Wind-Precipitation ART SVD Mode 1</a:t>
            </a:r>
            <a:endParaRPr lang="zh-CN" altLang="en-US" sz="1600" b="1">
              <a:latin typeface="Calibri" panose="020F0502020204030204" pitchFamily="34" charset="0"/>
              <a:ea typeface="SimHei" panose="02010609060101010101" pitchFamily="49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659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60B17D-6226-092C-4399-DD59A6052E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3191E18-DBA6-7831-5DD1-2D591CBACE9E}"/>
              </a:ext>
            </a:extLst>
          </p:cNvPr>
          <p:cNvGrpSpPr/>
          <p:nvPr/>
        </p:nvGrpSpPr>
        <p:grpSpPr>
          <a:xfrm>
            <a:off x="972000" y="1124760"/>
            <a:ext cx="7200000" cy="1876756"/>
            <a:chOff x="1700857" y="3321734"/>
            <a:chExt cx="7200000" cy="187675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BF09412C-E672-3288-6008-B991F0D18B20}"/>
                </a:ext>
              </a:extLst>
            </p:cNvPr>
            <p:cNvGrpSpPr/>
            <p:nvPr/>
          </p:nvGrpSpPr>
          <p:grpSpPr>
            <a:xfrm>
              <a:off x="1700857" y="3321734"/>
              <a:ext cx="7200000" cy="1876756"/>
              <a:chOff x="972000" y="3312792"/>
              <a:chExt cx="7200000" cy="1876756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DF62F786-36F7-8452-083C-CF4C8E3B9671}"/>
                  </a:ext>
                </a:extLst>
              </p:cNvPr>
              <p:cNvGrpSpPr/>
              <p:nvPr/>
            </p:nvGrpSpPr>
            <p:grpSpPr>
              <a:xfrm>
                <a:off x="972000" y="3479971"/>
                <a:ext cx="7200000" cy="1709577"/>
                <a:chOff x="972000" y="3479971"/>
                <a:chExt cx="7200000" cy="1709577"/>
              </a:xfrm>
            </p:grpSpPr>
            <p:pic>
              <p:nvPicPr>
                <p:cNvPr id="10" name="图片 9">
                  <a:extLst>
                    <a:ext uri="{FF2B5EF4-FFF2-40B4-BE49-F238E27FC236}">
                      <a16:creationId xmlns:a16="http://schemas.microsoft.com/office/drawing/2014/main" id="{BCC17A60-EA72-54BB-2DD3-1C0BBF27320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72000" y="3479971"/>
                  <a:ext cx="7200000" cy="1709577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B9C5C60-3F03-8398-E794-AD506E9CA4C3}"/>
                    </a:ext>
                  </a:extLst>
                </p:cNvPr>
                <p:cNvSpPr txBox="1"/>
                <p:nvPr/>
              </p:nvSpPr>
              <p:spPr>
                <a:xfrm>
                  <a:off x="2206951" y="3872760"/>
                  <a:ext cx="44326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800" b="1">
                      <a:solidFill>
                        <a:srgbClr val="FF0000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AC</a:t>
                  </a:r>
                  <a:endParaRPr lang="zh-CN" altLang="en-US" sz="1800" b="1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085A95FE-6332-95A8-BD62-AD57C8DDE7A2}"/>
                    </a:ext>
                  </a:extLst>
                </p:cNvPr>
                <p:cNvSpPr txBox="1"/>
                <p:nvPr/>
              </p:nvSpPr>
              <p:spPr>
                <a:xfrm>
                  <a:off x="2051720" y="4321027"/>
                  <a:ext cx="30649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800" b="1">
                      <a:solidFill>
                        <a:srgbClr val="0432FF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C</a:t>
                  </a:r>
                  <a:endParaRPr lang="zh-CN" altLang="en-US" sz="1800" b="1">
                    <a:solidFill>
                      <a:srgbClr val="0432FF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3" name="椭圆 12">
                  <a:extLst>
                    <a:ext uri="{FF2B5EF4-FFF2-40B4-BE49-F238E27FC236}">
                      <a16:creationId xmlns:a16="http://schemas.microsoft.com/office/drawing/2014/main" id="{556793DC-3437-353D-B1D5-D281481AD681}"/>
                    </a:ext>
                  </a:extLst>
                </p:cNvPr>
                <p:cNvSpPr/>
                <p:nvPr/>
              </p:nvSpPr>
              <p:spPr bwMode="auto">
                <a:xfrm rot="5400000">
                  <a:off x="4218408" y="4386802"/>
                  <a:ext cx="298717" cy="696497"/>
                </a:xfrm>
                <a:prstGeom prst="ellipse">
                  <a:avLst/>
                </a:prstGeom>
                <a:noFill/>
                <a:ln w="25400" cap="flat" cmpd="sng" algn="ctr">
                  <a:solidFill>
                    <a:srgbClr val="0432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42863" tIns="21431" rIns="42863" bIns="21431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42860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125">
                    <a:solidFill>
                      <a:srgbClr val="000000"/>
                    </a:solidFill>
                    <a:latin typeface="等线" panose="020F0502020204030204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14" name="椭圆 13">
                  <a:extLst>
                    <a:ext uri="{FF2B5EF4-FFF2-40B4-BE49-F238E27FC236}">
                      <a16:creationId xmlns:a16="http://schemas.microsoft.com/office/drawing/2014/main" id="{7713AB2C-6AA6-7795-D934-8C7F286B5AB4}"/>
                    </a:ext>
                  </a:extLst>
                </p:cNvPr>
                <p:cNvSpPr/>
                <p:nvPr/>
              </p:nvSpPr>
              <p:spPr bwMode="auto">
                <a:xfrm rot="16200000">
                  <a:off x="4216436" y="3956167"/>
                  <a:ext cx="250935" cy="1008113"/>
                </a:xfrm>
                <a:prstGeom prst="ellipse">
                  <a:avLst/>
                </a:prstGeom>
                <a:noFill/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42863" tIns="21431" rIns="42863" bIns="21431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42860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125" dirty="0">
                    <a:solidFill>
                      <a:srgbClr val="000000"/>
                    </a:solidFill>
                    <a:latin typeface="等线" panose="020F0502020204030204"/>
                    <a:ea typeface="等线" panose="02010600030101010101" pitchFamily="2" charset="-122"/>
                  </a:endParaRPr>
                </a:p>
              </p:txBody>
            </p:sp>
          </p:grp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DAB856FA-36E3-44E8-6450-C50A3F355744}"/>
                  </a:ext>
                </a:extLst>
              </p:cNvPr>
              <p:cNvSpPr/>
              <p:nvPr/>
            </p:nvSpPr>
            <p:spPr>
              <a:xfrm>
                <a:off x="1002780" y="3312792"/>
                <a:ext cx="2057051" cy="31704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70133" tIns="35067" rIns="70133" bIns="35067">
                <a:spAutoFit/>
              </a:bodyPr>
              <a:lstStyle/>
              <a:p>
                <a:pPr algn="ctr" defTabSz="822960"/>
                <a:r>
                  <a:rPr lang="en-US" altLang="zh-CN" sz="1600" b="1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200 hPa UV</a:t>
                </a:r>
                <a:endParaRPr lang="zh-CN" altLang="en-US" sz="1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BFF1F4B2-B99B-331A-C37D-9E91980479D7}"/>
                  </a:ext>
                </a:extLst>
              </p:cNvPr>
              <p:cNvSpPr/>
              <p:nvPr/>
            </p:nvSpPr>
            <p:spPr>
              <a:xfrm>
                <a:off x="3171296" y="3458972"/>
                <a:ext cx="2057051" cy="31704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70133" tIns="35067" rIns="70133" bIns="35067">
                <a:spAutoFit/>
              </a:bodyPr>
              <a:lstStyle/>
              <a:p>
                <a:pPr algn="ctr" defTabSz="822960"/>
                <a:r>
                  <a:rPr lang="en-US" altLang="zh-CN" sz="1600" b="1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Precipitation</a:t>
                </a:r>
                <a:endParaRPr lang="zh-CN" altLang="en-US" sz="1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FE1BABDE-C07B-5A3E-29C1-B9933C247DD0}"/>
                  </a:ext>
                </a:extLst>
              </p:cNvPr>
              <p:cNvSpPr/>
              <p:nvPr/>
            </p:nvSpPr>
            <p:spPr>
              <a:xfrm>
                <a:off x="6045614" y="3352614"/>
                <a:ext cx="2057051" cy="31704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70133" tIns="35067" rIns="70133" bIns="35067">
                <a:spAutoFit/>
              </a:bodyPr>
              <a:lstStyle/>
              <a:p>
                <a:pPr algn="ctr" defTabSz="822960"/>
                <a:r>
                  <a:rPr lang="en-US" altLang="zh-CN" sz="1600" b="1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PCs</a:t>
                </a:r>
                <a:r>
                  <a:rPr lang="en-US" altLang="zh-CN" sz="1600" b="1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Cov = 15%</a:t>
                </a:r>
              </a:p>
            </p:txBody>
          </p:sp>
        </p:grpSp>
        <p:sp>
          <p:nvSpPr>
            <p:cNvPr id="5" name="下弧形箭头 25">
              <a:extLst>
                <a:ext uri="{FF2B5EF4-FFF2-40B4-BE49-F238E27FC236}">
                  <a16:creationId xmlns:a16="http://schemas.microsoft.com/office/drawing/2014/main" id="{9AEE8926-BA03-C519-1D79-1BEA20B1CE2B}"/>
                </a:ext>
              </a:extLst>
            </p:cNvPr>
            <p:cNvSpPr/>
            <p:nvPr/>
          </p:nvSpPr>
          <p:spPr>
            <a:xfrm rot="15745417" flipH="1">
              <a:off x="2579990" y="4344727"/>
              <a:ext cx="599261" cy="468402"/>
            </a:xfrm>
            <a:prstGeom prst="curvedDownArrow">
              <a:avLst>
                <a:gd name="adj1" fmla="val 14991"/>
                <a:gd name="adj2" fmla="val 50000"/>
                <a:gd name="adj3" fmla="val 27601"/>
              </a:avLst>
            </a:prstGeom>
            <a:noFill/>
            <a:ln w="28575" cap="flat" cmpd="sng" algn="ctr">
              <a:solidFill>
                <a:srgbClr val="FF4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47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/>
                <a:cs typeface="+mn-cs"/>
              </a:endParaRPr>
            </a:p>
          </p:txBody>
        </p:sp>
      </p:grpSp>
      <p:sp>
        <p:nvSpPr>
          <p:cNvPr id="27" name="文本框 11">
            <a:extLst>
              <a:ext uri="{FF2B5EF4-FFF2-40B4-BE49-F238E27FC236}">
                <a16:creationId xmlns:a16="http://schemas.microsoft.com/office/drawing/2014/main" id="{1A3A5B45-8312-F468-CD95-35A1480EF7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5306" y="934069"/>
            <a:ext cx="44133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defTabSz="761970">
              <a:defRPr/>
            </a:pPr>
            <a:r>
              <a:rPr lang="en-US" altLang="zh-CN" sz="18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200hPa Wind-Precipitation ART</a:t>
            </a:r>
            <a:r>
              <a:rPr lang="en-US" altLang="zh-CN" sz="1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8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SVD Mode 2</a:t>
            </a:r>
            <a:endParaRPr lang="zh-CN" altLang="en-US" sz="1600" b="1">
              <a:latin typeface="Calibri" panose="020F0502020204030204" pitchFamily="34" charset="0"/>
              <a:ea typeface="SimHei" panose="02010609060101010101" pitchFamily="49" charset="-122"/>
              <a:cs typeface="Calibri" panose="020F050202020403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6F458D2-CBFE-77A7-9F68-64E682A1B05C}"/>
              </a:ext>
            </a:extLst>
          </p:cNvPr>
          <p:cNvSpPr txBox="1"/>
          <p:nvPr/>
        </p:nvSpPr>
        <p:spPr>
          <a:xfrm>
            <a:off x="2807569" y="-95110"/>
            <a:ext cx="3528862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511"/>
              </a:spcAft>
              <a:defRPr/>
            </a:pPr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Hindcast : 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Summer 2025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标题 3">
            <a:extLst>
              <a:ext uri="{FF2B5EF4-FFF2-40B4-BE49-F238E27FC236}">
                <a16:creationId xmlns:a16="http://schemas.microsoft.com/office/drawing/2014/main" id="{DB4E8B8D-A1B0-47AE-293F-0E7FAE6746AC}"/>
              </a:ext>
            </a:extLst>
          </p:cNvPr>
          <p:cNvSpPr txBox="1">
            <a:spLocks/>
          </p:cNvSpPr>
          <p:nvPr/>
        </p:nvSpPr>
        <p:spPr bwMode="auto">
          <a:xfrm>
            <a:off x="1637674" y="553244"/>
            <a:ext cx="5868652" cy="369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defRPr/>
            </a:pPr>
            <a:r>
              <a:rPr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2025 Hindcast : Prediction Sources and Physical Mechanisms</a:t>
            </a:r>
            <a:endParaRPr lang="zh-CN" altLang="en-US" sz="1600" b="1" dirty="0">
              <a:solidFill>
                <a:srgbClr val="0432FF"/>
              </a:solidFill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FDA35B8B-6FA5-F736-D464-34ABA9703A30}"/>
              </a:ext>
            </a:extLst>
          </p:cNvPr>
          <p:cNvSpPr/>
          <p:nvPr/>
        </p:nvSpPr>
        <p:spPr bwMode="auto">
          <a:xfrm rot="10800000">
            <a:off x="7936300" y="1795833"/>
            <a:ext cx="170865" cy="177973"/>
          </a:xfrm>
          <a:prstGeom prst="ellipse">
            <a:avLst/>
          </a:prstGeom>
          <a:noFill/>
          <a:ln w="28575" cap="flat" cmpd="sng" algn="ctr">
            <a:solidFill>
              <a:srgbClr val="FF4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2863" tIns="21431" rIns="42863" bIns="21431" numCol="1" rtlCol="0" anchor="t" anchorCtr="0" compatLnSpc="1">
            <a:prstTxWarp prst="textNoShape">
              <a:avLst/>
            </a:prstTxWarp>
          </a:bodyPr>
          <a:lstStyle/>
          <a:p>
            <a:pPr defTabSz="4286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25" dirty="0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5D3EC9B-765D-765B-A69A-356D21A4A584}"/>
              </a:ext>
            </a:extLst>
          </p:cNvPr>
          <p:cNvSpPr txBox="1"/>
          <p:nvPr/>
        </p:nvSpPr>
        <p:spPr>
          <a:xfrm>
            <a:off x="8172000" y="1750845"/>
            <a:ext cx="93610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Significant</a:t>
            </a:r>
            <a:r>
              <a:rPr lang="zh-CN" altLang="en-US" sz="11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！</a:t>
            </a:r>
            <a:endParaRPr lang="zh-CN" altLang="en-US" sz="11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4301F53-9D92-143F-E0FB-012A202522FF}"/>
              </a:ext>
            </a:extLst>
          </p:cNvPr>
          <p:cNvGrpSpPr/>
          <p:nvPr/>
        </p:nvGrpSpPr>
        <p:grpSpPr>
          <a:xfrm>
            <a:off x="3131840" y="3505572"/>
            <a:ext cx="2315624" cy="1503515"/>
            <a:chOff x="54979" y="1829489"/>
            <a:chExt cx="2481313" cy="1611095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45B7ED0B-C0E4-6E94-069E-48F217739DFD}"/>
                </a:ext>
              </a:extLst>
            </p:cNvPr>
            <p:cNvGrpSpPr/>
            <p:nvPr/>
          </p:nvGrpSpPr>
          <p:grpSpPr>
            <a:xfrm>
              <a:off x="54979" y="1829489"/>
              <a:ext cx="2481313" cy="1611095"/>
              <a:chOff x="4195209" y="2070623"/>
              <a:chExt cx="2481313" cy="1611095"/>
            </a:xfrm>
          </p:grpSpPr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id="{10557F8A-C46B-E982-E915-8C9673A8948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762" r="13945"/>
              <a:stretch/>
            </p:blipFill>
            <p:spPr bwMode="auto">
              <a:xfrm>
                <a:off x="4297006" y="2241718"/>
                <a:ext cx="2277719" cy="144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0" name="文本框 1">
                <a:extLst>
                  <a:ext uri="{FF2B5EF4-FFF2-40B4-BE49-F238E27FC236}">
                    <a16:creationId xmlns:a16="http://schemas.microsoft.com/office/drawing/2014/main" id="{1EB6D122-B97D-CAB8-A645-CE8806B7C24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95209" y="2070623"/>
                <a:ext cx="2481313" cy="329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1400" b="1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EASWP-CRDSM</a:t>
                </a:r>
                <a:r>
                  <a:rPr lang="en-US" altLang="zh-CN" sz="1400" b="1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Rainfall </a:t>
                </a:r>
                <a:r>
                  <a:rPr lang="en-US" altLang="zh-CN" sz="1400" b="1" dirty="0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ART</a:t>
                </a:r>
                <a:endParaRPr lang="zh-CN" altLang="en-US" sz="1400" b="1" dirty="0">
                  <a:solidFill>
                    <a:srgbClr val="0F1115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FF176723-7EEA-4563-31FD-069824D3D0E7}"/>
                </a:ext>
              </a:extLst>
            </p:cNvPr>
            <p:cNvSpPr/>
            <p:nvPr/>
          </p:nvSpPr>
          <p:spPr bwMode="auto">
            <a:xfrm rot="16200000">
              <a:off x="1192517" y="2412441"/>
              <a:ext cx="307776" cy="1008110"/>
            </a:xfrm>
            <a:prstGeom prst="ellipse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2863" tIns="21431" rIns="42863" bIns="21431" numCol="1" rtlCol="0" anchor="t" anchorCtr="0" compatLnSpc="1">
              <a:prstTxWarp prst="textNoShape">
                <a:avLst/>
              </a:prstTxWarp>
            </a:bodyPr>
            <a:lstStyle/>
            <a:p>
              <a:pPr defTabSz="4286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25" dirty="0">
                <a:solidFill>
                  <a:srgbClr val="000000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143B6E05-29F6-D695-F8B3-E3CBAB2C7430}"/>
              </a:ext>
            </a:extLst>
          </p:cNvPr>
          <p:cNvCxnSpPr>
            <a:cxnSpLocks/>
          </p:cNvCxnSpPr>
          <p:nvPr/>
        </p:nvCxnSpPr>
        <p:spPr>
          <a:xfrm>
            <a:off x="4289652" y="2857500"/>
            <a:ext cx="0" cy="46596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75B0287C-B2FD-B2C6-FAA9-DB1090DE9357}"/>
              </a:ext>
            </a:extLst>
          </p:cNvPr>
          <p:cNvGrpSpPr/>
          <p:nvPr/>
        </p:nvGrpSpPr>
        <p:grpSpPr>
          <a:xfrm>
            <a:off x="970126" y="3333208"/>
            <a:ext cx="2130415" cy="1756539"/>
            <a:chOff x="396484" y="1207737"/>
            <a:chExt cx="2066715" cy="1704018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30080EE1-B536-E35D-F870-CEECB4DF2762}"/>
                </a:ext>
              </a:extLst>
            </p:cNvPr>
            <p:cNvGrpSpPr/>
            <p:nvPr/>
          </p:nvGrpSpPr>
          <p:grpSpPr>
            <a:xfrm>
              <a:off x="396484" y="1207737"/>
              <a:ext cx="2066715" cy="1704018"/>
              <a:chOff x="396484" y="1207737"/>
              <a:chExt cx="2066715" cy="1704018"/>
            </a:xfrm>
          </p:grpSpPr>
          <p:pic>
            <p:nvPicPr>
              <p:cNvPr id="60" name="图片 59">
                <a:extLst>
                  <a:ext uri="{FF2B5EF4-FFF2-40B4-BE49-F238E27FC236}">
                    <a16:creationId xmlns:a16="http://schemas.microsoft.com/office/drawing/2014/main" id="{2B7E521C-AD65-5987-531D-208BF0BA27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l="50871" t="3923" b="51458"/>
              <a:stretch>
                <a:fillRect/>
              </a:stretch>
            </p:blipFill>
            <p:spPr>
              <a:xfrm>
                <a:off x="396484" y="1515515"/>
                <a:ext cx="2037064" cy="1396240"/>
              </a:xfrm>
              <a:prstGeom prst="rect">
                <a:avLst/>
              </a:prstGeom>
            </p:spPr>
          </p:pic>
          <p:sp>
            <p:nvSpPr>
              <p:cNvPr id="61" name="文本框 1">
                <a:extLst>
                  <a:ext uri="{FF2B5EF4-FFF2-40B4-BE49-F238E27FC236}">
                    <a16:creationId xmlns:a16="http://schemas.microsoft.com/office/drawing/2014/main" id="{20407294-F7B4-1862-1379-6038C8C6F58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6484" y="1207737"/>
                <a:ext cx="2066715" cy="3077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lvl="0" algn="ctr">
                  <a:defRPr/>
                </a:pPr>
                <a:r>
                  <a:rPr lang="en-US" altLang="zh-CN" sz="1400" b="1" dirty="0">
                    <a:solidFill>
                      <a:srgbClr val="0432FF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WRF</a:t>
                </a:r>
                <a:r>
                  <a:rPr lang="en-US" altLang="zh-CN" sz="1400" b="1" dirty="0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Forecast UV200 ART</a:t>
                </a:r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0981EBE-D31A-DB8A-1F4F-7C78DF9CDB59}"/>
                </a:ext>
              </a:extLst>
            </p:cNvPr>
            <p:cNvSpPr txBox="1"/>
            <p:nvPr/>
          </p:nvSpPr>
          <p:spPr>
            <a:xfrm>
              <a:off x="1850510" y="1793729"/>
              <a:ext cx="372822" cy="311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AC</a:t>
              </a:r>
              <a:endParaRPr lang="zh-CN" altLang="en-US" sz="18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cxnSp>
        <p:nvCxnSpPr>
          <p:cNvPr id="62" name="直接箭头连接符 61">
            <a:extLst>
              <a:ext uri="{FF2B5EF4-FFF2-40B4-BE49-F238E27FC236}">
                <a16:creationId xmlns:a16="http://schemas.microsoft.com/office/drawing/2014/main" id="{86E7026E-22D3-24F8-FE32-B12756F9B9AB}"/>
              </a:ext>
            </a:extLst>
          </p:cNvPr>
          <p:cNvCxnSpPr>
            <a:cxnSpLocks/>
          </p:cNvCxnSpPr>
          <p:nvPr/>
        </p:nvCxnSpPr>
        <p:spPr>
          <a:xfrm>
            <a:off x="1907704" y="2929508"/>
            <a:ext cx="0" cy="46596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AF763EC6-6F27-B618-52E1-DF47B0389840}"/>
              </a:ext>
            </a:extLst>
          </p:cNvPr>
          <p:cNvSpPr txBox="1"/>
          <p:nvPr/>
        </p:nvSpPr>
        <p:spPr>
          <a:xfrm>
            <a:off x="1682641" y="4352941"/>
            <a:ext cx="258164" cy="3110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>
                <a:solidFill>
                  <a:srgbClr val="0432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endParaRPr lang="zh-CN" altLang="en-US" sz="1800" b="1">
              <a:solidFill>
                <a:srgbClr val="0432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7B00AF6-FF82-7597-0BB7-C7219AB9CAF2}"/>
              </a:ext>
            </a:extLst>
          </p:cNvPr>
          <p:cNvGrpSpPr/>
          <p:nvPr/>
        </p:nvGrpSpPr>
        <p:grpSpPr>
          <a:xfrm>
            <a:off x="5662196" y="3349017"/>
            <a:ext cx="2954326" cy="1747775"/>
            <a:chOff x="5662196" y="3349017"/>
            <a:chExt cx="2954326" cy="1747775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43015155-4D8A-AF3B-F65A-DE3A13AF3949}"/>
                </a:ext>
              </a:extLst>
            </p:cNvPr>
            <p:cNvGrpSpPr/>
            <p:nvPr/>
          </p:nvGrpSpPr>
          <p:grpSpPr>
            <a:xfrm>
              <a:off x="5662196" y="3349017"/>
              <a:ext cx="2954326" cy="1747775"/>
              <a:chOff x="3131840" y="3248906"/>
              <a:chExt cx="2954326" cy="1747775"/>
            </a:xfrm>
          </p:grpSpPr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id="{6493C88B-F8C2-3C66-B6BC-E6CDEC65C3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t="8328" r="50802"/>
              <a:stretch>
                <a:fillRect/>
              </a:stretch>
            </p:blipFill>
            <p:spPr>
              <a:xfrm>
                <a:off x="3468354" y="3556681"/>
                <a:ext cx="2617812" cy="1440000"/>
              </a:xfrm>
              <a:prstGeom prst="rect">
                <a:avLst/>
              </a:prstGeom>
            </p:spPr>
          </p:pic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531DD221-50C1-1C09-93A9-EBB769CAFBC1}"/>
                  </a:ext>
                </a:extLst>
              </p:cNvPr>
              <p:cNvSpPr txBox="1"/>
              <p:nvPr/>
            </p:nvSpPr>
            <p:spPr>
              <a:xfrm>
                <a:off x="4590572" y="3808326"/>
                <a:ext cx="372822" cy="3110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AC</a:t>
                </a:r>
                <a:endParaRPr lang="zh-CN" altLang="en-US" sz="1800" b="1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3" name="文本框 1">
                <a:extLst>
                  <a:ext uri="{FF2B5EF4-FFF2-40B4-BE49-F238E27FC236}">
                    <a16:creationId xmlns:a16="http://schemas.microsoft.com/office/drawing/2014/main" id="{9940BCF9-AB83-CCEB-8A52-0982086DBBE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31840" y="3248906"/>
                <a:ext cx="2664296" cy="3077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1400" b="1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Moisture Flux and Divergence</a:t>
                </a:r>
                <a:endParaRPr lang="zh-CN" altLang="en-US" sz="1400" b="1" dirty="0">
                  <a:solidFill>
                    <a:srgbClr val="0F1115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BFAAA4E5-D2A9-F1F2-5A69-8BE9FF2A6B25}"/>
                  </a:ext>
                </a:extLst>
              </p:cNvPr>
              <p:cNvSpPr txBox="1"/>
              <p:nvPr/>
            </p:nvSpPr>
            <p:spPr>
              <a:xfrm>
                <a:off x="5000193" y="4294760"/>
                <a:ext cx="258164" cy="3110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>
                    <a:solidFill>
                      <a:srgbClr val="0432FF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</a:t>
                </a:r>
                <a:endParaRPr lang="zh-CN" altLang="en-US" sz="1800" b="1">
                  <a:solidFill>
                    <a:srgbClr val="0432FF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53" name="下弧形箭头 25">
              <a:extLst>
                <a:ext uri="{FF2B5EF4-FFF2-40B4-BE49-F238E27FC236}">
                  <a16:creationId xmlns:a16="http://schemas.microsoft.com/office/drawing/2014/main" id="{41E27D23-8623-6BD4-6DAE-2D225BBDC6B2}"/>
                </a:ext>
              </a:extLst>
            </p:cNvPr>
            <p:cNvSpPr/>
            <p:nvPr/>
          </p:nvSpPr>
          <p:spPr>
            <a:xfrm rot="15745417" flipH="1">
              <a:off x="7020960" y="4379487"/>
              <a:ext cx="599261" cy="468402"/>
            </a:xfrm>
            <a:prstGeom prst="curvedDownArrow">
              <a:avLst>
                <a:gd name="adj1" fmla="val 14991"/>
                <a:gd name="adj2" fmla="val 50000"/>
                <a:gd name="adj3" fmla="val 27601"/>
              </a:avLst>
            </a:prstGeom>
            <a:noFill/>
            <a:ln w="28575" cap="flat" cmpd="sng" algn="ctr">
              <a:solidFill>
                <a:srgbClr val="FF4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47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/>
                <a:cs typeface="+mn-cs"/>
              </a:endParaRPr>
            </a:p>
          </p:txBody>
        </p:sp>
      </p:grpSp>
      <p:sp>
        <p:nvSpPr>
          <p:cNvPr id="54" name="椭圆 53">
            <a:extLst>
              <a:ext uri="{FF2B5EF4-FFF2-40B4-BE49-F238E27FC236}">
                <a16:creationId xmlns:a16="http://schemas.microsoft.com/office/drawing/2014/main" id="{3FCE20A1-6437-1AF6-6DDD-B7FA86CD909F}"/>
              </a:ext>
            </a:extLst>
          </p:cNvPr>
          <p:cNvSpPr/>
          <p:nvPr/>
        </p:nvSpPr>
        <p:spPr bwMode="auto">
          <a:xfrm rot="5400000">
            <a:off x="4218407" y="4426867"/>
            <a:ext cx="298717" cy="696497"/>
          </a:xfrm>
          <a:prstGeom prst="ellipse">
            <a:avLst/>
          </a:prstGeom>
          <a:noFill/>
          <a:ln w="2540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2863" tIns="21431" rIns="42863" bIns="21431" numCol="1" rtlCol="0" anchor="t" anchorCtr="0" compatLnSpc="1">
            <a:prstTxWarp prst="textNoShape">
              <a:avLst/>
            </a:prstTxWarp>
          </a:bodyPr>
          <a:lstStyle/>
          <a:p>
            <a:pPr defTabSz="4286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25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29921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EE42AC-D972-2655-2DBB-71FA1653D0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255C608B-7BD1-AFD7-42D5-04B20F33CC67}"/>
              </a:ext>
            </a:extLst>
          </p:cNvPr>
          <p:cNvGrpSpPr/>
          <p:nvPr/>
        </p:nvGrpSpPr>
        <p:grpSpPr>
          <a:xfrm>
            <a:off x="972000" y="1290614"/>
            <a:ext cx="7200000" cy="1710902"/>
            <a:chOff x="2582859" y="1315563"/>
            <a:chExt cx="7200000" cy="1710902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9AA29635-7C13-3F2E-BA69-EC7E83B2B2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82859" y="1315563"/>
              <a:ext cx="7200000" cy="1710902"/>
            </a:xfrm>
            <a:prstGeom prst="rect">
              <a:avLst/>
            </a:prstGeom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A49EA40-C3EA-F839-AB71-A7A0ED439DFC}"/>
                </a:ext>
              </a:extLst>
            </p:cNvPr>
            <p:cNvSpPr txBox="1"/>
            <p:nvPr/>
          </p:nvSpPr>
          <p:spPr>
            <a:xfrm>
              <a:off x="3083634" y="2136400"/>
              <a:ext cx="258164" cy="311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>
                  <a:solidFill>
                    <a:srgbClr val="0432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</a:t>
              </a:r>
              <a:endParaRPr lang="zh-CN" altLang="en-US" sz="1800" b="1">
                <a:solidFill>
                  <a:srgbClr val="0432FF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D6BE00C-25E9-6841-9257-C0F3B21BFADC}"/>
                </a:ext>
              </a:extLst>
            </p:cNvPr>
            <p:cNvSpPr txBox="1"/>
            <p:nvPr/>
          </p:nvSpPr>
          <p:spPr>
            <a:xfrm>
              <a:off x="4166635" y="1669759"/>
              <a:ext cx="372822" cy="311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AC</a:t>
              </a:r>
              <a:endParaRPr lang="zh-CN" altLang="en-US" sz="18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81850AED-22B2-825B-15CC-E11C854D2EAE}"/>
                </a:ext>
              </a:extLst>
            </p:cNvPr>
            <p:cNvSpPr/>
            <p:nvPr/>
          </p:nvSpPr>
          <p:spPr bwMode="auto">
            <a:xfrm rot="16200000">
              <a:off x="5640128" y="1913101"/>
              <a:ext cx="294455" cy="935025"/>
            </a:xfrm>
            <a:prstGeom prst="ellipse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2863" tIns="21431" rIns="42863" bIns="21431" numCol="1" rtlCol="0" anchor="t" anchorCtr="0" compatLnSpc="1">
              <a:prstTxWarp prst="textNoShape">
                <a:avLst/>
              </a:prstTxWarp>
            </a:bodyPr>
            <a:lstStyle/>
            <a:p>
              <a:pPr defTabSz="4286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25" dirty="0">
                <a:solidFill>
                  <a:srgbClr val="000000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21B0F31C-919E-8D5D-618B-D28DE225B6FA}"/>
                </a:ext>
              </a:extLst>
            </p:cNvPr>
            <p:cNvSpPr/>
            <p:nvPr/>
          </p:nvSpPr>
          <p:spPr bwMode="auto">
            <a:xfrm rot="4851823">
              <a:off x="6039571" y="2328555"/>
              <a:ext cx="294746" cy="493277"/>
            </a:xfrm>
            <a:prstGeom prst="ellipse">
              <a:avLst/>
            </a:prstGeom>
            <a:noFill/>
            <a:ln w="25400" cap="flat" cmpd="sng" algn="ctr">
              <a:solidFill>
                <a:srgbClr val="0432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2863" tIns="21431" rIns="42863" bIns="21431" numCol="1" rtlCol="0" anchor="t" anchorCtr="0" compatLnSpc="1">
              <a:prstTxWarp prst="textNoShape">
                <a:avLst/>
              </a:prstTxWarp>
            </a:bodyPr>
            <a:lstStyle/>
            <a:p>
              <a:pPr defTabSz="4286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25">
                <a:solidFill>
                  <a:srgbClr val="000000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A88D289D-EE92-F642-4A6D-8FFC34DA397D}"/>
              </a:ext>
            </a:extLst>
          </p:cNvPr>
          <p:cNvSpPr txBox="1"/>
          <p:nvPr/>
        </p:nvSpPr>
        <p:spPr>
          <a:xfrm>
            <a:off x="2807569" y="-95110"/>
            <a:ext cx="3528862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511"/>
              </a:spcAft>
              <a:defRPr/>
            </a:pPr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Hindcast : 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Summer 2025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标题 3">
            <a:extLst>
              <a:ext uri="{FF2B5EF4-FFF2-40B4-BE49-F238E27FC236}">
                <a16:creationId xmlns:a16="http://schemas.microsoft.com/office/drawing/2014/main" id="{5AD8B244-7392-D9A4-4D8D-DFD423F8BE54}"/>
              </a:ext>
            </a:extLst>
          </p:cNvPr>
          <p:cNvSpPr txBox="1">
            <a:spLocks/>
          </p:cNvSpPr>
          <p:nvPr/>
        </p:nvSpPr>
        <p:spPr bwMode="auto">
          <a:xfrm>
            <a:off x="1637674" y="553244"/>
            <a:ext cx="5868652" cy="369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defRPr/>
            </a:pPr>
            <a:r>
              <a:rPr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2025 Hindcast : Prediction Sources and Physical Mechanisms</a:t>
            </a:r>
            <a:endParaRPr lang="zh-CN" altLang="en-US" sz="1600" b="1" dirty="0">
              <a:solidFill>
                <a:srgbClr val="0432FF"/>
              </a:solidFill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06EB9748-9894-A4AF-04C5-74A8DBB58835}"/>
              </a:ext>
            </a:extLst>
          </p:cNvPr>
          <p:cNvSpPr/>
          <p:nvPr/>
        </p:nvSpPr>
        <p:spPr bwMode="auto">
          <a:xfrm rot="10800000">
            <a:off x="7929527" y="1777380"/>
            <a:ext cx="170865" cy="177973"/>
          </a:xfrm>
          <a:prstGeom prst="ellipse">
            <a:avLst/>
          </a:prstGeom>
          <a:noFill/>
          <a:ln w="28575" cap="flat" cmpd="sng" algn="ctr">
            <a:solidFill>
              <a:srgbClr val="FF4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2863" tIns="21431" rIns="42863" bIns="21431" numCol="1" rtlCol="0" anchor="t" anchorCtr="0" compatLnSpc="1">
            <a:prstTxWarp prst="textNoShape">
              <a:avLst/>
            </a:prstTxWarp>
          </a:bodyPr>
          <a:lstStyle/>
          <a:p>
            <a:pPr defTabSz="4286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25" dirty="0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559F85B-AD92-46D4-550B-C99BB5AFB292}"/>
              </a:ext>
            </a:extLst>
          </p:cNvPr>
          <p:cNvSpPr txBox="1"/>
          <p:nvPr/>
        </p:nvSpPr>
        <p:spPr>
          <a:xfrm>
            <a:off x="8172000" y="1750845"/>
            <a:ext cx="93610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Significant</a:t>
            </a:r>
            <a:r>
              <a:rPr lang="zh-CN" altLang="en-US" sz="11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！</a:t>
            </a:r>
            <a:endParaRPr lang="zh-CN" altLang="en-US" sz="11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2050B0F-4D85-9360-295D-92B6FA941927}"/>
              </a:ext>
            </a:extLst>
          </p:cNvPr>
          <p:cNvGrpSpPr/>
          <p:nvPr/>
        </p:nvGrpSpPr>
        <p:grpSpPr>
          <a:xfrm>
            <a:off x="3131840" y="3505572"/>
            <a:ext cx="2315624" cy="1503515"/>
            <a:chOff x="54979" y="1829489"/>
            <a:chExt cx="2481313" cy="1611095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52F545BD-910F-E404-7CC5-24C2657E1CA0}"/>
                </a:ext>
              </a:extLst>
            </p:cNvPr>
            <p:cNvGrpSpPr/>
            <p:nvPr/>
          </p:nvGrpSpPr>
          <p:grpSpPr>
            <a:xfrm>
              <a:off x="54979" y="1829489"/>
              <a:ext cx="2481313" cy="1611095"/>
              <a:chOff x="4195209" y="2070623"/>
              <a:chExt cx="2481313" cy="1611095"/>
            </a:xfrm>
          </p:grpSpPr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id="{E3DB29B8-88CF-B86F-0FEF-F20E0B6CE12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762" r="13945"/>
              <a:stretch/>
            </p:blipFill>
            <p:spPr bwMode="auto">
              <a:xfrm>
                <a:off x="4297006" y="2241718"/>
                <a:ext cx="2277719" cy="144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0" name="文本框 1">
                <a:extLst>
                  <a:ext uri="{FF2B5EF4-FFF2-40B4-BE49-F238E27FC236}">
                    <a16:creationId xmlns:a16="http://schemas.microsoft.com/office/drawing/2014/main" id="{EA5B2F0A-6079-1AC1-5632-F7828E0DA3A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95209" y="2070623"/>
                <a:ext cx="2481313" cy="329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1400" b="1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EASWP-CRDSM</a:t>
                </a:r>
                <a:r>
                  <a:rPr lang="en-US" altLang="zh-CN" sz="1400" b="1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Rainfall </a:t>
                </a:r>
                <a:r>
                  <a:rPr lang="en-US" altLang="zh-CN" sz="1400" b="1" dirty="0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ART</a:t>
                </a:r>
                <a:endParaRPr lang="zh-CN" altLang="en-US" sz="1400" b="1" dirty="0">
                  <a:solidFill>
                    <a:srgbClr val="0F1115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79DD9566-33E1-E1E0-6311-0C325B0EAD74}"/>
                </a:ext>
              </a:extLst>
            </p:cNvPr>
            <p:cNvSpPr/>
            <p:nvPr/>
          </p:nvSpPr>
          <p:spPr bwMode="auto">
            <a:xfrm rot="16200000">
              <a:off x="1192517" y="2412441"/>
              <a:ext cx="307776" cy="1008110"/>
            </a:xfrm>
            <a:prstGeom prst="ellipse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2863" tIns="21431" rIns="42863" bIns="21431" numCol="1" rtlCol="0" anchor="t" anchorCtr="0" compatLnSpc="1">
              <a:prstTxWarp prst="textNoShape">
                <a:avLst/>
              </a:prstTxWarp>
            </a:bodyPr>
            <a:lstStyle/>
            <a:p>
              <a:pPr defTabSz="4286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25" dirty="0">
                <a:solidFill>
                  <a:srgbClr val="000000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7039A98D-8A3B-9B49-8B21-69AB0202AF0C}"/>
              </a:ext>
            </a:extLst>
          </p:cNvPr>
          <p:cNvCxnSpPr>
            <a:cxnSpLocks/>
          </p:cNvCxnSpPr>
          <p:nvPr/>
        </p:nvCxnSpPr>
        <p:spPr>
          <a:xfrm>
            <a:off x="4289652" y="2857500"/>
            <a:ext cx="0" cy="46596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14E7F77C-8908-2290-C6FC-882B66C3B6C4}"/>
              </a:ext>
            </a:extLst>
          </p:cNvPr>
          <p:cNvGrpSpPr/>
          <p:nvPr/>
        </p:nvGrpSpPr>
        <p:grpSpPr>
          <a:xfrm>
            <a:off x="970126" y="3333208"/>
            <a:ext cx="2130415" cy="1756539"/>
            <a:chOff x="396484" y="1207737"/>
            <a:chExt cx="2066715" cy="1704018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E757CE92-A26F-E549-65BB-D7DB58A1A814}"/>
                </a:ext>
              </a:extLst>
            </p:cNvPr>
            <p:cNvGrpSpPr/>
            <p:nvPr/>
          </p:nvGrpSpPr>
          <p:grpSpPr>
            <a:xfrm>
              <a:off x="396484" y="1207737"/>
              <a:ext cx="2066715" cy="1704018"/>
              <a:chOff x="396484" y="1207737"/>
              <a:chExt cx="2066715" cy="1704018"/>
            </a:xfrm>
          </p:grpSpPr>
          <p:pic>
            <p:nvPicPr>
              <p:cNvPr id="60" name="图片 59">
                <a:extLst>
                  <a:ext uri="{FF2B5EF4-FFF2-40B4-BE49-F238E27FC236}">
                    <a16:creationId xmlns:a16="http://schemas.microsoft.com/office/drawing/2014/main" id="{A95EB0FA-7361-5B3D-EE7A-F618DEF128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l="50871" t="3923" b="51458"/>
              <a:stretch>
                <a:fillRect/>
              </a:stretch>
            </p:blipFill>
            <p:spPr>
              <a:xfrm>
                <a:off x="396484" y="1515515"/>
                <a:ext cx="2037064" cy="1396240"/>
              </a:xfrm>
              <a:prstGeom prst="rect">
                <a:avLst/>
              </a:prstGeom>
            </p:spPr>
          </p:pic>
          <p:sp>
            <p:nvSpPr>
              <p:cNvPr id="61" name="文本框 1">
                <a:extLst>
                  <a:ext uri="{FF2B5EF4-FFF2-40B4-BE49-F238E27FC236}">
                    <a16:creationId xmlns:a16="http://schemas.microsoft.com/office/drawing/2014/main" id="{A354A125-A921-88A9-9F00-63F5B92407B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6484" y="1207737"/>
                <a:ext cx="2066715" cy="3077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lvl="0" algn="ctr">
                  <a:defRPr/>
                </a:pPr>
                <a:r>
                  <a:rPr lang="en-US" altLang="zh-CN" sz="1400" b="1" dirty="0">
                    <a:solidFill>
                      <a:srgbClr val="0432FF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WRF</a:t>
                </a:r>
                <a:r>
                  <a:rPr lang="en-US" altLang="zh-CN" sz="1400" b="1" dirty="0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Forecast UV200 ART</a:t>
                </a:r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827DCB6-0BA3-400C-055F-868E91C7FAC6}"/>
                </a:ext>
              </a:extLst>
            </p:cNvPr>
            <p:cNvSpPr txBox="1"/>
            <p:nvPr/>
          </p:nvSpPr>
          <p:spPr>
            <a:xfrm>
              <a:off x="1850510" y="1793729"/>
              <a:ext cx="372822" cy="311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AC</a:t>
              </a:r>
              <a:endParaRPr lang="zh-CN" altLang="en-US" sz="18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cxnSp>
        <p:nvCxnSpPr>
          <p:cNvPr id="62" name="直接箭头连接符 61">
            <a:extLst>
              <a:ext uri="{FF2B5EF4-FFF2-40B4-BE49-F238E27FC236}">
                <a16:creationId xmlns:a16="http://schemas.microsoft.com/office/drawing/2014/main" id="{8648F2BF-AAD3-C717-61E5-F6B1FA0B571A}"/>
              </a:ext>
            </a:extLst>
          </p:cNvPr>
          <p:cNvCxnSpPr>
            <a:cxnSpLocks/>
          </p:cNvCxnSpPr>
          <p:nvPr/>
        </p:nvCxnSpPr>
        <p:spPr>
          <a:xfrm>
            <a:off x="1907704" y="2929508"/>
            <a:ext cx="0" cy="46596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ECEBF9ED-6A20-C5C5-EC1A-6A13987FB9FA}"/>
              </a:ext>
            </a:extLst>
          </p:cNvPr>
          <p:cNvSpPr txBox="1"/>
          <p:nvPr/>
        </p:nvSpPr>
        <p:spPr>
          <a:xfrm>
            <a:off x="1682641" y="4352941"/>
            <a:ext cx="258164" cy="3110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>
                <a:solidFill>
                  <a:srgbClr val="0432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endParaRPr lang="zh-CN" altLang="en-US" sz="1800" b="1">
              <a:solidFill>
                <a:srgbClr val="0432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8F10EB37-6336-3678-9A92-2ABE65264CFF}"/>
              </a:ext>
            </a:extLst>
          </p:cNvPr>
          <p:cNvSpPr/>
          <p:nvPr/>
        </p:nvSpPr>
        <p:spPr bwMode="auto">
          <a:xfrm rot="5400000">
            <a:off x="4218407" y="4426867"/>
            <a:ext cx="298717" cy="696497"/>
          </a:xfrm>
          <a:prstGeom prst="ellipse">
            <a:avLst/>
          </a:prstGeom>
          <a:noFill/>
          <a:ln w="2540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2863" tIns="21431" rIns="42863" bIns="21431" numCol="1" rtlCol="0" anchor="t" anchorCtr="0" compatLnSpc="1">
            <a:prstTxWarp prst="textNoShape">
              <a:avLst/>
            </a:prstTxWarp>
          </a:bodyPr>
          <a:lstStyle/>
          <a:p>
            <a:pPr defTabSz="4286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25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CCFF3376-7BF4-E365-B44C-8D7716F98D8D}"/>
              </a:ext>
            </a:extLst>
          </p:cNvPr>
          <p:cNvSpPr/>
          <p:nvPr/>
        </p:nvSpPr>
        <p:spPr>
          <a:xfrm>
            <a:off x="1002780" y="1124760"/>
            <a:ext cx="2057051" cy="317040"/>
          </a:xfrm>
          <a:prstGeom prst="rect">
            <a:avLst/>
          </a:prstGeom>
          <a:solidFill>
            <a:schemeClr val="bg1"/>
          </a:solidFill>
        </p:spPr>
        <p:txBody>
          <a:bodyPr wrap="square" lIns="70133" tIns="35067" rIns="70133" bIns="35067">
            <a:spAutoFit/>
          </a:bodyPr>
          <a:lstStyle/>
          <a:p>
            <a:pPr algn="ctr" defTabSz="822960"/>
            <a:r>
              <a:rPr lang="en-US" altLang="zh-CN" sz="1600" b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200 hPa UV</a:t>
            </a:r>
            <a:endParaRPr lang="zh-CN" altLang="en-US" sz="16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DA475E8D-5C0F-7CCC-EE93-FBA5EBD28838}"/>
              </a:ext>
            </a:extLst>
          </p:cNvPr>
          <p:cNvSpPr/>
          <p:nvPr/>
        </p:nvSpPr>
        <p:spPr>
          <a:xfrm>
            <a:off x="3171296" y="1270940"/>
            <a:ext cx="2057051" cy="317040"/>
          </a:xfrm>
          <a:prstGeom prst="rect">
            <a:avLst/>
          </a:prstGeom>
          <a:solidFill>
            <a:schemeClr val="bg1"/>
          </a:solidFill>
        </p:spPr>
        <p:txBody>
          <a:bodyPr wrap="square" lIns="70133" tIns="35067" rIns="70133" bIns="35067">
            <a:spAutoFit/>
          </a:bodyPr>
          <a:lstStyle/>
          <a:p>
            <a:pPr algn="ctr" defTabSz="822960"/>
            <a:r>
              <a:rPr lang="en-US" altLang="zh-CN" sz="1600" b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Precipitation</a:t>
            </a:r>
            <a:endParaRPr lang="zh-CN" altLang="en-US" sz="16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925631CB-6DDF-6612-19FC-8B99DD67AB69}"/>
              </a:ext>
            </a:extLst>
          </p:cNvPr>
          <p:cNvSpPr/>
          <p:nvPr/>
        </p:nvSpPr>
        <p:spPr>
          <a:xfrm>
            <a:off x="6045614" y="1164582"/>
            <a:ext cx="2057051" cy="317040"/>
          </a:xfrm>
          <a:prstGeom prst="rect">
            <a:avLst/>
          </a:prstGeom>
          <a:solidFill>
            <a:schemeClr val="bg1"/>
          </a:solidFill>
        </p:spPr>
        <p:txBody>
          <a:bodyPr wrap="square" lIns="70133" tIns="35067" rIns="70133" bIns="35067">
            <a:spAutoFit/>
          </a:bodyPr>
          <a:lstStyle/>
          <a:p>
            <a:pPr algn="ctr" defTabSz="822960"/>
            <a:r>
              <a:rPr lang="en-US" altLang="zh-CN" sz="1600" b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PCs</a:t>
            </a:r>
            <a:r>
              <a:rPr lang="en-US" altLang="zh-CN" sz="1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Cov = 8%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231CB79-A485-7315-3983-DF034A9C689F}"/>
              </a:ext>
            </a:extLst>
          </p:cNvPr>
          <p:cNvGrpSpPr/>
          <p:nvPr/>
        </p:nvGrpSpPr>
        <p:grpSpPr>
          <a:xfrm>
            <a:off x="5724128" y="3400722"/>
            <a:ext cx="2906362" cy="1741822"/>
            <a:chOff x="5523397" y="3400722"/>
            <a:chExt cx="2906362" cy="1741822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4008697F-8D02-BD1D-86D7-D17E9620D50C}"/>
                </a:ext>
              </a:extLst>
            </p:cNvPr>
            <p:cNvGrpSpPr/>
            <p:nvPr/>
          </p:nvGrpSpPr>
          <p:grpSpPr>
            <a:xfrm>
              <a:off x="5523397" y="3400722"/>
              <a:ext cx="2906362" cy="1741822"/>
              <a:chOff x="5523397" y="3400722"/>
              <a:chExt cx="2906362" cy="1741822"/>
            </a:xfrm>
          </p:grpSpPr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id="{E5D47125-E775-1887-C173-5BD0A5B8F5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t="9268" r="51417"/>
              <a:stretch>
                <a:fillRect/>
              </a:stretch>
            </p:blipFill>
            <p:spPr>
              <a:xfrm>
                <a:off x="5817909" y="3702544"/>
                <a:ext cx="2611850" cy="1440000"/>
              </a:xfrm>
              <a:prstGeom prst="rect">
                <a:avLst/>
              </a:prstGeom>
            </p:spPr>
          </p:pic>
          <p:sp>
            <p:nvSpPr>
              <p:cNvPr id="38" name="文本框 1">
                <a:extLst>
                  <a:ext uri="{FF2B5EF4-FFF2-40B4-BE49-F238E27FC236}">
                    <a16:creationId xmlns:a16="http://schemas.microsoft.com/office/drawing/2014/main" id="{A813B2A3-C6C1-5508-74B7-8C142709DAA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523397" y="3400722"/>
                <a:ext cx="2664296" cy="3077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1400" b="1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Moisture Flux and Divergence</a:t>
                </a:r>
                <a:endParaRPr lang="zh-CN" altLang="en-US" sz="1400" b="1" dirty="0">
                  <a:solidFill>
                    <a:srgbClr val="0F1115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11449125-029B-92DF-99BA-3EF020B77F74}"/>
                  </a:ext>
                </a:extLst>
              </p:cNvPr>
              <p:cNvSpPr txBox="1"/>
              <p:nvPr/>
            </p:nvSpPr>
            <p:spPr>
              <a:xfrm>
                <a:off x="6945057" y="4414943"/>
                <a:ext cx="258164" cy="3110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>
                    <a:solidFill>
                      <a:srgbClr val="0432FF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</a:t>
                </a:r>
                <a:endParaRPr lang="zh-CN" altLang="en-US" sz="1800" b="1">
                  <a:solidFill>
                    <a:srgbClr val="0432FF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B9262BAC-78F0-9213-D0DF-B2D744FB5C7D}"/>
                  </a:ext>
                </a:extLst>
              </p:cNvPr>
              <p:cNvSpPr txBox="1"/>
              <p:nvPr/>
            </p:nvSpPr>
            <p:spPr>
              <a:xfrm>
                <a:off x="7230053" y="4505379"/>
                <a:ext cx="372822" cy="3110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AC</a:t>
                </a:r>
                <a:endParaRPr lang="zh-CN" altLang="en-US" sz="1800" b="1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44" name="下弧形箭头 25">
              <a:extLst>
                <a:ext uri="{FF2B5EF4-FFF2-40B4-BE49-F238E27FC236}">
                  <a16:creationId xmlns:a16="http://schemas.microsoft.com/office/drawing/2014/main" id="{127F5EA2-93ED-BCE3-2BFF-65F614B5461D}"/>
                </a:ext>
              </a:extLst>
            </p:cNvPr>
            <p:cNvSpPr/>
            <p:nvPr/>
          </p:nvSpPr>
          <p:spPr>
            <a:xfrm rot="15745417" flipH="1">
              <a:off x="6804108" y="4445796"/>
              <a:ext cx="540061" cy="359922"/>
            </a:xfrm>
            <a:prstGeom prst="curvedDownArrow">
              <a:avLst>
                <a:gd name="adj1" fmla="val 14991"/>
                <a:gd name="adj2" fmla="val 50000"/>
                <a:gd name="adj3" fmla="val 27601"/>
              </a:avLst>
            </a:prstGeom>
            <a:noFill/>
            <a:ln w="28575" cap="flat" cmpd="sng" algn="ctr">
              <a:solidFill>
                <a:srgbClr val="FF4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47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/>
                <a:cs typeface="+mn-cs"/>
              </a:endParaRPr>
            </a:p>
          </p:txBody>
        </p:sp>
      </p:grpSp>
      <p:sp>
        <p:nvSpPr>
          <p:cNvPr id="27" name="文本框 11">
            <a:extLst>
              <a:ext uri="{FF2B5EF4-FFF2-40B4-BE49-F238E27FC236}">
                <a16:creationId xmlns:a16="http://schemas.microsoft.com/office/drawing/2014/main" id="{9EEBB471-DD84-91B9-E9A5-587A9E18F0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5306" y="924239"/>
            <a:ext cx="44133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defTabSz="761970">
              <a:defRPr/>
            </a:pPr>
            <a:r>
              <a:rPr lang="en-US" altLang="zh-CN" sz="18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200hPa Wind-Precipitation ART</a:t>
            </a:r>
            <a:r>
              <a:rPr lang="en-US" altLang="zh-CN" sz="1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8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SVD Mode 4</a:t>
            </a:r>
            <a:endParaRPr lang="zh-CN" altLang="en-US" sz="1600" b="1">
              <a:latin typeface="Calibri" panose="020F0502020204030204" pitchFamily="34" charset="0"/>
              <a:ea typeface="SimHei" panose="02010609060101010101" pitchFamily="49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4438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FB50C-CAE7-33EA-173A-260A5BF5D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7FF3DEA-312E-AC15-78BA-7B78111678C2}"/>
              </a:ext>
            </a:extLst>
          </p:cNvPr>
          <p:cNvGrpSpPr/>
          <p:nvPr/>
        </p:nvGrpSpPr>
        <p:grpSpPr>
          <a:xfrm>
            <a:off x="972400" y="1027555"/>
            <a:ext cx="7200000" cy="1901953"/>
            <a:chOff x="1731638" y="1215378"/>
            <a:chExt cx="7200000" cy="190195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E1418FFE-2BF5-B644-7563-FABE87AC31AC}"/>
                </a:ext>
              </a:extLst>
            </p:cNvPr>
            <p:cNvGrpSpPr/>
            <p:nvPr/>
          </p:nvGrpSpPr>
          <p:grpSpPr>
            <a:xfrm>
              <a:off x="1731638" y="1407754"/>
              <a:ext cx="7200000" cy="1709577"/>
              <a:chOff x="972000" y="1199925"/>
              <a:chExt cx="7200000" cy="1709577"/>
            </a:xfrm>
          </p:grpSpPr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DCACDB69-9D2D-E122-A220-3CFDE8E183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2000" y="1199925"/>
                <a:ext cx="7200000" cy="170957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6AA0661-2EE2-AD30-3C7A-446284E3F6BB}"/>
                  </a:ext>
                </a:extLst>
              </p:cNvPr>
              <p:cNvSpPr txBox="1"/>
              <p:nvPr/>
            </p:nvSpPr>
            <p:spPr>
              <a:xfrm>
                <a:off x="2496967" y="2204217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>
                    <a:solidFill>
                      <a:srgbClr val="0432FF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</a:t>
                </a:r>
                <a:endParaRPr lang="zh-CN" altLang="en-US" sz="1800" b="1">
                  <a:solidFill>
                    <a:srgbClr val="0432FF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3A223959-5B58-ED1B-A362-795FAC8F8605}"/>
                  </a:ext>
                </a:extLst>
              </p:cNvPr>
              <p:cNvSpPr/>
              <p:nvPr/>
            </p:nvSpPr>
            <p:spPr bwMode="auto">
              <a:xfrm rot="14796664">
                <a:off x="4402833" y="1699660"/>
                <a:ext cx="480659" cy="803521"/>
              </a:xfrm>
              <a:prstGeom prst="ellipse">
                <a:avLst/>
              </a:prstGeom>
              <a:noFill/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42863" tIns="21431" rIns="42863" bIns="2143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428609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25" dirty="0">
                  <a:solidFill>
                    <a:srgbClr val="000000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89864790-DFC7-6E54-D83C-B54DC24358E6}"/>
                  </a:ext>
                </a:extLst>
              </p:cNvPr>
              <p:cNvSpPr/>
              <p:nvPr/>
            </p:nvSpPr>
            <p:spPr bwMode="auto">
              <a:xfrm rot="5400000">
                <a:off x="4281295" y="2140092"/>
                <a:ext cx="269793" cy="696497"/>
              </a:xfrm>
              <a:prstGeom prst="ellipse">
                <a:avLst/>
              </a:prstGeom>
              <a:noFill/>
              <a:ln w="25400" cap="flat" cmpd="sng" algn="ctr">
                <a:solidFill>
                  <a:srgbClr val="0432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42863" tIns="21431" rIns="42863" bIns="21431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428609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25">
                  <a:solidFill>
                    <a:srgbClr val="000000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4" name="箭头: 右 3">
              <a:extLst>
                <a:ext uri="{FF2B5EF4-FFF2-40B4-BE49-F238E27FC236}">
                  <a16:creationId xmlns:a16="http://schemas.microsoft.com/office/drawing/2014/main" id="{657E98A5-D203-A1DB-BC5F-6D439ED8C916}"/>
                </a:ext>
              </a:extLst>
            </p:cNvPr>
            <p:cNvSpPr/>
            <p:nvPr/>
          </p:nvSpPr>
          <p:spPr>
            <a:xfrm rot="7931159">
              <a:off x="2769745" y="2331407"/>
              <a:ext cx="596110" cy="250374"/>
            </a:xfrm>
            <a:prstGeom prst="rightArrow">
              <a:avLst>
                <a:gd name="adj1" fmla="val 50000"/>
                <a:gd name="adj2" fmla="val 60051"/>
              </a:avLst>
            </a:prstGeom>
            <a:noFill/>
            <a:ln w="28575">
              <a:solidFill>
                <a:srgbClr val="FF4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67FD29DB-732B-07EF-9991-3E806167FA50}"/>
                </a:ext>
              </a:extLst>
            </p:cNvPr>
            <p:cNvSpPr/>
            <p:nvPr/>
          </p:nvSpPr>
          <p:spPr>
            <a:xfrm>
              <a:off x="1731638" y="1215378"/>
              <a:ext cx="2057051" cy="31704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0133" tIns="35067" rIns="70133" bIns="35067">
              <a:spAutoFit/>
            </a:bodyPr>
            <a:lstStyle/>
            <a:p>
              <a:pPr algn="ctr" defTabSz="822960"/>
              <a:r>
                <a:rPr lang="en-US" altLang="zh-CN" sz="1600" b="1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850 hPa UV</a:t>
              </a:r>
              <a:endParaRPr lang="zh-CN" altLang="en-US" sz="1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6A3A8B3B-25EC-B435-C8D5-A48187F11C87}"/>
                </a:ext>
              </a:extLst>
            </p:cNvPr>
            <p:cNvSpPr/>
            <p:nvPr/>
          </p:nvSpPr>
          <p:spPr>
            <a:xfrm>
              <a:off x="3932705" y="1384521"/>
              <a:ext cx="2057051" cy="31704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0133" tIns="35067" rIns="70133" bIns="35067">
              <a:spAutoFit/>
            </a:bodyPr>
            <a:lstStyle/>
            <a:p>
              <a:pPr algn="ctr" defTabSz="822960"/>
              <a:r>
                <a:rPr lang="en-US" altLang="zh-CN" sz="1600" b="1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Precipitation</a:t>
              </a:r>
              <a:endParaRPr lang="zh-CN" altLang="en-US" sz="1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F00D6A13-21DE-7AE8-7FB5-D7AF935C1998}"/>
                </a:ext>
              </a:extLst>
            </p:cNvPr>
            <p:cNvSpPr/>
            <p:nvPr/>
          </p:nvSpPr>
          <p:spPr>
            <a:xfrm>
              <a:off x="6816859" y="1284276"/>
              <a:ext cx="2057051" cy="31704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0133" tIns="35067" rIns="70133" bIns="35067">
              <a:spAutoFit/>
            </a:bodyPr>
            <a:lstStyle/>
            <a:p>
              <a:pPr algn="ctr" defTabSz="822960"/>
              <a:r>
                <a:rPr lang="en-US" altLang="zh-CN" sz="1600" b="1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PCs </a:t>
              </a:r>
              <a:r>
                <a:rPr lang="en-US" altLang="zh-CN" sz="1600" b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Cov = 30%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13002F6-B2B4-B842-881A-CD5E7B5DC6C0}"/>
              </a:ext>
            </a:extLst>
          </p:cNvPr>
          <p:cNvSpPr txBox="1"/>
          <p:nvPr/>
        </p:nvSpPr>
        <p:spPr>
          <a:xfrm>
            <a:off x="2807569" y="-95110"/>
            <a:ext cx="3528862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511"/>
              </a:spcAft>
              <a:defRPr/>
            </a:pPr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Hindcast : 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Summer 2025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标题 3">
            <a:extLst>
              <a:ext uri="{FF2B5EF4-FFF2-40B4-BE49-F238E27FC236}">
                <a16:creationId xmlns:a16="http://schemas.microsoft.com/office/drawing/2014/main" id="{DAC628FC-C0C0-7487-EEA5-0CB3EE251E74}"/>
              </a:ext>
            </a:extLst>
          </p:cNvPr>
          <p:cNvSpPr txBox="1">
            <a:spLocks/>
          </p:cNvSpPr>
          <p:nvPr/>
        </p:nvSpPr>
        <p:spPr bwMode="auto">
          <a:xfrm>
            <a:off x="1637674" y="553244"/>
            <a:ext cx="5868652" cy="369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defRPr/>
            </a:pPr>
            <a:r>
              <a:rPr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2025 Hindcast : Prediction Sources and Physical Mechanisms</a:t>
            </a:r>
            <a:endParaRPr lang="zh-CN" altLang="en-US" sz="1600" b="1" dirty="0">
              <a:solidFill>
                <a:srgbClr val="0432FF"/>
              </a:solidFill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2AB0D69C-159B-221E-D298-70C324E92543}"/>
              </a:ext>
            </a:extLst>
          </p:cNvPr>
          <p:cNvSpPr/>
          <p:nvPr/>
        </p:nvSpPr>
        <p:spPr bwMode="auto">
          <a:xfrm rot="10800000">
            <a:off x="7943807" y="1581772"/>
            <a:ext cx="170865" cy="177973"/>
          </a:xfrm>
          <a:prstGeom prst="ellipse">
            <a:avLst/>
          </a:prstGeom>
          <a:noFill/>
          <a:ln w="28575" cap="flat" cmpd="sng" algn="ctr">
            <a:solidFill>
              <a:srgbClr val="FF4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2863" tIns="21431" rIns="42863" bIns="21431" numCol="1" rtlCol="0" anchor="t" anchorCtr="0" compatLnSpc="1">
            <a:prstTxWarp prst="textNoShape">
              <a:avLst/>
            </a:prstTxWarp>
          </a:bodyPr>
          <a:lstStyle/>
          <a:p>
            <a:pPr defTabSz="4286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25" dirty="0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C51FC86-A963-CD00-E16B-23034AA44307}"/>
              </a:ext>
            </a:extLst>
          </p:cNvPr>
          <p:cNvSpPr txBox="1"/>
          <p:nvPr/>
        </p:nvSpPr>
        <p:spPr>
          <a:xfrm>
            <a:off x="8095022" y="1546080"/>
            <a:ext cx="93610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Significant</a:t>
            </a:r>
            <a:r>
              <a:rPr lang="zh-CN" altLang="en-US" sz="11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！</a:t>
            </a:r>
            <a:endParaRPr lang="zh-CN" altLang="en-US" sz="11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09422F3-8241-C090-0E34-22045060F4B8}"/>
              </a:ext>
            </a:extLst>
          </p:cNvPr>
          <p:cNvGrpSpPr/>
          <p:nvPr/>
        </p:nvGrpSpPr>
        <p:grpSpPr>
          <a:xfrm>
            <a:off x="3131840" y="3505572"/>
            <a:ext cx="2315624" cy="1503515"/>
            <a:chOff x="4195209" y="2070623"/>
            <a:chExt cx="2481313" cy="1611095"/>
          </a:xfrm>
        </p:grpSpPr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60B89DBB-BF3F-9B4B-1EB4-8244B8C4E6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762" r="13945"/>
            <a:stretch/>
          </p:blipFill>
          <p:spPr bwMode="auto">
            <a:xfrm>
              <a:off x="4297006" y="2241718"/>
              <a:ext cx="2277719" cy="144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0" name="文本框 1">
              <a:extLst>
                <a:ext uri="{FF2B5EF4-FFF2-40B4-BE49-F238E27FC236}">
                  <a16:creationId xmlns:a16="http://schemas.microsoft.com/office/drawing/2014/main" id="{4CDFEB1D-796E-3E36-6B90-121D0887AB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5209" y="2070623"/>
              <a:ext cx="2481313" cy="3297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>
                <a:defRPr/>
              </a:pPr>
              <a:r>
                <a:rPr lang="en-US" altLang="zh-CN" sz="1400" b="1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EASWP-CRDSM</a:t>
              </a:r>
              <a:r>
                <a:rPr lang="en-US" altLang="zh-CN" sz="1400" b="1">
                  <a:solidFill>
                    <a:srgbClr val="0F1115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Rainfall </a:t>
              </a:r>
              <a:r>
                <a:rPr lang="en-US" altLang="zh-CN" sz="1400" b="1" dirty="0">
                  <a:solidFill>
                    <a:srgbClr val="0F1115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ART</a:t>
              </a:r>
              <a:endParaRPr lang="zh-CN" altLang="en-US" sz="1400" b="1" dirty="0">
                <a:solidFill>
                  <a:srgbClr val="0F111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F134BA3F-1E4F-7A00-330B-19BE55275604}"/>
              </a:ext>
            </a:extLst>
          </p:cNvPr>
          <p:cNvCxnSpPr>
            <a:cxnSpLocks/>
          </p:cNvCxnSpPr>
          <p:nvPr/>
        </p:nvCxnSpPr>
        <p:spPr>
          <a:xfrm>
            <a:off x="4289652" y="2857500"/>
            <a:ext cx="0" cy="46596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箭头连接符 61">
            <a:extLst>
              <a:ext uri="{FF2B5EF4-FFF2-40B4-BE49-F238E27FC236}">
                <a16:creationId xmlns:a16="http://schemas.microsoft.com/office/drawing/2014/main" id="{CF75963B-0F8A-97B5-F659-D6739512637C}"/>
              </a:ext>
            </a:extLst>
          </p:cNvPr>
          <p:cNvCxnSpPr>
            <a:cxnSpLocks/>
          </p:cNvCxnSpPr>
          <p:nvPr/>
        </p:nvCxnSpPr>
        <p:spPr>
          <a:xfrm>
            <a:off x="1907704" y="2929508"/>
            <a:ext cx="0" cy="46596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59366DEB-9C72-9FCD-BA3F-9EBBF2DA68FC}"/>
              </a:ext>
            </a:extLst>
          </p:cNvPr>
          <p:cNvSpPr/>
          <p:nvPr/>
        </p:nvSpPr>
        <p:spPr bwMode="auto">
          <a:xfrm rot="14796664">
            <a:off x="4444771" y="3910037"/>
            <a:ext cx="366676" cy="935299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2863" tIns="21431" rIns="42863" bIns="21431" numCol="1" rtlCol="0" anchor="t" anchorCtr="0" compatLnSpc="1">
            <a:prstTxWarp prst="textNoShape">
              <a:avLst/>
            </a:prstTxWarp>
          </a:bodyPr>
          <a:lstStyle/>
          <a:p>
            <a:pPr defTabSz="4286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25" dirty="0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03E8F21-2918-D221-44E2-6AE9EC0AF1CF}"/>
              </a:ext>
            </a:extLst>
          </p:cNvPr>
          <p:cNvSpPr/>
          <p:nvPr/>
        </p:nvSpPr>
        <p:spPr bwMode="auto">
          <a:xfrm rot="5400000">
            <a:off x="4244458" y="4408838"/>
            <a:ext cx="269793" cy="696497"/>
          </a:xfrm>
          <a:prstGeom prst="ellipse">
            <a:avLst/>
          </a:prstGeom>
          <a:noFill/>
          <a:ln w="2540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2863" tIns="21431" rIns="42863" bIns="21431" numCol="1" rtlCol="0" anchor="t" anchorCtr="0" compatLnSpc="1">
            <a:prstTxWarp prst="textNoShape">
              <a:avLst/>
            </a:prstTxWarp>
          </a:bodyPr>
          <a:lstStyle/>
          <a:p>
            <a:pPr defTabSz="4286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25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F087DDE-E868-42B7-307F-D97CEDD1B9F3}"/>
              </a:ext>
            </a:extLst>
          </p:cNvPr>
          <p:cNvGrpSpPr/>
          <p:nvPr/>
        </p:nvGrpSpPr>
        <p:grpSpPr>
          <a:xfrm>
            <a:off x="955350" y="3369785"/>
            <a:ext cx="2081491" cy="1709577"/>
            <a:chOff x="386125" y="1207737"/>
            <a:chExt cx="2081491" cy="1709577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B70ED505-0401-2105-D6F9-3DA5F00F69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51183" t="54877"/>
            <a:stretch>
              <a:fillRect/>
            </a:stretch>
          </p:blipFill>
          <p:spPr>
            <a:xfrm>
              <a:off x="386125" y="1465316"/>
              <a:ext cx="2081491" cy="1451998"/>
            </a:xfrm>
            <a:prstGeom prst="rect">
              <a:avLst/>
            </a:prstGeom>
          </p:spPr>
        </p:pic>
        <p:sp>
          <p:nvSpPr>
            <p:cNvPr id="20" name="文本框 1">
              <a:extLst>
                <a:ext uri="{FF2B5EF4-FFF2-40B4-BE49-F238E27FC236}">
                  <a16:creationId xmlns:a16="http://schemas.microsoft.com/office/drawing/2014/main" id="{D3EB55AF-757B-9F9C-129D-D7D7BEBEBF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6484" y="1207737"/>
              <a:ext cx="2066715" cy="3077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lvl="0" algn="ctr">
                <a:defRPr/>
              </a:pPr>
              <a:r>
                <a:rPr lang="en-US" altLang="zh-CN" sz="1400" b="1">
                  <a:solidFill>
                    <a:srgbClr val="0F1115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WRF Forecast UV850 ART</a:t>
              </a:r>
              <a:endParaRPr lang="en-US" altLang="zh-CN" sz="1400" b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6CCE4AB-D247-FEA0-965C-2C36D82B6970}"/>
                </a:ext>
              </a:extLst>
            </p:cNvPr>
            <p:cNvSpPr txBox="1"/>
            <p:nvPr/>
          </p:nvSpPr>
          <p:spPr>
            <a:xfrm>
              <a:off x="1580912" y="2324560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>
                  <a:solidFill>
                    <a:srgbClr val="0432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</a:t>
              </a:r>
              <a:endParaRPr lang="zh-CN" altLang="en-US" sz="1800" b="1">
                <a:solidFill>
                  <a:srgbClr val="0432FF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F3DA0D2-C751-CF33-E68C-1989FB7EB052}"/>
              </a:ext>
            </a:extLst>
          </p:cNvPr>
          <p:cNvGrpSpPr/>
          <p:nvPr/>
        </p:nvGrpSpPr>
        <p:grpSpPr>
          <a:xfrm>
            <a:off x="5688545" y="3369785"/>
            <a:ext cx="2915903" cy="1747775"/>
            <a:chOff x="5688545" y="3369785"/>
            <a:chExt cx="2915903" cy="1747775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2FFD8C1B-B5D8-DBFC-1115-2DC86E6FB39C}"/>
                </a:ext>
              </a:extLst>
            </p:cNvPr>
            <p:cNvGrpSpPr/>
            <p:nvPr/>
          </p:nvGrpSpPr>
          <p:grpSpPr>
            <a:xfrm>
              <a:off x="5688545" y="3369785"/>
              <a:ext cx="2915903" cy="1747775"/>
              <a:chOff x="5452115" y="3397391"/>
              <a:chExt cx="2915903" cy="1747775"/>
            </a:xfrm>
          </p:grpSpPr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id="{6DC3A258-E90C-F7EA-6A33-F03156BC8C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t="9450" r="51488"/>
              <a:stretch>
                <a:fillRect/>
              </a:stretch>
            </p:blipFill>
            <p:spPr>
              <a:xfrm>
                <a:off x="5754740" y="3705166"/>
                <a:ext cx="2613278" cy="1440000"/>
              </a:xfrm>
              <a:prstGeom prst="rect">
                <a:avLst/>
              </a:prstGeom>
            </p:spPr>
          </p:pic>
          <p:sp>
            <p:nvSpPr>
              <p:cNvPr id="23" name="文本框 1">
                <a:extLst>
                  <a:ext uri="{FF2B5EF4-FFF2-40B4-BE49-F238E27FC236}">
                    <a16:creationId xmlns:a16="http://schemas.microsoft.com/office/drawing/2014/main" id="{2D66E907-B75D-1156-DBBB-36251A628B5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52115" y="3397391"/>
                <a:ext cx="2664296" cy="3077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1400" b="1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Moisture Flux and Divergence</a:t>
                </a:r>
                <a:endParaRPr lang="zh-CN" altLang="en-US" sz="1400" b="1" dirty="0">
                  <a:solidFill>
                    <a:srgbClr val="0F1115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ED68CCAB-96D3-A4B7-BFA7-D97F91D474E7}"/>
                  </a:ext>
                </a:extLst>
              </p:cNvPr>
              <p:cNvSpPr txBox="1"/>
              <p:nvPr/>
            </p:nvSpPr>
            <p:spPr>
              <a:xfrm>
                <a:off x="7368480" y="4522675"/>
                <a:ext cx="258164" cy="3110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00" b="1">
                    <a:solidFill>
                      <a:srgbClr val="0432FF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</a:t>
                </a:r>
                <a:endParaRPr lang="zh-CN" altLang="en-US" sz="1800" b="1">
                  <a:solidFill>
                    <a:srgbClr val="0432FF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28" name="箭头: 右 27">
              <a:extLst>
                <a:ext uri="{FF2B5EF4-FFF2-40B4-BE49-F238E27FC236}">
                  <a16:creationId xmlns:a16="http://schemas.microsoft.com/office/drawing/2014/main" id="{61085505-F6F4-4AEB-11D8-387F834A278E}"/>
                </a:ext>
              </a:extLst>
            </p:cNvPr>
            <p:cNvSpPr/>
            <p:nvPr/>
          </p:nvSpPr>
          <p:spPr>
            <a:xfrm rot="7931159">
              <a:off x="7013939" y="4330221"/>
              <a:ext cx="596110" cy="250374"/>
            </a:xfrm>
            <a:prstGeom prst="rightArrow">
              <a:avLst>
                <a:gd name="adj1" fmla="val 50000"/>
                <a:gd name="adj2" fmla="val 60051"/>
              </a:avLst>
            </a:prstGeom>
            <a:noFill/>
            <a:ln w="28575">
              <a:solidFill>
                <a:srgbClr val="FF4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11">
            <a:extLst>
              <a:ext uri="{FF2B5EF4-FFF2-40B4-BE49-F238E27FC236}">
                <a16:creationId xmlns:a16="http://schemas.microsoft.com/office/drawing/2014/main" id="{9A6F081D-2A9B-4F6A-A611-9DED5AE000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5306" y="924239"/>
            <a:ext cx="44133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defTabSz="761970">
              <a:defRPr/>
            </a:pPr>
            <a:r>
              <a:rPr lang="en-US" altLang="zh-CN" sz="18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850hPa Wind-Precipitation ART</a:t>
            </a:r>
            <a:r>
              <a:rPr lang="en-US" altLang="zh-CN" sz="1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8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SVD Mode 1</a:t>
            </a:r>
            <a:endParaRPr lang="zh-CN" altLang="en-US" sz="1600" b="1">
              <a:latin typeface="Calibri" panose="020F0502020204030204" pitchFamily="34" charset="0"/>
              <a:ea typeface="SimHei" panose="02010609060101010101" pitchFamily="49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4385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07CE3-0E53-2B65-A1E8-3D6311B8A9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0BA23D5F-2E33-DDF7-E3AF-CD33AC69011A}"/>
              </a:ext>
            </a:extLst>
          </p:cNvPr>
          <p:cNvGrpSpPr/>
          <p:nvPr/>
        </p:nvGrpSpPr>
        <p:grpSpPr>
          <a:xfrm>
            <a:off x="972000" y="1050498"/>
            <a:ext cx="7200000" cy="1879010"/>
            <a:chOff x="1731637" y="3321734"/>
            <a:chExt cx="7200000" cy="1879010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F06D49BD-D0BC-E0A4-7484-3F5293C7CFDC}"/>
                </a:ext>
              </a:extLst>
            </p:cNvPr>
            <p:cNvGrpSpPr/>
            <p:nvPr/>
          </p:nvGrpSpPr>
          <p:grpSpPr>
            <a:xfrm>
              <a:off x="1731637" y="3491167"/>
              <a:ext cx="7200000" cy="1709577"/>
              <a:chOff x="1763688" y="3534071"/>
              <a:chExt cx="7200000" cy="1709577"/>
            </a:xfrm>
          </p:grpSpPr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912547D7-77A7-369E-C558-B88D30CEDBA6}"/>
                  </a:ext>
                </a:extLst>
              </p:cNvPr>
              <p:cNvGrpSpPr/>
              <p:nvPr/>
            </p:nvGrpSpPr>
            <p:grpSpPr>
              <a:xfrm>
                <a:off x="1763688" y="3534071"/>
                <a:ext cx="7200000" cy="1709577"/>
                <a:chOff x="972000" y="3486215"/>
                <a:chExt cx="7200000" cy="1709577"/>
              </a:xfrm>
            </p:grpSpPr>
            <p:pic>
              <p:nvPicPr>
                <p:cNvPr id="39" name="图片 38">
                  <a:extLst>
                    <a:ext uri="{FF2B5EF4-FFF2-40B4-BE49-F238E27FC236}">
                      <a16:creationId xmlns:a16="http://schemas.microsoft.com/office/drawing/2014/main" id="{CC78DBD9-EB85-85D1-2E44-187BB74166D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72000" y="3486215"/>
                  <a:ext cx="7200000" cy="1709577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id="{368D9F61-6E8C-7090-8D99-31705A68092D}"/>
                    </a:ext>
                  </a:extLst>
                </p:cNvPr>
                <p:cNvSpPr txBox="1"/>
                <p:nvPr/>
              </p:nvSpPr>
              <p:spPr>
                <a:xfrm>
                  <a:off x="2379717" y="4289435"/>
                  <a:ext cx="44326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800" b="1">
                      <a:solidFill>
                        <a:srgbClr val="FF0000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AC</a:t>
                  </a:r>
                  <a:endParaRPr lang="zh-CN" altLang="en-US" sz="1800" b="1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41" name="文本框 40">
                  <a:extLst>
                    <a:ext uri="{FF2B5EF4-FFF2-40B4-BE49-F238E27FC236}">
                      <a16:creationId xmlns:a16="http://schemas.microsoft.com/office/drawing/2014/main" id="{90B57BA4-65C1-5785-8F07-370B36905804}"/>
                    </a:ext>
                  </a:extLst>
                </p:cNvPr>
                <p:cNvSpPr txBox="1"/>
                <p:nvPr/>
              </p:nvSpPr>
              <p:spPr>
                <a:xfrm>
                  <a:off x="2601348" y="3603404"/>
                  <a:ext cx="30649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800" b="1">
                      <a:solidFill>
                        <a:srgbClr val="0432FF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C</a:t>
                  </a:r>
                  <a:endParaRPr lang="zh-CN" altLang="en-US" sz="1800" b="1">
                    <a:solidFill>
                      <a:srgbClr val="0432FF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74CF0536-1BC2-34F7-7E2E-84582216888A}"/>
                    </a:ext>
                  </a:extLst>
                </p:cNvPr>
                <p:cNvSpPr/>
                <p:nvPr/>
              </p:nvSpPr>
              <p:spPr bwMode="auto">
                <a:xfrm rot="5400000">
                  <a:off x="4399112" y="4495496"/>
                  <a:ext cx="213550" cy="564273"/>
                </a:xfrm>
                <a:prstGeom prst="ellipse">
                  <a:avLst/>
                </a:prstGeom>
                <a:noFill/>
                <a:ln w="25400" cap="flat" cmpd="sng" algn="ctr">
                  <a:solidFill>
                    <a:srgbClr val="0432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42863" tIns="21431" rIns="42863" bIns="21431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42860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125">
                    <a:solidFill>
                      <a:srgbClr val="000000"/>
                    </a:solidFill>
                    <a:latin typeface="等线" panose="020F0502020204030204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2D15E36D-56B4-8BDD-11B7-19BF172D8F57}"/>
                    </a:ext>
                  </a:extLst>
                </p:cNvPr>
                <p:cNvSpPr/>
                <p:nvPr/>
              </p:nvSpPr>
              <p:spPr bwMode="auto">
                <a:xfrm rot="4704849">
                  <a:off x="4366085" y="3949016"/>
                  <a:ext cx="260747" cy="653970"/>
                </a:xfrm>
                <a:prstGeom prst="ellipse">
                  <a:avLst/>
                </a:prstGeom>
                <a:noFill/>
                <a:ln w="25400" cap="flat" cmpd="sng" algn="ctr">
                  <a:solidFill>
                    <a:srgbClr val="0432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42863" tIns="21431" rIns="42863" bIns="21431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42860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125">
                    <a:solidFill>
                      <a:srgbClr val="000000"/>
                    </a:solidFill>
                    <a:latin typeface="等线" panose="020F0502020204030204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180DB35C-4F26-A0E2-BEE2-7B3066642E6B}"/>
                    </a:ext>
                  </a:extLst>
                </p:cNvPr>
                <p:cNvSpPr/>
                <p:nvPr/>
              </p:nvSpPr>
              <p:spPr bwMode="auto">
                <a:xfrm rot="16200000">
                  <a:off x="4232134" y="4060020"/>
                  <a:ext cx="233680" cy="987993"/>
                </a:xfrm>
                <a:prstGeom prst="ellipse">
                  <a:avLst/>
                </a:prstGeom>
                <a:noFill/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42863" tIns="21431" rIns="42863" bIns="21431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42860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125" dirty="0">
                    <a:solidFill>
                      <a:srgbClr val="000000"/>
                    </a:solidFill>
                    <a:latin typeface="等线" panose="020F0502020204030204"/>
                    <a:ea typeface="等线" panose="02010600030101010101" pitchFamily="2" charset="-122"/>
                  </a:endParaRPr>
                </a:p>
              </p:txBody>
            </p:sp>
          </p:grpSp>
          <p:sp>
            <p:nvSpPr>
              <p:cNvPr id="37" name="下弧形箭头 25">
                <a:extLst>
                  <a:ext uri="{FF2B5EF4-FFF2-40B4-BE49-F238E27FC236}">
                    <a16:creationId xmlns:a16="http://schemas.microsoft.com/office/drawing/2014/main" id="{115935BC-8280-B7CC-8A39-58ABA9AB8D7A}"/>
                  </a:ext>
                </a:extLst>
              </p:cNvPr>
              <p:cNvSpPr/>
              <p:nvPr/>
            </p:nvSpPr>
            <p:spPr>
              <a:xfrm rot="16584426">
                <a:off x="2764268" y="4023214"/>
                <a:ext cx="595752" cy="408187"/>
              </a:xfrm>
              <a:prstGeom prst="curvedDownArrow">
                <a:avLst>
                  <a:gd name="adj1" fmla="val 14991"/>
                  <a:gd name="adj2" fmla="val 50000"/>
                  <a:gd name="adj3" fmla="val 27601"/>
                </a:avLst>
              </a:prstGeom>
              <a:noFill/>
              <a:ln w="28575" cap="flat" cmpd="sng" algn="ctr">
                <a:solidFill>
                  <a:srgbClr val="FF40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47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_GB2312"/>
                  <a:cs typeface="+mn-cs"/>
                </a:endParaRPr>
              </a:p>
            </p:txBody>
          </p:sp>
          <p:sp>
            <p:nvSpPr>
              <p:cNvPr id="38" name="下弧形箭头 25">
                <a:extLst>
                  <a:ext uri="{FF2B5EF4-FFF2-40B4-BE49-F238E27FC236}">
                    <a16:creationId xmlns:a16="http://schemas.microsoft.com/office/drawing/2014/main" id="{F1FC5ACC-3AD7-D653-1525-2432F8F9A916}"/>
                  </a:ext>
                </a:extLst>
              </p:cNvPr>
              <p:cNvSpPr/>
              <p:nvPr/>
            </p:nvSpPr>
            <p:spPr>
              <a:xfrm rot="15745417" flipH="1">
                <a:off x="2719632" y="4669245"/>
                <a:ext cx="543532" cy="451387"/>
              </a:xfrm>
              <a:prstGeom prst="curvedDownArrow">
                <a:avLst>
                  <a:gd name="adj1" fmla="val 14991"/>
                  <a:gd name="adj2" fmla="val 50000"/>
                  <a:gd name="adj3" fmla="val 27601"/>
                </a:avLst>
              </a:prstGeom>
              <a:noFill/>
              <a:ln w="28575" cap="flat" cmpd="sng" algn="ctr">
                <a:solidFill>
                  <a:srgbClr val="FF40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47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_GB2312"/>
                  <a:cs typeface="+mn-cs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C7256267-3B91-58BE-5F15-8031B2AA9A56}"/>
                </a:ext>
              </a:extLst>
            </p:cNvPr>
            <p:cNvGrpSpPr/>
            <p:nvPr/>
          </p:nvGrpSpPr>
          <p:grpSpPr>
            <a:xfrm>
              <a:off x="1731637" y="3321734"/>
              <a:ext cx="7138441" cy="480703"/>
              <a:chOff x="1731637" y="3321734"/>
              <a:chExt cx="7138441" cy="480703"/>
            </a:xfrm>
          </p:grpSpPr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3B72AB26-088E-AB02-9DA3-96FBD60D2E8F}"/>
                  </a:ext>
                </a:extLst>
              </p:cNvPr>
              <p:cNvSpPr/>
              <p:nvPr/>
            </p:nvSpPr>
            <p:spPr>
              <a:xfrm>
                <a:off x="1731637" y="3321734"/>
                <a:ext cx="2057051" cy="31704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70133" tIns="35067" rIns="70133" bIns="35067">
                <a:spAutoFit/>
              </a:bodyPr>
              <a:lstStyle/>
              <a:p>
                <a:pPr algn="ctr" defTabSz="822960"/>
                <a:r>
                  <a:rPr lang="en-US" altLang="zh-CN" sz="1600" b="1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850 hPa UV</a:t>
                </a:r>
                <a:endParaRPr lang="zh-CN" altLang="en-US" sz="1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0B9D6B30-FA49-D1E8-71E5-3001585D8209}"/>
                  </a:ext>
                </a:extLst>
              </p:cNvPr>
              <p:cNvSpPr/>
              <p:nvPr/>
            </p:nvSpPr>
            <p:spPr>
              <a:xfrm>
                <a:off x="3954861" y="3485397"/>
                <a:ext cx="2057051" cy="31704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70133" tIns="35067" rIns="70133" bIns="35067">
                <a:spAutoFit/>
              </a:bodyPr>
              <a:lstStyle/>
              <a:p>
                <a:pPr algn="ctr" defTabSz="822960"/>
                <a:r>
                  <a:rPr lang="en-US" altLang="zh-CN" sz="1600" b="1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Precipitation</a:t>
                </a:r>
                <a:endParaRPr lang="zh-CN" altLang="en-US" sz="1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A184A2F8-8562-3BA7-AAC0-049195296715}"/>
                  </a:ext>
                </a:extLst>
              </p:cNvPr>
              <p:cNvSpPr/>
              <p:nvPr/>
            </p:nvSpPr>
            <p:spPr>
              <a:xfrm>
                <a:off x="6813027" y="3351392"/>
                <a:ext cx="2057051" cy="31704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70133" tIns="35067" rIns="70133" bIns="35067">
                <a:spAutoFit/>
              </a:bodyPr>
              <a:lstStyle/>
              <a:p>
                <a:pPr algn="ctr" defTabSz="822960"/>
                <a:r>
                  <a:rPr lang="en-US" altLang="zh-CN" sz="1600" b="1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PCs </a:t>
                </a:r>
                <a:r>
                  <a:rPr lang="en-US" altLang="zh-CN" sz="1600" b="1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Cov = 13%</a:t>
                </a:r>
              </a:p>
            </p:txBody>
          </p:sp>
        </p:grpSp>
      </p:grpSp>
      <p:sp>
        <p:nvSpPr>
          <p:cNvPr id="27" name="文本框 11">
            <a:extLst>
              <a:ext uri="{FF2B5EF4-FFF2-40B4-BE49-F238E27FC236}">
                <a16:creationId xmlns:a16="http://schemas.microsoft.com/office/drawing/2014/main" id="{055F1581-EFC9-47BC-3B02-FE9DD2FD25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5306" y="924239"/>
            <a:ext cx="44133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defTabSz="761970">
              <a:defRPr/>
            </a:pPr>
            <a:r>
              <a:rPr lang="en-US" altLang="zh-CN" sz="18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850hPa Wind-Precipitation ART</a:t>
            </a:r>
            <a:r>
              <a:rPr lang="en-US" altLang="zh-CN" sz="1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8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SVD Mode 2</a:t>
            </a:r>
            <a:endParaRPr lang="zh-CN" altLang="en-US" sz="1600" b="1">
              <a:latin typeface="Calibri" panose="020F0502020204030204" pitchFamily="34" charset="0"/>
              <a:ea typeface="SimHei" panose="02010609060101010101" pitchFamily="49" charset="-122"/>
              <a:cs typeface="Calibri" panose="020F050202020403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5EB74E3-9759-C376-6328-BC7D5ECB442C}"/>
              </a:ext>
            </a:extLst>
          </p:cNvPr>
          <p:cNvSpPr txBox="1"/>
          <p:nvPr/>
        </p:nvSpPr>
        <p:spPr>
          <a:xfrm>
            <a:off x="2807569" y="-95110"/>
            <a:ext cx="3528862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511"/>
              </a:spcAft>
              <a:defRPr/>
            </a:pPr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Hindcast : 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Summer 2025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标题 3">
            <a:extLst>
              <a:ext uri="{FF2B5EF4-FFF2-40B4-BE49-F238E27FC236}">
                <a16:creationId xmlns:a16="http://schemas.microsoft.com/office/drawing/2014/main" id="{2DB48588-4B1D-B1B7-D4E7-221536520721}"/>
              </a:ext>
            </a:extLst>
          </p:cNvPr>
          <p:cNvSpPr txBox="1">
            <a:spLocks/>
          </p:cNvSpPr>
          <p:nvPr/>
        </p:nvSpPr>
        <p:spPr bwMode="auto">
          <a:xfrm>
            <a:off x="1637674" y="553244"/>
            <a:ext cx="5868652" cy="369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defRPr/>
            </a:pPr>
            <a:r>
              <a:rPr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2025 Hindcast : Prediction Sources and Physical Mechanisms</a:t>
            </a:r>
            <a:endParaRPr lang="zh-CN" altLang="en-US" sz="1600" b="1" dirty="0">
              <a:solidFill>
                <a:srgbClr val="0432FF"/>
              </a:solidFill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AD3443B5-FE22-E264-6703-A7372A0C7502}"/>
              </a:ext>
            </a:extLst>
          </p:cNvPr>
          <p:cNvSpPr/>
          <p:nvPr/>
        </p:nvSpPr>
        <p:spPr bwMode="auto">
          <a:xfrm rot="10800000">
            <a:off x="7939576" y="1674651"/>
            <a:ext cx="170865" cy="177973"/>
          </a:xfrm>
          <a:prstGeom prst="ellipse">
            <a:avLst/>
          </a:prstGeom>
          <a:noFill/>
          <a:ln w="28575" cap="flat" cmpd="sng" algn="ctr">
            <a:solidFill>
              <a:srgbClr val="FF4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2863" tIns="21431" rIns="42863" bIns="21431" numCol="1" rtlCol="0" anchor="t" anchorCtr="0" compatLnSpc="1">
            <a:prstTxWarp prst="textNoShape">
              <a:avLst/>
            </a:prstTxWarp>
          </a:bodyPr>
          <a:lstStyle/>
          <a:p>
            <a:pPr defTabSz="4286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25" dirty="0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90D3C1B-AA8A-2F62-B0A2-62EB49D08463}"/>
              </a:ext>
            </a:extLst>
          </p:cNvPr>
          <p:cNvSpPr txBox="1"/>
          <p:nvPr/>
        </p:nvSpPr>
        <p:spPr>
          <a:xfrm>
            <a:off x="8095022" y="1546080"/>
            <a:ext cx="93610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Significant</a:t>
            </a:r>
            <a:r>
              <a:rPr lang="zh-CN" altLang="en-US" sz="11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！</a:t>
            </a:r>
            <a:endParaRPr lang="zh-CN" altLang="en-US" sz="11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8E0C28A-E0E3-9A20-B766-F0ED04E1E93E}"/>
              </a:ext>
            </a:extLst>
          </p:cNvPr>
          <p:cNvGrpSpPr/>
          <p:nvPr/>
        </p:nvGrpSpPr>
        <p:grpSpPr>
          <a:xfrm>
            <a:off x="3131840" y="3505572"/>
            <a:ext cx="2315624" cy="1503515"/>
            <a:chOff x="4195209" y="2070623"/>
            <a:chExt cx="2481313" cy="1611095"/>
          </a:xfrm>
        </p:grpSpPr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AE8B5601-2DB0-F7F8-B348-06B838D8E6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762" r="13945"/>
            <a:stretch/>
          </p:blipFill>
          <p:spPr bwMode="auto">
            <a:xfrm>
              <a:off x="4297006" y="2241718"/>
              <a:ext cx="2277719" cy="144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0" name="文本框 1">
              <a:extLst>
                <a:ext uri="{FF2B5EF4-FFF2-40B4-BE49-F238E27FC236}">
                  <a16:creationId xmlns:a16="http://schemas.microsoft.com/office/drawing/2014/main" id="{886819BA-C310-28D9-F71F-58F3E5DF43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5209" y="2070623"/>
              <a:ext cx="2481313" cy="3297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>
                <a:defRPr/>
              </a:pPr>
              <a:r>
                <a:rPr lang="en-US" altLang="zh-CN" sz="1400" b="1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EASWP-CRDSM</a:t>
              </a:r>
              <a:r>
                <a:rPr lang="en-US" altLang="zh-CN" sz="1400" b="1">
                  <a:solidFill>
                    <a:srgbClr val="0F1115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Rainfall </a:t>
              </a:r>
              <a:r>
                <a:rPr lang="en-US" altLang="zh-CN" sz="1400" b="1" dirty="0">
                  <a:solidFill>
                    <a:srgbClr val="0F1115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ART</a:t>
              </a:r>
              <a:endParaRPr lang="zh-CN" altLang="en-US" sz="1400" b="1" dirty="0">
                <a:solidFill>
                  <a:srgbClr val="0F111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BAA2F899-B2C4-5F12-89FF-0CD933E0552F}"/>
              </a:ext>
            </a:extLst>
          </p:cNvPr>
          <p:cNvCxnSpPr>
            <a:cxnSpLocks/>
          </p:cNvCxnSpPr>
          <p:nvPr/>
        </p:nvCxnSpPr>
        <p:spPr>
          <a:xfrm>
            <a:off x="4289652" y="2857500"/>
            <a:ext cx="0" cy="46596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箭头连接符 61">
            <a:extLst>
              <a:ext uri="{FF2B5EF4-FFF2-40B4-BE49-F238E27FC236}">
                <a16:creationId xmlns:a16="http://schemas.microsoft.com/office/drawing/2014/main" id="{B603228E-5E13-4A0E-9A21-C63977C63C84}"/>
              </a:ext>
            </a:extLst>
          </p:cNvPr>
          <p:cNvCxnSpPr>
            <a:cxnSpLocks/>
          </p:cNvCxnSpPr>
          <p:nvPr/>
        </p:nvCxnSpPr>
        <p:spPr>
          <a:xfrm>
            <a:off x="1907704" y="2929508"/>
            <a:ext cx="0" cy="46596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84B5A6D-FEBB-30E1-81AF-9092436F221B}"/>
              </a:ext>
            </a:extLst>
          </p:cNvPr>
          <p:cNvGrpSpPr/>
          <p:nvPr/>
        </p:nvGrpSpPr>
        <p:grpSpPr>
          <a:xfrm>
            <a:off x="955350" y="3369785"/>
            <a:ext cx="2081491" cy="1709577"/>
            <a:chOff x="386125" y="1207737"/>
            <a:chExt cx="2081491" cy="1709577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2744B7BF-9646-8478-EE4B-46BD8FAD6D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51183" t="54877"/>
            <a:stretch>
              <a:fillRect/>
            </a:stretch>
          </p:blipFill>
          <p:spPr>
            <a:xfrm>
              <a:off x="386125" y="1465316"/>
              <a:ext cx="2081491" cy="1451998"/>
            </a:xfrm>
            <a:prstGeom prst="rect">
              <a:avLst/>
            </a:prstGeom>
          </p:spPr>
        </p:pic>
        <p:sp>
          <p:nvSpPr>
            <p:cNvPr id="20" name="文本框 1">
              <a:extLst>
                <a:ext uri="{FF2B5EF4-FFF2-40B4-BE49-F238E27FC236}">
                  <a16:creationId xmlns:a16="http://schemas.microsoft.com/office/drawing/2014/main" id="{36C44EB5-B97A-C43A-11A0-F4470E4935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6484" y="1207737"/>
              <a:ext cx="2066715" cy="3077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lvl="0" algn="ctr">
                <a:defRPr/>
              </a:pPr>
              <a:r>
                <a:rPr lang="en-US" altLang="zh-CN" sz="1400" b="1">
                  <a:solidFill>
                    <a:srgbClr val="0F1115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WRF Forecast UV850 ART</a:t>
              </a:r>
              <a:endParaRPr lang="en-US" altLang="zh-CN" sz="1400" b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D78ADE73-6D6C-07B4-5662-0C28E51DB704}"/>
              </a:ext>
            </a:extLst>
          </p:cNvPr>
          <p:cNvSpPr txBox="1"/>
          <p:nvPr/>
        </p:nvSpPr>
        <p:spPr>
          <a:xfrm>
            <a:off x="2585937" y="4039908"/>
            <a:ext cx="443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</a:t>
            </a:r>
            <a:endParaRPr lang="zh-CN" altLang="en-US" sz="1800" b="1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F082F82-E983-2DF6-F578-978D40F02D19}"/>
              </a:ext>
            </a:extLst>
          </p:cNvPr>
          <p:cNvSpPr txBox="1"/>
          <p:nvPr/>
        </p:nvSpPr>
        <p:spPr>
          <a:xfrm>
            <a:off x="2471029" y="3603944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>
                <a:solidFill>
                  <a:srgbClr val="0432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endParaRPr lang="zh-CN" altLang="en-US" sz="1800" b="1">
              <a:solidFill>
                <a:srgbClr val="0432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0906C42B-B03A-9A18-6A9F-6207816DF9B0}"/>
              </a:ext>
            </a:extLst>
          </p:cNvPr>
          <p:cNvSpPr/>
          <p:nvPr/>
        </p:nvSpPr>
        <p:spPr bwMode="auto">
          <a:xfrm rot="5400000">
            <a:off x="4353996" y="4511706"/>
            <a:ext cx="303781" cy="564273"/>
          </a:xfrm>
          <a:prstGeom prst="ellipse">
            <a:avLst/>
          </a:prstGeom>
          <a:noFill/>
          <a:ln w="2540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2863" tIns="21431" rIns="42863" bIns="21431" numCol="1" rtlCol="0" anchor="t" anchorCtr="0" compatLnSpc="1">
            <a:prstTxWarp prst="textNoShape">
              <a:avLst/>
            </a:prstTxWarp>
          </a:bodyPr>
          <a:lstStyle/>
          <a:p>
            <a:pPr defTabSz="4286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25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0D6586B6-E3B7-F9C4-1CC5-5AD60E786B3D}"/>
              </a:ext>
            </a:extLst>
          </p:cNvPr>
          <p:cNvSpPr/>
          <p:nvPr/>
        </p:nvSpPr>
        <p:spPr bwMode="auto">
          <a:xfrm rot="4704849">
            <a:off x="4310917" y="3906310"/>
            <a:ext cx="260747" cy="653970"/>
          </a:xfrm>
          <a:prstGeom prst="ellipse">
            <a:avLst/>
          </a:prstGeom>
          <a:noFill/>
          <a:ln w="2540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2863" tIns="21431" rIns="42863" bIns="21431" numCol="1" rtlCol="0" anchor="t" anchorCtr="0" compatLnSpc="1">
            <a:prstTxWarp prst="textNoShape">
              <a:avLst/>
            </a:prstTxWarp>
          </a:bodyPr>
          <a:lstStyle/>
          <a:p>
            <a:pPr defTabSz="4286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25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599131BD-274E-F963-4A21-05565BAF541E}"/>
              </a:ext>
            </a:extLst>
          </p:cNvPr>
          <p:cNvSpPr/>
          <p:nvPr/>
        </p:nvSpPr>
        <p:spPr bwMode="auto">
          <a:xfrm rot="16200000">
            <a:off x="4232134" y="4031115"/>
            <a:ext cx="233680" cy="987993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2863" tIns="21431" rIns="42863" bIns="21431" numCol="1" rtlCol="0" anchor="t" anchorCtr="0" compatLnSpc="1">
            <a:prstTxWarp prst="textNoShape">
              <a:avLst/>
            </a:prstTxWarp>
          </a:bodyPr>
          <a:lstStyle/>
          <a:p>
            <a:pPr defTabSz="4286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25" dirty="0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768A7106-003A-DD3F-CAA4-F1E4BB40C2CD}"/>
              </a:ext>
            </a:extLst>
          </p:cNvPr>
          <p:cNvGrpSpPr/>
          <p:nvPr/>
        </p:nvGrpSpPr>
        <p:grpSpPr>
          <a:xfrm>
            <a:off x="5687271" y="3359406"/>
            <a:ext cx="2970921" cy="1747777"/>
            <a:chOff x="5570815" y="3521588"/>
            <a:chExt cx="2970921" cy="1747777"/>
          </a:xfrm>
        </p:grpSpPr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2C27B69D-79BE-F61B-425F-38E259A90E8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t="8520" r="50400"/>
            <a:stretch>
              <a:fillRect/>
            </a:stretch>
          </p:blipFill>
          <p:spPr>
            <a:xfrm>
              <a:off x="5897007" y="3829365"/>
              <a:ext cx="2644729" cy="1440000"/>
            </a:xfrm>
            <a:prstGeom prst="rect">
              <a:avLst/>
            </a:prstGeom>
          </p:spPr>
        </p:pic>
        <p:sp>
          <p:nvSpPr>
            <p:cNvPr id="57" name="文本框 1">
              <a:extLst>
                <a:ext uri="{FF2B5EF4-FFF2-40B4-BE49-F238E27FC236}">
                  <a16:creationId xmlns:a16="http://schemas.microsoft.com/office/drawing/2014/main" id="{5B3CAD3B-A493-7E04-5300-909C329350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70815" y="3521588"/>
              <a:ext cx="2664296" cy="3077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>
                <a:defRPr/>
              </a:pPr>
              <a:r>
                <a:rPr lang="en-US" altLang="zh-CN" sz="1400" b="1">
                  <a:solidFill>
                    <a:srgbClr val="0F1115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Moisture Flux and Divergence</a:t>
              </a:r>
              <a:endParaRPr lang="zh-CN" altLang="en-US" sz="1400" b="1" dirty="0">
                <a:solidFill>
                  <a:srgbClr val="0F111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F8889C1-5AF9-CC67-6915-AA0E3447D77F}"/>
                </a:ext>
              </a:extLst>
            </p:cNvPr>
            <p:cNvSpPr txBox="1"/>
            <p:nvPr/>
          </p:nvSpPr>
          <p:spPr>
            <a:xfrm>
              <a:off x="7329771" y="4308778"/>
              <a:ext cx="373366" cy="311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AC</a:t>
              </a:r>
              <a:endParaRPr lang="zh-CN" altLang="en-US" sz="18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6E81523B-543D-C3FB-161A-5FEA3EB01ED0}"/>
                </a:ext>
              </a:extLst>
            </p:cNvPr>
            <p:cNvSpPr txBox="1"/>
            <p:nvPr/>
          </p:nvSpPr>
          <p:spPr>
            <a:xfrm>
              <a:off x="7537513" y="3788610"/>
              <a:ext cx="258164" cy="311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>
                  <a:solidFill>
                    <a:srgbClr val="0432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</a:t>
              </a:r>
              <a:endParaRPr lang="zh-CN" altLang="en-US" sz="1800" b="1">
                <a:solidFill>
                  <a:srgbClr val="0432FF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61" name="下弧形箭头 25">
            <a:extLst>
              <a:ext uri="{FF2B5EF4-FFF2-40B4-BE49-F238E27FC236}">
                <a16:creationId xmlns:a16="http://schemas.microsoft.com/office/drawing/2014/main" id="{0D89DC6F-B64D-66C6-C58B-D4D48FB6AEC0}"/>
              </a:ext>
            </a:extLst>
          </p:cNvPr>
          <p:cNvSpPr/>
          <p:nvPr/>
        </p:nvSpPr>
        <p:spPr>
          <a:xfrm rot="16584426">
            <a:off x="7014582" y="3972391"/>
            <a:ext cx="595752" cy="408187"/>
          </a:xfrm>
          <a:prstGeom prst="curvedDownArrow">
            <a:avLst>
              <a:gd name="adj1" fmla="val 14991"/>
              <a:gd name="adj2" fmla="val 50000"/>
              <a:gd name="adj3" fmla="val 27601"/>
            </a:avLst>
          </a:prstGeom>
          <a:noFill/>
          <a:ln w="28575" cap="flat" cmpd="sng" algn="ctr">
            <a:solidFill>
              <a:srgbClr val="FF4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4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_GB2312"/>
              <a:cs typeface="+mn-cs"/>
            </a:endParaRPr>
          </a:p>
        </p:txBody>
      </p:sp>
      <p:sp>
        <p:nvSpPr>
          <p:cNvPr id="63" name="下弧形箭头 25">
            <a:extLst>
              <a:ext uri="{FF2B5EF4-FFF2-40B4-BE49-F238E27FC236}">
                <a16:creationId xmlns:a16="http://schemas.microsoft.com/office/drawing/2014/main" id="{FFC0288B-223C-BDCA-E8A4-2FE5D008D43F}"/>
              </a:ext>
            </a:extLst>
          </p:cNvPr>
          <p:cNvSpPr/>
          <p:nvPr/>
        </p:nvSpPr>
        <p:spPr>
          <a:xfrm rot="15745417" flipH="1">
            <a:off x="6969946" y="4618422"/>
            <a:ext cx="543532" cy="451387"/>
          </a:xfrm>
          <a:prstGeom prst="curvedDownArrow">
            <a:avLst>
              <a:gd name="adj1" fmla="val 14991"/>
              <a:gd name="adj2" fmla="val 50000"/>
              <a:gd name="adj3" fmla="val 27601"/>
            </a:avLst>
          </a:prstGeom>
          <a:noFill/>
          <a:ln w="28575" cap="flat" cmpd="sng" algn="ctr">
            <a:solidFill>
              <a:srgbClr val="FF4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4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_GB231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0EE12C-6600-9412-F0CC-ADE364CC8D5A}"/>
              </a:ext>
            </a:extLst>
          </p:cNvPr>
          <p:cNvSpPr txBox="1"/>
          <p:nvPr/>
        </p:nvSpPr>
        <p:spPr>
          <a:xfrm>
            <a:off x="2073223" y="2379521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>
                <a:solidFill>
                  <a:srgbClr val="0432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endParaRPr lang="zh-CN" altLang="en-US" sz="1800" b="1">
              <a:solidFill>
                <a:srgbClr val="0432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F6A671-1580-9A09-C674-5237B2083C2E}"/>
              </a:ext>
            </a:extLst>
          </p:cNvPr>
          <p:cNvSpPr txBox="1"/>
          <p:nvPr/>
        </p:nvSpPr>
        <p:spPr>
          <a:xfrm>
            <a:off x="2164535" y="4544964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>
                <a:solidFill>
                  <a:srgbClr val="0432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endParaRPr lang="zh-CN" altLang="en-US" sz="1800" b="1">
              <a:solidFill>
                <a:srgbClr val="0432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30A388-9E63-60C1-6EC8-333F3E879232}"/>
              </a:ext>
            </a:extLst>
          </p:cNvPr>
          <p:cNvSpPr txBox="1"/>
          <p:nvPr/>
        </p:nvSpPr>
        <p:spPr>
          <a:xfrm>
            <a:off x="7112822" y="4647506"/>
            <a:ext cx="258164" cy="3110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>
                <a:solidFill>
                  <a:srgbClr val="0432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endParaRPr lang="zh-CN" altLang="en-US" sz="1800" b="1">
              <a:solidFill>
                <a:srgbClr val="0432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6133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56018-064F-2E27-481F-71652F96AA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F4E16AF-B37A-AD76-4061-0D9F0463A9E3}"/>
              </a:ext>
            </a:extLst>
          </p:cNvPr>
          <p:cNvSpPr txBox="1"/>
          <p:nvPr/>
        </p:nvSpPr>
        <p:spPr>
          <a:xfrm>
            <a:off x="2857310" y="49188"/>
            <a:ext cx="34293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i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Prediction: Summer 2026</a:t>
            </a:r>
          </a:p>
        </p:txBody>
      </p:sp>
      <p:sp>
        <p:nvSpPr>
          <p:cNvPr id="14" name="十字形 13">
            <a:extLst>
              <a:ext uri="{FF2B5EF4-FFF2-40B4-BE49-F238E27FC236}">
                <a16:creationId xmlns:a16="http://schemas.microsoft.com/office/drawing/2014/main" id="{FC7A5EDF-6086-46C7-A319-8A95D1CD55EF}"/>
              </a:ext>
            </a:extLst>
          </p:cNvPr>
          <p:cNvSpPr/>
          <p:nvPr/>
        </p:nvSpPr>
        <p:spPr>
          <a:xfrm>
            <a:off x="2771800" y="2787879"/>
            <a:ext cx="281067" cy="281067"/>
          </a:xfrm>
          <a:prstGeom prst="plus">
            <a:avLst>
              <a:gd name="adj" fmla="val 34844"/>
            </a:avLst>
          </a:prstGeom>
          <a:solidFill>
            <a:srgbClr val="043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366462C-2C55-5213-DA3F-8CFE891A1F7C}"/>
              </a:ext>
            </a:extLst>
          </p:cNvPr>
          <p:cNvGrpSpPr/>
          <p:nvPr/>
        </p:nvGrpSpPr>
        <p:grpSpPr>
          <a:xfrm>
            <a:off x="3293806" y="1705372"/>
            <a:ext cx="2520280" cy="1950967"/>
            <a:chOff x="3765379" y="3028771"/>
            <a:chExt cx="2520280" cy="1950967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BFE1BD2-5B0F-4575-ACC3-D4405DA450EF}"/>
                </a:ext>
              </a:extLst>
            </p:cNvPr>
            <p:cNvGrpSpPr/>
            <p:nvPr/>
          </p:nvGrpSpPr>
          <p:grpSpPr>
            <a:xfrm>
              <a:off x="3765379" y="3028771"/>
              <a:ext cx="2520280" cy="1950967"/>
              <a:chOff x="4910528" y="3126368"/>
              <a:chExt cx="2520280" cy="1950967"/>
            </a:xfrm>
          </p:grpSpPr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18B7F638-BC44-4F91-9CA7-6A403D7119A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t="8852" b="58691"/>
              <a:stretch/>
            </p:blipFill>
            <p:spPr>
              <a:xfrm>
                <a:off x="4932040" y="3464127"/>
                <a:ext cx="2450914" cy="1613208"/>
              </a:xfrm>
              <a:prstGeom prst="rect">
                <a:avLst/>
              </a:prstGeom>
            </p:spPr>
          </p:pic>
          <p:sp>
            <p:nvSpPr>
              <p:cNvPr id="9" name="文本框 1">
                <a:extLst>
                  <a:ext uri="{FF2B5EF4-FFF2-40B4-BE49-F238E27FC236}">
                    <a16:creationId xmlns:a16="http://schemas.microsoft.com/office/drawing/2014/main" id="{67E1E26B-F3B8-4A62-8F3A-73DEE8008E8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10528" y="3126368"/>
                <a:ext cx="2520280" cy="5232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1400" b="1" dirty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EASWP-CRDSM</a:t>
                </a:r>
                <a:r>
                  <a:rPr lang="en-US" altLang="zh-CN" sz="1400" b="1" dirty="0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Predict </a:t>
                </a:r>
              </a:p>
              <a:p>
                <a:pPr algn="ctr">
                  <a:defRPr/>
                </a:pPr>
                <a:r>
                  <a:rPr lang="en-US" altLang="zh-CN" sz="1400" b="1" dirty="0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2026 ART</a:t>
                </a:r>
                <a:endParaRPr lang="zh-CN" altLang="en-US" sz="1400" b="1" dirty="0">
                  <a:solidFill>
                    <a:srgbClr val="0F1115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1F0D265-9DCA-4932-A436-699682438FF6}"/>
                </a:ext>
              </a:extLst>
            </p:cNvPr>
            <p:cNvSpPr/>
            <p:nvPr/>
          </p:nvSpPr>
          <p:spPr bwMode="auto">
            <a:xfrm rot="16200000">
              <a:off x="4858067" y="3686768"/>
              <a:ext cx="334903" cy="925207"/>
            </a:xfrm>
            <a:prstGeom prst="ellips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2863" tIns="21431" rIns="42863" bIns="21431" numCol="1" rtlCol="0" anchor="t" anchorCtr="0" compatLnSpc="1">
              <a:prstTxWarp prst="textNoShape">
                <a:avLst/>
              </a:prstTxWarp>
            </a:bodyPr>
            <a:lstStyle/>
            <a:p>
              <a:pPr defTabSz="4286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25" dirty="0">
                <a:solidFill>
                  <a:srgbClr val="000000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44408BA-FABF-4674-B4EC-18871EAF43BE}"/>
                </a:ext>
              </a:extLst>
            </p:cNvPr>
            <p:cNvSpPr/>
            <p:nvPr/>
          </p:nvSpPr>
          <p:spPr bwMode="auto">
            <a:xfrm rot="16200000">
              <a:off x="5032639" y="3970488"/>
              <a:ext cx="334903" cy="997215"/>
            </a:xfrm>
            <a:prstGeom prst="ellipse">
              <a:avLst/>
            </a:prstGeom>
            <a:noFill/>
            <a:ln w="28575" cap="flat" cmpd="sng" algn="ctr">
              <a:solidFill>
                <a:srgbClr val="0432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2863" tIns="21431" rIns="42863" bIns="21431" numCol="1" rtlCol="0" anchor="t" anchorCtr="0" compatLnSpc="1">
              <a:prstTxWarp prst="textNoShape">
                <a:avLst/>
              </a:prstTxWarp>
            </a:bodyPr>
            <a:lstStyle/>
            <a:p>
              <a:pPr defTabSz="4286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25" dirty="0">
                <a:solidFill>
                  <a:srgbClr val="000000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26" name="文本框 1">
            <a:extLst>
              <a:ext uri="{FF2B5EF4-FFF2-40B4-BE49-F238E27FC236}">
                <a16:creationId xmlns:a16="http://schemas.microsoft.com/office/drawing/2014/main" id="{9163475D-0FC1-C628-29CB-9A428B3632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285" y="4487811"/>
            <a:ext cx="8299430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algn="ctr">
              <a:defRPr/>
            </a:pP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EASWP-CRDSM-predicted</a:t>
            </a:r>
            <a:r>
              <a:rPr lang="en-US" altLang="zh-CN" sz="1600" b="1">
                <a:latin typeface="Book Antiqua" panose="02040602050305030304" pitchFamily="18" charset="0"/>
                <a:cs typeface="Calibri" panose="020F0502020204030204" pitchFamily="34" charset="0"/>
              </a:rPr>
              <a:t> 2026 rainfall ART is </a:t>
            </a:r>
            <a:r>
              <a:rPr lang="en-US" altLang="zh-CN" sz="1600" b="1">
                <a:solidFill>
                  <a:srgbClr val="FF0000"/>
                </a:solidFill>
                <a:highlight>
                  <a:srgbClr val="FFFF00"/>
                </a:highlight>
                <a:latin typeface="Book Antiqua" panose="02040602050305030304" pitchFamily="18" charset="0"/>
                <a:cs typeface="Calibri" panose="020F0502020204030204" pitchFamily="34" charset="0"/>
              </a:rPr>
              <a:t>opposite</a:t>
            </a:r>
            <a:r>
              <a:rPr lang="en-US" altLang="zh-CN" sz="1600" b="1">
                <a:latin typeface="Book Antiqua" panose="02040602050305030304" pitchFamily="18" charset="0"/>
                <a:cs typeface="Calibri" panose="020F0502020204030204" pitchFamily="34" charset="0"/>
              </a:rPr>
              <a:t> to 2025, </a:t>
            </a:r>
          </a:p>
          <a:p>
            <a:pPr lvl="0" algn="ctr">
              <a:defRPr/>
            </a:pPr>
            <a:r>
              <a:rPr lang="en-US" altLang="zh-CN" sz="1600" b="1">
                <a:latin typeface="Book Antiqua" panose="02040602050305030304" pitchFamily="18" charset="0"/>
                <a:cs typeface="Calibri" panose="020F0502020204030204" pitchFamily="34" charset="0"/>
              </a:rPr>
              <a:t>corresponding to a rainfall anomaly pattern of </a:t>
            </a:r>
            <a:r>
              <a:rPr lang="en-US" altLang="zh-CN" sz="1600" b="1">
                <a:solidFill>
                  <a:srgbClr val="229C22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persistent wet conditions in northern China</a:t>
            </a:r>
            <a:r>
              <a:rPr lang="en-US" altLang="zh-CN" sz="1600" b="1">
                <a:latin typeface="Book Antiqua" panose="02040602050305030304" pitchFamily="18" charset="0"/>
                <a:cs typeface="Calibri" panose="020F0502020204030204" pitchFamily="34" charset="0"/>
              </a:rPr>
              <a:t> and </a:t>
            </a:r>
            <a:r>
              <a:rPr lang="en-US" altLang="zh-CN" sz="1600" b="1">
                <a:solidFill>
                  <a:srgbClr val="229C22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enhanced rainfall in southern China</a:t>
            </a:r>
            <a:endParaRPr lang="zh-CN" altLang="en-US" sz="1600" b="1" dirty="0"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6835AB5-C5D5-A618-4920-B3BEAC8D7009}"/>
              </a:ext>
            </a:extLst>
          </p:cNvPr>
          <p:cNvGrpSpPr/>
          <p:nvPr/>
        </p:nvGrpSpPr>
        <p:grpSpPr>
          <a:xfrm>
            <a:off x="103631" y="1904556"/>
            <a:ext cx="2668169" cy="1766646"/>
            <a:chOff x="-11317" y="2703228"/>
            <a:chExt cx="2668169" cy="1766646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7E90BD2-BF83-4479-A631-5BB94408682D}"/>
                </a:ext>
              </a:extLst>
            </p:cNvPr>
            <p:cNvGrpSpPr/>
            <p:nvPr/>
          </p:nvGrpSpPr>
          <p:grpSpPr>
            <a:xfrm>
              <a:off x="-11317" y="2703228"/>
              <a:ext cx="2591808" cy="1766646"/>
              <a:chOff x="1026751" y="3323102"/>
              <a:chExt cx="2591808" cy="1766646"/>
            </a:xfrm>
          </p:grpSpPr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id="{F56EEA72-1597-4AA0-AC26-D3338AB8599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r="70002"/>
              <a:stretch/>
            </p:blipFill>
            <p:spPr>
              <a:xfrm>
                <a:off x="1026751" y="3323102"/>
                <a:ext cx="2591808" cy="1766646"/>
              </a:xfrm>
              <a:prstGeom prst="rect">
                <a:avLst/>
              </a:prstGeom>
            </p:spPr>
          </p:pic>
          <p:sp>
            <p:nvSpPr>
              <p:cNvPr id="4" name="文本框 1">
                <a:extLst>
                  <a:ext uri="{FF2B5EF4-FFF2-40B4-BE49-F238E27FC236}">
                    <a16:creationId xmlns:a16="http://schemas.microsoft.com/office/drawing/2014/main" id="{08A64D3E-E413-443D-9F54-9A095ABF632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26751" y="3341811"/>
                <a:ext cx="2553513" cy="3077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lvl="0" algn="ctr">
                  <a:defRPr/>
                </a:pPr>
                <a:r>
                  <a:rPr lang="en-US" altLang="zh-CN" sz="1400" b="1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Observed 2025 Anomaly</a:t>
                </a:r>
                <a:endParaRPr lang="zh-CN" altLang="en-US" sz="1400" b="1" dirty="0">
                  <a:solidFill>
                    <a:srgbClr val="0F1115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BFC7B6E-02CE-142A-3435-902AF1995A47}"/>
                </a:ext>
              </a:extLst>
            </p:cNvPr>
            <p:cNvSpPr/>
            <p:nvPr/>
          </p:nvSpPr>
          <p:spPr bwMode="auto">
            <a:xfrm rot="3963013">
              <a:off x="1536236" y="2921625"/>
              <a:ext cx="455418" cy="1071134"/>
            </a:xfrm>
            <a:prstGeom prst="ellipse">
              <a:avLst/>
            </a:prstGeom>
            <a:noFill/>
            <a:ln w="25400" cap="flat" cmpd="sng" algn="ctr">
              <a:solidFill>
                <a:srgbClr val="0432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2863" tIns="21431" rIns="42863" bIns="21431" numCol="1" rtlCol="0" anchor="t" anchorCtr="0" compatLnSpc="1">
              <a:prstTxWarp prst="textNoShape">
                <a:avLst/>
              </a:prstTxWarp>
            </a:bodyPr>
            <a:lstStyle/>
            <a:p>
              <a:pPr defTabSz="4286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25" dirty="0">
                <a:solidFill>
                  <a:srgbClr val="000000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93F1A7D-C57E-0DDB-5586-3D0C0AC7FA19}"/>
                </a:ext>
              </a:extLst>
            </p:cNvPr>
            <p:cNvSpPr txBox="1"/>
            <p:nvPr/>
          </p:nvSpPr>
          <p:spPr>
            <a:xfrm>
              <a:off x="1807680" y="3488184"/>
              <a:ext cx="84917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1400" b="1">
                  <a:solidFill>
                    <a:srgbClr val="0432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Persist</a:t>
              </a:r>
              <a:r>
                <a:rPr lang="en" altLang="zh-CN" sz="1400" b="1">
                  <a:solidFill>
                    <a:srgbClr val="0432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" altLang="zh-CN" sz="1400" b="1" dirty="0">
                  <a:solidFill>
                    <a:srgbClr val="0432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signal</a:t>
              </a:r>
              <a:endParaRPr lang="zh-CN" altLang="en-US" sz="1400" b="1" dirty="0">
                <a:solidFill>
                  <a:srgbClr val="0432FF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74A5C1A-6F79-F4E4-25BC-CE794CD65A8C}"/>
              </a:ext>
            </a:extLst>
          </p:cNvPr>
          <p:cNvGrpSpPr/>
          <p:nvPr/>
        </p:nvGrpSpPr>
        <p:grpSpPr>
          <a:xfrm>
            <a:off x="6498162" y="1705372"/>
            <a:ext cx="2520280" cy="1958151"/>
            <a:chOff x="1857167" y="625252"/>
            <a:chExt cx="2520280" cy="1958151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1D36811-3B6E-43D0-BC7B-73833698D04E}"/>
                </a:ext>
              </a:extLst>
            </p:cNvPr>
            <p:cNvGrpSpPr/>
            <p:nvPr/>
          </p:nvGrpSpPr>
          <p:grpSpPr>
            <a:xfrm>
              <a:off x="1857167" y="625252"/>
              <a:ext cx="2520280" cy="1958151"/>
              <a:chOff x="3257854" y="750104"/>
              <a:chExt cx="2520280" cy="1958151"/>
            </a:xfrm>
          </p:grpSpPr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219E0E0A-E3B5-4585-8652-36D0FECE05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t="56603" b="10940"/>
              <a:stretch/>
            </p:blipFill>
            <p:spPr>
              <a:xfrm>
                <a:off x="3292537" y="1095047"/>
                <a:ext cx="2450914" cy="1613208"/>
              </a:xfrm>
              <a:prstGeom prst="rect">
                <a:avLst/>
              </a:prstGeom>
            </p:spPr>
          </p:pic>
          <p:sp>
            <p:nvSpPr>
              <p:cNvPr id="10" name="文本框 1">
                <a:extLst>
                  <a:ext uri="{FF2B5EF4-FFF2-40B4-BE49-F238E27FC236}">
                    <a16:creationId xmlns:a16="http://schemas.microsoft.com/office/drawing/2014/main" id="{A7BDC955-4EBC-44FE-9048-79B1207184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57854" y="750104"/>
                <a:ext cx="2520280" cy="5232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1400" b="1" dirty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EASWP-CRDSM</a:t>
                </a:r>
                <a:r>
                  <a:rPr lang="en-US" altLang="zh-CN" sz="1400" b="1" dirty="0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Predict </a:t>
                </a:r>
              </a:p>
              <a:p>
                <a:pPr algn="ctr">
                  <a:defRPr/>
                </a:pPr>
                <a:r>
                  <a:rPr lang="en-US" altLang="zh-CN" sz="1400" b="1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2026 Anomaly</a:t>
                </a:r>
              </a:p>
            </p:txBody>
          </p:sp>
        </p:grp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D9810B6B-D784-C839-8F2D-04D88EF8A732}"/>
                </a:ext>
              </a:extLst>
            </p:cNvPr>
            <p:cNvSpPr/>
            <p:nvPr/>
          </p:nvSpPr>
          <p:spPr bwMode="auto">
            <a:xfrm rot="3963013">
              <a:off x="3508662" y="1016817"/>
              <a:ext cx="455418" cy="1071134"/>
            </a:xfrm>
            <a:prstGeom prst="ellipse">
              <a:avLst/>
            </a:prstGeom>
            <a:noFill/>
            <a:ln w="25400" cap="flat" cmpd="sng" algn="ctr">
              <a:solidFill>
                <a:srgbClr val="0432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2863" tIns="21431" rIns="42863" bIns="21431" numCol="1" rtlCol="0" anchor="t" anchorCtr="0" compatLnSpc="1">
              <a:prstTxWarp prst="textNoShape">
                <a:avLst/>
              </a:prstTxWarp>
            </a:bodyPr>
            <a:lstStyle/>
            <a:p>
              <a:pPr defTabSz="4286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25" dirty="0">
                <a:solidFill>
                  <a:srgbClr val="000000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3BE1DF2B-1399-3832-EF7F-B68153B138DD}"/>
                </a:ext>
              </a:extLst>
            </p:cNvPr>
            <p:cNvSpPr/>
            <p:nvPr/>
          </p:nvSpPr>
          <p:spPr bwMode="auto">
            <a:xfrm rot="16200000">
              <a:off x="2996232" y="1961473"/>
              <a:ext cx="523220" cy="681605"/>
            </a:xfrm>
            <a:prstGeom prst="ellipse">
              <a:avLst/>
            </a:prstGeom>
            <a:noFill/>
            <a:ln w="28575" cap="flat" cmpd="sng" algn="ctr">
              <a:solidFill>
                <a:srgbClr val="0432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2863" tIns="21431" rIns="42863" bIns="21431" numCol="1" rtlCol="0" anchor="t" anchorCtr="0" compatLnSpc="1">
              <a:prstTxWarp prst="textNoShape">
                <a:avLst/>
              </a:prstTxWarp>
            </a:bodyPr>
            <a:lstStyle/>
            <a:p>
              <a:pPr defTabSz="4286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25" dirty="0">
                <a:solidFill>
                  <a:srgbClr val="000000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40" name="等号 39">
            <a:extLst>
              <a:ext uri="{FF2B5EF4-FFF2-40B4-BE49-F238E27FC236}">
                <a16:creationId xmlns:a16="http://schemas.microsoft.com/office/drawing/2014/main" id="{48634149-2BA0-C41E-A711-8DC428354554}"/>
              </a:ext>
            </a:extLst>
          </p:cNvPr>
          <p:cNvSpPr/>
          <p:nvPr/>
        </p:nvSpPr>
        <p:spPr>
          <a:xfrm>
            <a:off x="5929365" y="2714716"/>
            <a:ext cx="397146" cy="427392"/>
          </a:xfrm>
          <a:prstGeom prst="mathEqual">
            <a:avLst/>
          </a:prstGeom>
          <a:solidFill>
            <a:srgbClr val="0432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2FA15E40-D65B-5F32-B874-EE2F25257ED4}"/>
              </a:ext>
            </a:extLst>
          </p:cNvPr>
          <p:cNvSpPr/>
          <p:nvPr/>
        </p:nvSpPr>
        <p:spPr bwMode="auto">
          <a:xfrm rot="5787326">
            <a:off x="1402140" y="3019354"/>
            <a:ext cx="278579" cy="790465"/>
          </a:xfrm>
          <a:prstGeom prst="ellipse">
            <a:avLst/>
          </a:prstGeom>
          <a:noFill/>
          <a:ln w="2540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2863" tIns="21431" rIns="42863" bIns="21431" numCol="1" rtlCol="0" anchor="t" anchorCtr="0" compatLnSpc="1">
            <a:prstTxWarp prst="textNoShape">
              <a:avLst/>
            </a:prstTxWarp>
          </a:bodyPr>
          <a:lstStyle/>
          <a:p>
            <a:pPr defTabSz="4286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25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1C4BADEE-77A8-4601-A6CE-9AAC93C93C7B}"/>
              </a:ext>
            </a:extLst>
          </p:cNvPr>
          <p:cNvSpPr/>
          <p:nvPr/>
        </p:nvSpPr>
        <p:spPr bwMode="auto">
          <a:xfrm rot="16200000">
            <a:off x="1369996" y="2648836"/>
            <a:ext cx="307777" cy="925209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2863" tIns="21431" rIns="42863" bIns="21431" numCol="1" rtlCol="0" anchor="t" anchorCtr="0" compatLnSpc="1">
            <a:prstTxWarp prst="textNoShape">
              <a:avLst/>
            </a:prstTxWarp>
          </a:bodyPr>
          <a:lstStyle/>
          <a:p>
            <a:pPr defTabSz="4286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25" dirty="0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5" name="标题 3">
            <a:extLst>
              <a:ext uri="{FF2B5EF4-FFF2-40B4-BE49-F238E27FC236}">
                <a16:creationId xmlns:a16="http://schemas.microsoft.com/office/drawing/2014/main" id="{3EF1B087-8491-1FF9-1032-EF458537E5A9}"/>
              </a:ext>
            </a:extLst>
          </p:cNvPr>
          <p:cNvSpPr txBox="1">
            <a:spLocks/>
          </p:cNvSpPr>
          <p:nvPr/>
        </p:nvSpPr>
        <p:spPr bwMode="auto">
          <a:xfrm>
            <a:off x="2488076" y="743040"/>
            <a:ext cx="4167848" cy="343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defRPr/>
            </a:pPr>
            <a:r>
              <a:rPr lang="en-US" altLang="zh-CN" sz="1600" b="1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2026 </a:t>
            </a:r>
            <a:r>
              <a:rPr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Summer 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Rainfall</a:t>
            </a:r>
            <a:r>
              <a:rPr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Anomaly</a:t>
            </a:r>
            <a:r>
              <a:rPr lang="en-US" altLang="zh-CN" sz="1600" b="1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Prediction</a:t>
            </a:r>
            <a:endParaRPr lang="zh-CN" altLang="en-US" sz="1600" b="1" dirty="0">
              <a:solidFill>
                <a:srgbClr val="0432FF"/>
              </a:solidFill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5056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503B4C-3866-BAE7-E04F-5B5BDC7AE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10CF5D60-C331-7794-9E72-2405A27AFF3C}"/>
              </a:ext>
            </a:extLst>
          </p:cNvPr>
          <p:cNvGrpSpPr/>
          <p:nvPr/>
        </p:nvGrpSpPr>
        <p:grpSpPr>
          <a:xfrm>
            <a:off x="972000" y="1050498"/>
            <a:ext cx="7200000" cy="1885432"/>
            <a:chOff x="972000" y="1050498"/>
            <a:chExt cx="7200000" cy="1885432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12FA1BB4-4048-5C65-4906-E0B56B22C8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2000" y="1225028"/>
              <a:ext cx="7200000" cy="1710902"/>
            </a:xfrm>
            <a:prstGeom prst="rect">
              <a:avLst/>
            </a:prstGeom>
          </p:spPr>
        </p:pic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D4196709-6257-C23F-BA41-6DD4C8327DF3}"/>
                </a:ext>
              </a:extLst>
            </p:cNvPr>
            <p:cNvSpPr/>
            <p:nvPr/>
          </p:nvSpPr>
          <p:spPr>
            <a:xfrm>
              <a:off x="972000" y="1050498"/>
              <a:ext cx="2057051" cy="31704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0133" tIns="35067" rIns="70133" bIns="35067">
              <a:spAutoFit/>
            </a:bodyPr>
            <a:lstStyle/>
            <a:p>
              <a:pPr algn="ctr" defTabSz="822960"/>
              <a:r>
                <a:rPr lang="en-US" altLang="zh-CN" sz="1600" b="1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850 hPa UV</a:t>
              </a:r>
              <a:endParaRPr lang="zh-CN" altLang="en-US" sz="1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346B6384-3BBC-5572-741A-2C6CFD334474}"/>
                </a:ext>
              </a:extLst>
            </p:cNvPr>
            <p:cNvSpPr/>
            <p:nvPr/>
          </p:nvSpPr>
          <p:spPr>
            <a:xfrm>
              <a:off x="3195224" y="1214161"/>
              <a:ext cx="2057051" cy="31704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0133" tIns="35067" rIns="70133" bIns="35067">
              <a:spAutoFit/>
            </a:bodyPr>
            <a:lstStyle/>
            <a:p>
              <a:pPr algn="ctr" defTabSz="822960"/>
              <a:r>
                <a:rPr lang="en-US" altLang="zh-CN" sz="1600" b="1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Precipitation</a:t>
              </a:r>
              <a:endParaRPr lang="zh-CN" altLang="en-US" sz="1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4055DA52-489B-BB9D-3AF1-559BBD5AAA57}"/>
                </a:ext>
              </a:extLst>
            </p:cNvPr>
            <p:cNvSpPr/>
            <p:nvPr/>
          </p:nvSpPr>
          <p:spPr>
            <a:xfrm>
              <a:off x="6053390" y="1080156"/>
              <a:ext cx="2057051" cy="31704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0133" tIns="35067" rIns="70133" bIns="35067">
              <a:spAutoFit/>
            </a:bodyPr>
            <a:lstStyle/>
            <a:p>
              <a:pPr algn="ctr" defTabSz="822960"/>
              <a:r>
                <a:rPr lang="en-US" altLang="zh-CN" sz="1600" b="1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PCs</a:t>
              </a:r>
              <a:endParaRPr lang="en-US" altLang="zh-CN" sz="1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33" name="标题 3">
            <a:extLst>
              <a:ext uri="{FF2B5EF4-FFF2-40B4-BE49-F238E27FC236}">
                <a16:creationId xmlns:a16="http://schemas.microsoft.com/office/drawing/2014/main" id="{6727CEB1-D80D-74C3-F92B-E3FBB14B16EB}"/>
              </a:ext>
            </a:extLst>
          </p:cNvPr>
          <p:cNvSpPr txBox="1">
            <a:spLocks/>
          </p:cNvSpPr>
          <p:nvPr/>
        </p:nvSpPr>
        <p:spPr bwMode="auto">
          <a:xfrm>
            <a:off x="1637674" y="553244"/>
            <a:ext cx="5868652" cy="369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  <a:spcAft>
                <a:spcPts val="511"/>
              </a:spcAft>
              <a:defRPr/>
            </a:pPr>
            <a:r>
              <a:rPr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2026 Forecast : Prediction Sources and Physical Mechanisms</a:t>
            </a:r>
            <a:endParaRPr lang="zh-CN" altLang="en-US" sz="1600" b="1" dirty="0">
              <a:solidFill>
                <a:srgbClr val="0432FF"/>
              </a:solidFill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87D6064A-19E9-A294-8D6D-6CC3975F9954}"/>
              </a:ext>
            </a:extLst>
          </p:cNvPr>
          <p:cNvSpPr/>
          <p:nvPr/>
        </p:nvSpPr>
        <p:spPr bwMode="auto">
          <a:xfrm rot="10800000">
            <a:off x="7939576" y="1770503"/>
            <a:ext cx="170865" cy="177973"/>
          </a:xfrm>
          <a:prstGeom prst="ellipse">
            <a:avLst/>
          </a:prstGeom>
          <a:noFill/>
          <a:ln w="28575" cap="flat" cmpd="sng" algn="ctr">
            <a:solidFill>
              <a:srgbClr val="FF4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2863" tIns="21431" rIns="42863" bIns="21431" numCol="1" rtlCol="0" anchor="t" anchorCtr="0" compatLnSpc="1">
            <a:prstTxWarp prst="textNoShape">
              <a:avLst/>
            </a:prstTxWarp>
          </a:bodyPr>
          <a:lstStyle/>
          <a:p>
            <a:pPr defTabSz="4286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25" dirty="0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FDF2A5B-510F-9BD8-FEF0-183EB1118DDB}"/>
              </a:ext>
            </a:extLst>
          </p:cNvPr>
          <p:cNvSpPr txBox="1"/>
          <p:nvPr/>
        </p:nvSpPr>
        <p:spPr>
          <a:xfrm>
            <a:off x="8110441" y="1760905"/>
            <a:ext cx="93610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Significant</a:t>
            </a:r>
            <a:r>
              <a:rPr lang="zh-CN" altLang="en-US" sz="11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！</a:t>
            </a:r>
            <a:endParaRPr lang="zh-CN" altLang="en-US" sz="11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6D0A6691-0BEF-9020-4E54-08147D1CBA9A}"/>
              </a:ext>
            </a:extLst>
          </p:cNvPr>
          <p:cNvCxnSpPr>
            <a:cxnSpLocks/>
          </p:cNvCxnSpPr>
          <p:nvPr/>
        </p:nvCxnSpPr>
        <p:spPr>
          <a:xfrm>
            <a:off x="4289652" y="2857500"/>
            <a:ext cx="0" cy="46596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箭头连接符 61">
            <a:extLst>
              <a:ext uri="{FF2B5EF4-FFF2-40B4-BE49-F238E27FC236}">
                <a16:creationId xmlns:a16="http://schemas.microsoft.com/office/drawing/2014/main" id="{C99F570C-70C2-61A6-1E1D-24FEC2B4F63F}"/>
              </a:ext>
            </a:extLst>
          </p:cNvPr>
          <p:cNvCxnSpPr>
            <a:cxnSpLocks/>
          </p:cNvCxnSpPr>
          <p:nvPr/>
        </p:nvCxnSpPr>
        <p:spPr>
          <a:xfrm>
            <a:off x="1907704" y="2929508"/>
            <a:ext cx="0" cy="46596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B2763E99-C061-9995-25D9-CDC38099C851}"/>
              </a:ext>
            </a:extLst>
          </p:cNvPr>
          <p:cNvSpPr txBox="1"/>
          <p:nvPr/>
        </p:nvSpPr>
        <p:spPr>
          <a:xfrm>
            <a:off x="2857310" y="49188"/>
            <a:ext cx="34293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i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Prediction: Summer 2026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70467DC-C1AC-FB07-E127-08E2C3046489}"/>
              </a:ext>
            </a:extLst>
          </p:cNvPr>
          <p:cNvGrpSpPr/>
          <p:nvPr/>
        </p:nvGrpSpPr>
        <p:grpSpPr>
          <a:xfrm>
            <a:off x="796092" y="3416136"/>
            <a:ext cx="2466373" cy="1728233"/>
            <a:chOff x="6303407" y="3242304"/>
            <a:chExt cx="2466373" cy="1728233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95BB231A-97A7-B4E5-9E51-ED2DBEBF73E6}"/>
                </a:ext>
              </a:extLst>
            </p:cNvPr>
            <p:cNvGrpSpPr/>
            <p:nvPr/>
          </p:nvGrpSpPr>
          <p:grpSpPr>
            <a:xfrm>
              <a:off x="6303407" y="3242304"/>
              <a:ext cx="2466373" cy="1728233"/>
              <a:chOff x="6303407" y="3169576"/>
              <a:chExt cx="2466373" cy="1728233"/>
            </a:xfrm>
          </p:grpSpPr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336023E1-85AD-1231-D80E-BB787E0924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rcRect t="52369"/>
              <a:stretch>
                <a:fillRect/>
              </a:stretch>
            </p:blipFill>
            <p:spPr>
              <a:xfrm>
                <a:off x="6505466" y="3366530"/>
                <a:ext cx="2062256" cy="1531279"/>
              </a:xfrm>
              <a:prstGeom prst="rect">
                <a:avLst/>
              </a:prstGeom>
            </p:spPr>
          </p:pic>
          <p:sp>
            <p:nvSpPr>
              <p:cNvPr id="9" name="文本框 1">
                <a:extLst>
                  <a:ext uri="{FF2B5EF4-FFF2-40B4-BE49-F238E27FC236}">
                    <a16:creationId xmlns:a16="http://schemas.microsoft.com/office/drawing/2014/main" id="{979CBF5E-325A-B8B4-F75C-678D335DFC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03407" y="3169576"/>
                <a:ext cx="2466373" cy="3077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lvl="0" algn="ctr">
                  <a:defRPr/>
                </a:pPr>
                <a:r>
                  <a:rPr lang="en-US" altLang="zh-CN" sz="1400" b="1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WRF Forecast </a:t>
                </a:r>
                <a:r>
                  <a:rPr lang="en-US" altLang="zh-CN" sz="1400" b="1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UV850</a:t>
                </a:r>
                <a:r>
                  <a:rPr lang="en-US" altLang="zh-CN" sz="1400" b="1">
                    <a:solidFill>
                      <a:srgbClr val="0F1115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ART</a:t>
                </a:r>
                <a:endParaRPr lang="en-US" altLang="zh-CN" sz="1400" b="1" dirty="0">
                  <a:solidFill>
                    <a:srgbClr val="0F1115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C076FE6-FEFC-CF6A-1CD6-9BAFFF912A8E}"/>
                </a:ext>
              </a:extLst>
            </p:cNvPr>
            <p:cNvSpPr txBox="1"/>
            <p:nvPr/>
          </p:nvSpPr>
          <p:spPr>
            <a:xfrm>
              <a:off x="8178562" y="3872001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>
                  <a:solidFill>
                    <a:srgbClr val="0432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</a:t>
              </a:r>
              <a:endParaRPr lang="zh-CN" altLang="en-US" sz="1800" b="1">
                <a:solidFill>
                  <a:srgbClr val="0432FF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A70C780-F846-25D4-0BAC-3F795C37C92D}"/>
                </a:ext>
              </a:extLst>
            </p:cNvPr>
            <p:cNvSpPr txBox="1"/>
            <p:nvPr/>
          </p:nvSpPr>
          <p:spPr>
            <a:xfrm>
              <a:off x="7808389" y="3467988"/>
              <a:ext cx="372822" cy="311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AC</a:t>
              </a:r>
              <a:endParaRPr lang="zh-CN" altLang="en-US" sz="18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1399C72-F4BA-6578-061A-D8D8E4CEB738}"/>
              </a:ext>
            </a:extLst>
          </p:cNvPr>
          <p:cNvGrpSpPr/>
          <p:nvPr/>
        </p:nvGrpSpPr>
        <p:grpSpPr>
          <a:xfrm>
            <a:off x="3173817" y="3505572"/>
            <a:ext cx="2231670" cy="1547687"/>
            <a:chOff x="5468776" y="3441965"/>
            <a:chExt cx="2582977" cy="1791322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CCB7621-7368-0E44-3052-7D1039329C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8852" b="58691"/>
            <a:stretch/>
          </p:blipFill>
          <p:spPr>
            <a:xfrm>
              <a:off x="5536713" y="3620079"/>
              <a:ext cx="2450914" cy="1613208"/>
            </a:xfrm>
            <a:prstGeom prst="rect">
              <a:avLst/>
            </a:prstGeom>
          </p:spPr>
        </p:pic>
        <p:sp>
          <p:nvSpPr>
            <p:cNvPr id="11" name="文本框 1">
              <a:extLst>
                <a:ext uri="{FF2B5EF4-FFF2-40B4-BE49-F238E27FC236}">
                  <a16:creationId xmlns:a16="http://schemas.microsoft.com/office/drawing/2014/main" id="{7C9E583A-E703-5AD3-22D4-5F29187E24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68776" y="3441965"/>
              <a:ext cx="2582977" cy="3562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>
                <a:defRPr/>
              </a:pPr>
              <a:r>
                <a:rPr lang="en-US" altLang="zh-CN" sz="1400" b="1" dirty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EASWP-CRDSM</a:t>
              </a:r>
              <a:r>
                <a:rPr lang="en-US" altLang="zh-CN" sz="1400" b="1" dirty="0">
                  <a:solidFill>
                    <a:srgbClr val="0F1115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altLang="zh-CN" sz="1400" b="1">
                  <a:solidFill>
                    <a:srgbClr val="0F1115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Predict ART</a:t>
              </a:r>
              <a:endParaRPr lang="zh-CN" altLang="en-US" sz="1400" b="1" dirty="0">
                <a:solidFill>
                  <a:srgbClr val="0F111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15B8FF54-A7E4-804C-1A7B-DA7025ECF6A4}"/>
                </a:ext>
              </a:extLst>
            </p:cNvPr>
            <p:cNvSpPr/>
            <p:nvPr/>
          </p:nvSpPr>
          <p:spPr bwMode="auto">
            <a:xfrm rot="16200000">
              <a:off x="6607889" y="3940317"/>
              <a:ext cx="334903" cy="925207"/>
            </a:xfrm>
            <a:prstGeom prst="ellipse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2863" tIns="21431" rIns="42863" bIns="21431" numCol="1" rtlCol="0" anchor="t" anchorCtr="0" compatLnSpc="1">
              <a:prstTxWarp prst="textNoShape">
                <a:avLst/>
              </a:prstTxWarp>
            </a:bodyPr>
            <a:lstStyle/>
            <a:p>
              <a:pPr defTabSz="4286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25" dirty="0">
                <a:solidFill>
                  <a:srgbClr val="000000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1CA0A7E-61D8-E683-44FC-D57E623184E3}"/>
                </a:ext>
              </a:extLst>
            </p:cNvPr>
            <p:cNvSpPr/>
            <p:nvPr/>
          </p:nvSpPr>
          <p:spPr bwMode="auto">
            <a:xfrm rot="16200000">
              <a:off x="6782461" y="4224037"/>
              <a:ext cx="334903" cy="997215"/>
            </a:xfrm>
            <a:prstGeom prst="ellipse">
              <a:avLst/>
            </a:prstGeom>
            <a:noFill/>
            <a:ln w="28575" cap="flat" cmpd="sng" algn="ctr">
              <a:solidFill>
                <a:srgbClr val="0432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2863" tIns="21431" rIns="42863" bIns="21431" numCol="1" rtlCol="0" anchor="t" anchorCtr="0" compatLnSpc="1">
              <a:prstTxWarp prst="textNoShape">
                <a:avLst/>
              </a:prstTxWarp>
            </a:bodyPr>
            <a:lstStyle/>
            <a:p>
              <a:pPr defTabSz="4286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25" dirty="0">
                <a:solidFill>
                  <a:srgbClr val="000000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D1D24C57-C5A2-7BE7-AA62-6375C619DFDD}"/>
              </a:ext>
            </a:extLst>
          </p:cNvPr>
          <p:cNvSpPr txBox="1"/>
          <p:nvPr/>
        </p:nvSpPr>
        <p:spPr>
          <a:xfrm>
            <a:off x="2487485" y="2068174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>
                <a:solidFill>
                  <a:srgbClr val="0432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endParaRPr lang="zh-CN" altLang="en-US" sz="1800" b="1">
              <a:solidFill>
                <a:srgbClr val="0432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876076D0-6C39-FE0B-4475-35ADDE515CAB}"/>
              </a:ext>
            </a:extLst>
          </p:cNvPr>
          <p:cNvSpPr txBox="1"/>
          <p:nvPr/>
        </p:nvSpPr>
        <p:spPr>
          <a:xfrm>
            <a:off x="2472972" y="1362758"/>
            <a:ext cx="372822" cy="3110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</a:t>
            </a:r>
            <a:endParaRPr lang="zh-CN" altLang="en-US" sz="1800" b="1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5" name="下弧形箭头 25">
            <a:extLst>
              <a:ext uri="{FF2B5EF4-FFF2-40B4-BE49-F238E27FC236}">
                <a16:creationId xmlns:a16="http://schemas.microsoft.com/office/drawing/2014/main" id="{B3D933DA-4850-351D-C7C6-8359314A348E}"/>
              </a:ext>
            </a:extLst>
          </p:cNvPr>
          <p:cNvSpPr/>
          <p:nvPr/>
        </p:nvSpPr>
        <p:spPr>
          <a:xfrm rot="5015574" flipV="1">
            <a:off x="2011134" y="1914622"/>
            <a:ext cx="595752" cy="408187"/>
          </a:xfrm>
          <a:prstGeom prst="curvedDownArrow">
            <a:avLst>
              <a:gd name="adj1" fmla="val 14991"/>
              <a:gd name="adj2" fmla="val 50000"/>
              <a:gd name="adj3" fmla="val 27601"/>
            </a:avLst>
          </a:prstGeom>
          <a:noFill/>
          <a:ln w="28575" cap="flat" cmpd="sng" algn="ctr">
            <a:solidFill>
              <a:srgbClr val="FF4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4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_GB2312"/>
              <a:cs typeface="+mn-cs"/>
            </a:endParaRPr>
          </a:p>
        </p:txBody>
      </p:sp>
      <p:sp>
        <p:nvSpPr>
          <p:cNvPr id="66" name="下弧形箭头 25">
            <a:extLst>
              <a:ext uri="{FF2B5EF4-FFF2-40B4-BE49-F238E27FC236}">
                <a16:creationId xmlns:a16="http://schemas.microsoft.com/office/drawing/2014/main" id="{23C1F7E7-D5BC-795A-4F30-E20AC6A9690E}"/>
              </a:ext>
            </a:extLst>
          </p:cNvPr>
          <p:cNvSpPr/>
          <p:nvPr/>
        </p:nvSpPr>
        <p:spPr>
          <a:xfrm rot="5854583" flipH="1" flipV="1">
            <a:off x="1922196" y="2298137"/>
            <a:ext cx="543532" cy="451387"/>
          </a:xfrm>
          <a:prstGeom prst="curvedDownArrow">
            <a:avLst>
              <a:gd name="adj1" fmla="val 14991"/>
              <a:gd name="adj2" fmla="val 50000"/>
              <a:gd name="adj3" fmla="val 27601"/>
            </a:avLst>
          </a:prstGeom>
          <a:noFill/>
          <a:ln w="28575" cap="flat" cmpd="sng" algn="ctr">
            <a:solidFill>
              <a:srgbClr val="FF4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4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_GB2312"/>
              <a:cs typeface="+mn-cs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323A1434-D32B-5915-2362-6690413C702C}"/>
              </a:ext>
            </a:extLst>
          </p:cNvPr>
          <p:cNvSpPr txBox="1"/>
          <p:nvPr/>
        </p:nvSpPr>
        <p:spPr>
          <a:xfrm>
            <a:off x="2046727" y="2409917"/>
            <a:ext cx="372822" cy="3110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</a:t>
            </a:r>
            <a:endParaRPr lang="zh-CN" altLang="en-US" sz="1800" b="1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AD9E5C68-C8ED-6B36-69F2-B2980F64A79B}"/>
              </a:ext>
            </a:extLst>
          </p:cNvPr>
          <p:cNvSpPr txBox="1"/>
          <p:nvPr/>
        </p:nvSpPr>
        <p:spPr>
          <a:xfrm>
            <a:off x="2122599" y="4673435"/>
            <a:ext cx="372822" cy="3110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</a:t>
            </a:r>
            <a:endParaRPr lang="zh-CN" altLang="en-US" sz="1800" b="1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A196BB7F-B196-CE0E-77B9-84370FBD7BC1}"/>
              </a:ext>
            </a:extLst>
          </p:cNvPr>
          <p:cNvSpPr txBox="1"/>
          <p:nvPr/>
        </p:nvSpPr>
        <p:spPr>
          <a:xfrm>
            <a:off x="6127495" y="3332185"/>
            <a:ext cx="18628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kumimoji="1" sz="1400" b="1">
                <a:solidFill>
                  <a:srgbClr val="0432FF"/>
                </a:solidFill>
                <a:ea typeface="SimHei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en-US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NCEP CFS.v2 Forecast </a:t>
            </a:r>
            <a:endParaRPr lang="zh-CN" altLang="en-US" dirty="0">
              <a:solidFill>
                <a:srgbClr val="0F111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2" name="文本框 1">
            <a:extLst>
              <a:ext uri="{FF2B5EF4-FFF2-40B4-BE49-F238E27FC236}">
                <a16:creationId xmlns:a16="http://schemas.microsoft.com/office/drawing/2014/main" id="{9DC1E7B7-9BD3-ECD8-0BDC-9CB4F26EDB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4623" y="5099966"/>
            <a:ext cx="6355618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lvl="0" algn="ctr">
              <a:defRPr/>
            </a:pPr>
            <a:r>
              <a:rPr lang="en-US" altLang="zh-CN" sz="1600" b="1" dirty="0">
                <a:latin typeface="Book Antiqua" panose="02040602050305030304" pitchFamily="18" charset="0"/>
                <a:cs typeface="Calibri" panose="020F0502020204030204" pitchFamily="34" charset="0"/>
              </a:rPr>
              <a:t>2026 shows </a:t>
            </a:r>
            <a:r>
              <a:rPr lang="en-US" altLang="zh-CN" sz="1600" b="1" dirty="0">
                <a:solidFill>
                  <a:srgbClr val="FF0000"/>
                </a:solidFill>
                <a:highlight>
                  <a:srgbClr val="FFFF00"/>
                </a:highlight>
                <a:latin typeface="Book Antiqua" panose="02040602050305030304" pitchFamily="18" charset="0"/>
                <a:cs typeface="Calibri" panose="020F0502020204030204" pitchFamily="34" charset="0"/>
              </a:rPr>
              <a:t>opposite</a:t>
            </a:r>
            <a:r>
              <a:rPr lang="en-US" altLang="zh-CN" sz="1600" b="1" dirty="0">
                <a:latin typeface="Book Antiqua" panose="02040602050305030304" pitchFamily="18" charset="0"/>
                <a:cs typeface="Calibri" panose="020F0502020204030204" pitchFamily="34" charset="0"/>
              </a:rPr>
              <a:t> wind and rainfall ART patterns to 2025, possibly linked to </a:t>
            </a:r>
            <a:r>
              <a:rPr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La Niña</a:t>
            </a:r>
            <a:r>
              <a:rPr lang="en-US" altLang="zh-CN" sz="1600" b="1" dirty="0">
                <a:latin typeface="Book Antiqua" panose="02040602050305030304" pitchFamily="18" charset="0"/>
                <a:cs typeface="Calibri" panose="020F0502020204030204" pitchFamily="34" charset="0"/>
              </a:rPr>
              <a:t>–to–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El Niño </a:t>
            </a:r>
            <a:r>
              <a:rPr lang="en-US" altLang="zh-CN" sz="1600" b="1" dirty="0">
                <a:latin typeface="Book Antiqua" panose="02040602050305030304" pitchFamily="18" charset="0"/>
                <a:cs typeface="Calibri" panose="020F0502020204030204" pitchFamily="34" charset="0"/>
              </a:rPr>
              <a:t>transition</a:t>
            </a:r>
            <a:endParaRPr lang="zh-CN" altLang="en-US" sz="1600" b="1" dirty="0"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AB1DF3D0-293B-729B-8142-571909055C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7929" y="3598904"/>
            <a:ext cx="2367972" cy="1497814"/>
          </a:xfrm>
          <a:prstGeom prst="rect">
            <a:avLst/>
          </a:prstGeom>
        </p:spPr>
      </p:pic>
      <p:sp>
        <p:nvSpPr>
          <p:cNvPr id="36" name="椭圆 35">
            <a:extLst>
              <a:ext uri="{FF2B5EF4-FFF2-40B4-BE49-F238E27FC236}">
                <a16:creationId xmlns:a16="http://schemas.microsoft.com/office/drawing/2014/main" id="{706AF164-9F6C-41BB-8B8F-4021F62CF823}"/>
              </a:ext>
            </a:extLst>
          </p:cNvPr>
          <p:cNvSpPr/>
          <p:nvPr/>
        </p:nvSpPr>
        <p:spPr bwMode="auto">
          <a:xfrm rot="16200000">
            <a:off x="4276494" y="1663278"/>
            <a:ext cx="289353" cy="799371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2863" tIns="21431" rIns="42863" bIns="21431" numCol="1" rtlCol="0" anchor="t" anchorCtr="0" compatLnSpc="1">
            <a:prstTxWarp prst="textNoShape">
              <a:avLst/>
            </a:prstTxWarp>
          </a:bodyPr>
          <a:lstStyle/>
          <a:p>
            <a:pPr defTabSz="4286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25" dirty="0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505CE303-A756-45D1-9B98-8640F889D012}"/>
              </a:ext>
            </a:extLst>
          </p:cNvPr>
          <p:cNvSpPr/>
          <p:nvPr/>
        </p:nvSpPr>
        <p:spPr bwMode="auto">
          <a:xfrm rot="16200000">
            <a:off x="4216048" y="1916991"/>
            <a:ext cx="289353" cy="861585"/>
          </a:xfrm>
          <a:prstGeom prst="ellipse">
            <a:avLst/>
          </a:prstGeom>
          <a:noFill/>
          <a:ln w="28575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2863" tIns="21431" rIns="42863" bIns="21431" numCol="1" rtlCol="0" anchor="t" anchorCtr="0" compatLnSpc="1">
            <a:prstTxWarp prst="textNoShape">
              <a:avLst/>
            </a:prstTxWarp>
          </a:bodyPr>
          <a:lstStyle/>
          <a:p>
            <a:pPr defTabSz="4286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25" dirty="0">
              <a:solidFill>
                <a:srgbClr val="0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7" name="文本框 11">
            <a:extLst>
              <a:ext uri="{FF2B5EF4-FFF2-40B4-BE49-F238E27FC236}">
                <a16:creationId xmlns:a16="http://schemas.microsoft.com/office/drawing/2014/main" id="{DB4A8DA5-4BA6-BE8B-4538-6B1C8EB8CE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5306" y="924239"/>
            <a:ext cx="44133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defTabSz="761970">
              <a:defRPr/>
            </a:pPr>
            <a:r>
              <a:rPr lang="en-US" altLang="zh-CN" sz="18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850hPa Wind-Precipitation ART</a:t>
            </a:r>
            <a:r>
              <a:rPr lang="en-US" altLang="zh-CN" sz="1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8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SVD Mode 2</a:t>
            </a:r>
            <a:endParaRPr lang="zh-CN" altLang="en-US" sz="1600" b="1">
              <a:latin typeface="Calibri" panose="020F0502020204030204" pitchFamily="34" charset="0"/>
              <a:ea typeface="SimHei" panose="02010609060101010101" pitchFamily="49" charset="-122"/>
              <a:cs typeface="Calibri" panose="020F0502020204030204" pitchFamily="34" charset="0"/>
            </a:endParaRPr>
          </a:p>
        </p:txBody>
      </p:sp>
      <p:sp>
        <p:nvSpPr>
          <p:cNvPr id="16" name="下弧形箭头 25">
            <a:extLst>
              <a:ext uri="{FF2B5EF4-FFF2-40B4-BE49-F238E27FC236}">
                <a16:creationId xmlns:a16="http://schemas.microsoft.com/office/drawing/2014/main" id="{25A0A65D-EA34-453B-4D1A-8FCB0187B669}"/>
              </a:ext>
            </a:extLst>
          </p:cNvPr>
          <p:cNvSpPr/>
          <p:nvPr/>
        </p:nvSpPr>
        <p:spPr>
          <a:xfrm rot="5015574" flipV="1">
            <a:off x="1984431" y="4105107"/>
            <a:ext cx="595752" cy="408187"/>
          </a:xfrm>
          <a:prstGeom prst="curvedDownArrow">
            <a:avLst>
              <a:gd name="adj1" fmla="val 14991"/>
              <a:gd name="adj2" fmla="val 50000"/>
              <a:gd name="adj3" fmla="val 27601"/>
            </a:avLst>
          </a:prstGeom>
          <a:noFill/>
          <a:ln w="28575" cap="flat" cmpd="sng" algn="ctr">
            <a:solidFill>
              <a:srgbClr val="FF4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4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_GB2312"/>
              <a:cs typeface="+mn-cs"/>
            </a:endParaRPr>
          </a:p>
        </p:txBody>
      </p:sp>
      <p:sp>
        <p:nvSpPr>
          <p:cNvPr id="17" name="下弧形箭头 25">
            <a:extLst>
              <a:ext uri="{FF2B5EF4-FFF2-40B4-BE49-F238E27FC236}">
                <a16:creationId xmlns:a16="http://schemas.microsoft.com/office/drawing/2014/main" id="{D3E2FBE1-6138-13D7-7CBA-75304E4DDF14}"/>
              </a:ext>
            </a:extLst>
          </p:cNvPr>
          <p:cNvSpPr/>
          <p:nvPr/>
        </p:nvSpPr>
        <p:spPr>
          <a:xfrm rot="5854583" flipH="1" flipV="1">
            <a:off x="1895493" y="4488622"/>
            <a:ext cx="543532" cy="451387"/>
          </a:xfrm>
          <a:prstGeom prst="curvedDownArrow">
            <a:avLst>
              <a:gd name="adj1" fmla="val 14991"/>
              <a:gd name="adj2" fmla="val 50000"/>
              <a:gd name="adj3" fmla="val 27601"/>
            </a:avLst>
          </a:prstGeom>
          <a:noFill/>
          <a:ln w="28575" cap="flat" cmpd="sng" algn="ctr">
            <a:solidFill>
              <a:srgbClr val="FF4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47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_GB231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82865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3">
            <a:extLst>
              <a:ext uri="{FF2B5EF4-FFF2-40B4-BE49-F238E27FC236}">
                <a16:creationId xmlns:a16="http://schemas.microsoft.com/office/drawing/2014/main" id="{E67348C2-0227-4043-A1EB-8ED33C4E3BC2}"/>
              </a:ext>
            </a:extLst>
          </p:cNvPr>
          <p:cNvSpPr txBox="1">
            <a:spLocks/>
          </p:cNvSpPr>
          <p:nvPr/>
        </p:nvSpPr>
        <p:spPr bwMode="auto">
          <a:xfrm>
            <a:off x="3843046" y="193204"/>
            <a:ext cx="2457146" cy="527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925" tIns="38963" rIns="77925" bIns="38963"/>
          <a:lstStyle/>
          <a:p>
            <a:pPr defTabSz="779252">
              <a:lnSpc>
                <a:spcPct val="9000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 Conclusions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03648" y="1489348"/>
            <a:ext cx="7416824" cy="3433452"/>
          </a:xfrm>
          <a:prstGeom prst="rect">
            <a:avLst/>
          </a:prstGeom>
        </p:spPr>
        <p:txBody>
          <a:bodyPr wrap="square" lIns="77925" tIns="38963" rIns="77925" bIns="38963">
            <a:spAutoFit/>
          </a:bodyPr>
          <a:lstStyle/>
          <a:p>
            <a:pPr marL="389626" indent="-389626" ea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u"/>
            </a:pPr>
            <a:r>
              <a:rPr lang="en-US" altLang="zh-CN" sz="1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EASWP-CRDSM</a:t>
            </a:r>
            <a:r>
              <a:rPr lang="en-US" altLang="zh-CN" sz="1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 significantly outperforms raw WRF in summer rainfall prediction over China, with multi‑year hindcast (2018–2025) </a:t>
            </a:r>
            <a:r>
              <a:rPr lang="en-US" altLang="zh-CN" sz="1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PCC of 0.43</a:t>
            </a:r>
            <a:r>
              <a:rPr lang="en-US" altLang="zh-CN" sz="1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 (vs. WRF -0.02) and </a:t>
            </a:r>
            <a:r>
              <a:rPr lang="en-US" altLang="zh-CN" sz="1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PS of 84 </a:t>
            </a:r>
            <a:r>
              <a:rPr lang="en-US" altLang="zh-CN" sz="1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(vs. WRF 70.3)</a:t>
            </a:r>
          </a:p>
          <a:p>
            <a:pPr marL="389626" indent="-389626" ea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u"/>
            </a:pPr>
            <a:r>
              <a:rPr lang="en-US" altLang="zh-CN" sz="1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2025 </a:t>
            </a:r>
            <a:r>
              <a:rPr lang="en-US" altLang="zh-CN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case study: Successfully captures the observed </a:t>
            </a:r>
            <a:r>
              <a:rPr lang="en-US" altLang="zh-CN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"north wet – Yangtze dry – south wet"</a:t>
            </a:r>
            <a:r>
              <a:rPr lang="en-US" altLang="zh-CN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 pattern</a:t>
            </a:r>
          </a:p>
          <a:p>
            <a:pPr marL="389626" indent="-389626" ea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u"/>
            </a:pPr>
            <a:r>
              <a:rPr lang="en-US" altLang="zh-CN" sz="1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Upper- and lower-level wind coupled modes </a:t>
            </a:r>
            <a:r>
              <a:rPr lang="en-US" altLang="zh-CN" sz="1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jointly regulate </a:t>
            </a:r>
            <a:r>
              <a:rPr lang="en-US" altLang="zh-CN" sz="1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moisture transport</a:t>
            </a:r>
            <a:r>
              <a:rPr lang="en-US" altLang="zh-CN" sz="1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, ultimately shaping the precipitation anomaly pattern</a:t>
            </a:r>
          </a:p>
          <a:p>
            <a:pPr marL="389626" indent="-389626" ea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u"/>
            </a:pPr>
            <a:r>
              <a:rPr lang="en-US" altLang="zh-CN" sz="1800" i="0">
                <a:solidFill>
                  <a:srgbClr val="0F1115"/>
                </a:solidFill>
                <a:effectLst/>
                <a:latin typeface="quote-cjk-patch"/>
              </a:rPr>
              <a:t>2026 </a:t>
            </a:r>
            <a:r>
              <a:rPr lang="en-US" altLang="zh-CN" sz="1800" i="0" dirty="0">
                <a:solidFill>
                  <a:srgbClr val="0F1115"/>
                </a:solidFill>
                <a:effectLst/>
                <a:latin typeface="quote-cjk-patch"/>
              </a:rPr>
              <a:t>prediction</a:t>
            </a:r>
            <a:r>
              <a:rPr lang="en-US" altLang="zh-CN" sz="1800" dirty="0">
                <a:solidFill>
                  <a:srgbClr val="0F1115"/>
                </a:solidFill>
                <a:latin typeface="quote-cjk-patch"/>
              </a:rPr>
              <a:t>:</a:t>
            </a:r>
            <a:r>
              <a:rPr lang="en-US" altLang="zh-CN" sz="1800" i="0" dirty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en-US" altLang="zh-CN" sz="1800" b="1" i="0" dirty="0">
                <a:solidFill>
                  <a:srgbClr val="0F1115"/>
                </a:solidFill>
                <a:effectLst/>
                <a:latin typeface="quote-cjk-patch"/>
              </a:rPr>
              <a:t>Persistent wet conditions in northern China</a:t>
            </a:r>
            <a:r>
              <a:rPr lang="en-US" altLang="zh-CN" sz="1800" b="0" i="0" dirty="0">
                <a:solidFill>
                  <a:srgbClr val="0F1115"/>
                </a:solidFill>
                <a:effectLst/>
                <a:latin typeface="quote-cjk-patch"/>
              </a:rPr>
              <a:t>, with </a:t>
            </a:r>
            <a:r>
              <a:rPr lang="en-US" altLang="zh-CN" sz="1800" b="1" i="0" dirty="0">
                <a:solidFill>
                  <a:srgbClr val="0F1115"/>
                </a:solidFill>
                <a:effectLst/>
                <a:latin typeface="quote-cjk-patch"/>
              </a:rPr>
              <a:t>enhanced rainfall in southern China</a:t>
            </a:r>
            <a:endParaRPr lang="en-US" altLang="zh-CN" sz="1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Wingdings" pitchFamily="2" charset="2"/>
            </a:endParaRPr>
          </a:p>
          <a:p>
            <a:pPr marL="389626" indent="-389626" ea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u"/>
            </a:pPr>
            <a:endParaRPr lang="en-US" altLang="zh-CN" sz="1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Wingdings" pitchFamily="2" charset="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5D8AA96-E107-F78B-09C6-99CE45D2F178}"/>
              </a:ext>
            </a:extLst>
          </p:cNvPr>
          <p:cNvGrpSpPr/>
          <p:nvPr/>
        </p:nvGrpSpPr>
        <p:grpSpPr>
          <a:xfrm>
            <a:off x="985240" y="1129308"/>
            <a:ext cx="7173520" cy="3638169"/>
            <a:chOff x="-464132" y="1199273"/>
            <a:chExt cx="9302580" cy="485621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2DE58E96-9862-3B9B-7258-24F7191497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45852" y="1316865"/>
              <a:ext cx="2892596" cy="2533858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8BCC6736-ACB9-1DE5-C927-9F8D30A473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57" t="51147" r="50000" b="18500"/>
            <a:stretch/>
          </p:blipFill>
          <p:spPr>
            <a:xfrm>
              <a:off x="-464132" y="1199273"/>
              <a:ext cx="3099868" cy="2655471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6FCBBF9-EF62-5A8D-B944-4D9159402A9B}"/>
                </a:ext>
              </a:extLst>
            </p:cNvPr>
            <p:cNvSpPr txBox="1"/>
            <p:nvPr/>
          </p:nvSpPr>
          <p:spPr>
            <a:xfrm>
              <a:off x="636303" y="1511245"/>
              <a:ext cx="1226599" cy="534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/>
              <a:r>
                <a:rPr lang="en-US" altLang="zh-CN" sz="1000" b="1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2020</a:t>
              </a:r>
            </a:p>
            <a:p>
              <a:pPr algn="ctr" defTabSz="822960"/>
              <a:r>
                <a:rPr lang="en-US" altLang="zh-CN" sz="1000" b="1">
                  <a:solidFill>
                    <a:srgbClr val="000000"/>
                  </a:solidFill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rPr>
                <a:t>Violent Meiyu</a:t>
              </a:r>
              <a:endParaRPr lang="zh-CN" altLang="en-US" sz="1000" b="1" dirty="0">
                <a:solidFill>
                  <a:srgbClr val="000000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anose="020F0502020204030204" pitchFamily="34" charset="0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5D438E8-0440-9FA2-AD02-9D77574DC184}"/>
                </a:ext>
              </a:extLst>
            </p:cNvPr>
            <p:cNvSpPr txBox="1"/>
            <p:nvPr/>
          </p:nvSpPr>
          <p:spPr>
            <a:xfrm>
              <a:off x="6748432" y="1443718"/>
              <a:ext cx="1428466" cy="534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/>
              <a:r>
                <a:rPr lang="en-US" altLang="zh-CN" sz="1000" b="1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2022</a:t>
              </a:r>
            </a:p>
            <a:p>
              <a:pPr algn="ctr" defTabSz="822960"/>
              <a:r>
                <a:rPr lang="en-US" altLang="zh-CN" sz="1000" b="1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Extreme drought</a:t>
              </a:r>
              <a:endParaRPr lang="zh-CN" altLang="en-US" sz="10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460EBDD-616C-5844-4635-00D7B5AF99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71" y="4161505"/>
              <a:ext cx="2490117" cy="1893978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F3D31CB-496F-C893-9185-7A7C59186CE8}"/>
                </a:ext>
              </a:extLst>
            </p:cNvPr>
            <p:cNvSpPr txBox="1"/>
            <p:nvPr/>
          </p:nvSpPr>
          <p:spPr>
            <a:xfrm>
              <a:off x="629072" y="4360560"/>
              <a:ext cx="1262323" cy="534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/>
              <a:r>
                <a:rPr lang="en-US" altLang="zh-CN" sz="1000" b="1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2023</a:t>
              </a:r>
            </a:p>
            <a:p>
              <a:pPr algn="ctr" defTabSz="822960"/>
              <a:r>
                <a:rPr lang="en-US" altLang="zh-CN" sz="1000" b="1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Beijing flood</a:t>
              </a:r>
              <a:endParaRPr lang="zh-CN" altLang="en-US" sz="10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45CCC13B-D07D-EB68-B53C-474B6CE0535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812185" y="1443718"/>
              <a:ext cx="2768492" cy="2362474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7C1FF46-7E07-39DD-40A8-7C8AEBCF3149}"/>
                </a:ext>
              </a:extLst>
            </p:cNvPr>
            <p:cNvSpPr txBox="1"/>
            <p:nvPr/>
          </p:nvSpPr>
          <p:spPr>
            <a:xfrm>
              <a:off x="3531197" y="1472291"/>
              <a:ext cx="1428466" cy="534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/>
              <a:r>
                <a:rPr lang="en-US" altLang="zh-CN" sz="1000" b="1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2021</a:t>
              </a:r>
            </a:p>
            <a:p>
              <a:pPr algn="ctr" defTabSz="822960"/>
              <a:r>
                <a:rPr lang="en-US" altLang="zh-CN" sz="1000" b="1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Zhengzhou flood</a:t>
              </a:r>
              <a:endParaRPr lang="zh-CN" altLang="en-US" sz="10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D81961A8-1924-8D13-4566-98EC359E7E5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48523" y="2267629"/>
            <a:ext cx="1377719" cy="91720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D075300-7B81-4606-5772-781BD5D52EB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9998" y="4319344"/>
            <a:ext cx="1216845" cy="86761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7B70CDA-F1E8-D3FC-5A6D-4871FDABAB5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8192" y="2293725"/>
            <a:ext cx="1331856" cy="86761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8CF75F2-8113-D16C-3869-9D682610228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971" y="3335767"/>
            <a:ext cx="2009560" cy="1433226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791D9368-5EE5-AF8D-F1F0-805226A904CA}"/>
              </a:ext>
            </a:extLst>
          </p:cNvPr>
          <p:cNvSpPr txBox="1"/>
          <p:nvPr/>
        </p:nvSpPr>
        <p:spPr>
          <a:xfrm>
            <a:off x="3682668" y="3291886"/>
            <a:ext cx="20539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822960"/>
            <a:r>
              <a:rPr lang="en-US" altLang="zh-CN" sz="1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2024</a:t>
            </a:r>
          </a:p>
          <a:p>
            <a:pPr algn="ctr" defTabSz="822960"/>
            <a:r>
              <a:rPr lang="en-US" altLang="zh-CN" sz="1000" b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Severe flood in Northeast China</a:t>
            </a:r>
            <a:endParaRPr lang="zh-CN" altLang="en-US" sz="10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5F8A6A1E-99F5-87CD-5455-6ADB55206D0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66590" y="4314208"/>
            <a:ext cx="1216845" cy="92908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96A90BA-4135-54D8-1EDD-C671A5226A0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803395" y="3062168"/>
            <a:ext cx="2399309" cy="2161178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4FCAF97A-CAEF-23CA-32A3-DEFE0EE28137}"/>
              </a:ext>
            </a:extLst>
          </p:cNvPr>
          <p:cNvSpPr txBox="1"/>
          <p:nvPr/>
        </p:nvSpPr>
        <p:spPr>
          <a:xfrm>
            <a:off x="6310912" y="3264898"/>
            <a:ext cx="1285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22960"/>
            <a:r>
              <a:rPr lang="en-US" altLang="zh-CN" sz="1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2025</a:t>
            </a:r>
          </a:p>
          <a:p>
            <a:pPr algn="ctr" defTabSz="822960"/>
            <a:r>
              <a:rPr lang="en-US" altLang="zh-CN" sz="1000" b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Flood in North China</a:t>
            </a:r>
            <a:endParaRPr lang="zh-CN" altLang="en-US" sz="10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739449F-4657-42EC-2AB4-E42697105EC0}"/>
              </a:ext>
            </a:extLst>
          </p:cNvPr>
          <p:cNvSpPr/>
          <p:nvPr/>
        </p:nvSpPr>
        <p:spPr>
          <a:xfrm>
            <a:off x="1040236" y="14839"/>
            <a:ext cx="70635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22960"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Rainfall Prediction in East Asia - Major national needs 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4B167D29-FDFA-A97A-1935-1DC53BF35C4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38931" y="2241033"/>
            <a:ext cx="1358002" cy="969123"/>
          </a:xfrm>
          <a:prstGeom prst="rect">
            <a:avLst/>
          </a:prstGeom>
        </p:spPr>
      </p:pic>
      <p:pic>
        <p:nvPicPr>
          <p:cNvPr id="21" name="Picture 2" descr="北京河北暴雨致20人遇难19失联|北京市|暴雨|失联_新浪新闻">
            <a:extLst>
              <a:ext uri="{FF2B5EF4-FFF2-40B4-BE49-F238E27FC236}">
                <a16:creationId xmlns:a16="http://schemas.microsoft.com/office/drawing/2014/main" id="{8E4A6063-39AD-24A4-74EE-BA6565E300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484" y="4308738"/>
            <a:ext cx="1216845" cy="914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1B4AEDDB-EE39-64BD-78D6-B48FE5B59C71}"/>
              </a:ext>
            </a:extLst>
          </p:cNvPr>
          <p:cNvSpPr/>
          <p:nvPr/>
        </p:nvSpPr>
        <p:spPr>
          <a:xfrm>
            <a:off x="863521" y="491654"/>
            <a:ext cx="7416957" cy="664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22960">
              <a:lnSpc>
                <a:spcPct val="120000"/>
              </a:lnSpc>
            </a:pPr>
            <a:r>
              <a:rPr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Under </a:t>
            </a:r>
            <a:r>
              <a:rPr lang="en-US" altLang="zh-CN" sz="1600" b="1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global</a:t>
            </a:r>
            <a:r>
              <a:rPr lang="zh-CN" altLang="en-US" sz="1600" b="1">
                <a:solidFill>
                  <a:srgbClr val="0432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warming, intensified climate variability in </a:t>
            </a:r>
            <a:r>
              <a:rPr lang="en-US" altLang="zh-CN" sz="1600" b="1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East Asian</a:t>
            </a:r>
            <a:endParaRPr lang="en-US" altLang="zh-CN" sz="1600" b="1" dirty="0">
              <a:solidFill>
                <a:srgbClr val="0432FF"/>
              </a:solidFill>
              <a:latin typeface="Book Antiqua" panose="0204060205030503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 defTabSz="822960">
              <a:lnSpc>
                <a:spcPct val="120000"/>
              </a:lnSpc>
            </a:pPr>
            <a:r>
              <a:rPr lang="en-US" altLang="zh-CN" sz="1600" b="1" dirty="0">
                <a:solidFill>
                  <a:srgbClr val="0432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causes frequent summer extreme floods/droughts in China</a:t>
            </a:r>
            <a:endParaRPr lang="zh-CN" altLang="en-US" sz="1600" b="1" dirty="0">
              <a:solidFill>
                <a:srgbClr val="0432FF"/>
              </a:solidFill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5485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C21A1A4-8BDB-4203-F1AA-536EE3A43D49}"/>
              </a:ext>
            </a:extLst>
          </p:cNvPr>
          <p:cNvSpPr/>
          <p:nvPr/>
        </p:nvSpPr>
        <p:spPr>
          <a:xfrm>
            <a:off x="179136" y="671194"/>
            <a:ext cx="87857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22960"/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Annual meeting of 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national joint major climate prediction consultation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held </a:t>
            </a:r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in March, 2023</a:t>
            </a:r>
            <a:endParaRPr lang="en-US" altLang="zh-CN" sz="1600" b="1" dirty="0">
              <a:solidFill>
                <a:srgbClr val="0000FF"/>
              </a:solidFill>
              <a:latin typeface="Book Antiqua" panose="0204060205030503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 defTabSz="822960"/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for  </a:t>
            </a:r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coming summer China rainfall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anomalies (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2023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4E492F9-4375-B751-B093-201B7B13C4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82"/>
          <a:stretch/>
        </p:blipFill>
        <p:spPr>
          <a:xfrm>
            <a:off x="748375" y="1561356"/>
            <a:ext cx="7388021" cy="374275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5B22898D-9FC4-CD7A-28D0-60470B453BA2}"/>
              </a:ext>
            </a:extLst>
          </p:cNvPr>
          <p:cNvSpPr txBox="1"/>
          <p:nvPr/>
        </p:nvSpPr>
        <p:spPr>
          <a:xfrm>
            <a:off x="2915816" y="1255969"/>
            <a:ext cx="35643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822960"/>
            <a:r>
              <a:rPr lang="en-US" altLang="zh-CN" sz="1600" b="1" dirty="0">
                <a:solidFill>
                  <a:srgbClr val="00206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Predicted rainfall anomalies</a:t>
            </a:r>
            <a:endParaRPr lang="zh-CN" altLang="en-US" sz="1600" dirty="0">
              <a:solidFill>
                <a:srgbClr val="00206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BE3D22-2AF3-A4DB-F6EB-CF7750FE9F9C}"/>
              </a:ext>
            </a:extLst>
          </p:cNvPr>
          <p:cNvSpPr txBox="1"/>
          <p:nvPr/>
        </p:nvSpPr>
        <p:spPr>
          <a:xfrm>
            <a:off x="7812360" y="4443309"/>
            <a:ext cx="14932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822960"/>
            <a:r>
              <a:rPr lang="en-US" altLang="zh-CN" sz="1600" b="1" dirty="0">
                <a:solidFill>
                  <a:srgbClr val="00206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Actual rainfall anomalies</a:t>
            </a:r>
            <a:endParaRPr lang="zh-CN" altLang="en-US" sz="1600" b="1" dirty="0">
              <a:solidFill>
                <a:srgbClr val="002060"/>
              </a:solidFill>
              <a:highlight>
                <a:srgbClr val="FFFF00"/>
              </a:highlight>
              <a:latin typeface="Calibri" panose="020F0502020204030204" pitchFamily="34" charset="0"/>
              <a:ea typeface="黑体" pitchFamily="49" charset="-122"/>
              <a:cs typeface="Calibri" panose="020F050202020403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D86968E-BFC2-0B41-B26D-399DA0C36F74}"/>
              </a:ext>
            </a:extLst>
          </p:cNvPr>
          <p:cNvSpPr/>
          <p:nvPr/>
        </p:nvSpPr>
        <p:spPr>
          <a:xfrm>
            <a:off x="775964" y="14839"/>
            <a:ext cx="75920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22960"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Rainfall Prediction in East Asia - Difficulties and challenges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168874-45E6-6838-6383-9EB6B0CE6BA0}"/>
              </a:ext>
            </a:extLst>
          </p:cNvPr>
          <p:cNvSpPr txBox="1"/>
          <p:nvPr/>
        </p:nvSpPr>
        <p:spPr>
          <a:xfrm>
            <a:off x="-83369" y="2569468"/>
            <a:ext cx="982961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Institutes</a:t>
            </a:r>
          </a:p>
          <a:p>
            <a:endParaRPr lang="en-US" altLang="zh-CN" sz="1600" b="1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1600" b="1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1600" b="1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1600" b="1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1600" b="1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1600" b="1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1600" b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Methods</a:t>
            </a:r>
            <a:endParaRPr lang="zh-CN" altLang="en-US" sz="1600" b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960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4807DB3-A96D-5086-63A6-4F181A03CC73}"/>
              </a:ext>
            </a:extLst>
          </p:cNvPr>
          <p:cNvSpPr/>
          <p:nvPr/>
        </p:nvSpPr>
        <p:spPr>
          <a:xfrm>
            <a:off x="775964" y="14839"/>
            <a:ext cx="75920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22960"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Rainfall Prediction in East Asia - Difficulties and challenges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3B776F0-491E-0B88-820B-6B815AFA77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761" y="1639807"/>
            <a:ext cx="6512666" cy="368229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DD5FB75-2443-B56A-59A1-9CBBBC1566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9822" y="2727886"/>
            <a:ext cx="1932458" cy="202459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4704745-7065-9B30-8489-2AAE3DD53E2C}"/>
              </a:ext>
            </a:extLst>
          </p:cNvPr>
          <p:cNvSpPr txBox="1"/>
          <p:nvPr/>
        </p:nvSpPr>
        <p:spPr>
          <a:xfrm>
            <a:off x="7439161" y="2026503"/>
            <a:ext cx="14932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822960"/>
            <a:r>
              <a:rPr lang="en-US" altLang="zh-CN" sz="1600" b="1" dirty="0">
                <a:solidFill>
                  <a:srgbClr val="00206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Actual rainfall anomalies</a:t>
            </a:r>
            <a:endParaRPr lang="zh-CN" altLang="en-US" sz="1600" b="1" dirty="0">
              <a:solidFill>
                <a:srgbClr val="002060"/>
              </a:solidFill>
              <a:highlight>
                <a:srgbClr val="FFFF00"/>
              </a:highlight>
              <a:latin typeface="Calibri" panose="020F0502020204030204" pitchFamily="34" charset="0"/>
              <a:ea typeface="黑体" pitchFamily="49" charset="-122"/>
              <a:cs typeface="Calibri" panose="020F050202020403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86FF27D-F8ED-8366-DFE7-41B7A2A09CD3}"/>
              </a:ext>
            </a:extLst>
          </p:cNvPr>
          <p:cNvSpPr txBox="1"/>
          <p:nvPr/>
        </p:nvSpPr>
        <p:spPr>
          <a:xfrm>
            <a:off x="2368555" y="1317605"/>
            <a:ext cx="35643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822960"/>
            <a:r>
              <a:rPr lang="en-US" altLang="zh-CN" sz="1600" b="1" dirty="0">
                <a:solidFill>
                  <a:srgbClr val="00206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Predicted rainfall anomalies</a:t>
            </a:r>
            <a:endParaRPr lang="zh-CN" altLang="en-US" sz="1600" dirty="0">
              <a:solidFill>
                <a:srgbClr val="00206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BF0329A-7AFD-94BC-5A42-468F52EBE002}"/>
              </a:ext>
            </a:extLst>
          </p:cNvPr>
          <p:cNvSpPr/>
          <p:nvPr/>
        </p:nvSpPr>
        <p:spPr>
          <a:xfrm>
            <a:off x="215140" y="670133"/>
            <a:ext cx="87137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22960"/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Annual meeting of 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national joint major climate prediction consultation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held in March, 2025</a:t>
            </a:r>
          </a:p>
          <a:p>
            <a:pPr algn="ctr" defTabSz="822960"/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for  </a:t>
            </a:r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coming summer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China rainfall anomalies (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2025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4C5194-7F44-3CF0-E227-0F7CC080E985}"/>
              </a:ext>
            </a:extLst>
          </p:cNvPr>
          <p:cNvSpPr txBox="1"/>
          <p:nvPr/>
        </p:nvSpPr>
        <p:spPr>
          <a:xfrm>
            <a:off x="69240" y="1334006"/>
            <a:ext cx="98296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Institutes</a:t>
            </a:r>
          </a:p>
          <a:p>
            <a:endParaRPr lang="en-US" altLang="zh-CN" sz="1600" b="1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1600" b="1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1600" b="1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1600" b="1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1600" b="1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1600" b="1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1600" b="1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1600" b="1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1600" b="1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1600" b="1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1600" b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Methods</a:t>
            </a:r>
            <a:endParaRPr lang="zh-CN" altLang="en-US" sz="1600" b="1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1639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4"/>
          <p:cNvSpPr txBox="1">
            <a:spLocks/>
          </p:cNvSpPr>
          <p:nvPr/>
        </p:nvSpPr>
        <p:spPr>
          <a:xfrm>
            <a:off x="1151620" y="1056389"/>
            <a:ext cx="6572250" cy="4230844"/>
          </a:xfrm>
          <a:prstGeom prst="rect">
            <a:avLst/>
          </a:prstGeom>
        </p:spPr>
        <p:txBody>
          <a:bodyPr vert="horz" lIns="67742" tIns="33871" rIns="67742" bIns="33871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33" b="1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19CE2E7-33E1-42C9-FFF4-388DD518D93D}"/>
              </a:ext>
            </a:extLst>
          </p:cNvPr>
          <p:cNvGrpSpPr/>
          <p:nvPr/>
        </p:nvGrpSpPr>
        <p:grpSpPr>
          <a:xfrm>
            <a:off x="4126303" y="1335015"/>
            <a:ext cx="4504801" cy="3471050"/>
            <a:chOff x="1253756" y="1929176"/>
            <a:chExt cx="4326805" cy="3202563"/>
          </a:xfrm>
        </p:grpSpPr>
        <p:pic>
          <p:nvPicPr>
            <p:cNvPr id="34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3756" y="2129257"/>
              <a:ext cx="4326805" cy="30024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sp>
          <p:nvSpPr>
            <p:cNvPr id="35" name="矩形 34"/>
            <p:cNvSpPr/>
            <p:nvPr/>
          </p:nvSpPr>
          <p:spPr>
            <a:xfrm>
              <a:off x="2087694" y="1929176"/>
              <a:ext cx="3029666" cy="290289"/>
            </a:xfrm>
            <a:prstGeom prst="rect">
              <a:avLst/>
            </a:prstGeom>
          </p:spPr>
          <p:txBody>
            <a:bodyPr wrap="none" lIns="67742" tIns="33871" rIns="67742" bIns="33871">
              <a:spAutoFit/>
            </a:bodyPr>
            <a:lstStyle/>
            <a:p>
              <a:r>
                <a:rPr lang="en-US" altLang="zh-CN" sz="1600" b="1">
                  <a:solidFill>
                    <a:srgbClr val="0F1115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East Asian monsoon climate system</a:t>
              </a:r>
              <a:endParaRPr lang="zh-CN" altLang="en-US" sz="1600" b="1" dirty="0">
                <a:solidFill>
                  <a:srgbClr val="0F111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A2CEB4A1-11CC-46B1-AF5E-92AF522B074E}"/>
              </a:ext>
            </a:extLst>
          </p:cNvPr>
          <p:cNvSpPr/>
          <p:nvPr/>
        </p:nvSpPr>
        <p:spPr>
          <a:xfrm>
            <a:off x="775964" y="14839"/>
            <a:ext cx="75920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22960"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Rainfall Prediction in East Asia - Difficulties and challenges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1B04B49-9933-F955-9236-B59C5C200B05}"/>
              </a:ext>
            </a:extLst>
          </p:cNvPr>
          <p:cNvGrpSpPr/>
          <p:nvPr/>
        </p:nvGrpSpPr>
        <p:grpSpPr>
          <a:xfrm>
            <a:off x="939825" y="1335015"/>
            <a:ext cx="2336030" cy="3474935"/>
            <a:chOff x="5444122" y="1740732"/>
            <a:chExt cx="2595485" cy="3474935"/>
          </a:xfrm>
        </p:grpSpPr>
        <p:sp>
          <p:nvSpPr>
            <p:cNvPr id="13" name="圆角矩形 65546">
              <a:extLst>
                <a:ext uri="{FF2B5EF4-FFF2-40B4-BE49-F238E27FC236}">
                  <a16:creationId xmlns:a16="http://schemas.microsoft.com/office/drawing/2014/main" id="{15137B3F-1203-252F-4CBE-9C4A6C09EC62}"/>
                </a:ext>
              </a:extLst>
            </p:cNvPr>
            <p:cNvSpPr/>
            <p:nvPr/>
          </p:nvSpPr>
          <p:spPr bwMode="auto">
            <a:xfrm>
              <a:off x="5444122" y="2025565"/>
              <a:ext cx="2595485" cy="3190102"/>
            </a:xfrm>
            <a:prstGeom prst="roundRect">
              <a:avLst>
                <a:gd name="adj" fmla="val 1205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3333FF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eaLnBrk="1" hangingPunct="1">
                <a:lnSpc>
                  <a:spcPct val="120000"/>
                </a:lnSpc>
              </a:pPr>
              <a:endParaRPr lang="zh-CN" altLang="en-US" sz="1125" b="1" dirty="0">
                <a:solidFill>
                  <a:srgbClr val="0000FF"/>
                </a:solidFill>
                <a:latin typeface="Book Antiqua" pitchFamily="18" charset="0"/>
                <a:ea typeface="黑体" pitchFamily="49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BCC8071D-518E-2670-D902-A8FE1CC6862F}"/>
                </a:ext>
              </a:extLst>
            </p:cNvPr>
            <p:cNvSpPr/>
            <p:nvPr/>
          </p:nvSpPr>
          <p:spPr>
            <a:xfrm>
              <a:off x="5552020" y="2148706"/>
              <a:ext cx="2327575" cy="294381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111121" indent="-111121">
                <a:lnSpc>
                  <a:spcPct val="110000"/>
                </a:lnSpc>
                <a:spcAft>
                  <a:spcPts val="1000"/>
                </a:spcAft>
                <a:buFont typeface="Wingdings" panose="05000000000000000000" pitchFamily="2" charset="2"/>
                <a:buChar char="u"/>
              </a:pPr>
              <a:r>
                <a:rPr lang="en-US" altLang="zh-CN" sz="1400" b="1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Uniqueness</a:t>
              </a:r>
              <a:r>
                <a:rPr lang="en-US" altLang="zh-CN" sz="1400" b="1">
                  <a:solidFill>
                    <a:srgbClr val="0432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: Influenced by multiple climate systems</a:t>
              </a:r>
            </a:p>
            <a:p>
              <a:pPr marL="111121" indent="-111121">
                <a:lnSpc>
                  <a:spcPct val="110000"/>
                </a:lnSpc>
                <a:spcAft>
                  <a:spcPts val="1000"/>
                </a:spcAft>
                <a:buFont typeface="Wingdings" panose="05000000000000000000" pitchFamily="2" charset="2"/>
                <a:buChar char="u"/>
              </a:pPr>
              <a:r>
                <a:rPr lang="en-US" altLang="zh-CN" sz="1400" b="1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Complexity</a:t>
              </a:r>
              <a:r>
                <a:rPr lang="en-US" altLang="zh-CN" sz="1400" b="1">
                  <a:solidFill>
                    <a:srgbClr val="0432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: Multi‑timescale features (Interdecadal, Interannual, Sub‑seasonal)</a:t>
              </a:r>
            </a:p>
            <a:p>
              <a:pPr marL="111121" indent="-111121">
                <a:lnSpc>
                  <a:spcPct val="110000"/>
                </a:lnSpc>
                <a:spcAft>
                  <a:spcPts val="1000"/>
                </a:spcAft>
                <a:buFont typeface="Wingdings" panose="05000000000000000000" pitchFamily="2" charset="2"/>
                <a:buChar char="u"/>
              </a:pPr>
              <a:r>
                <a:rPr lang="en-US" altLang="zh-CN" sz="1400" b="1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Limited predictability</a:t>
              </a:r>
              <a:r>
                <a:rPr lang="en-US" altLang="zh-CN" sz="1400" b="1">
                  <a:solidFill>
                    <a:srgbClr val="0432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: Constrained by chaotic nonlinear variability</a:t>
              </a:r>
              <a:endParaRPr lang="en-US" altLang="zh-CN" sz="1400" b="1" dirty="0">
                <a:solidFill>
                  <a:srgbClr val="0432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A0820722-DE4B-182D-77EC-148A1CD0F119}"/>
                </a:ext>
              </a:extLst>
            </p:cNvPr>
            <p:cNvSpPr/>
            <p:nvPr/>
          </p:nvSpPr>
          <p:spPr>
            <a:xfrm>
              <a:off x="5472013" y="1740732"/>
              <a:ext cx="222226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F1115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Inherent characteristic</a:t>
              </a:r>
              <a:endParaRPr lang="zh-CN" altLang="en-US" sz="1600" b="1" dirty="0">
                <a:solidFill>
                  <a:srgbClr val="0F111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C5475D31-F275-1E5E-29B1-6EFCE9B9CE6F}"/>
              </a:ext>
            </a:extLst>
          </p:cNvPr>
          <p:cNvSpPr txBox="1"/>
          <p:nvPr/>
        </p:nvSpPr>
        <p:spPr>
          <a:xfrm>
            <a:off x="457350" y="582235"/>
            <a:ext cx="8229300" cy="708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Three characteristics</a:t>
            </a:r>
            <a:r>
              <a:rPr lang="zh-CN" altLang="en-US" sz="1600" b="1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East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Asian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summer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monsoon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(EASM):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uniqueness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complexity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limited</a:t>
            </a:r>
            <a:r>
              <a:rPr lang="zh-CN" altLang="en-US" sz="1600" b="1" dirty="0">
                <a:solidFill>
                  <a:srgbClr val="FF0000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predictability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which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make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the rainfall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prediction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skill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rather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lower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363D1B7-8552-CA82-562F-9A5EAC3B80E8}"/>
              </a:ext>
            </a:extLst>
          </p:cNvPr>
          <p:cNvSpPr txBox="1"/>
          <p:nvPr/>
        </p:nvSpPr>
        <p:spPr>
          <a:xfrm>
            <a:off x="1691680" y="4945732"/>
            <a:ext cx="55446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Book Antiqua" panose="02040602050305030304" pitchFamily="18" charset="0"/>
                <a:cs typeface="Calibri" panose="020F0502020204030204" pitchFamily="34" charset="0"/>
              </a:rPr>
              <a:t>Understanding </a:t>
            </a:r>
            <a:r>
              <a:rPr lang="zh-CN" altLang="en-US" sz="1600" b="1" dirty="0">
                <a:solidFill>
                  <a:srgbClr val="FF0000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influence mechanisms</a:t>
            </a:r>
            <a:r>
              <a:rPr lang="zh-CN" altLang="en-US" sz="1600" b="1" dirty="0"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zh-CN" altLang="en-US" sz="1600" b="1">
                <a:latin typeface="Book Antiqua" panose="02040602050305030304" pitchFamily="18" charset="0"/>
                <a:cs typeface="Calibri" panose="020F0502020204030204" pitchFamily="34" charset="0"/>
              </a:rPr>
              <a:t>of </a:t>
            </a:r>
            <a:r>
              <a:rPr lang="en-US" altLang="zh-CN" sz="1600" b="1">
                <a:latin typeface="Book Antiqua" panose="02040602050305030304" pitchFamily="18" charset="0"/>
                <a:cs typeface="Calibri" panose="020F0502020204030204" pitchFamily="34" charset="0"/>
              </a:rPr>
              <a:t>rainfall</a:t>
            </a:r>
            <a:r>
              <a:rPr lang="zh-CN" altLang="en-US" sz="1600" b="1"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latin typeface="Book Antiqua" panose="02040602050305030304" pitchFamily="18" charset="0"/>
                <a:cs typeface="Calibri" panose="020F0502020204030204" pitchFamily="34" charset="0"/>
              </a:rPr>
              <a:t>in order to</a:t>
            </a:r>
            <a:r>
              <a:rPr lang="zh-CN" altLang="en-US" sz="1600" b="1"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zh-CN" altLang="en-US" sz="1600" b="1" dirty="0">
                <a:latin typeface="Book Antiqua" panose="02040602050305030304" pitchFamily="18" charset="0"/>
                <a:cs typeface="Calibri" panose="020F0502020204030204" pitchFamily="34" charset="0"/>
              </a:rPr>
              <a:t>develop key climate </a:t>
            </a:r>
            <a:r>
              <a:rPr lang="zh-CN" altLang="en-US" sz="1600" b="1" dirty="0">
                <a:solidFill>
                  <a:srgbClr val="FF0000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prediction technologies</a:t>
            </a:r>
            <a:endParaRPr lang="zh-CN" altLang="en-US" sz="1600" b="1" dirty="0"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716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D71020-E54B-4790-AA7A-C397D0079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751562"/>
            <a:ext cx="7056784" cy="51796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Both East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Asian 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rainfall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upper/lower-level zonal winds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show significant climate variability in summer</a:t>
            </a:r>
            <a:endParaRPr lang="zh-CN" altLang="en-US" sz="1600" b="1" dirty="0">
              <a:solidFill>
                <a:srgbClr val="0000FF"/>
              </a:solidFill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7D7A115-1D02-AB19-EF6D-94BC10533085}"/>
              </a:ext>
            </a:extLst>
          </p:cNvPr>
          <p:cNvGrpSpPr/>
          <p:nvPr/>
        </p:nvGrpSpPr>
        <p:grpSpPr>
          <a:xfrm>
            <a:off x="233019" y="1417340"/>
            <a:ext cx="8334440" cy="4145505"/>
            <a:chOff x="882911" y="1687331"/>
            <a:chExt cx="7566026" cy="3763297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EF94FE60-E97C-40A5-BC71-B4FC44969251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67776" y="1687331"/>
              <a:ext cx="5104524" cy="3174645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97ACDD95-C2FE-41A1-B8C1-0CADA973BBDB}"/>
                </a:ext>
              </a:extLst>
            </p:cNvPr>
            <p:cNvSpPr/>
            <p:nvPr/>
          </p:nvSpPr>
          <p:spPr>
            <a:xfrm>
              <a:off x="2370594" y="4895274"/>
              <a:ext cx="468052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22960"/>
              <a:r>
                <a:rPr lang="en-US" altLang="zh-CN" sz="12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Climatology (contour) and standard deviation (shaded)</a:t>
              </a:r>
              <a:endParaRPr lang="zh-CN" altLang="en-US" sz="1200" dirty="0">
                <a:solidFill>
                  <a:srgbClr val="000000"/>
                </a:solidFill>
                <a:latin typeface="Calibri" panose="020F0502020204030204" pitchFamily="34" charset="0"/>
                <a:ea typeface="SimHei" panose="02010609060101010101" pitchFamily="49" charset="-122"/>
                <a:cs typeface="Calibri" panose="020F0502020204030204" pitchFamily="34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D38E8B0-FE10-4E71-97ED-21A6CC163541}"/>
                </a:ext>
              </a:extLst>
            </p:cNvPr>
            <p:cNvSpPr txBox="1"/>
            <p:nvPr/>
          </p:nvSpPr>
          <p:spPr>
            <a:xfrm>
              <a:off x="882911" y="2298237"/>
              <a:ext cx="1560173" cy="307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/>
              <a:r>
                <a:rPr lang="en-US" altLang="zh-CN" sz="1600" b="1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Rainfall</a:t>
              </a:r>
              <a:endParaRPr lang="zh-CN" altLang="en-US" sz="16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BDCD1CF-2890-4A4A-892E-8CDB56D8F138}"/>
                </a:ext>
              </a:extLst>
            </p:cNvPr>
            <p:cNvSpPr txBox="1"/>
            <p:nvPr/>
          </p:nvSpPr>
          <p:spPr>
            <a:xfrm>
              <a:off x="1030444" y="3924117"/>
              <a:ext cx="1139999" cy="53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/>
              <a:r>
                <a:rPr lang="en-US" altLang="zh-CN" sz="1600" b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500</a:t>
              </a:r>
              <a:r>
                <a:rPr lang="zh-CN" altLang="en-US" sz="1600" b="1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altLang="zh-CN" sz="1600" b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hPa zonal winds </a:t>
              </a:r>
              <a:endParaRPr lang="zh-CN" altLang="en-US" sz="16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197B4EF-BCEB-4C4E-AAEB-075E5A4E35BC}"/>
                </a:ext>
              </a:extLst>
            </p:cNvPr>
            <p:cNvSpPr txBox="1"/>
            <p:nvPr/>
          </p:nvSpPr>
          <p:spPr>
            <a:xfrm>
              <a:off x="7304696" y="3844508"/>
              <a:ext cx="1104936" cy="53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 defTabSz="822960">
                <a:defRPr sz="1600" b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1pPr>
            </a:lstStyle>
            <a:p>
              <a:r>
                <a:rPr lang="en-US" altLang="zh-CN"/>
                <a:t>200</a:t>
              </a:r>
              <a:r>
                <a:rPr lang="zh-CN" altLang="en-US"/>
                <a:t> </a:t>
              </a:r>
              <a:r>
                <a:rPr lang="en-US" altLang="zh-CN"/>
                <a:t>hPa zonal winds </a:t>
              </a:r>
              <a:endParaRPr lang="zh-CN" altLang="en-US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AEF7E99-30D4-470B-A1F4-3B4C183FC376}"/>
                </a:ext>
              </a:extLst>
            </p:cNvPr>
            <p:cNvSpPr txBox="1"/>
            <p:nvPr/>
          </p:nvSpPr>
          <p:spPr>
            <a:xfrm>
              <a:off x="7272300" y="2201751"/>
              <a:ext cx="1176637" cy="53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 defTabSz="822960">
                <a:defRPr sz="1600" b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1pPr>
            </a:lstStyle>
            <a:p>
              <a:r>
                <a:rPr lang="en-US" altLang="zh-CN"/>
                <a:t>850</a:t>
              </a:r>
              <a:r>
                <a:rPr lang="zh-CN" altLang="en-US"/>
                <a:t> </a:t>
              </a:r>
              <a:r>
                <a:rPr lang="en-US" altLang="zh-CN"/>
                <a:t>hPa zonal winds </a:t>
              </a:r>
              <a:endParaRPr lang="zh-CN" altLang="en-US" dirty="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04AD497-1B48-C9FA-AEE7-8BDB971BD9EA}"/>
                </a:ext>
              </a:extLst>
            </p:cNvPr>
            <p:cNvSpPr txBox="1"/>
            <p:nvPr/>
          </p:nvSpPr>
          <p:spPr>
            <a:xfrm>
              <a:off x="3841313" y="5178213"/>
              <a:ext cx="1577739" cy="2724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22960"/>
              <a:r>
                <a:rPr kumimoji="1" lang="en-US" altLang="zh-CN" sz="1350" i="1">
                  <a:solidFill>
                    <a:srgbClr val="000000"/>
                  </a:solidFill>
                </a:rPr>
                <a:t>Sun et al.@CD</a:t>
              </a:r>
              <a:r>
                <a:rPr kumimoji="1" lang="en-US" altLang="zh-CN" sz="1350" i="1" dirty="0">
                  <a:solidFill>
                    <a:srgbClr val="000000"/>
                  </a:solidFill>
                </a:rPr>
                <a:t> (2019)</a:t>
              </a:r>
              <a:endParaRPr kumimoji="1" lang="zh-CN" altLang="en-US" sz="1350" i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06E2E5AF-0738-8B05-2042-D674B9EC00EC}"/>
              </a:ext>
            </a:extLst>
          </p:cNvPr>
          <p:cNvSpPr/>
          <p:nvPr/>
        </p:nvSpPr>
        <p:spPr>
          <a:xfrm>
            <a:off x="1092332" y="14839"/>
            <a:ext cx="6959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22960"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Rainfall Prediction in East Asia - Physical Mechanisms</a:t>
            </a:r>
          </a:p>
        </p:txBody>
      </p:sp>
    </p:spTree>
    <p:extLst>
      <p:ext uri="{BB962C8B-B14F-4D97-AF65-F5344CB8AC3E}">
        <p14:creationId xmlns:p14="http://schemas.microsoft.com/office/powerpoint/2010/main" val="9582244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A520E2-6A2E-CA34-BAB6-BF67B6EEEA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72C06C4-8BEE-8F64-9D46-4266AED15AA3}"/>
              </a:ext>
            </a:extLst>
          </p:cNvPr>
          <p:cNvSpPr/>
          <p:nvPr/>
        </p:nvSpPr>
        <p:spPr>
          <a:xfrm>
            <a:off x="107758" y="689138"/>
            <a:ext cx="8928484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b" anchorCtr="0" compatLnSpc="1">
            <a:prstTxWarp prst="textNoShape">
              <a:avLst/>
            </a:prstTxWarp>
            <a:spAutoFit/>
          </a:bodyPr>
          <a:lstStyle/>
          <a:p>
            <a:pPr algn="ctr" eaLnBrk="1" hangingPunct="1">
              <a:lnSpc>
                <a:spcPct val="90000"/>
              </a:lnSpc>
            </a:pP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Identification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two</a:t>
            </a:r>
            <a:r>
              <a:rPr lang="zh-CN" altLang="en-US" sz="1600" b="1" dirty="0">
                <a:solidFill>
                  <a:srgbClr val="FF0000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types</a:t>
            </a:r>
            <a:r>
              <a:rPr lang="zh-CN" altLang="en-US" sz="1600" b="1" dirty="0">
                <a:solidFill>
                  <a:srgbClr val="FF0000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East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Asian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summer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monsoon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variabilities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their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associated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drought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flood</a:t>
            </a:r>
            <a:r>
              <a:rPr lang="zh-CN" altLang="en-US" sz="1600" b="1" dirty="0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patterns</a:t>
            </a:r>
            <a:endParaRPr lang="zh-CN" altLang="en-US" sz="1600" b="1" dirty="0">
              <a:solidFill>
                <a:srgbClr val="0000FF"/>
              </a:solidFill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  <p:sp>
        <p:nvSpPr>
          <p:cNvPr id="4" name="矩形 4">
            <a:extLst>
              <a:ext uri="{FF2B5EF4-FFF2-40B4-BE49-F238E27FC236}">
                <a16:creationId xmlns:a16="http://schemas.microsoft.com/office/drawing/2014/main" id="{613E685B-8900-CE5E-DF22-94398C8B75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2" y="5274352"/>
            <a:ext cx="856895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Sun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et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al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.,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QJRMS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2010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; Greatbatch,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Sun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and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Yang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ASL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2013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;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Jin,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Yang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Sun,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et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al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.,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CD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2013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; Sun </a:t>
            </a:r>
            <a:r>
              <a:rPr lang="en-US" altLang="zh-CN" sz="135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et al., CD 2019</a:t>
            </a:r>
            <a:endParaRPr lang="zh-CN" altLang="en-US" sz="1350" i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DCCA0D1B-ED91-1379-1BD6-4734B01D4321}"/>
              </a:ext>
            </a:extLst>
          </p:cNvPr>
          <p:cNvSpPr/>
          <p:nvPr/>
        </p:nvSpPr>
        <p:spPr>
          <a:xfrm>
            <a:off x="1092332" y="14839"/>
            <a:ext cx="6959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22960"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Rainfall Prediction in East Asia - Physical Mechanisms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322E8112-E6BD-922B-E3F9-B1EF9CF636AB}"/>
              </a:ext>
            </a:extLst>
          </p:cNvPr>
          <p:cNvSpPr txBox="1"/>
          <p:nvPr/>
        </p:nvSpPr>
        <p:spPr>
          <a:xfrm>
            <a:off x="2452002" y="4471690"/>
            <a:ext cx="4239997" cy="290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b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eaLnBrk="1" hangingPunct="1">
              <a:lnSpc>
                <a:spcPct val="90000"/>
              </a:lnSpc>
              <a:defRPr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err="1">
                <a:solidFill>
                  <a:srgbClr val="FF0000"/>
                </a:solidFill>
              </a:rPr>
              <a:t>Tripole</a:t>
            </a:r>
            <a:r>
              <a:rPr lang="zh-CN" altLang="en-US">
                <a:solidFill>
                  <a:schemeClr val="tx1"/>
                </a:solidFill>
              </a:rPr>
              <a:t> </a:t>
            </a:r>
            <a:r>
              <a:rPr lang="en-US" altLang="zh-CN">
                <a:solidFill>
                  <a:schemeClr val="tx1"/>
                </a:solidFill>
              </a:rPr>
              <a:t>drought</a:t>
            </a:r>
            <a:r>
              <a:rPr lang="zh-CN" altLang="en-US">
                <a:solidFill>
                  <a:schemeClr val="tx1"/>
                </a:solidFill>
              </a:rPr>
              <a:t> </a:t>
            </a:r>
            <a:r>
              <a:rPr lang="en-US" altLang="zh-CN">
                <a:solidFill>
                  <a:schemeClr val="tx1"/>
                </a:solidFill>
              </a:rPr>
              <a:t>and</a:t>
            </a:r>
            <a:r>
              <a:rPr lang="zh-CN" altLang="en-US">
                <a:solidFill>
                  <a:schemeClr val="tx1"/>
                </a:solidFill>
              </a:rPr>
              <a:t> </a:t>
            </a:r>
            <a:r>
              <a:rPr lang="en-US" altLang="zh-CN">
                <a:solidFill>
                  <a:schemeClr val="tx1"/>
                </a:solidFill>
              </a:rPr>
              <a:t>flood</a:t>
            </a:r>
            <a:r>
              <a:rPr lang="zh-CN" altLang="en-US">
                <a:solidFill>
                  <a:schemeClr val="tx1"/>
                </a:solidFill>
              </a:rPr>
              <a:t> </a:t>
            </a:r>
            <a:r>
              <a:rPr lang="en-US" altLang="zh-CN">
                <a:solidFill>
                  <a:schemeClr val="tx1"/>
                </a:solidFill>
              </a:rPr>
              <a:t>pattern (20.2%)</a:t>
            </a:r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915F158-8043-F97E-2239-3C8F3ABA15A2}"/>
              </a:ext>
            </a:extLst>
          </p:cNvPr>
          <p:cNvGrpSpPr/>
          <p:nvPr/>
        </p:nvGrpSpPr>
        <p:grpSpPr>
          <a:xfrm>
            <a:off x="4793384" y="1774614"/>
            <a:ext cx="3320430" cy="2597675"/>
            <a:chOff x="977185" y="1938368"/>
            <a:chExt cx="3320430" cy="2597675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8C39B69B-E478-6966-A6E1-7401244F2AD9}"/>
                </a:ext>
              </a:extLst>
            </p:cNvPr>
            <p:cNvGrpSpPr/>
            <p:nvPr/>
          </p:nvGrpSpPr>
          <p:grpSpPr>
            <a:xfrm>
              <a:off x="977185" y="1938368"/>
              <a:ext cx="3320430" cy="2597675"/>
              <a:chOff x="216669" y="2269513"/>
              <a:chExt cx="3606972" cy="2672933"/>
            </a:xfrm>
          </p:grpSpPr>
          <p:pic>
            <p:nvPicPr>
              <p:cNvPr id="73" name="图片 72">
                <a:extLst>
                  <a:ext uri="{FF2B5EF4-FFF2-40B4-BE49-F238E27FC236}">
                    <a16:creationId xmlns:a16="http://schemas.microsoft.com/office/drawing/2014/main" id="{51AB10CC-854E-80B1-8B72-DAA78C21DC9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5460" t="26402" r="50234" b="48227"/>
              <a:stretch>
                <a:fillRect/>
              </a:stretch>
            </p:blipFill>
            <p:spPr>
              <a:xfrm>
                <a:off x="216669" y="2269513"/>
                <a:ext cx="3606972" cy="2672933"/>
              </a:xfrm>
              <a:prstGeom prst="rect">
                <a:avLst/>
              </a:prstGeom>
            </p:spPr>
          </p:pic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40406F15-9866-55C5-4CEB-6FAB22357C6B}"/>
                  </a:ext>
                </a:extLst>
              </p:cNvPr>
              <p:cNvSpPr/>
              <p:nvPr/>
            </p:nvSpPr>
            <p:spPr>
              <a:xfrm rot="21038562">
                <a:off x="1052960" y="3285314"/>
                <a:ext cx="1240162" cy="372295"/>
              </a:xfrm>
              <a:prstGeom prst="ellipse">
                <a:avLst/>
              </a:prstGeom>
              <a:solidFill>
                <a:srgbClr val="51BFE2">
                  <a:lumMod val="50000"/>
                  <a:alpha val="57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167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_GB231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56D43564-8297-7C8D-DAD7-3BCD2DB13A7B}"/>
                  </a:ext>
                </a:extLst>
              </p:cNvPr>
              <p:cNvSpPr/>
              <p:nvPr/>
            </p:nvSpPr>
            <p:spPr>
              <a:xfrm rot="21038562">
                <a:off x="1058894" y="3702509"/>
                <a:ext cx="1174042" cy="279929"/>
              </a:xfrm>
              <a:prstGeom prst="ellipse">
                <a:avLst/>
              </a:prstGeom>
              <a:solidFill>
                <a:srgbClr val="FF9300">
                  <a:alpha val="57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167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_GB231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002C4D23-902E-4D95-B562-D2777D10D396}"/>
                  </a:ext>
                </a:extLst>
              </p:cNvPr>
              <p:cNvSpPr/>
              <p:nvPr/>
            </p:nvSpPr>
            <p:spPr>
              <a:xfrm rot="21038562">
                <a:off x="1145115" y="2968370"/>
                <a:ext cx="1074764" cy="293510"/>
              </a:xfrm>
              <a:prstGeom prst="ellipse">
                <a:avLst/>
              </a:prstGeom>
              <a:solidFill>
                <a:srgbClr val="FF9300">
                  <a:alpha val="57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167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_GB2312"/>
                  <a:cs typeface="+mn-cs"/>
                </a:endParaRP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D0F31B62-FC26-7EAB-AE18-1DA02C31B8E7}"/>
                  </a:ext>
                </a:extLst>
              </p:cNvPr>
              <p:cNvSpPr txBox="1"/>
              <p:nvPr/>
            </p:nvSpPr>
            <p:spPr>
              <a:xfrm>
                <a:off x="1201026" y="3300699"/>
                <a:ext cx="1061546" cy="3166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432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SimHei" panose="02010609060101010101" pitchFamily="49" charset="-122"/>
                    <a:cs typeface="Arial" panose="020B0604020202020204" pitchFamily="34" charset="0"/>
                  </a:rPr>
                  <a:t>Flood</a:t>
                </a:r>
                <a:endParaRPr kumimoji="1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432FF"/>
                  </a:solidFill>
                  <a:effectLst/>
                  <a:uLnTx/>
                  <a:uFillTx/>
                  <a:latin typeface="Arial" panose="020B0604020202020204" pitchFamily="34" charset="0"/>
                  <a:ea typeface="SimHei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6E18F5C5-634E-9199-9E16-C0B137F115CF}"/>
                  </a:ext>
                </a:extLst>
              </p:cNvPr>
              <p:cNvSpPr txBox="1"/>
              <p:nvPr/>
            </p:nvSpPr>
            <p:spPr>
              <a:xfrm>
                <a:off x="1201026" y="2921892"/>
                <a:ext cx="1036893" cy="3166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SimHei" panose="02010609060101010101" pitchFamily="49" charset="-122"/>
                    <a:cs typeface="Arial" panose="020B0604020202020204" pitchFamily="34" charset="0"/>
                  </a:rPr>
                  <a:t>Drought</a:t>
                </a:r>
                <a:endParaRPr kumimoji="1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SimHei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9D883684-49ED-C82E-5F7D-42F12AC8E0AB}"/>
                  </a:ext>
                </a:extLst>
              </p:cNvPr>
              <p:cNvSpPr txBox="1"/>
              <p:nvPr/>
            </p:nvSpPr>
            <p:spPr>
              <a:xfrm>
                <a:off x="1127074" y="3691487"/>
                <a:ext cx="1067131" cy="3166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SimHei" panose="02010609060101010101" pitchFamily="49" charset="-122"/>
                    <a:cs typeface="Arial" panose="020B0604020202020204" pitchFamily="34" charset="0"/>
                  </a:rPr>
                  <a:t>Drought</a:t>
                </a:r>
                <a:endParaRPr kumimoji="1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SimHei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A5128511-9168-BAD9-C5D2-6E3B64BABD3E}"/>
                  </a:ext>
                </a:extLst>
              </p:cNvPr>
              <p:cNvSpPr txBox="1"/>
              <p:nvPr/>
            </p:nvSpPr>
            <p:spPr>
              <a:xfrm>
                <a:off x="1682497" y="3851160"/>
                <a:ext cx="1563392" cy="358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KaiTi" panose="02010609060101010101" pitchFamily="49" charset="-122"/>
                    <a:cs typeface="Arial" panose="020B0604020202020204" pitchFamily="34" charset="0"/>
                  </a:rPr>
                  <a:t>Anticyclone</a:t>
                </a:r>
                <a:endParaRPr kumimoji="1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KaiTi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D50D4503-9F4E-1FE9-3BC5-83B6D7487C45}"/>
                  </a:ext>
                </a:extLst>
              </p:cNvPr>
              <p:cNvSpPr txBox="1"/>
              <p:nvPr/>
            </p:nvSpPr>
            <p:spPr>
              <a:xfrm>
                <a:off x="2200273" y="2782540"/>
                <a:ext cx="1214478" cy="358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KaiTi" panose="02010609060101010101" pitchFamily="49" charset="-122"/>
                    <a:cs typeface="Arial" panose="020B0604020202020204" pitchFamily="34" charset="0"/>
                  </a:rPr>
                  <a:t>Cyclone</a:t>
                </a:r>
                <a:endParaRPr kumimoji="1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KaiTi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9" name="下弧形箭头 25">
              <a:extLst>
                <a:ext uri="{FF2B5EF4-FFF2-40B4-BE49-F238E27FC236}">
                  <a16:creationId xmlns:a16="http://schemas.microsoft.com/office/drawing/2014/main" id="{4CC199F6-87F2-E310-3BD7-5ED37728FF9E}"/>
                </a:ext>
              </a:extLst>
            </p:cNvPr>
            <p:cNvSpPr/>
            <p:nvPr/>
          </p:nvSpPr>
          <p:spPr>
            <a:xfrm rot="15321685">
              <a:off x="1518102" y="3269359"/>
              <a:ext cx="1065648" cy="783016"/>
            </a:xfrm>
            <a:prstGeom prst="curvedDownArrow">
              <a:avLst>
                <a:gd name="adj1" fmla="val 14991"/>
                <a:gd name="adj2" fmla="val 50000"/>
                <a:gd name="adj3" fmla="val 27601"/>
              </a:avLst>
            </a:prstGeom>
            <a:noFill/>
            <a:ln w="25400" cap="flat" cmpd="sng" algn="ctr">
              <a:solidFill>
                <a:srgbClr val="FF4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47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/>
                <a:cs typeface="+mn-cs"/>
              </a:endParaRPr>
            </a:p>
          </p:txBody>
        </p:sp>
        <p:sp>
          <p:nvSpPr>
            <p:cNvPr id="60" name="下弧形箭头 26">
              <a:extLst>
                <a:ext uri="{FF2B5EF4-FFF2-40B4-BE49-F238E27FC236}">
                  <a16:creationId xmlns:a16="http://schemas.microsoft.com/office/drawing/2014/main" id="{00936AC9-C623-E2D2-87F7-A63306B4444E}"/>
                </a:ext>
              </a:extLst>
            </p:cNvPr>
            <p:cNvSpPr/>
            <p:nvPr/>
          </p:nvSpPr>
          <p:spPr>
            <a:xfrm rot="6716505" flipV="1">
              <a:off x="2094090" y="2166373"/>
              <a:ext cx="988428" cy="735744"/>
            </a:xfrm>
            <a:prstGeom prst="curvedDownArrow">
              <a:avLst>
                <a:gd name="adj1" fmla="val 14991"/>
                <a:gd name="adj2" fmla="val 50000"/>
                <a:gd name="adj3" fmla="val 27601"/>
              </a:avLst>
            </a:prstGeom>
            <a:noFill/>
            <a:ln w="25400" cap="flat" cmpd="sng" algn="ctr">
              <a:solidFill>
                <a:srgbClr val="FF4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47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/>
                <a:cs typeface="+mn-cs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5D801D37-E26D-E98F-9BAF-643748ACA6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9848" b="70957"/>
          <a:stretch>
            <a:fillRect/>
          </a:stretch>
        </p:blipFill>
        <p:spPr>
          <a:xfrm>
            <a:off x="673806" y="1647232"/>
            <a:ext cx="3297997" cy="271910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DF5D2BF2-8D73-9A0B-C909-57A4C4E5B6EC}"/>
              </a:ext>
            </a:extLst>
          </p:cNvPr>
          <p:cNvSpPr txBox="1"/>
          <p:nvPr/>
        </p:nvSpPr>
        <p:spPr>
          <a:xfrm>
            <a:off x="1907704" y="2338448"/>
            <a:ext cx="1117998" cy="348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Cyclone</a:t>
            </a:r>
            <a:endParaRPr kumimoji="1" lang="zh-CN" altLang="en-US" sz="1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KaiTi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2D2F006-9806-4959-4415-503E704A3B55}"/>
              </a:ext>
            </a:extLst>
          </p:cNvPr>
          <p:cNvSpPr txBox="1"/>
          <p:nvPr/>
        </p:nvSpPr>
        <p:spPr>
          <a:xfrm>
            <a:off x="1458591" y="1409805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822960">
              <a:defRPr sz="1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/>
              <a:t>200</a:t>
            </a:r>
            <a:r>
              <a:rPr lang="zh-CN" altLang="en-US"/>
              <a:t> </a:t>
            </a:r>
            <a:r>
              <a:rPr lang="en-US" altLang="zh-CN"/>
              <a:t>hPa winds 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3403EB0-3061-BAD8-84F5-EC09B73345E5}"/>
              </a:ext>
            </a:extLst>
          </p:cNvPr>
          <p:cNvSpPr txBox="1"/>
          <p:nvPr/>
        </p:nvSpPr>
        <p:spPr>
          <a:xfrm>
            <a:off x="5180611" y="1409805"/>
            <a:ext cx="28900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822960">
              <a:defRPr sz="1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850</a:t>
            </a:r>
            <a:r>
              <a:rPr lang="zh-CN" altLang="en-US" dirty="0"/>
              <a:t> </a:t>
            </a:r>
            <a:r>
              <a:rPr lang="en-US" altLang="zh-CN" dirty="0" err="1"/>
              <a:t>hPa</a:t>
            </a:r>
            <a:r>
              <a:rPr lang="en-US" altLang="zh-CN" dirty="0"/>
              <a:t> winds and rainfall </a:t>
            </a:r>
            <a:endParaRPr lang="zh-CN" altLang="en-US" dirty="0"/>
          </a:p>
        </p:txBody>
      </p:sp>
      <p:sp>
        <p:nvSpPr>
          <p:cNvPr id="24" name="下弧形箭头 26">
            <a:extLst>
              <a:ext uri="{FF2B5EF4-FFF2-40B4-BE49-F238E27FC236}">
                <a16:creationId xmlns:a16="http://schemas.microsoft.com/office/drawing/2014/main" id="{1B615E4D-FCD7-4EBE-8F72-01C48EF0244B}"/>
              </a:ext>
            </a:extLst>
          </p:cNvPr>
          <p:cNvSpPr/>
          <p:nvPr/>
        </p:nvSpPr>
        <p:spPr>
          <a:xfrm rot="6716505" flipV="1">
            <a:off x="1390794" y="2121284"/>
            <a:ext cx="988428" cy="735744"/>
          </a:xfrm>
          <a:prstGeom prst="curvedDownArrow">
            <a:avLst>
              <a:gd name="adj1" fmla="val 14991"/>
              <a:gd name="adj2" fmla="val 50000"/>
              <a:gd name="adj3" fmla="val 27601"/>
            </a:avLst>
          </a:prstGeom>
          <a:noFill/>
          <a:ln w="25400" cap="flat" cmpd="sng" algn="ctr">
            <a:solidFill>
              <a:srgbClr val="FF4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47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_GB231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28807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64D4964-3BAC-2DFC-9F46-E094FE47B2BA}"/>
              </a:ext>
            </a:extLst>
          </p:cNvPr>
          <p:cNvSpPr/>
          <p:nvPr/>
        </p:nvSpPr>
        <p:spPr>
          <a:xfrm>
            <a:off x="107758" y="689138"/>
            <a:ext cx="8928484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b" anchorCtr="0" compatLnSpc="1">
            <a:prstTxWarp prst="textNoShape">
              <a:avLst/>
            </a:prstTxWarp>
            <a:spAutoFit/>
          </a:bodyPr>
          <a:lstStyle/>
          <a:p>
            <a:pPr algn="ctr" eaLnBrk="1" hangingPunct="1">
              <a:lnSpc>
                <a:spcPct val="90000"/>
              </a:lnSpc>
            </a:pPr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Identification</a:t>
            </a:r>
            <a:r>
              <a:rPr lang="zh-CN" altLang="en-US" sz="1600" b="1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zh-CN" altLang="en-US" sz="1600" b="1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two</a:t>
            </a:r>
            <a:r>
              <a:rPr lang="zh-CN" altLang="en-US" sz="1600" b="1">
                <a:solidFill>
                  <a:srgbClr val="FF0000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solidFill>
                  <a:srgbClr val="FF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types</a:t>
            </a:r>
            <a:r>
              <a:rPr lang="zh-CN" altLang="en-US" sz="1600" b="1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zh-CN" altLang="en-US" sz="1600" b="1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East</a:t>
            </a:r>
            <a:r>
              <a:rPr lang="zh-CN" altLang="en-US" sz="1600" b="1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Asian</a:t>
            </a:r>
            <a:r>
              <a:rPr lang="zh-CN" altLang="en-US" sz="1600" b="1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summer</a:t>
            </a:r>
            <a:r>
              <a:rPr lang="zh-CN" altLang="en-US" sz="1600" b="1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monsoon</a:t>
            </a:r>
            <a:r>
              <a:rPr lang="zh-CN" altLang="en-US" sz="1600" b="1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variabilities</a:t>
            </a:r>
            <a:r>
              <a:rPr lang="zh-CN" altLang="en-US" sz="1600" b="1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zh-CN" altLang="en-US" sz="1600" b="1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their</a:t>
            </a:r>
            <a:r>
              <a:rPr lang="zh-CN" altLang="en-US" sz="1600" b="1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associated</a:t>
            </a:r>
            <a:r>
              <a:rPr lang="zh-CN" altLang="en-US" sz="1600" b="1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drought</a:t>
            </a:r>
            <a:r>
              <a:rPr lang="zh-CN" altLang="en-US" sz="1600" b="1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zh-CN" altLang="en-US" sz="1600" b="1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flood</a:t>
            </a:r>
            <a:r>
              <a:rPr lang="zh-CN" altLang="en-US" sz="1600" b="1">
                <a:solidFill>
                  <a:srgbClr val="0000FF"/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patterns</a:t>
            </a:r>
            <a:endParaRPr lang="zh-CN" altLang="en-US" sz="1600" b="1" dirty="0">
              <a:solidFill>
                <a:srgbClr val="0000FF"/>
              </a:solidFill>
              <a:latin typeface="Book Antiqua" panose="02040602050305030304" pitchFamily="18" charset="0"/>
              <a:cs typeface="Calibri" panose="020F050202020403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72631419-7462-BFC9-E88C-D687475B80EA}"/>
              </a:ext>
            </a:extLst>
          </p:cNvPr>
          <p:cNvSpPr/>
          <p:nvPr/>
        </p:nvSpPr>
        <p:spPr>
          <a:xfrm>
            <a:off x="1092332" y="14839"/>
            <a:ext cx="6959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22960"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Rainfall Prediction in East Asia - Physical Mechanisms</a:t>
            </a: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1ADB2F30-F233-7454-2D57-861B91A5B8A7}"/>
              </a:ext>
            </a:extLst>
          </p:cNvPr>
          <p:cNvGrpSpPr/>
          <p:nvPr/>
        </p:nvGrpSpPr>
        <p:grpSpPr>
          <a:xfrm>
            <a:off x="4793384" y="1688993"/>
            <a:ext cx="3320430" cy="2594284"/>
            <a:chOff x="4623004" y="1921396"/>
            <a:chExt cx="3320430" cy="2594284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202F1043-8919-16DE-C48A-BE1565F33682}"/>
                </a:ext>
              </a:extLst>
            </p:cNvPr>
            <p:cNvGrpSpPr/>
            <p:nvPr/>
          </p:nvGrpSpPr>
          <p:grpSpPr>
            <a:xfrm>
              <a:off x="4623004" y="1921396"/>
              <a:ext cx="3320430" cy="2594284"/>
              <a:chOff x="4380864" y="2261947"/>
              <a:chExt cx="3606972" cy="2763659"/>
            </a:xfrm>
          </p:grpSpPr>
          <p:pic>
            <p:nvPicPr>
              <p:cNvPr id="66" name="图片 65">
                <a:extLst>
                  <a:ext uri="{FF2B5EF4-FFF2-40B4-BE49-F238E27FC236}">
                    <a16:creationId xmlns:a16="http://schemas.microsoft.com/office/drawing/2014/main" id="{93528207-4A4D-9DAE-42A5-1D5DDA17EE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7686"/>
              <a:stretch>
                <a:fillRect/>
              </a:stretch>
            </p:blipFill>
            <p:spPr>
              <a:xfrm>
                <a:off x="4380864" y="2261947"/>
                <a:ext cx="3606972" cy="2763659"/>
              </a:xfrm>
              <a:prstGeom prst="rect">
                <a:avLst/>
              </a:prstGeom>
            </p:spPr>
          </p:pic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651A1806-C077-9029-E74D-468642046B9D}"/>
                  </a:ext>
                </a:extLst>
              </p:cNvPr>
              <p:cNvSpPr/>
              <p:nvPr/>
            </p:nvSpPr>
            <p:spPr>
              <a:xfrm rot="20785033">
                <a:off x="5102346" y="2856242"/>
                <a:ext cx="1240162" cy="652277"/>
              </a:xfrm>
              <a:prstGeom prst="ellipse">
                <a:avLst/>
              </a:prstGeom>
              <a:solidFill>
                <a:srgbClr val="51BFE2">
                  <a:lumMod val="50000"/>
                  <a:alpha val="57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167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_GB2312"/>
                  <a:cs typeface="+mn-cs"/>
                </a:endParaRP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837D4AD7-66EB-E941-B921-72C6D7903668}"/>
                  </a:ext>
                </a:extLst>
              </p:cNvPr>
              <p:cNvSpPr txBox="1"/>
              <p:nvPr/>
            </p:nvSpPr>
            <p:spPr>
              <a:xfrm>
                <a:off x="5250739" y="2943174"/>
                <a:ext cx="1014497" cy="3278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432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SimHei" panose="02010609060101010101" pitchFamily="49" charset="-122"/>
                    <a:cs typeface="Arial" panose="020B0604020202020204" pitchFamily="34" charset="0"/>
                  </a:rPr>
                  <a:t>Flood</a:t>
                </a:r>
                <a:endParaRPr kumimoji="1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432FF"/>
                  </a:solidFill>
                  <a:effectLst/>
                  <a:uLnTx/>
                  <a:uFillTx/>
                  <a:latin typeface="SimHei" panose="02010609060101010101" pitchFamily="49" charset="-122"/>
                  <a:ea typeface="SimHei" panose="02010609060101010101" pitchFamily="49" charset="-122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458D9849-CE92-6C4C-ED8B-1F2FAB123A8E}"/>
                  </a:ext>
                </a:extLst>
              </p:cNvPr>
              <p:cNvSpPr/>
              <p:nvPr/>
            </p:nvSpPr>
            <p:spPr>
              <a:xfrm rot="21038562">
                <a:off x="5226638" y="3568200"/>
                <a:ext cx="1015788" cy="356658"/>
              </a:xfrm>
              <a:prstGeom prst="ellipse">
                <a:avLst/>
              </a:prstGeom>
              <a:solidFill>
                <a:srgbClr val="FF9300">
                  <a:alpha val="57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167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_GB2312"/>
                  <a:cs typeface="+mn-cs"/>
                </a:endParaRP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64B155D5-F7E0-DCB2-6305-2AA65EAC703F}"/>
                  </a:ext>
                </a:extLst>
              </p:cNvPr>
              <p:cNvSpPr txBox="1"/>
              <p:nvPr/>
            </p:nvSpPr>
            <p:spPr>
              <a:xfrm>
                <a:off x="5130828" y="3562057"/>
                <a:ext cx="1194235" cy="3278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SimHei" panose="02010609060101010101" pitchFamily="49" charset="-122"/>
                    <a:cs typeface="Arial" panose="020B0604020202020204" pitchFamily="34" charset="0"/>
                  </a:rPr>
                  <a:t>Drought</a:t>
                </a:r>
                <a:endParaRPr kumimoji="1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SimHei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7B223E71-335E-9762-39CD-E5A0C6A05FE1}"/>
                  </a:ext>
                </a:extLst>
              </p:cNvPr>
              <p:cNvSpPr txBox="1"/>
              <p:nvPr/>
            </p:nvSpPr>
            <p:spPr>
              <a:xfrm>
                <a:off x="5985430" y="3708070"/>
                <a:ext cx="1603969" cy="360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KaiTi" panose="02010609060101010101" pitchFamily="49" charset="-122"/>
                    <a:cs typeface="Arial" panose="020B0604020202020204" pitchFamily="34" charset="0"/>
                  </a:rPr>
                  <a:t>Anticyclone</a:t>
                </a:r>
                <a:endParaRPr kumimoji="1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KaiTi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9259FD82-FDB7-5136-C1F1-0C9377A10E50}"/>
                  </a:ext>
                </a:extLst>
              </p:cNvPr>
              <p:cNvSpPr txBox="1"/>
              <p:nvPr/>
            </p:nvSpPr>
            <p:spPr>
              <a:xfrm>
                <a:off x="5130828" y="2471639"/>
                <a:ext cx="1183199" cy="360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KaiTi" panose="02010609060101010101" pitchFamily="49" charset="-122"/>
                    <a:cs typeface="Arial" panose="020B0604020202020204" pitchFamily="34" charset="0"/>
                  </a:rPr>
                  <a:t>Cyclone</a:t>
                </a:r>
                <a:endParaRPr kumimoji="1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KaiTi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1" name="左弧形箭头 27">
              <a:extLst>
                <a:ext uri="{FF2B5EF4-FFF2-40B4-BE49-F238E27FC236}">
                  <a16:creationId xmlns:a16="http://schemas.microsoft.com/office/drawing/2014/main" id="{272A2294-BFA5-AFC6-ABC1-123624F8D89F}"/>
                </a:ext>
              </a:extLst>
            </p:cNvPr>
            <p:cNvSpPr/>
            <p:nvPr/>
          </p:nvSpPr>
          <p:spPr>
            <a:xfrm rot="8358744">
              <a:off x="5630089" y="2377425"/>
              <a:ext cx="1142037" cy="1904390"/>
            </a:xfrm>
            <a:prstGeom prst="curvedLeftArrow">
              <a:avLst>
                <a:gd name="adj1" fmla="val 23219"/>
                <a:gd name="adj2" fmla="val 50000"/>
                <a:gd name="adj3" fmla="val 37573"/>
              </a:avLst>
            </a:prstGeom>
            <a:noFill/>
            <a:ln w="25400" cap="flat" cmpd="sng" algn="ctr">
              <a:solidFill>
                <a:srgbClr val="FF4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47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/>
                <a:cs typeface="+mn-cs"/>
              </a:endParaRPr>
            </a:p>
          </p:txBody>
        </p:sp>
      </p:grpSp>
      <p:sp>
        <p:nvSpPr>
          <p:cNvPr id="82" name="矩形 4">
            <a:extLst>
              <a:ext uri="{FF2B5EF4-FFF2-40B4-BE49-F238E27FC236}">
                <a16:creationId xmlns:a16="http://schemas.microsoft.com/office/drawing/2014/main" id="{6234CE34-30CE-EEF1-31BF-C0BC684665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2" y="5274352"/>
            <a:ext cx="856895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Sun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et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al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.,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QJRMS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2010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; Greatbatch,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Sun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and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Yang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ASL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2013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;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Jin,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Yang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Sun,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et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al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.,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CD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135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2013</a:t>
            </a:r>
            <a:r>
              <a:rPr lang="en-US" altLang="zh-CN" sz="1350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; Sun </a:t>
            </a:r>
            <a:r>
              <a:rPr lang="en-US" altLang="zh-CN" sz="135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et al., CD 2019</a:t>
            </a:r>
            <a:endParaRPr lang="zh-CN" altLang="en-US" sz="1350" i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8D939C9B-7CD3-70D5-FBA4-0026AD4AE276}"/>
              </a:ext>
            </a:extLst>
          </p:cNvPr>
          <p:cNvSpPr txBox="1"/>
          <p:nvPr/>
        </p:nvSpPr>
        <p:spPr>
          <a:xfrm>
            <a:off x="2589637" y="4392322"/>
            <a:ext cx="3964727" cy="290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b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eaLnBrk="1" hangingPunct="1">
              <a:lnSpc>
                <a:spcPct val="90000"/>
              </a:lnSpc>
              <a:defRPr sz="1600" b="1">
                <a:solidFill>
                  <a:srgbClr val="0000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>
                <a:solidFill>
                  <a:srgbClr val="FF0000"/>
                </a:solidFill>
              </a:rPr>
              <a:t>Dipole</a:t>
            </a:r>
            <a:r>
              <a:rPr lang="zh-CN" altLang="en-US">
                <a:solidFill>
                  <a:schemeClr val="tx1"/>
                </a:solidFill>
              </a:rPr>
              <a:t> </a:t>
            </a:r>
            <a:r>
              <a:rPr lang="en-US" altLang="zh-CN">
                <a:solidFill>
                  <a:schemeClr val="tx1"/>
                </a:solidFill>
              </a:rPr>
              <a:t>drought</a:t>
            </a:r>
            <a:r>
              <a:rPr lang="zh-CN" altLang="en-US">
                <a:solidFill>
                  <a:schemeClr val="tx1"/>
                </a:solidFill>
              </a:rPr>
              <a:t> </a:t>
            </a:r>
            <a:r>
              <a:rPr lang="en-US" altLang="zh-CN">
                <a:solidFill>
                  <a:schemeClr val="tx1"/>
                </a:solidFill>
              </a:rPr>
              <a:t>and</a:t>
            </a:r>
            <a:r>
              <a:rPr lang="zh-CN" altLang="en-US">
                <a:solidFill>
                  <a:schemeClr val="tx1"/>
                </a:solidFill>
              </a:rPr>
              <a:t> </a:t>
            </a:r>
            <a:r>
              <a:rPr lang="en-US" altLang="zh-CN">
                <a:solidFill>
                  <a:schemeClr val="tx1"/>
                </a:solidFill>
              </a:rPr>
              <a:t>flood</a:t>
            </a:r>
            <a:r>
              <a:rPr lang="zh-CN" altLang="en-US">
                <a:solidFill>
                  <a:schemeClr val="tx1"/>
                </a:solidFill>
              </a:rPr>
              <a:t> </a:t>
            </a:r>
            <a:r>
              <a:rPr lang="en-US" altLang="zh-CN">
                <a:solidFill>
                  <a:schemeClr val="tx1"/>
                </a:solidFill>
              </a:rPr>
              <a:t>pattern (11.6%)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85" name="图片 84">
            <a:extLst>
              <a:ext uri="{FF2B5EF4-FFF2-40B4-BE49-F238E27FC236}">
                <a16:creationId xmlns:a16="http://schemas.microsoft.com/office/drawing/2014/main" id="{B1337723-E35E-1AC1-45C4-686B2EC8D15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000" t="50890" b="19837"/>
          <a:stretch>
            <a:fillRect/>
          </a:stretch>
        </p:blipFill>
        <p:spPr>
          <a:xfrm>
            <a:off x="792806" y="1590513"/>
            <a:ext cx="3230460" cy="2692764"/>
          </a:xfrm>
          <a:prstGeom prst="rect">
            <a:avLst/>
          </a:prstGeom>
        </p:spPr>
      </p:pic>
      <p:sp>
        <p:nvSpPr>
          <p:cNvPr id="86" name="文本框 85">
            <a:extLst>
              <a:ext uri="{FF2B5EF4-FFF2-40B4-BE49-F238E27FC236}">
                <a16:creationId xmlns:a16="http://schemas.microsoft.com/office/drawing/2014/main" id="{C9D11CA4-9D9B-5C9D-E463-F2B44037FFC2}"/>
              </a:ext>
            </a:extLst>
          </p:cNvPr>
          <p:cNvSpPr txBox="1"/>
          <p:nvPr/>
        </p:nvSpPr>
        <p:spPr>
          <a:xfrm>
            <a:off x="1458591" y="1409805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822960">
              <a:defRPr sz="1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/>
              <a:t>200</a:t>
            </a:r>
            <a:r>
              <a:rPr lang="zh-CN" altLang="en-US"/>
              <a:t> </a:t>
            </a:r>
            <a:r>
              <a:rPr lang="en-US" altLang="zh-CN"/>
              <a:t>hPa winds </a:t>
            </a:r>
            <a:endParaRPr lang="zh-CN" altLang="en-US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4758B71B-9C59-4E86-8F40-4BBB940B1586}"/>
              </a:ext>
            </a:extLst>
          </p:cNvPr>
          <p:cNvSpPr txBox="1"/>
          <p:nvPr/>
        </p:nvSpPr>
        <p:spPr>
          <a:xfrm>
            <a:off x="5180611" y="1409805"/>
            <a:ext cx="28900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822960">
              <a:defRPr sz="1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850</a:t>
            </a:r>
            <a:r>
              <a:rPr lang="zh-CN" altLang="en-US" dirty="0"/>
              <a:t> </a:t>
            </a:r>
            <a:r>
              <a:rPr lang="en-US" altLang="zh-CN" dirty="0" err="1"/>
              <a:t>hPa</a:t>
            </a:r>
            <a:r>
              <a:rPr lang="en-US" altLang="zh-CN" dirty="0"/>
              <a:t> winds and rainfall </a:t>
            </a:r>
            <a:endParaRPr lang="zh-CN" altLang="en-US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E7E3E20B-69C7-8FD4-DB13-439F5425C765}"/>
              </a:ext>
            </a:extLst>
          </p:cNvPr>
          <p:cNvSpPr txBox="1"/>
          <p:nvPr/>
        </p:nvSpPr>
        <p:spPr>
          <a:xfrm>
            <a:off x="1840529" y="2299768"/>
            <a:ext cx="14765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Anticyclone</a:t>
            </a:r>
            <a:endParaRPr kumimoji="1" lang="zh-CN" altLang="en-US" sz="1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KaiTi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1" name="下弧形箭头 26">
            <a:extLst>
              <a:ext uri="{FF2B5EF4-FFF2-40B4-BE49-F238E27FC236}">
                <a16:creationId xmlns:a16="http://schemas.microsoft.com/office/drawing/2014/main" id="{C2958001-9F84-402C-805B-DBC49F82F334}"/>
              </a:ext>
            </a:extLst>
          </p:cNvPr>
          <p:cNvSpPr/>
          <p:nvPr/>
        </p:nvSpPr>
        <p:spPr>
          <a:xfrm rot="6716505" flipH="1" flipV="1">
            <a:off x="1520025" y="1973348"/>
            <a:ext cx="1109930" cy="735744"/>
          </a:xfrm>
          <a:prstGeom prst="curvedDownArrow">
            <a:avLst>
              <a:gd name="adj1" fmla="val 14991"/>
              <a:gd name="adj2" fmla="val 50000"/>
              <a:gd name="adj3" fmla="val 27601"/>
            </a:avLst>
          </a:prstGeom>
          <a:noFill/>
          <a:ln w="25400" cap="flat" cmpd="sng" algn="ctr">
            <a:solidFill>
              <a:srgbClr val="FF4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47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_GB231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5883851"/>
      </p:ext>
    </p:extLst>
  </p:cSld>
  <p:clrMapOvr>
    <a:masterClrMapping/>
  </p:clrMapOvr>
</p:sld>
</file>

<file path=ppt/theme/theme1.xml><?xml version="1.0" encoding="utf-8"?>
<a:theme xmlns:a="http://schemas.openxmlformats.org/drawingml/2006/main" name="1_Tyhjä esitys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51BFE2"/>
      </a:accent1>
      <a:accent2>
        <a:srgbClr val="E00747"/>
      </a:accent2>
      <a:accent3>
        <a:srgbClr val="FFFFFF"/>
      </a:accent3>
      <a:accent4>
        <a:srgbClr val="000000"/>
      </a:accent4>
      <a:accent5>
        <a:srgbClr val="B3DCEE"/>
      </a:accent5>
      <a:accent6>
        <a:srgbClr val="CB063F"/>
      </a:accent6>
      <a:hlink>
        <a:srgbClr val="CCCCFF"/>
      </a:hlink>
      <a:folHlink>
        <a:srgbClr val="B2B2B2"/>
      </a:folHlink>
    </a:clrScheme>
    <a:fontScheme name="自定义 3">
      <a:majorFont>
        <a:latin typeface="Calibri"/>
        <a:ea typeface="隶书"/>
        <a:cs typeface=""/>
      </a:majorFont>
      <a:minorFont>
        <a:latin typeface="Calibri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Tyhjä esity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yhjä esity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yhjä esity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yhjä esity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yhjä esity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yhjä esity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yhjä esity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95446</TotalTime>
  <Words>2051</Words>
  <Application>Microsoft Office PowerPoint</Application>
  <PresentationFormat>全屏显示(16:10)</PresentationFormat>
  <Paragraphs>449</Paragraphs>
  <Slides>29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29</vt:i4>
      </vt:variant>
    </vt:vector>
  </HeadingPairs>
  <TitlesOfParts>
    <vt:vector size="45" baseType="lpstr">
      <vt:lpstr>quote-cjk-patch</vt:lpstr>
      <vt:lpstr>等线</vt:lpstr>
      <vt:lpstr>SimHei</vt:lpstr>
      <vt:lpstr>楷体</vt:lpstr>
      <vt:lpstr>楷体_GB2312</vt:lpstr>
      <vt:lpstr>隶书</vt:lpstr>
      <vt:lpstr>宋体</vt:lpstr>
      <vt:lpstr>Arial</vt:lpstr>
      <vt:lpstr>Book Antiqua</vt:lpstr>
      <vt:lpstr>Calibri</vt:lpstr>
      <vt:lpstr>Cambria Math</vt:lpstr>
      <vt:lpstr>Times New Roman</vt:lpstr>
      <vt:lpstr>Wingdings</vt:lpstr>
      <vt:lpstr>1_Tyhjä esitys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Both East Asian rainfall and upper/lower-level zonal winds show significant climate variability in summer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KEKSINTÖSÄÄTIÖ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Foundation for Finnish Inventons</dc:title>
  <dc:creator>Pirre Salonen</dc:creator>
  <cp:lastModifiedBy>舟 方</cp:lastModifiedBy>
  <cp:revision>3218</cp:revision>
  <dcterms:created xsi:type="dcterms:W3CDTF">2003-05-06T06:53:58Z</dcterms:created>
  <dcterms:modified xsi:type="dcterms:W3CDTF">2026-05-14T14:25:03Z</dcterms:modified>
</cp:coreProperties>
</file>