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2" r:id="rId4"/>
  </p:sldMasterIdLst>
  <p:notesMasterIdLst>
    <p:notesMasterId r:id="rId24"/>
  </p:notesMasterIdLst>
  <p:sldIdLst>
    <p:sldId id="260" r:id="rId5"/>
    <p:sldId id="276" r:id="rId6"/>
    <p:sldId id="301" r:id="rId7"/>
    <p:sldId id="302" r:id="rId8"/>
    <p:sldId id="281" r:id="rId9"/>
    <p:sldId id="282" r:id="rId10"/>
    <p:sldId id="312" r:id="rId11"/>
    <p:sldId id="313" r:id="rId12"/>
    <p:sldId id="331" r:id="rId13"/>
    <p:sldId id="304" r:id="rId14"/>
    <p:sldId id="314" r:id="rId15"/>
    <p:sldId id="310" r:id="rId16"/>
    <p:sldId id="325" r:id="rId17"/>
    <p:sldId id="326" r:id="rId18"/>
    <p:sldId id="329" r:id="rId19"/>
    <p:sldId id="330" r:id="rId20"/>
    <p:sldId id="307" r:id="rId21"/>
    <p:sldId id="294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99"/>
    <a:srgbClr val="9F6B43"/>
    <a:srgbClr val="2E3192"/>
    <a:srgbClr val="F20300"/>
    <a:srgbClr val="EBB01D"/>
    <a:srgbClr val="00AEEF"/>
    <a:srgbClr val="0072BC"/>
    <a:srgbClr val="FAF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535" autoAdjust="0"/>
  </p:normalViewPr>
  <p:slideViewPr>
    <p:cSldViewPr snapToGrid="0">
      <p:cViewPr varScale="1">
        <p:scale>
          <a:sx n="85" d="100"/>
          <a:sy n="85" d="100"/>
        </p:scale>
        <p:origin x="3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034A8-BBE0-4CAF-928F-CB1ACD38DCB2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4AF6C-F47D-43BD-84B9-97635AA7C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25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4AF6C-F47D-43BD-84B9-97635AA7C9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64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4AF6C-F47D-43BD-84B9-97635AA7C9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702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“The enhanced frequency of strong wind events during 2023 may be associated with the 2023–2024 El Niño conditions, which likely influenced regional atmospheric circulation over East and Central Asia.”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4AF6C-F47D-43BD-84B9-97635AA7C90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42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09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469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46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26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4AF6C-F47D-43BD-84B9-97635AA7C90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53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4AF6C-F47D-43BD-84B9-97635AA7C90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13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ED291B17-9318-49DB-B28B-6E5994AE9581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2CED4963-E985-44C4-B8C4-FDD613B7C2F8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2E3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00AE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2E3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0072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ED291B17-9318-49DB-B28B-6E5994AE9581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78DD82B9-B8EE-4375-B6FF-88FA6ABB15D9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00AE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B2497495-0637-405E-AE64-5CC7506D51F5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7BFFD690-9426-415D-8B65-26881E07B2D4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04C4989A-474C-40DE-95B9-011C28B71673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5DB4ED54-5B5E-4A04-93D3-5772E3CE3818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4EDE50D6-574B-40AF-946F-D52A04ADE379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2E3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  <a:prstGeom prst="rect">
            <a:avLst/>
          </a:prstGeom>
        </p:spPr>
        <p:txBody>
          <a:bodyPr/>
          <a:lstStyle/>
          <a:p>
            <a:fld id="{D82884F1-FFEA-405F-9602-3DCA865EDA4E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/>
          <a:lstStyle/>
          <a:p>
            <a:fld id="{7E18DB4A-8810-4A10-AD5C-D5E2C667F5B3}" type="datetime1">
              <a:rPr lang="en-US" smtClean="0"/>
              <a:t>5/14/2026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00AE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2E31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0072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453B36-5C9A-113E-FFF1-D482D8C5D8F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000"/>
          </a:blip>
          <a:stretch>
            <a:fillRect/>
          </a:stretch>
        </p:blipFill>
        <p:spPr>
          <a:xfrm>
            <a:off x="10471777" y="5804554"/>
            <a:ext cx="1415423" cy="89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6CCBDB-9B8C-75C9-0B2A-4F38A4A62075}"/>
              </a:ext>
            </a:extLst>
          </p:cNvPr>
          <p:cNvSpPr/>
          <p:nvPr/>
        </p:nvSpPr>
        <p:spPr>
          <a:xfrm>
            <a:off x="0" y="600636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22</a:t>
            </a:r>
            <a:r>
              <a:rPr lang="en-US" altLang="ko-KR" sz="3200" i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ko-KR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session of the East Asia Winter Climate Outlook Forum</a:t>
            </a:r>
            <a:endParaRPr lang="en-US" sz="3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3B4093-8925-E831-84F4-D23CE4772C7D}"/>
              </a:ext>
            </a:extLst>
          </p:cNvPr>
          <p:cNvSpPr txBox="1">
            <a:spLocks/>
          </p:cNvSpPr>
          <p:nvPr/>
        </p:nvSpPr>
        <p:spPr>
          <a:xfrm>
            <a:off x="1" y="5898776"/>
            <a:ext cx="12191999" cy="7799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i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13-15 May 2026</a:t>
            </a:r>
          </a:p>
          <a:p>
            <a:pPr algn="ctr"/>
            <a:r>
              <a:rPr lang="en-US" sz="2000" b="1" i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NANJING, CHINA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57944" y="3987763"/>
            <a:ext cx="8310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Division of Artificial Intelligence and Numerical Modelling, IRIMHE</a:t>
            </a:r>
          </a:p>
          <a:p>
            <a:pPr algn="ctr"/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Jargalan.B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Munkhjargal.E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(PhD)</a:t>
            </a:r>
            <a:r>
              <a:rPr lang="mn-MN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Enkhsuld.E</a:t>
            </a:r>
            <a:endParaRPr lang="en-US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78743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winter’s climate and </a:t>
            </a:r>
          </a:p>
          <a:p>
            <a:pPr algn="ctr"/>
            <a:r>
              <a:rPr lang="en-US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SEASONAL OUTLOOK for 2026 summer in Mongolia</a:t>
            </a:r>
          </a:p>
        </p:txBody>
      </p:sp>
    </p:spTree>
    <p:extLst>
      <p:ext uri="{BB962C8B-B14F-4D97-AF65-F5344CB8AC3E}">
        <p14:creationId xmlns:p14="http://schemas.microsoft.com/office/powerpoint/2010/main" val="773756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20" y="646632"/>
            <a:ext cx="6042974" cy="21958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0" y="4537"/>
            <a:ext cx="11341698" cy="461665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Timeseries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of air temperature and total precipitation for Mongolia</a:t>
            </a:r>
            <a:r>
              <a:rPr lang="mn-M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(DJF)</a:t>
            </a:r>
          </a:p>
        </p:txBody>
      </p:sp>
      <p:sp>
        <p:nvSpPr>
          <p:cNvPr id="3" name="Rectangle 2"/>
          <p:cNvSpPr/>
          <p:nvPr/>
        </p:nvSpPr>
        <p:spPr>
          <a:xfrm>
            <a:off x="897638" y="2890253"/>
            <a:ext cx="5272755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Extreme Cold Events (</a:t>
            </a:r>
            <a:r>
              <a:rPr lang="en-US" sz="1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Tmin</a:t>
            </a: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in January):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-48°C…-51°C in northern parts, January 2026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-28°C…-36°C in southern regions, January 2026</a:t>
            </a:r>
          </a:p>
          <a:p>
            <a:pPr marL="114300" lvl="1" indent="-1143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Extreme Cold Events (</a:t>
            </a:r>
            <a:r>
              <a:rPr lang="en-US" sz="1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Tmin</a:t>
            </a: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in February):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mn-MN" sz="1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40°C…-44°C in the mountain area, February 2026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-14°C…-18°C in other parts, February 2026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594562-8B03-CA6C-C58B-EE71E7B75E56}"/>
              </a:ext>
            </a:extLst>
          </p:cNvPr>
          <p:cNvSpPr txBox="1"/>
          <p:nvPr/>
        </p:nvSpPr>
        <p:spPr>
          <a:xfrm rot="16200000">
            <a:off x="-375744" y="1562975"/>
            <a:ext cx="112082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kumimoji="1"/>
            </a:lvl2pPr>
            <a:lvl3pPr>
              <a:defRPr kumimoji="1"/>
            </a:lvl3pPr>
            <a:lvl4pPr>
              <a:defRPr kumimoji="1"/>
            </a:lvl4pPr>
            <a:lvl5pPr>
              <a:defRPr kumimoji="1"/>
            </a:lvl5pPr>
            <a:lvl6pPr>
              <a:defRPr kumimoji="1"/>
            </a:lvl6pPr>
            <a:lvl7pPr>
              <a:defRPr kumimoji="1"/>
            </a:lvl7pPr>
            <a:lvl8pPr>
              <a:defRPr kumimoji="1"/>
            </a:lvl8pPr>
            <a:lvl9pPr>
              <a:defRPr kumimoji="1"/>
            </a:lvl9pPr>
          </a:lstStyle>
          <a:p>
            <a:r>
              <a:rPr lang="en-US" sz="1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Dec - Feb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6504965" y="646632"/>
            <a:ext cx="5615317" cy="6006564"/>
            <a:chOff x="6504964" y="646632"/>
            <a:chExt cx="5687037" cy="6006564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74295" y="646632"/>
              <a:ext cx="5317705" cy="182762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594562-8B03-CA6C-C58B-EE71E7B75E56}"/>
                </a:ext>
              </a:extLst>
            </p:cNvPr>
            <p:cNvSpPr txBox="1"/>
            <p:nvPr/>
          </p:nvSpPr>
          <p:spPr>
            <a:xfrm rot="16200000">
              <a:off x="6185100" y="1289241"/>
              <a:ext cx="1009059" cy="3693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kumimoji="1" sz="2000">
                  <a:solidFill>
                    <a:schemeClr val="accent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  <a:lvl2pPr>
                <a:defRPr kumimoji="1"/>
              </a:lvl2pPr>
              <a:lvl3pPr>
                <a:defRPr kumimoji="1"/>
              </a:lvl3pPr>
              <a:lvl4pPr>
                <a:defRPr kumimoji="1"/>
              </a:lvl4pPr>
              <a:lvl5pPr>
                <a:defRPr kumimoji="1"/>
              </a:lvl5pPr>
              <a:lvl6pPr>
                <a:defRPr kumimoji="1"/>
              </a:lvl6pPr>
              <a:lvl7pPr>
                <a:defRPr kumimoji="1"/>
              </a:lvl7pPr>
              <a:lvl8pPr>
                <a:defRPr kumimoji="1"/>
              </a:lvl8pPr>
              <a:lvl9pPr>
                <a:defRPr kumimoji="1"/>
              </a:lvl9pPr>
            </a:lstStyle>
            <a:p>
              <a:r>
                <a:rPr lang="en-US" sz="1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Western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594562-8B03-CA6C-C58B-EE71E7B75E56}"/>
                </a:ext>
              </a:extLst>
            </p:cNvPr>
            <p:cNvSpPr txBox="1"/>
            <p:nvPr/>
          </p:nvSpPr>
          <p:spPr>
            <a:xfrm rot="16200000">
              <a:off x="6239411" y="2774350"/>
              <a:ext cx="900439" cy="3693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kumimoji="1" sz="2000">
                  <a:solidFill>
                    <a:schemeClr val="accent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  <a:lvl2pPr>
                <a:defRPr kumimoji="1"/>
              </a:lvl2pPr>
              <a:lvl3pPr>
                <a:defRPr kumimoji="1"/>
              </a:lvl3pPr>
              <a:lvl4pPr>
                <a:defRPr kumimoji="1"/>
              </a:lvl4pPr>
              <a:lvl5pPr>
                <a:defRPr kumimoji="1"/>
              </a:lvl5pPr>
              <a:lvl6pPr>
                <a:defRPr kumimoji="1"/>
              </a:lvl6pPr>
              <a:lvl7pPr>
                <a:defRPr kumimoji="1"/>
              </a:lvl7pPr>
              <a:lvl8pPr>
                <a:defRPr kumimoji="1"/>
              </a:lvl8pPr>
              <a:lvl9pPr>
                <a:defRPr kumimoji="1"/>
              </a:lvl9pPr>
            </a:lstStyle>
            <a:p>
              <a:r>
                <a:rPr lang="en-US" sz="1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Central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1594562-8B03-CA6C-C58B-EE71E7B75E56}"/>
                </a:ext>
              </a:extLst>
            </p:cNvPr>
            <p:cNvSpPr txBox="1"/>
            <p:nvPr/>
          </p:nvSpPr>
          <p:spPr>
            <a:xfrm rot="16200000">
              <a:off x="6218412" y="4265693"/>
              <a:ext cx="942437" cy="3693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kumimoji="1" sz="2000">
                  <a:solidFill>
                    <a:schemeClr val="accent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  <a:lvl2pPr>
                <a:defRPr kumimoji="1"/>
              </a:lvl2pPr>
              <a:lvl3pPr>
                <a:defRPr kumimoji="1"/>
              </a:lvl3pPr>
              <a:lvl4pPr>
                <a:defRPr kumimoji="1"/>
              </a:lvl4pPr>
              <a:lvl5pPr>
                <a:defRPr kumimoji="1"/>
              </a:lvl5pPr>
              <a:lvl6pPr>
                <a:defRPr kumimoji="1"/>
              </a:lvl6pPr>
              <a:lvl7pPr>
                <a:defRPr kumimoji="1"/>
              </a:lvl7pPr>
              <a:lvl8pPr>
                <a:defRPr kumimoji="1"/>
              </a:lvl8pPr>
              <a:lvl9pPr>
                <a:defRPr kumimoji="1"/>
              </a:lvl9pPr>
            </a:lstStyle>
            <a:p>
              <a:r>
                <a:rPr lang="en-US" sz="1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Eastern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1594562-8B03-CA6C-C58B-EE71E7B75E56}"/>
                </a:ext>
              </a:extLst>
            </p:cNvPr>
            <p:cNvSpPr txBox="1"/>
            <p:nvPr/>
          </p:nvSpPr>
          <p:spPr>
            <a:xfrm rot="16200000">
              <a:off x="6144449" y="5684008"/>
              <a:ext cx="1090363" cy="3693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kumimoji="1" sz="2000">
                  <a:solidFill>
                    <a:schemeClr val="accent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  <a:lvl2pPr>
                <a:defRPr kumimoji="1"/>
              </a:lvl2pPr>
              <a:lvl3pPr>
                <a:defRPr kumimoji="1"/>
              </a:lvl3pPr>
              <a:lvl4pPr>
                <a:defRPr kumimoji="1"/>
              </a:lvl4pPr>
              <a:lvl5pPr>
                <a:defRPr kumimoji="1"/>
              </a:lvl5pPr>
              <a:lvl6pPr>
                <a:defRPr kumimoji="1"/>
              </a:lvl6pPr>
              <a:lvl7pPr>
                <a:defRPr kumimoji="1"/>
              </a:lvl7pPr>
              <a:lvl8pPr>
                <a:defRPr kumimoji="1"/>
              </a:lvl8pPr>
              <a:lvl9pPr>
                <a:defRPr kumimoji="1"/>
              </a:lvl9pPr>
            </a:lstStyle>
            <a:p>
              <a:r>
                <a:rPr lang="en-US" sz="1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Southern</a:t>
              </a: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4297" y="2163204"/>
              <a:ext cx="5317704" cy="1808161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74297" y="3668086"/>
              <a:ext cx="5317704" cy="158282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74296" y="5084155"/>
              <a:ext cx="5317705" cy="1569041"/>
            </a:xfrm>
            <a:prstGeom prst="rect">
              <a:avLst/>
            </a:prstGeom>
          </p:spPr>
        </p:pic>
      </p:grpSp>
      <p:sp>
        <p:nvSpPr>
          <p:cNvPr id="35" name="Rectangle 34"/>
          <p:cNvSpPr/>
          <p:nvPr/>
        </p:nvSpPr>
        <p:spPr>
          <a:xfrm>
            <a:off x="10775575" y="726141"/>
            <a:ext cx="645460" cy="5611906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74351" y="726141"/>
            <a:ext cx="2064096" cy="5611906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C4337-E99D-4E6F-8F86-D70DC3F62273}"/>
              </a:ext>
            </a:extLst>
          </p:cNvPr>
          <p:cNvSpPr txBox="1"/>
          <p:nvPr/>
        </p:nvSpPr>
        <p:spPr>
          <a:xfrm>
            <a:off x="2359834" y="726141"/>
            <a:ext cx="3497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 Large variation of temperature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1CC4337-E99D-4E6F-8F86-D70DC3F62273}"/>
              </a:ext>
            </a:extLst>
          </p:cNvPr>
          <p:cNvSpPr txBox="1"/>
          <p:nvPr/>
        </p:nvSpPr>
        <p:spPr>
          <a:xfrm>
            <a:off x="3437147" y="1661191"/>
            <a:ext cx="58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 COE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" y="4323037"/>
            <a:ext cx="3278885" cy="242523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484239" y="5250912"/>
            <a:ext cx="1295537" cy="7190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1" y="4393322"/>
            <a:ext cx="3151310" cy="2439502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4620068" y="5250912"/>
            <a:ext cx="1295537" cy="7190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069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38" y="1057241"/>
            <a:ext cx="5816843" cy="32861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89" y="660961"/>
            <a:ext cx="6066046" cy="2219136"/>
          </a:xfrm>
          <a:prstGeom prst="rect">
            <a:avLst/>
          </a:prstGeom>
        </p:spPr>
      </p:pic>
      <p:pic>
        <p:nvPicPr>
          <p:cNvPr id="4" name="Picture 2" descr="https://weather.gov.mn/api/uploads/image-1773628411720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89" y="3304980"/>
            <a:ext cx="6144245" cy="347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own Arrow 4"/>
          <p:cNvSpPr/>
          <p:nvPr/>
        </p:nvSpPr>
        <p:spPr>
          <a:xfrm>
            <a:off x="1463040" y="2880097"/>
            <a:ext cx="3639312" cy="494039"/>
          </a:xfrm>
          <a:prstGeom prst="downArrow">
            <a:avLst>
              <a:gd name="adj1" fmla="val 50000"/>
              <a:gd name="adj2" fmla="val 499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latin typeface="Cambria" panose="02040503050406030204" pitchFamily="18" charset="0"/>
                <a:ea typeface="Cambria" panose="02040503050406030204" pitchFamily="18" charset="0"/>
              </a:rPr>
              <a:t>Dzud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condition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1477" y="4421221"/>
            <a:ext cx="5541163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mn-MN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This winter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Dzud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conditions have developed across most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soums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of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Uvs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Zavkhan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Bulgan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Selenge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Ovorkhangai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and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Dundgovi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provinces, as well as in the southern part of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Khovd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Sukhbaatar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northern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Khuvsgul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Dornod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western part of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Tuv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Khentii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algn="just"/>
            <a:r>
              <a:rPr lang="mn-MN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According to reports submitted to the Agro-Meteorology Division, total livestock mortality reached 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39,866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head across Mongolia during this winter.</a:t>
            </a:r>
          </a:p>
        </p:txBody>
      </p:sp>
      <p:sp>
        <p:nvSpPr>
          <p:cNvPr id="13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2192000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CLIMATE CONDITIONS FOR WINTER (2025-2026)</a:t>
            </a:r>
          </a:p>
        </p:txBody>
      </p:sp>
    </p:spTree>
    <p:extLst>
      <p:ext uri="{BB962C8B-B14F-4D97-AF65-F5344CB8AC3E}">
        <p14:creationId xmlns:p14="http://schemas.microsoft.com/office/powerpoint/2010/main" val="1361485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1264" y="786384"/>
            <a:ext cx="6199632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defTabSz="574675"/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“Strong wind frequency exhibits clear spatial variability across Mongolia. Higher frequencies of both ≥15 m/s and ≥20 m/s winds are concentrated in the Gobi and southeastern regions, while lower frequencies are observed in western mountainous and northern forest-steppe areas. The spatial distribution reflects the influence of topography, surface roughness, and regional atmospheric circulation.”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94" y="641291"/>
            <a:ext cx="10845294" cy="6121891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197864" y="3877056"/>
            <a:ext cx="3346704" cy="283464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97864" y="6004560"/>
            <a:ext cx="3346704" cy="283464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197864" y="6479718"/>
            <a:ext cx="3346704" cy="283464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97864" y="4335450"/>
            <a:ext cx="3346704" cy="283464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22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6193112-C69F-CDFB-096E-519CB288752B}"/>
              </a:ext>
            </a:extLst>
          </p:cNvPr>
          <p:cNvSpPr/>
          <p:nvPr/>
        </p:nvSpPr>
        <p:spPr>
          <a:xfrm>
            <a:off x="929127" y="-173324"/>
            <a:ext cx="5364096" cy="959877"/>
          </a:xfrm>
          <a:custGeom>
            <a:avLst/>
            <a:gdLst>
              <a:gd name="connsiteX0" fmla="*/ 0 w 4743882"/>
              <a:gd name="connsiteY0" fmla="*/ 0 h 959877"/>
              <a:gd name="connsiteX1" fmla="*/ 4743882 w 4743882"/>
              <a:gd name="connsiteY1" fmla="*/ 0 h 959877"/>
              <a:gd name="connsiteX2" fmla="*/ 4743882 w 4743882"/>
              <a:gd name="connsiteY2" fmla="*/ 959877 h 959877"/>
              <a:gd name="connsiteX3" fmla="*/ 0 w 4743882"/>
              <a:gd name="connsiteY3" fmla="*/ 959877 h 959877"/>
              <a:gd name="connsiteX4" fmla="*/ 0 w 4743882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3882" h="959877">
                <a:moveTo>
                  <a:pt x="0" y="0"/>
                </a:moveTo>
                <a:lnTo>
                  <a:pt x="4743882" y="0"/>
                </a:lnTo>
                <a:lnTo>
                  <a:pt x="4743882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pPr marL="0" lvl="0" indent="0" algn="l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64008" y="575632"/>
            <a:ext cx="1389888" cy="3693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z500 </a:t>
            </a:r>
            <a:r>
              <a:rPr lang="en-US" altLang="ja-JP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anom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91000" y="6105197"/>
            <a:ext cx="8953783" cy="36933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Positive anomalies over the most country of Mongolia, especially JUL and AUG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" y="993261"/>
            <a:ext cx="11912441" cy="4772135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0" y="0"/>
            <a:ext cx="4169664" cy="461665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Outputs of dynamical models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066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64008" y="575632"/>
            <a:ext cx="1481328" cy="3693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w200 </a:t>
            </a:r>
            <a:r>
              <a:rPr lang="en-US" altLang="ja-JP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anom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0" y="0"/>
            <a:ext cx="4169664" cy="461665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Outputs of dynamical models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49369" y="5932062"/>
            <a:ext cx="7397496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JUL and AUG: Westerly anomaly weakens over Mongolia, including reduced jet stream influence – favorable for heat accumulation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" y="1008972"/>
            <a:ext cx="12046852" cy="477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599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A3CCAC48-AE3E-F4D2-72ED-3596D3587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" y="1073844"/>
            <a:ext cx="5971032" cy="2775117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6193112-C69F-CDFB-096E-519CB288752B}"/>
              </a:ext>
            </a:extLst>
          </p:cNvPr>
          <p:cNvSpPr/>
          <p:nvPr/>
        </p:nvSpPr>
        <p:spPr>
          <a:xfrm>
            <a:off x="906561" y="-160016"/>
            <a:ext cx="5364096" cy="959877"/>
          </a:xfrm>
          <a:custGeom>
            <a:avLst/>
            <a:gdLst>
              <a:gd name="connsiteX0" fmla="*/ 0 w 4743882"/>
              <a:gd name="connsiteY0" fmla="*/ 0 h 959877"/>
              <a:gd name="connsiteX1" fmla="*/ 4743882 w 4743882"/>
              <a:gd name="connsiteY1" fmla="*/ 0 h 959877"/>
              <a:gd name="connsiteX2" fmla="*/ 4743882 w 4743882"/>
              <a:gd name="connsiteY2" fmla="*/ 959877 h 959877"/>
              <a:gd name="connsiteX3" fmla="*/ 0 w 4743882"/>
              <a:gd name="connsiteY3" fmla="*/ 959877 h 959877"/>
              <a:gd name="connsiteX4" fmla="*/ 0 w 4743882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3882" h="959877">
                <a:moveTo>
                  <a:pt x="0" y="0"/>
                </a:moveTo>
                <a:lnTo>
                  <a:pt x="4743882" y="0"/>
                </a:lnTo>
                <a:lnTo>
                  <a:pt x="4743882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pPr marL="0" lvl="0" indent="0" algn="l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5288560" y="582844"/>
            <a:ext cx="1499616" cy="3693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T2M </a:t>
            </a:r>
            <a:r>
              <a:rPr lang="en-US" altLang="ja-JP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anom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440" y="4576371"/>
            <a:ext cx="5403824" cy="17543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Temperature anomaly: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JUN: ECMWF, NCEP, CMCC, DWD, METEO: WARM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JUL:</a:t>
            </a:r>
            <a:r>
              <a:rPr lang="mn-MN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Most models indicate warmer-than-normal conditions nationwide.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AUG: Warm anomalies persist, especially over southern and eastern Mongolia.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067882A-8039-5E88-27CB-1381D27C42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337" y="1073844"/>
            <a:ext cx="6074663" cy="275571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85C885D-754F-048E-8A57-5DEA47483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" y="4230095"/>
            <a:ext cx="5971032" cy="2550247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2594735" y="720735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JUN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8690737" y="719436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JUL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2594735" y="3909795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AUG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0" y="0"/>
            <a:ext cx="4169664" cy="461665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Outputs of dynamical models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749030" y="2986391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2253575" y="2986391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758120" y="2986391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3758120" y="1572638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6864485" y="1572638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6864485" y="2986391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8343090" y="2986391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9889788" y="1572638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1374673" y="1572638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758119" y="4679052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284388" y="4679052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749030" y="4679052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2252646" y="5946526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758119" y="5941589"/>
            <a:ext cx="504909" cy="3891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56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DDF3EFA-80DA-6FF3-F8C8-32334D016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" y="4262904"/>
            <a:ext cx="5971032" cy="251743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36CCDA-AEA9-DC3D-4E16-A5089D11B6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9" y="1073843"/>
            <a:ext cx="5971032" cy="2775117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6193112-C69F-CDFB-096E-519CB288752B}"/>
              </a:ext>
            </a:extLst>
          </p:cNvPr>
          <p:cNvSpPr/>
          <p:nvPr/>
        </p:nvSpPr>
        <p:spPr>
          <a:xfrm>
            <a:off x="906561" y="-160016"/>
            <a:ext cx="5364096" cy="959877"/>
          </a:xfrm>
          <a:custGeom>
            <a:avLst/>
            <a:gdLst>
              <a:gd name="connsiteX0" fmla="*/ 0 w 4743882"/>
              <a:gd name="connsiteY0" fmla="*/ 0 h 959877"/>
              <a:gd name="connsiteX1" fmla="*/ 4743882 w 4743882"/>
              <a:gd name="connsiteY1" fmla="*/ 0 h 959877"/>
              <a:gd name="connsiteX2" fmla="*/ 4743882 w 4743882"/>
              <a:gd name="connsiteY2" fmla="*/ 959877 h 959877"/>
              <a:gd name="connsiteX3" fmla="*/ 0 w 4743882"/>
              <a:gd name="connsiteY3" fmla="*/ 959877 h 959877"/>
              <a:gd name="connsiteX4" fmla="*/ 0 w 4743882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3882" h="959877">
                <a:moveTo>
                  <a:pt x="0" y="0"/>
                </a:moveTo>
                <a:lnTo>
                  <a:pt x="4743882" y="0"/>
                </a:lnTo>
                <a:lnTo>
                  <a:pt x="4743882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pPr marL="0" lvl="0" indent="0" algn="l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5288560" y="582844"/>
            <a:ext cx="1499616" cy="3693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Prec</a:t>
            </a:r>
            <a:r>
              <a:rPr lang="en-US" altLang="ja-JP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anom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2257" y="4741260"/>
            <a:ext cx="5672188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Precipitation anomaly: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JUN-JUL: 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Drier-than-normal conditions over western and southern Mongolia.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AUG: 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Near-normal precipitation over central regions.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2594735" y="720735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JUN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8690737" y="719436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JUL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CAD012-A430-FE5F-8167-4564EB975502}"/>
              </a:ext>
            </a:extLst>
          </p:cNvPr>
          <p:cNvSpPr txBox="1"/>
          <p:nvPr/>
        </p:nvSpPr>
        <p:spPr>
          <a:xfrm>
            <a:off x="2594735" y="3909795"/>
            <a:ext cx="755230" cy="29227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AUG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0" y="0"/>
            <a:ext cx="4169664" cy="461665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Outputs of dynamical models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409A6F9-96A7-98FD-B269-5E4E4CCE7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758" y="1073843"/>
            <a:ext cx="6013186" cy="2775117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5339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5E37142B-E5CB-7476-C531-20D83AD9089C}"/>
              </a:ext>
            </a:extLst>
          </p:cNvPr>
          <p:cNvSpPr txBox="1"/>
          <p:nvPr/>
        </p:nvSpPr>
        <p:spPr>
          <a:xfrm>
            <a:off x="5478187" y="564304"/>
            <a:ext cx="1561171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Jul, 2026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E41E0A-F3CC-538F-AFC1-5AF113E7B1BB}"/>
              </a:ext>
            </a:extLst>
          </p:cNvPr>
          <p:cNvSpPr txBox="1"/>
          <p:nvPr/>
        </p:nvSpPr>
        <p:spPr>
          <a:xfrm>
            <a:off x="9326450" y="564304"/>
            <a:ext cx="1561171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Aug, 2026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DCB07C-D488-EF55-BB00-7C14BE1F55AD}"/>
              </a:ext>
            </a:extLst>
          </p:cNvPr>
          <p:cNvSpPr txBox="1"/>
          <p:nvPr/>
        </p:nvSpPr>
        <p:spPr>
          <a:xfrm>
            <a:off x="41223" y="3056409"/>
            <a:ext cx="12192001" cy="73866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</a:t>
            </a:r>
            <a:r>
              <a:rPr lang="en-US" sz="1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erature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i="0" u="none" strike="noStrike" baseline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 normal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temperatures over the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southern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 in June, and August, but the whole country will be warmer</a:t>
            </a:r>
            <a:r>
              <a:rPr lang="en-US" sz="1400" b="0" i="0" u="none" strike="noStrike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than normal in July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Mean JJA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1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Warmer than normal</a:t>
            </a: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temperatures over the southern and near normal over the other side </a:t>
            </a:r>
            <a:r>
              <a:rPr lang="en-US" sz="1400" b="0" i="0" u="none" strike="noStrike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during summer.</a:t>
            </a:r>
            <a:endParaRPr lang="en-US" sz="14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04D8C2-5389-81D4-1865-B41F0A0EAF8C}"/>
              </a:ext>
            </a:extLst>
          </p:cNvPr>
          <p:cNvSpPr txBox="1"/>
          <p:nvPr/>
        </p:nvSpPr>
        <p:spPr>
          <a:xfrm>
            <a:off x="1341747" y="564304"/>
            <a:ext cx="1527717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Jun, 2026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5E04938-D436-1E43-8B96-E5DD1E5CEC74}"/>
              </a:ext>
            </a:extLst>
          </p:cNvPr>
          <p:cNvSpPr txBox="1"/>
          <p:nvPr/>
        </p:nvSpPr>
        <p:spPr>
          <a:xfrm>
            <a:off x="399532" y="-4223"/>
            <a:ext cx="113352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Outlook for summer 2026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1" b="20132"/>
          <a:stretch/>
        </p:blipFill>
        <p:spPr>
          <a:xfrm>
            <a:off x="138953" y="935084"/>
            <a:ext cx="3877236" cy="21425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2" b="20000"/>
          <a:stretch/>
        </p:blipFill>
        <p:spPr>
          <a:xfrm>
            <a:off x="4072519" y="935084"/>
            <a:ext cx="3989293" cy="21425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3" b="20392"/>
          <a:stretch/>
        </p:blipFill>
        <p:spPr>
          <a:xfrm>
            <a:off x="8118142" y="933636"/>
            <a:ext cx="3977788" cy="214401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918923" y="2067329"/>
            <a:ext cx="688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16408" y="1508429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Normal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48253" y="1925958"/>
            <a:ext cx="688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26644" y="1545852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Normal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62549" y="1642801"/>
            <a:ext cx="688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Above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836662" y="2144150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Normal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1222" y="3937531"/>
            <a:ext cx="12054707" cy="2021982"/>
            <a:chOff x="138953" y="4403691"/>
            <a:chExt cx="11755736" cy="2021982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93" b="20261"/>
            <a:stretch/>
          </p:blipFill>
          <p:spPr>
            <a:xfrm>
              <a:off x="138953" y="4403692"/>
              <a:ext cx="3835884" cy="202198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731" b="20132"/>
            <a:stretch/>
          </p:blipFill>
          <p:spPr>
            <a:xfrm>
              <a:off x="4152463" y="4403691"/>
              <a:ext cx="3989293" cy="202198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732" b="20261"/>
            <a:stretch/>
          </p:blipFill>
          <p:spPr>
            <a:xfrm>
              <a:off x="8319383" y="4403691"/>
              <a:ext cx="3575306" cy="2017059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654380" y="4943560"/>
              <a:ext cx="805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Normal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99196" y="4943559"/>
              <a:ext cx="805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Normal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838700" y="5020381"/>
              <a:ext cx="805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Normal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516408" y="5394746"/>
              <a:ext cx="6938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Below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015794" y="5395690"/>
              <a:ext cx="6938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Below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699055" y="5086969"/>
              <a:ext cx="6938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Below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995032" y="5012360"/>
              <a:ext cx="6938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Below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9DCB07C-D488-EF55-BB00-7C14BE1F55AD}"/>
              </a:ext>
            </a:extLst>
          </p:cNvPr>
          <p:cNvSpPr txBox="1"/>
          <p:nvPr/>
        </p:nvSpPr>
        <p:spPr>
          <a:xfrm>
            <a:off x="41223" y="5944372"/>
            <a:ext cx="12054706" cy="73866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Precipitation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i="0" u="none" strike="noStrike" baseline="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Below</a:t>
            </a:r>
            <a:r>
              <a:rPr lang="en-US" sz="1400" b="1" i="0" u="none" strike="noStrike" baseline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0" u="none" strike="noStrike" baseline="0" dirty="0">
                <a:latin typeface="Cambria" panose="02040503050406030204" pitchFamily="18" charset="0"/>
                <a:ea typeface="Cambria" panose="02040503050406030204" pitchFamily="18" charset="0"/>
              </a:rPr>
              <a:t>normal precipitation over the</a:t>
            </a:r>
            <a:r>
              <a:rPr lang="en-US" sz="1400" i="0" u="none" strike="noStrike" dirty="0">
                <a:latin typeface="Cambria" panose="02040503050406030204" pitchFamily="18" charset="0"/>
                <a:ea typeface="Cambria" panose="02040503050406030204" pitchFamily="18" charset="0"/>
              </a:rPr>
              <a:t> western and southern parts in June, July,  and some parts of the eastern</a:t>
            </a:r>
            <a:r>
              <a:rPr lang="en-US" sz="1400" b="1" i="0" u="none" strike="noStrike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Mean JJA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1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Below normal</a:t>
            </a: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precipitation over the western,  and southern and eastern. Near normal over the central part of Mongolia.</a:t>
            </a:r>
          </a:p>
        </p:txBody>
      </p:sp>
    </p:spTree>
    <p:extLst>
      <p:ext uri="{BB962C8B-B14F-4D97-AF65-F5344CB8AC3E}">
        <p14:creationId xmlns:p14="http://schemas.microsoft.com/office/powerpoint/2010/main" val="2032346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Conclusion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1316" y="1999129"/>
            <a:ext cx="11068723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Winter (2025/2026) was characterized by large spatial variability in temperature and precipitation across the country.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Cold extreme events occurred mainly over central and eastern regions, while relatively warmer conditions persisted over western Mongolia.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Weak Siberian High and positive Z500 anomalies influenced the winter circulation pattern.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Dzud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conditions developed in several provinces due to persistent cold, snow cover, and pasture stress.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For summer 2026, dynamical model guidance suggests: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Warmer-than-normal temperatures over most parts of Mongolia, 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Drier-than-normal conditions over western and southern regions, 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Near-normal precipitation over central areas.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Increased risk of: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Heat waves, 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Drought conditions, 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Strong wind events, and </a:t>
            </a:r>
          </a:p>
          <a:p>
            <a:pPr indent="576263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Localized extreme weather during summer.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014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77777" y="2051323"/>
            <a:ext cx="9025499" cy="2305050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CN" sz="8000" b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隶书" panose="02010509060101010101" pitchFamily="49" charset="-122"/>
              </a:rPr>
              <a:t>Thank you</a:t>
            </a:r>
            <a:r>
              <a:rPr lang="zh-CN" altLang="en-US" sz="8000" b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隶书" panose="02010509060101010101" pitchFamily="49" charset="-122"/>
              </a:rPr>
              <a:t>！</a:t>
            </a:r>
            <a:endParaRPr lang="zh-CN" altLang="en-US" sz="80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19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Contents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6167" y="1765717"/>
            <a:ext cx="6828609" cy="741336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Annual temperature and precipitation of 2025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1356167" y="2507053"/>
            <a:ext cx="7689222" cy="741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Review of last winter (DJF 2025-2026)</a:t>
            </a:r>
          </a:p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356167" y="3248389"/>
            <a:ext cx="9290542" cy="741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Outlook for JJA, 2026 (Temperature &amp; Precipitation)</a:t>
            </a:r>
          </a:p>
          <a:p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356167" y="3989725"/>
            <a:ext cx="9290542" cy="741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24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6870" y="1554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Cambria" panose="02040503050406030204" pitchFamily="18" charset="0"/>
            </a:endParaRPr>
          </a:p>
        </p:txBody>
      </p:sp>
      <p:sp>
        <p:nvSpPr>
          <p:cNvPr id="6" name="직사각형 12"/>
          <p:cNvSpPr/>
          <p:nvPr/>
        </p:nvSpPr>
        <p:spPr>
          <a:xfrm>
            <a:off x="2200052" y="587458"/>
            <a:ext cx="2018621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Temp. anomaly 2025</a:t>
            </a:r>
            <a:endParaRPr lang="ko-KR" altLang="en-US" sz="14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7" name="직사각형 13"/>
          <p:cNvSpPr/>
          <p:nvPr/>
        </p:nvSpPr>
        <p:spPr>
          <a:xfrm>
            <a:off x="6700991" y="587458"/>
            <a:ext cx="3603813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Annual mean temperature anomaly</a:t>
            </a:r>
            <a:endParaRPr lang="ko-KR" altLang="en-US" sz="14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0133154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Annual temperature and precipitation anomaly in 2025</a:t>
            </a:r>
          </a:p>
        </p:txBody>
      </p:sp>
      <p:sp>
        <p:nvSpPr>
          <p:cNvPr id="19" name="Oval 18"/>
          <p:cNvSpPr/>
          <p:nvPr/>
        </p:nvSpPr>
        <p:spPr>
          <a:xfrm rot="211737">
            <a:off x="1841651" y="1217665"/>
            <a:ext cx="2682357" cy="1021371"/>
          </a:xfrm>
          <a:prstGeom prst="ellipse">
            <a:avLst/>
          </a:prstGeom>
          <a:noFill/>
          <a:ln w="19050">
            <a:solidFill>
              <a:srgbClr val="F20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96470" y="973141"/>
            <a:ext cx="4542389" cy="2542819"/>
            <a:chOff x="471601" y="975142"/>
            <a:chExt cx="4542389" cy="254281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55" b="5250"/>
            <a:stretch/>
          </p:blipFill>
          <p:spPr>
            <a:xfrm>
              <a:off x="471601" y="975142"/>
              <a:ext cx="4542389" cy="254281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3182829" y="2800885"/>
              <a:ext cx="14878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Mean AT=0.8</a:t>
              </a:r>
              <a:r>
                <a:rPr lang="en-US" altLang="ko-KR" sz="1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℃</a:t>
              </a:r>
              <a:endParaRPr lang="en-US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91446" y="971844"/>
            <a:ext cx="6022904" cy="2483110"/>
            <a:chOff x="5093331" y="955228"/>
            <a:chExt cx="6022904" cy="2483110"/>
          </a:xfrm>
        </p:grpSpPr>
        <p:grpSp>
          <p:nvGrpSpPr>
            <p:cNvPr id="35" name="Group 34"/>
            <p:cNvGrpSpPr/>
            <p:nvPr/>
          </p:nvGrpSpPr>
          <p:grpSpPr>
            <a:xfrm>
              <a:off x="5093331" y="955228"/>
              <a:ext cx="6022904" cy="2483110"/>
              <a:chOff x="5093331" y="955228"/>
              <a:chExt cx="6022904" cy="2483110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3"/>
              <a:srcRect t="7900"/>
              <a:stretch/>
            </p:blipFill>
            <p:spPr>
              <a:xfrm>
                <a:off x="5093331" y="955228"/>
                <a:ext cx="6022904" cy="2483110"/>
              </a:xfrm>
              <a:prstGeom prst="rect">
                <a:avLst/>
              </a:prstGeom>
            </p:spPr>
          </p:pic>
          <p:sp>
            <p:nvSpPr>
              <p:cNvPr id="28" name="Speech Bubble: Rectangle 10">
                <a:extLst>
                  <a:ext uri="{FF2B5EF4-FFF2-40B4-BE49-F238E27FC236}">
                    <a16:creationId xmlns:a16="http://schemas.microsoft.com/office/drawing/2014/main" id="{30589361-42B9-875B-24EC-14654468FB0B}"/>
                  </a:ext>
                </a:extLst>
              </p:cNvPr>
              <p:cNvSpPr/>
              <p:nvPr/>
            </p:nvSpPr>
            <p:spPr>
              <a:xfrm>
                <a:off x="9460696" y="2674241"/>
                <a:ext cx="1344916" cy="434422"/>
              </a:xfrm>
              <a:prstGeom prst="wedgeRectCallout">
                <a:avLst>
                  <a:gd name="adj1" fmla="val 55088"/>
                  <a:gd name="adj2" fmla="val -147716"/>
                </a:avLst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9460696" y="2666916"/>
                <a:ext cx="13449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Anomaly: -0.6</a:t>
                </a:r>
              </a:p>
              <a:p>
                <a:pPr algn="ctr"/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15</a:t>
                </a:r>
                <a:r>
                  <a:rPr lang="en-US" sz="1200" b="1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th</a:t>
                </a:r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cooler</a:t>
                </a: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7207624" y="1308847"/>
              <a:ext cx="3836894" cy="1011774"/>
            </a:xfrm>
            <a:prstGeom prst="ellipse">
              <a:avLst/>
            </a:prstGeom>
            <a:noFill/>
            <a:ln w="19050">
              <a:solidFill>
                <a:srgbClr val="F20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14681" y="1999130"/>
              <a:ext cx="4177553" cy="1011774"/>
            </a:xfrm>
            <a:prstGeom prst="ellipse">
              <a:avLst/>
            </a:prstGeom>
            <a:noFill/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140769" y="3990810"/>
            <a:ext cx="6010011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Temperature condition (2025)</a:t>
            </a:r>
          </a:p>
          <a:p>
            <a:pPr algn="ctr"/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Country average temperature: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0.8</a:t>
            </a:r>
            <a:r>
              <a:rPr lang="mn-MN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°С</a:t>
            </a:r>
            <a:endParaRPr lang="en-US" sz="1600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Anomaly: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-0.6</a:t>
            </a:r>
            <a:r>
              <a:rPr lang="mn-MN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°С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(Near normal average)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1981-2025 Rank: 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15</a:t>
            </a:r>
            <a:r>
              <a:rPr lang="en-US" sz="1600" b="1" baseline="30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cooler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DJF: </a:t>
            </a:r>
            <a:r>
              <a:rPr lang="en-US" sz="1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Cold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western, </a:t>
            </a:r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warm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central and eastern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MAM: </a:t>
            </a:r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Warm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most of the country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JJA: </a:t>
            </a:r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Warm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western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SON: </a:t>
            </a:r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Warm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some parts of the western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86870" y="3593866"/>
            <a:ext cx="5844987" cy="3206700"/>
            <a:chOff x="896470" y="3588925"/>
            <a:chExt cx="5844987" cy="320670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6470" y="3588925"/>
              <a:ext cx="5844987" cy="3206700"/>
            </a:xfrm>
            <a:prstGeom prst="rect">
              <a:avLst/>
            </a:prstGeom>
          </p:spPr>
        </p:pic>
        <p:sp>
          <p:nvSpPr>
            <p:cNvPr id="37" name="Oval 36"/>
            <p:cNvSpPr/>
            <p:nvPr/>
          </p:nvSpPr>
          <p:spPr>
            <a:xfrm rot="1049937">
              <a:off x="1727845" y="3798817"/>
              <a:ext cx="2086390" cy="800546"/>
            </a:xfrm>
            <a:prstGeom prst="ellipse">
              <a:avLst/>
            </a:prstGeom>
            <a:noFill/>
            <a:ln w="19050">
              <a:solidFill>
                <a:srgbClr val="F20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 rot="1049937">
              <a:off x="4506903" y="3872092"/>
              <a:ext cx="2086390" cy="800546"/>
            </a:xfrm>
            <a:prstGeom prst="ellipse">
              <a:avLst/>
            </a:prstGeom>
            <a:noFill/>
            <a:ln w="19050">
              <a:solidFill>
                <a:srgbClr val="F20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 rot="1902340">
              <a:off x="1039390" y="5486997"/>
              <a:ext cx="2086390" cy="900533"/>
            </a:xfrm>
            <a:prstGeom prst="ellipse">
              <a:avLst/>
            </a:prstGeom>
            <a:noFill/>
            <a:ln w="19050">
              <a:solidFill>
                <a:srgbClr val="F20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 rot="1049937">
              <a:off x="3913814" y="4495539"/>
              <a:ext cx="1790577" cy="399202"/>
            </a:xfrm>
            <a:prstGeom prst="ellipse">
              <a:avLst/>
            </a:prstGeom>
            <a:noFill/>
            <a:ln w="19050">
              <a:solidFill>
                <a:srgbClr val="F20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 rot="2852668">
              <a:off x="1114516" y="4026065"/>
              <a:ext cx="951178" cy="515617"/>
            </a:xfrm>
            <a:prstGeom prst="ellipse">
              <a:avLst/>
            </a:prstGeom>
            <a:noFill/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 rot="2852668">
              <a:off x="4261129" y="5610810"/>
              <a:ext cx="951178" cy="515617"/>
            </a:xfrm>
            <a:prstGeom prst="ellipse">
              <a:avLst/>
            </a:prstGeom>
            <a:noFill/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8891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6871" y="3576447"/>
            <a:ext cx="5844986" cy="3224119"/>
            <a:chOff x="896469" y="3588925"/>
            <a:chExt cx="5844987" cy="32067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6469" y="3588925"/>
              <a:ext cx="5844987" cy="3206700"/>
            </a:xfrm>
            <a:prstGeom prst="rect">
              <a:avLst/>
            </a:prstGeom>
          </p:spPr>
        </p:pic>
        <p:sp>
          <p:nvSpPr>
            <p:cNvPr id="47" name="Oval 46"/>
            <p:cNvSpPr/>
            <p:nvPr/>
          </p:nvSpPr>
          <p:spPr>
            <a:xfrm rot="294058">
              <a:off x="4073539" y="5289227"/>
              <a:ext cx="2320211" cy="1181238"/>
            </a:xfrm>
            <a:prstGeom prst="ellipse">
              <a:avLst/>
            </a:prstGeom>
            <a:noFill/>
            <a:ln w="1905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 rot="20074630">
              <a:off x="4788169" y="4315379"/>
              <a:ext cx="1680515" cy="502241"/>
            </a:xfrm>
            <a:prstGeom prst="ellipse">
              <a:avLst/>
            </a:prstGeom>
            <a:noFill/>
            <a:ln w="1905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 rot="20074630">
              <a:off x="1170031" y="3780740"/>
              <a:ext cx="776530" cy="699540"/>
            </a:xfrm>
            <a:prstGeom prst="ellipse">
              <a:avLst/>
            </a:prstGeom>
            <a:noFill/>
            <a:ln w="1905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 rot="1496782">
              <a:off x="2913123" y="5337908"/>
              <a:ext cx="606446" cy="1058594"/>
            </a:xfrm>
            <a:prstGeom prst="ellipse">
              <a:avLst/>
            </a:prstGeom>
            <a:noFill/>
            <a:ln w="1905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 rot="20102317">
              <a:off x="1713154" y="3990705"/>
              <a:ext cx="2082316" cy="932681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 rot="20102317">
              <a:off x="1100148" y="5220851"/>
              <a:ext cx="1430036" cy="949443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 rot="20102317">
              <a:off x="3922359" y="3826955"/>
              <a:ext cx="686863" cy="642056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 rot="20102317">
              <a:off x="4998401" y="3850848"/>
              <a:ext cx="596100" cy="55032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6870" y="1554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Cambria" panose="02040503050406030204" pitchFamily="18" charset="0"/>
            </a:endParaRPr>
          </a:p>
        </p:txBody>
      </p:sp>
      <p:sp>
        <p:nvSpPr>
          <p:cNvPr id="6" name="직사각형 12"/>
          <p:cNvSpPr/>
          <p:nvPr/>
        </p:nvSpPr>
        <p:spPr>
          <a:xfrm>
            <a:off x="2293228" y="587448"/>
            <a:ext cx="2018621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Prec. anomaly 2025</a:t>
            </a:r>
            <a:endParaRPr lang="ko-KR" altLang="en-US" sz="14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7" name="직사각형 13"/>
          <p:cNvSpPr/>
          <p:nvPr/>
        </p:nvSpPr>
        <p:spPr>
          <a:xfrm>
            <a:off x="6942544" y="587448"/>
            <a:ext cx="3603813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Annual mean precipitation anomaly</a:t>
            </a:r>
            <a:endParaRPr lang="ko-KR" altLang="en-US" sz="14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0133154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Annual temperature and precipitation anomaly in 2025</a:t>
            </a:r>
          </a:p>
        </p:txBody>
      </p:sp>
      <p:sp>
        <p:nvSpPr>
          <p:cNvPr id="19" name="Oval 18"/>
          <p:cNvSpPr/>
          <p:nvPr/>
        </p:nvSpPr>
        <p:spPr>
          <a:xfrm rot="19852343">
            <a:off x="2080531" y="1727165"/>
            <a:ext cx="2320211" cy="861404"/>
          </a:xfrm>
          <a:prstGeom prst="ellipse">
            <a:avLst/>
          </a:prstGeom>
          <a:noFill/>
          <a:ln w="1905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002939" y="972061"/>
            <a:ext cx="4542389" cy="2542115"/>
            <a:chOff x="471601" y="973845"/>
            <a:chExt cx="4542389" cy="2542115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1" b="4675"/>
            <a:stretch/>
          </p:blipFill>
          <p:spPr>
            <a:xfrm>
              <a:off x="471601" y="973845"/>
              <a:ext cx="4542389" cy="2542115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867242" y="2811918"/>
              <a:ext cx="18453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Mean RR=112.4 mm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131857" y="4027912"/>
            <a:ext cx="5782775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Precipitation condition (2025)</a:t>
            </a:r>
          </a:p>
          <a:p>
            <a:pPr algn="ctr"/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Country average precipitation: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112.4mm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Anomaly: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86%</a:t>
            </a:r>
            <a:r>
              <a:rPr lang="mn-MN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(Near normal)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1981-2025 Rank: </a:t>
            </a:r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</a:t>
            </a:r>
            <a:r>
              <a:rPr lang="en-US" sz="1600" b="1" baseline="30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</a:t>
            </a:r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dry</a:t>
            </a:r>
            <a:r>
              <a:rPr lang="en-US" sz="16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mn-MN" sz="16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DJF: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Above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western, </a:t>
            </a:r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other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MAM: </a:t>
            </a:r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western and central,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Above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 over the eastern and southern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JJA: </a:t>
            </a:r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 western,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Above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 over the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eastern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SON: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Above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over the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Whole country</a:t>
            </a:r>
            <a:endParaRPr lang="en-US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 rot="19852343">
            <a:off x="1312640" y="1361821"/>
            <a:ext cx="1030035" cy="716791"/>
          </a:xfrm>
          <a:prstGeom prst="ellipse">
            <a:avLst/>
          </a:prstGeom>
          <a:noFill/>
          <a:ln w="1905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540668" y="1058972"/>
            <a:ext cx="6022904" cy="2450010"/>
            <a:chOff x="5540668" y="1058972"/>
            <a:chExt cx="6022904" cy="2450010"/>
          </a:xfrm>
        </p:grpSpPr>
        <p:grpSp>
          <p:nvGrpSpPr>
            <p:cNvPr id="9" name="Group 8"/>
            <p:cNvGrpSpPr/>
            <p:nvPr/>
          </p:nvGrpSpPr>
          <p:grpSpPr>
            <a:xfrm>
              <a:off x="5540668" y="1058972"/>
              <a:ext cx="6022904" cy="2450010"/>
              <a:chOff x="5128911" y="1006361"/>
              <a:chExt cx="6022904" cy="2450010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 rotWithShape="1">
              <a:blip r:embed="rId4"/>
              <a:srcRect t="9858"/>
              <a:stretch/>
            </p:blipFill>
            <p:spPr>
              <a:xfrm>
                <a:off x="5128911" y="1006361"/>
                <a:ext cx="6022904" cy="2450010"/>
              </a:xfrm>
              <a:prstGeom prst="rect">
                <a:avLst/>
              </a:prstGeom>
            </p:spPr>
          </p:pic>
          <p:sp>
            <p:nvSpPr>
              <p:cNvPr id="32" name="Oval 31"/>
              <p:cNvSpPr/>
              <p:nvPr/>
            </p:nvSpPr>
            <p:spPr>
              <a:xfrm>
                <a:off x="5876549" y="1199294"/>
                <a:ext cx="1515230" cy="962200"/>
              </a:xfrm>
              <a:prstGeom prst="ellipse">
                <a:avLst/>
              </a:prstGeom>
              <a:noFill/>
              <a:ln w="19050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8919883" y="1199064"/>
                <a:ext cx="2034988" cy="962200"/>
              </a:xfrm>
              <a:prstGeom prst="ellipse">
                <a:avLst/>
              </a:prstGeom>
              <a:noFill/>
              <a:ln w="19050">
                <a:solidFill>
                  <a:schemeClr val="accent4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6858000" y="2073647"/>
                <a:ext cx="2949388" cy="658574"/>
              </a:xfrm>
              <a:prstGeom prst="ellipse">
                <a:avLst/>
              </a:prstGeom>
              <a:noFill/>
              <a:ln w="1905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9433942" y="2685533"/>
                <a:ext cx="134491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Anomaly: 86%</a:t>
                </a:r>
              </a:p>
              <a:p>
                <a:pPr algn="ctr"/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6</a:t>
                </a:r>
                <a:r>
                  <a:rPr lang="en-US" sz="1200" b="1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th</a:t>
                </a:r>
                <a:r>
                  <a:rPr lang="en-US" sz="12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dry</a:t>
                </a:r>
              </a:p>
            </p:txBody>
          </p:sp>
        </p:grpSp>
        <p:sp>
          <p:nvSpPr>
            <p:cNvPr id="45" name="Speech Bubble: Rectangle 10">
              <a:extLst>
                <a:ext uri="{FF2B5EF4-FFF2-40B4-BE49-F238E27FC236}">
                  <a16:creationId xmlns:a16="http://schemas.microsoft.com/office/drawing/2014/main" id="{30589361-42B9-875B-24EC-14654468FB0B}"/>
                </a:ext>
              </a:extLst>
            </p:cNvPr>
            <p:cNvSpPr/>
            <p:nvPr/>
          </p:nvSpPr>
          <p:spPr>
            <a:xfrm>
              <a:off x="9873899" y="2775110"/>
              <a:ext cx="1344916" cy="434422"/>
            </a:xfrm>
            <a:prstGeom prst="wedgeRectCallout">
              <a:avLst>
                <a:gd name="adj1" fmla="val 55088"/>
                <a:gd name="adj2" fmla="val -147716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1285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0" b="4852"/>
          <a:stretch/>
        </p:blipFill>
        <p:spPr>
          <a:xfrm>
            <a:off x="673797" y="749033"/>
            <a:ext cx="6067662" cy="35335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"/>
          <a:stretch/>
        </p:blipFill>
        <p:spPr>
          <a:xfrm>
            <a:off x="236275" y="4344509"/>
            <a:ext cx="3906483" cy="25134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0"/>
          <a:stretch/>
        </p:blipFill>
        <p:spPr>
          <a:xfrm>
            <a:off x="4142758" y="4344509"/>
            <a:ext cx="3906483" cy="25134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6"/>
          <a:stretch/>
        </p:blipFill>
        <p:spPr>
          <a:xfrm>
            <a:off x="8049241" y="4344509"/>
            <a:ext cx="3899344" cy="251349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877665">
            <a:off x="3396064" y="1130122"/>
            <a:ext cx="2726058" cy="1543210"/>
          </a:xfrm>
          <a:prstGeom prst="ellipse">
            <a:avLst/>
          </a:prstGeom>
          <a:noFill/>
          <a:ln w="19050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 rot="2679297">
            <a:off x="1090791" y="1267917"/>
            <a:ext cx="2726058" cy="1969205"/>
          </a:xfrm>
          <a:prstGeom prst="ellipse">
            <a:avLst/>
          </a:prstGeom>
          <a:noFill/>
          <a:ln w="19050">
            <a:solidFill>
              <a:srgbClr val="F203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41459" y="1422879"/>
            <a:ext cx="5310333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Temperature condition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(DJF – 2025/2026)</a:t>
            </a:r>
          </a:p>
          <a:p>
            <a:pPr algn="ctr"/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Country average temperature: </a:t>
            </a:r>
            <a:r>
              <a:rPr lang="mn-MN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-17.9°С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(Near normal)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Minimum temperature: </a:t>
            </a:r>
            <a:r>
              <a:rPr lang="mn-MN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-</a:t>
            </a:r>
            <a:r>
              <a:rPr lang="en-US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51</a:t>
            </a:r>
            <a:r>
              <a:rPr lang="mn-MN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</a:t>
            </a:r>
            <a:r>
              <a:rPr lang="mn-MN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°С</a:t>
            </a:r>
            <a:r>
              <a:rPr lang="en-US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  <a:p>
            <a:r>
              <a:rPr lang="en-US" sz="1600" b="1" dirty="0">
                <a:solidFill>
                  <a:srgbClr val="2E3192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                           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(18 Jan,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Bayantes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Zavkhan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Maximum temperature </a:t>
            </a:r>
            <a:r>
              <a:rPr lang="mn-MN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+8.</a:t>
            </a:r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</a:t>
            </a:r>
            <a:r>
              <a:rPr lang="mn-MN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°С</a:t>
            </a:r>
            <a:r>
              <a:rPr lang="en-US" sz="1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                           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(1</a:t>
            </a:r>
            <a:r>
              <a:rPr lang="mn-MN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Jan,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Zereg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Khovd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Cold conditions over the central and eastern parts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Warm conditions over the western</a:t>
            </a:r>
          </a:p>
        </p:txBody>
      </p:sp>
      <p:sp>
        <p:nvSpPr>
          <p:cNvPr id="10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2853151" y="6049079"/>
            <a:ext cx="902939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DEC, 2025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6815546" y="6049078"/>
            <a:ext cx="870110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JAN, 2026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10698946" y="6049078"/>
            <a:ext cx="893193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FEB, 2026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4707765" y="3348458"/>
            <a:ext cx="1441357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DJF, 2025-2026</a:t>
            </a:r>
            <a:endParaRPr kumimoji="1" lang="ja-JP" altLang="en-US" sz="14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5428" y="1320723"/>
            <a:ext cx="882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Below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10422" y="2653985"/>
            <a:ext cx="9326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</a:t>
            </a:r>
          </a:p>
        </p:txBody>
      </p:sp>
      <p:sp>
        <p:nvSpPr>
          <p:cNvPr id="19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2192000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REVIEW of LAST WINTER (2025-2026)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10422" y="4497356"/>
            <a:ext cx="1487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AT=1.3</a:t>
            </a:r>
            <a:r>
              <a:rPr lang="en-US" altLang="ko-KR" sz="1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℃</a:t>
            </a:r>
            <a:endParaRPr lang="en-US" sz="1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7813" y="4497356"/>
            <a:ext cx="1487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AT=0.8</a:t>
            </a: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</a:rPr>
              <a:t> ℃</a:t>
            </a:r>
            <a:endParaRPr lang="en-US" sz="14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04296" y="4501022"/>
            <a:ext cx="1487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AT=1.1</a:t>
            </a:r>
            <a:r>
              <a:rPr lang="en-US" altLang="ko-KR" sz="1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℃</a:t>
            </a:r>
            <a:endParaRPr lang="en-US" sz="1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517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/>
          <a:stretch/>
        </p:blipFill>
        <p:spPr>
          <a:xfrm>
            <a:off x="8049240" y="4380176"/>
            <a:ext cx="3899345" cy="24778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/>
          <a:stretch/>
        </p:blipFill>
        <p:spPr>
          <a:xfrm>
            <a:off x="4142757" y="4380176"/>
            <a:ext cx="3906483" cy="2477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"/>
          <a:stretch/>
        </p:blipFill>
        <p:spPr>
          <a:xfrm>
            <a:off x="236274" y="4380176"/>
            <a:ext cx="3906483" cy="24778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3" b="4885"/>
          <a:stretch/>
        </p:blipFill>
        <p:spPr>
          <a:xfrm>
            <a:off x="673797" y="749031"/>
            <a:ext cx="6067662" cy="353359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877665">
            <a:off x="4052524" y="1214378"/>
            <a:ext cx="2058783" cy="1543210"/>
          </a:xfrm>
          <a:prstGeom prst="ellipse">
            <a:avLst/>
          </a:prstGeom>
          <a:noFill/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41460" y="1299883"/>
            <a:ext cx="5207125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Precipitation condition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(DJF – 2025/2026)</a:t>
            </a:r>
          </a:p>
          <a:p>
            <a:pPr algn="ctr"/>
            <a:endParaRPr 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Country average precipitation: </a:t>
            </a:r>
            <a:r>
              <a:rPr lang="en-US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6.1 mm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Anomaly: </a:t>
            </a:r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98%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(Near normal)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n-MN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% of the country: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 normal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17.6% of the country: Near normal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52.2% of the country: </a:t>
            </a:r>
            <a:r>
              <a:rPr 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 normal</a:t>
            </a:r>
            <a:endParaRPr lang="en-US" dirty="0">
              <a:solidFill>
                <a:srgbClr val="9F6B43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2863682" y="6013987"/>
            <a:ext cx="902939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DEC, 2025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6802994" y="6013987"/>
            <a:ext cx="870110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JAN, 2026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10686394" y="6013987"/>
            <a:ext cx="893193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FEB, 2026</a:t>
            </a:r>
            <a:endParaRPr kumimoji="1" lang="ja-JP" altLang="en-US" sz="12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4734044" y="3357581"/>
            <a:ext cx="1441357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DJF, 2025-2026</a:t>
            </a:r>
            <a:endParaRPr kumimoji="1" lang="ja-JP" altLang="en-US" sz="14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32984" y="1282522"/>
            <a:ext cx="974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Above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80109" y="4441780"/>
            <a:ext cx="1739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RR=58.4 mm</a:t>
            </a:r>
          </a:p>
        </p:txBody>
      </p:sp>
      <p:sp>
        <p:nvSpPr>
          <p:cNvPr id="18" name="Oval 17"/>
          <p:cNvSpPr/>
          <p:nvPr/>
        </p:nvSpPr>
        <p:spPr>
          <a:xfrm rot="16976579">
            <a:off x="2041886" y="1698769"/>
            <a:ext cx="2501134" cy="1221905"/>
          </a:xfrm>
          <a:prstGeom prst="ellipse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 rot="19384958">
            <a:off x="1648985" y="1109631"/>
            <a:ext cx="778148" cy="1752704"/>
          </a:xfrm>
          <a:prstGeom prst="ellipse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6643" y="4436200"/>
            <a:ext cx="1739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RR=99.4 mm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777328" y="4436200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RR=137.2 mm</a:t>
            </a:r>
          </a:p>
        </p:txBody>
      </p:sp>
      <p:sp>
        <p:nvSpPr>
          <p:cNvPr id="22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2192000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REVIEW of LAST WINTER (2025-2026)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38753" y="2515828"/>
            <a:ext cx="882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</a:t>
            </a:r>
            <a:endParaRPr lang="en-US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07094" y="1621076"/>
            <a:ext cx="882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Below</a:t>
            </a:r>
            <a:endParaRPr lang="en-US" sz="1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747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7" y="1201271"/>
            <a:ext cx="4110373" cy="3532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594562-8B03-CA6C-C58B-EE71E7B75E56}"/>
              </a:ext>
            </a:extLst>
          </p:cNvPr>
          <p:cNvSpPr txBox="1"/>
          <p:nvPr/>
        </p:nvSpPr>
        <p:spPr>
          <a:xfrm>
            <a:off x="562526" y="764078"/>
            <a:ext cx="3199594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kumimoji="1"/>
            </a:lvl2pPr>
            <a:lvl3pPr>
              <a:defRPr kumimoji="1"/>
            </a:lvl3pPr>
            <a:lvl4pPr>
              <a:defRPr kumimoji="1"/>
            </a:lvl4pPr>
            <a:lvl5pPr>
              <a:defRPr kumimoji="1"/>
            </a:lvl5pPr>
            <a:lvl6pPr>
              <a:defRPr kumimoji="1"/>
            </a:lvl6pPr>
            <a:lvl7pPr>
              <a:defRPr kumimoji="1"/>
            </a:lvl7pPr>
            <a:lvl8pPr>
              <a:defRPr kumimoji="1"/>
            </a:lvl8pPr>
            <a:lvl9pPr>
              <a:defRPr kumimoji="1"/>
            </a:lvl9pPr>
          </a:lstStyle>
          <a:p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Geopotential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Hgt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500hPa Anomaly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594562-8B03-CA6C-C58B-EE71E7B75E56}"/>
              </a:ext>
            </a:extLst>
          </p:cNvPr>
          <p:cNvSpPr txBox="1"/>
          <p:nvPr/>
        </p:nvSpPr>
        <p:spPr>
          <a:xfrm>
            <a:off x="8707257" y="764078"/>
            <a:ext cx="2771784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kumimoji="1"/>
            </a:lvl2pPr>
            <a:lvl3pPr>
              <a:defRPr kumimoji="1"/>
            </a:lvl3pPr>
            <a:lvl4pPr>
              <a:defRPr kumimoji="1"/>
            </a:lvl4pPr>
            <a:lvl5pPr>
              <a:defRPr kumimoji="1"/>
            </a:lvl5pPr>
            <a:lvl6pPr>
              <a:defRPr kumimoji="1"/>
            </a:lvl6pPr>
            <a:lvl7pPr>
              <a:defRPr kumimoji="1"/>
            </a:lvl7pPr>
            <a:lvl8pPr>
              <a:defRPr kumimoji="1"/>
            </a:lvl8pPr>
            <a:lvl9pPr>
              <a:defRPr kumimoji="1"/>
            </a:lvl9pPr>
          </a:lstStyle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Wind Speed 2</a:t>
            </a:r>
            <a:r>
              <a:rPr lang="mn-MN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0hPa Anomaly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594562-8B03-CA6C-C58B-EE71E7B75E56}"/>
              </a:ext>
            </a:extLst>
          </p:cNvPr>
          <p:cNvSpPr txBox="1"/>
          <p:nvPr/>
        </p:nvSpPr>
        <p:spPr>
          <a:xfrm>
            <a:off x="4495143" y="764078"/>
            <a:ext cx="3161315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00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kumimoji="1"/>
            </a:lvl2pPr>
            <a:lvl3pPr>
              <a:defRPr kumimoji="1"/>
            </a:lvl3pPr>
            <a:lvl4pPr>
              <a:defRPr kumimoji="1"/>
            </a:lvl4pPr>
            <a:lvl5pPr>
              <a:defRPr kumimoji="1"/>
            </a:lvl5pPr>
            <a:lvl6pPr>
              <a:defRPr kumimoji="1"/>
            </a:lvl6pPr>
            <a:lvl7pPr>
              <a:defRPr kumimoji="1"/>
            </a:lvl7pPr>
            <a:lvl8pPr>
              <a:defRPr kumimoji="1"/>
            </a:lvl8pPr>
            <a:lvl9pPr>
              <a:defRPr kumimoji="1"/>
            </a:lvl9pPr>
          </a:lstStyle>
          <a:p>
            <a:pPr algn="ctr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Mean Sea Level Pressure Anomaly</a:t>
            </a:r>
          </a:p>
        </p:txBody>
      </p:sp>
      <p:sp>
        <p:nvSpPr>
          <p:cNvPr id="7" name="Rectangle 6"/>
          <p:cNvSpPr/>
          <p:nvPr/>
        </p:nvSpPr>
        <p:spPr>
          <a:xfrm>
            <a:off x="2525075" y="5181334"/>
            <a:ext cx="7101449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Positive geopotential height anomaly (Z500)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Westerly flow (W200)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Weak Siberian high (SLP)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2192000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CLIMATE PATTERNS FOR WINTER (2025-2026)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510" y="1201271"/>
            <a:ext cx="3940779" cy="35320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289" y="1201272"/>
            <a:ext cx="3869720" cy="353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02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5530" y="963039"/>
            <a:ext cx="9542799" cy="5774795"/>
            <a:chOff x="1256619" y="647879"/>
            <a:chExt cx="9542799" cy="608022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6619" y="647879"/>
              <a:ext cx="4777322" cy="302911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6619" y="3676997"/>
              <a:ext cx="4777322" cy="305110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3940" y="647879"/>
              <a:ext cx="4765477" cy="302911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33941" y="3676997"/>
              <a:ext cx="4765477" cy="3051109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2500010" y="574251"/>
            <a:ext cx="2636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OUTLOOK (EASCOF 13)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287387" y="2232239"/>
            <a:ext cx="1677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 anomaly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287387" y="5109194"/>
            <a:ext cx="1677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 anomaly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37491" y="574251"/>
            <a:ext cx="2636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OBSERVED ANOMALY</a:t>
            </a:r>
          </a:p>
        </p:txBody>
      </p:sp>
    </p:spTree>
    <p:extLst>
      <p:ext uri="{BB962C8B-B14F-4D97-AF65-F5344CB8AC3E}">
        <p14:creationId xmlns:p14="http://schemas.microsoft.com/office/powerpoint/2010/main" val="1496062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628768" y="1655509"/>
            <a:ext cx="1677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Z500 anomaly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624298" y="3532186"/>
            <a:ext cx="1668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Slp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anomaly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682664" y="5366266"/>
            <a:ext cx="17855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T2m anomaly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2118" y="550381"/>
            <a:ext cx="1259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DEC, 2025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99795" y="550381"/>
            <a:ext cx="1209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JAN, 2026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07394" y="550381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FEB, 2026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79378" y="919713"/>
            <a:ext cx="11545444" cy="5864263"/>
            <a:chOff x="379378" y="919713"/>
            <a:chExt cx="11545444" cy="5864263"/>
          </a:xfrm>
        </p:grpSpPr>
        <p:pic>
          <p:nvPicPr>
            <p:cNvPr id="1026" name="Picture 2" descr="http://192.168.100.115/Long/LongRange/eou_img/hgt_EA_500_2025_1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79" y="919713"/>
              <a:ext cx="3785117" cy="2105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192.168.100.115/long/LongRange/eou_img/slp_EA_2025_1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78" y="2898842"/>
              <a:ext cx="3785116" cy="195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://192.168.100.115/Long/LongRange/eou_img/hgt_EA_500_2026_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496" y="919713"/>
              <a:ext cx="3880163" cy="2105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http://192.168.100.115/long/LongRange/eou_img/slp_EA_2026_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495" y="2898842"/>
              <a:ext cx="3880162" cy="195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192.168.100.115/Long/LongRange/eou_img/hgt_EA_500_2026_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4659" y="919713"/>
              <a:ext cx="3880163" cy="2105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http://192.168.100.115/long/LongRange/eou_img/slp_EA_2026_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4658" y="2898842"/>
              <a:ext cx="3880163" cy="1955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http://192.168.100.115/Long/LongRange/eou_img/t2m_EA_2026_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4658" y="4739276"/>
              <a:ext cx="3880164" cy="2044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http://192.168.100.115/Long/LongRange/eou_img/t2m_EA_2026_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493" y="4739276"/>
              <a:ext cx="3880164" cy="2044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http://192.168.100.115/Long/LongRange/eou_img/t2m_EA_2025_12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79" y="4739276"/>
              <a:ext cx="3785114" cy="2044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Straight Connector 4"/>
            <p:cNvCxnSpPr/>
            <p:nvPr/>
          </p:nvCxnSpPr>
          <p:spPr>
            <a:xfrm>
              <a:off x="3064213" y="1644976"/>
              <a:ext cx="739302" cy="572930"/>
            </a:xfrm>
            <a:prstGeom prst="line">
              <a:avLst/>
            </a:prstGeom>
            <a:ln w="28575">
              <a:solidFill>
                <a:srgbClr val="0020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7210311" y="1755493"/>
              <a:ext cx="739302" cy="572930"/>
            </a:xfrm>
            <a:prstGeom prst="line">
              <a:avLst/>
            </a:prstGeom>
            <a:ln w="28575">
              <a:solidFill>
                <a:srgbClr val="0020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625777" y="1622813"/>
              <a:ext cx="739302" cy="572930"/>
            </a:xfrm>
            <a:prstGeom prst="line">
              <a:avLst/>
            </a:prstGeom>
            <a:ln w="28575">
              <a:solidFill>
                <a:srgbClr val="0020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rapezoid 7"/>
            <p:cNvSpPr/>
            <p:nvPr/>
          </p:nvSpPr>
          <p:spPr>
            <a:xfrm>
              <a:off x="2271936" y="3567484"/>
              <a:ext cx="1161928" cy="749030"/>
            </a:xfrm>
            <a:prstGeom prst="trapezoid">
              <a:avLst/>
            </a:prstGeom>
            <a:noFill/>
            <a:ln w="38100">
              <a:solidFill>
                <a:srgbClr val="00206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rapezoid 23"/>
            <p:cNvSpPr/>
            <p:nvPr/>
          </p:nvSpPr>
          <p:spPr>
            <a:xfrm>
              <a:off x="6104575" y="3567484"/>
              <a:ext cx="1161928" cy="749030"/>
            </a:xfrm>
            <a:prstGeom prst="trapezoid">
              <a:avLst/>
            </a:prstGeom>
            <a:noFill/>
            <a:ln w="38100">
              <a:solidFill>
                <a:srgbClr val="00206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rapezoid 24"/>
            <p:cNvSpPr/>
            <p:nvPr/>
          </p:nvSpPr>
          <p:spPr>
            <a:xfrm>
              <a:off x="10044813" y="3567484"/>
              <a:ext cx="1161928" cy="749030"/>
            </a:xfrm>
            <a:prstGeom prst="trapezoid">
              <a:avLst/>
            </a:prstGeom>
            <a:noFill/>
            <a:ln w="38100">
              <a:solidFill>
                <a:srgbClr val="00206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0" y="0"/>
            <a:ext cx="12192000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CLIMATE PATTERNS FOR WINTER (2025-2026)</a:t>
            </a:r>
          </a:p>
        </p:txBody>
      </p:sp>
    </p:spTree>
    <p:extLst>
      <p:ext uri="{BB962C8B-B14F-4D97-AF65-F5344CB8AC3E}">
        <p14:creationId xmlns:p14="http://schemas.microsoft.com/office/powerpoint/2010/main" val="3247062654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ustom 2">
      <a:majorFont>
        <a:latin typeface="Gotham Cond Medium"/>
        <a:ea typeface=""/>
        <a:cs typeface=""/>
      </a:majorFont>
      <a:minorFont>
        <a:latin typeface="Calibri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ascof-ppt-template.potx" id="{D304D018-A197-4ABE-AA28-0FF533B0037F}" vid="{860DDABB-B69E-4E1E-8116-A55709B0BB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7BD4C1-B6B1-4715-ABF9-E660A51A4E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289AE2-D2AE-49D1-AFAC-3A79F6794255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71af3243-3dd4-4a8d-8c0d-dd76da1f02a5"/>
    <ds:schemaRef ds:uri="http://www.w3.org/XML/1998/namespace"/>
    <ds:schemaRef ds:uri="http://schemas.microsoft.com/office/infopath/2007/PartnerControls"/>
    <ds:schemaRef ds:uri="16c05727-aa75-4e4a-9b5f-8a80a116589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E7CA09-9778-4414-AE97-8064B12DA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eascof-ppt-template</Template>
  <TotalTime>15574</TotalTime>
  <Words>1183</Words>
  <Application>Microsoft Office PowerPoint</Application>
  <PresentationFormat>宽屏</PresentationFormat>
  <Paragraphs>194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Gotham Cond Medium</vt:lpstr>
      <vt:lpstr>Arial</vt:lpstr>
      <vt:lpstr>Calibri</vt:lpstr>
      <vt:lpstr>Cambria</vt:lpstr>
      <vt:lpstr>Times New Roman</vt:lpstr>
      <vt:lpstr>Wingdings</vt:lpstr>
      <vt:lpstr>Wingdings 2</vt:lpstr>
      <vt:lpstr>DividendVTI</vt:lpstr>
      <vt:lpstr>PowerPoint 演示文稿</vt:lpstr>
      <vt:lpstr>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Conclusion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Seasonal outlook for winter 2025/2026,  Mongolia</dc:title>
  <dc:creator>user</dc:creator>
  <cp:lastModifiedBy>wyl</cp:lastModifiedBy>
  <cp:revision>144</cp:revision>
  <dcterms:created xsi:type="dcterms:W3CDTF">2025-11-03T12:36:01Z</dcterms:created>
  <dcterms:modified xsi:type="dcterms:W3CDTF">2026-05-14T02:59:07Z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